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22DD9-65A8-D449-8393-E06CB1C543D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AA4FF-C714-0D4B-B1FD-DC745C4D8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0FB-1F76-8348-9FA9-5EDF095A296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F9C-EC8C-AF48-A84E-594E6349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0FB-1F76-8348-9FA9-5EDF095A296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F9C-EC8C-AF48-A84E-594E6349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0FB-1F76-8348-9FA9-5EDF095A296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F9C-EC8C-AF48-A84E-594E6349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0FB-1F76-8348-9FA9-5EDF095A296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F9C-EC8C-AF48-A84E-594E6349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9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0FB-1F76-8348-9FA9-5EDF095A296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F9C-EC8C-AF48-A84E-594E6349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0FB-1F76-8348-9FA9-5EDF095A296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F9C-EC8C-AF48-A84E-594E6349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0FB-1F76-8348-9FA9-5EDF095A296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F9C-EC8C-AF48-A84E-594E6349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0FB-1F76-8348-9FA9-5EDF095A296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F9C-EC8C-AF48-A84E-594E6349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0FB-1F76-8348-9FA9-5EDF095A296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F9C-EC8C-AF48-A84E-594E6349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9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0FB-1F76-8348-9FA9-5EDF095A296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F9C-EC8C-AF48-A84E-594E6349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0FB-1F76-8348-9FA9-5EDF095A296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7F9C-EC8C-AF48-A84E-594E6349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50FB-1F76-8348-9FA9-5EDF095A2967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7F9C-EC8C-AF48-A84E-594E6349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da </a:t>
            </a:r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7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</a:t>
            </a:r>
            <a:r>
              <a:rPr lang="en-US" dirty="0" smtClean="0"/>
              <a:t> da </a:t>
            </a:r>
            <a:r>
              <a:rPr lang="en-US" dirty="0" err="1" smtClean="0"/>
              <a:t>opera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deletemin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628800"/>
            <a:ext cx="4234904" cy="3274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" y="1772816"/>
            <a:ext cx="4377126" cy="3384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5696" y="19168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68144" y="4293096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28184" y="2276872"/>
            <a:ext cx="0" cy="19442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01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</a:t>
            </a:r>
            <a:r>
              <a:rPr lang="en-US" dirty="0" smtClean="0"/>
              <a:t> da </a:t>
            </a:r>
            <a:r>
              <a:rPr lang="en-US" dirty="0" err="1" smtClean="0"/>
              <a:t>operação</a:t>
            </a:r>
            <a:r>
              <a:rPr lang="en-US" dirty="0" smtClean="0"/>
              <a:t> de </a:t>
            </a:r>
            <a:r>
              <a:rPr lang="en-US" dirty="0" err="1" smtClean="0"/>
              <a:t>deletemin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3633304" cy="2736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12776"/>
            <a:ext cx="3528392" cy="3046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645024"/>
            <a:ext cx="3632983" cy="2993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4941168"/>
            <a:ext cx="273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Deleta</a:t>
            </a:r>
            <a:r>
              <a:rPr lang="en-US" dirty="0" smtClean="0"/>
              <a:t> a </a:t>
            </a:r>
            <a:r>
              <a:rPr lang="en-US" dirty="0" err="1" smtClean="0"/>
              <a:t>raiz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+ </a:t>
            </a:r>
            <a:r>
              <a:rPr lang="en-US" b="1" i="1" dirty="0" err="1" smtClean="0">
                <a:solidFill>
                  <a:srgbClr val="FF0000"/>
                </a:solidFill>
              </a:rPr>
              <a:t>siftdown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56612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 + </a:t>
            </a:r>
            <a:r>
              <a:rPr lang="en-US" b="1" i="1" dirty="0" smtClean="0">
                <a:solidFill>
                  <a:srgbClr val="FF0000"/>
                </a:solidFill>
              </a:rPr>
              <a:t>log(|V|) = </a:t>
            </a:r>
            <a:r>
              <a:rPr lang="en-US" b="1" dirty="0" smtClean="0">
                <a:solidFill>
                  <a:srgbClr val="FF0000"/>
                </a:solidFill>
              </a:rPr>
              <a:t>log(|V|)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195736" y="5301208"/>
            <a:ext cx="576064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87624" y="5301208"/>
            <a:ext cx="36004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1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/>
              <a:t>Custo</a:t>
            </a:r>
            <a:r>
              <a:rPr lang="en-US" sz="3200" dirty="0" smtClean="0"/>
              <a:t> da </a:t>
            </a:r>
            <a:r>
              <a:rPr lang="en-US" sz="3200" dirty="0" err="1" smtClean="0"/>
              <a:t>operação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ajustar</a:t>
            </a:r>
            <a:r>
              <a:rPr lang="en-US" sz="3200" dirty="0" smtClean="0"/>
              <a:t> (</a:t>
            </a:r>
            <a:r>
              <a:rPr lang="en-US" sz="3200" dirty="0" err="1" smtClean="0"/>
              <a:t>diminuir</a:t>
            </a:r>
            <a:r>
              <a:rPr lang="en-US" sz="3200" dirty="0" smtClean="0"/>
              <a:t>) um </a:t>
            </a:r>
            <a:r>
              <a:rPr lang="en-US" sz="3200" dirty="0" err="1" smtClean="0"/>
              <a:t>elemento</a:t>
            </a:r>
            <a:r>
              <a:rPr lang="en-US" sz="3200" dirty="0" smtClean="0"/>
              <a:t> no heap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60848"/>
            <a:ext cx="4889500" cy="38227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131840" y="4077072"/>
            <a:ext cx="504056" cy="432048"/>
            <a:chOff x="6156176" y="4293096"/>
            <a:chExt cx="360040" cy="432048"/>
          </a:xfrm>
        </p:grpSpPr>
        <p:sp>
          <p:nvSpPr>
            <p:cNvPr id="8" name="Oval 7"/>
            <p:cNvSpPr/>
            <p:nvPr/>
          </p:nvSpPr>
          <p:spPr>
            <a:xfrm>
              <a:off x="6156176" y="4293096"/>
              <a:ext cx="360040" cy="4320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4293096"/>
              <a:ext cx="269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8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 flipV="1">
            <a:off x="3203848" y="3429000"/>
            <a:ext cx="288032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1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/>
              <a:t>Custo</a:t>
            </a:r>
            <a:r>
              <a:rPr lang="en-US" sz="3200" dirty="0" smtClean="0"/>
              <a:t> da </a:t>
            </a:r>
            <a:r>
              <a:rPr lang="en-US" sz="3200" dirty="0" err="1" smtClean="0"/>
              <a:t>operação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ajustar</a:t>
            </a:r>
            <a:r>
              <a:rPr lang="en-US" sz="3200" dirty="0" smtClean="0"/>
              <a:t> (</a:t>
            </a:r>
            <a:r>
              <a:rPr lang="en-US" sz="3200" dirty="0" err="1" smtClean="0"/>
              <a:t>diminuir</a:t>
            </a:r>
            <a:r>
              <a:rPr lang="en-US" sz="3200" dirty="0" smtClean="0"/>
              <a:t>) um </a:t>
            </a:r>
            <a:r>
              <a:rPr lang="en-US" sz="3200" dirty="0" err="1" smtClean="0"/>
              <a:t>elemento</a:t>
            </a:r>
            <a:r>
              <a:rPr lang="en-US" sz="3200" dirty="0" smtClean="0"/>
              <a:t> no heap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60848"/>
            <a:ext cx="4889500" cy="38227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627784" y="3140968"/>
            <a:ext cx="504056" cy="432048"/>
            <a:chOff x="6156176" y="4293096"/>
            <a:chExt cx="360040" cy="432048"/>
          </a:xfrm>
        </p:grpSpPr>
        <p:sp>
          <p:nvSpPr>
            <p:cNvPr id="8" name="Oval 7"/>
            <p:cNvSpPr/>
            <p:nvPr/>
          </p:nvSpPr>
          <p:spPr>
            <a:xfrm>
              <a:off x="6156176" y="4293096"/>
              <a:ext cx="360040" cy="4320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4293096"/>
              <a:ext cx="269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8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3131840" y="2636912"/>
            <a:ext cx="576064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131840" y="4077072"/>
            <a:ext cx="577551" cy="432048"/>
            <a:chOff x="6103679" y="4293096"/>
            <a:chExt cx="412537" cy="432048"/>
          </a:xfrm>
        </p:grpSpPr>
        <p:sp>
          <p:nvSpPr>
            <p:cNvPr id="12" name="Oval 11"/>
            <p:cNvSpPr/>
            <p:nvPr/>
          </p:nvSpPr>
          <p:spPr>
            <a:xfrm>
              <a:off x="6156176" y="4293096"/>
              <a:ext cx="360040" cy="4320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03679" y="4293096"/>
              <a:ext cx="361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10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84168" y="4869160"/>
            <a:ext cx="278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Altera valor </a:t>
            </a:r>
            <a:r>
              <a:rPr lang="en-US" b="1" i="1" dirty="0" smtClean="0">
                <a:solidFill>
                  <a:srgbClr val="FF0000"/>
                </a:solidFill>
              </a:rPr>
              <a:t>+ bubble-up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380312" y="5229200"/>
            <a:ext cx="576064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16216" y="5229200"/>
            <a:ext cx="36004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4168" y="56612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 + </a:t>
            </a:r>
            <a:r>
              <a:rPr lang="en-US" b="1" i="1" dirty="0" smtClean="0">
                <a:solidFill>
                  <a:srgbClr val="FF0000"/>
                </a:solidFill>
              </a:rPr>
              <a:t>log(|V|) = </a:t>
            </a:r>
            <a:r>
              <a:rPr lang="en-US" b="1" dirty="0" smtClean="0">
                <a:solidFill>
                  <a:srgbClr val="FF0000"/>
                </a:solidFill>
              </a:rPr>
              <a:t>log(|V|)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41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pt-BR" dirty="0">
                <a:latin typeface="Arial" charset="0"/>
              </a:rPr>
              <a:t>Custos das operações de </a:t>
            </a:r>
            <a:r>
              <a:rPr lang="pt-BR" dirty="0" smtClean="0">
                <a:latin typeface="Arial" charset="0"/>
              </a:rPr>
              <a:t>fila implementada como </a:t>
            </a:r>
            <a:r>
              <a:rPr lang="pt-BR" dirty="0" err="1" smtClean="0">
                <a:latin typeface="Arial" charset="0"/>
              </a:rPr>
              <a:t>heap</a:t>
            </a:r>
            <a:r>
              <a:rPr lang="pt-BR" dirty="0" smtClean="0">
                <a:latin typeface="Arial" charset="0"/>
              </a:rPr>
              <a:t> bin</a:t>
            </a:r>
            <a:endParaRPr lang="pt-BR" dirty="0">
              <a:latin typeface="Arial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400" b="1" dirty="0" smtClean="0">
                <a:solidFill>
                  <a:srgbClr val="CC3618"/>
                </a:solidFill>
                <a:latin typeface="Arial" charset="0"/>
              </a:rPr>
              <a:t>Custo </a:t>
            </a:r>
            <a:r>
              <a:rPr lang="pt-BR" sz="2400" b="1" dirty="0" err="1">
                <a:solidFill>
                  <a:srgbClr val="CC3618"/>
                </a:solidFill>
                <a:latin typeface="Arial" charset="0"/>
              </a:rPr>
              <a:t>X</a:t>
            </a:r>
            <a:r>
              <a:rPr lang="pt-BR" sz="2400" dirty="0">
                <a:latin typeface="Arial" charset="0"/>
              </a:rPr>
              <a:t> = insere </a:t>
            </a:r>
            <a:r>
              <a:rPr lang="pt-BR" sz="2400" dirty="0" smtClean="0">
                <a:latin typeface="Arial" charset="0"/>
              </a:rPr>
              <a:t>elemento </a:t>
            </a:r>
            <a:r>
              <a:rPr lang="pt-BR" sz="2400" dirty="0">
                <a:latin typeface="Arial" charset="0"/>
              </a:rPr>
              <a:t>no </a:t>
            </a:r>
            <a:r>
              <a:rPr lang="pt-BR" sz="2400" dirty="0" err="1">
                <a:latin typeface="Arial" charset="0"/>
              </a:rPr>
              <a:t>array</a:t>
            </a:r>
            <a:r>
              <a:rPr lang="pt-BR" sz="2400" dirty="0">
                <a:latin typeface="Arial" charset="0"/>
              </a:rPr>
              <a:t> = </a:t>
            </a:r>
            <a:r>
              <a:rPr lang="pt-BR" sz="2400" dirty="0" smtClean="0">
                <a:latin typeface="Arial" charset="0"/>
              </a:rPr>
              <a:t>O(</a:t>
            </a:r>
            <a:r>
              <a:rPr lang="pt-BR" sz="2400" dirty="0" err="1" smtClean="0">
                <a:latin typeface="Arial" charset="0"/>
              </a:rPr>
              <a:t>log|V</a:t>
            </a:r>
            <a:r>
              <a:rPr lang="pt-BR" sz="2400" dirty="0" smtClean="0">
                <a:latin typeface="Arial" charset="0"/>
              </a:rPr>
              <a:t>|)</a:t>
            </a:r>
            <a:endParaRPr lang="pt-BR" sz="2400" dirty="0">
              <a:latin typeface="Arial" charset="0"/>
            </a:endParaRPr>
          </a:p>
          <a:p>
            <a:r>
              <a:rPr lang="pt-BR" sz="2400" b="1" dirty="0">
                <a:solidFill>
                  <a:srgbClr val="CC3618"/>
                </a:solidFill>
                <a:latin typeface="Arial" charset="0"/>
              </a:rPr>
              <a:t>Custo </a:t>
            </a:r>
            <a:r>
              <a:rPr lang="pt-BR" sz="2400" b="1" dirty="0" err="1">
                <a:solidFill>
                  <a:srgbClr val="CC3618"/>
                </a:solidFill>
                <a:latin typeface="Arial" charset="0"/>
              </a:rPr>
              <a:t>Y</a:t>
            </a:r>
            <a:r>
              <a:rPr lang="pt-BR" sz="2400" dirty="0">
                <a:latin typeface="Arial" charset="0"/>
              </a:rPr>
              <a:t> = </a:t>
            </a:r>
            <a:r>
              <a:rPr lang="pt-BR" sz="2400" dirty="0" err="1">
                <a:latin typeface="Arial" charset="0"/>
              </a:rPr>
              <a:t>deletemin</a:t>
            </a:r>
            <a:r>
              <a:rPr lang="pt-BR" sz="2400" dirty="0">
                <a:latin typeface="Arial" charset="0"/>
              </a:rPr>
              <a:t>(H) </a:t>
            </a:r>
            <a:r>
              <a:rPr lang="pt-BR" sz="2400" dirty="0" smtClean="0">
                <a:latin typeface="Arial" charset="0"/>
              </a:rPr>
              <a:t>= </a:t>
            </a:r>
            <a:r>
              <a:rPr lang="pt-BR" sz="2400" dirty="0" smtClean="0">
                <a:latin typeface="Arial" charset="0"/>
              </a:rPr>
              <a:t>O(</a:t>
            </a:r>
            <a:r>
              <a:rPr lang="pt-BR" sz="2400" dirty="0" err="1" smtClean="0">
                <a:latin typeface="Arial" charset="0"/>
              </a:rPr>
              <a:t>log|V</a:t>
            </a:r>
            <a:r>
              <a:rPr lang="pt-BR" sz="2400" dirty="0" smtClean="0">
                <a:latin typeface="Arial" charset="0"/>
              </a:rPr>
              <a:t>|)</a:t>
            </a:r>
          </a:p>
          <a:p>
            <a:r>
              <a:rPr lang="pt-BR" sz="2400" b="1" dirty="0" smtClean="0">
                <a:solidFill>
                  <a:srgbClr val="CC3618"/>
                </a:solidFill>
                <a:latin typeface="Arial" charset="0"/>
              </a:rPr>
              <a:t>Custo </a:t>
            </a:r>
            <a:r>
              <a:rPr lang="pt-BR" sz="2400" b="1" dirty="0" err="1">
                <a:solidFill>
                  <a:srgbClr val="CC3618"/>
                </a:solidFill>
                <a:latin typeface="Arial" charset="0"/>
              </a:rPr>
              <a:t>Z</a:t>
            </a:r>
            <a:r>
              <a:rPr lang="pt-BR" sz="2400" dirty="0">
                <a:latin typeface="Arial" charset="0"/>
              </a:rPr>
              <a:t> = </a:t>
            </a:r>
            <a:r>
              <a:rPr lang="pt-BR" sz="2400" dirty="0" err="1" smtClean="0">
                <a:latin typeface="Arial" charset="0"/>
              </a:rPr>
              <a:t>Ajusta_dist</a:t>
            </a:r>
            <a:r>
              <a:rPr lang="pt-BR" sz="2400" dirty="0" smtClean="0">
                <a:latin typeface="Arial" charset="0"/>
              </a:rPr>
              <a:t>(</a:t>
            </a:r>
            <a:r>
              <a:rPr lang="pt-BR" sz="2400" dirty="0" err="1">
                <a:latin typeface="Arial" charset="0"/>
              </a:rPr>
              <a:t>H,v</a:t>
            </a:r>
            <a:r>
              <a:rPr lang="pt-BR" sz="2400" dirty="0">
                <a:latin typeface="Arial" charset="0"/>
              </a:rPr>
              <a:t>) = altera o status do vértice </a:t>
            </a:r>
            <a:r>
              <a:rPr lang="pt-BR" sz="2400" dirty="0" err="1">
                <a:latin typeface="Arial" charset="0"/>
              </a:rPr>
              <a:t>v</a:t>
            </a:r>
            <a:r>
              <a:rPr lang="pt-BR" sz="2400" dirty="0">
                <a:latin typeface="Arial" charset="0"/>
              </a:rPr>
              <a:t> = </a:t>
            </a:r>
            <a:r>
              <a:rPr lang="pt-BR" sz="2400" dirty="0" smtClean="0">
                <a:latin typeface="Arial" charset="0"/>
              </a:rPr>
              <a:t>= O(</a:t>
            </a:r>
            <a:r>
              <a:rPr lang="pt-BR" sz="2400" dirty="0" err="1" smtClean="0">
                <a:latin typeface="Arial" charset="0"/>
              </a:rPr>
              <a:t>log|V</a:t>
            </a:r>
            <a:r>
              <a:rPr lang="pt-BR" sz="2400" dirty="0" smtClean="0">
                <a:latin typeface="Arial" charset="0"/>
              </a:rPr>
              <a:t>|)</a:t>
            </a:r>
          </a:p>
          <a:p>
            <a:endParaRPr lang="pt-BR" sz="2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2400" b="1" dirty="0">
                <a:solidFill>
                  <a:srgbClr val="3333FF"/>
                </a:solidFill>
                <a:latin typeface="Arial" charset="0"/>
              </a:rPr>
              <a:t>Complexidade total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2400" b="1" dirty="0">
                <a:solidFill>
                  <a:srgbClr val="3333FF"/>
                </a:solidFill>
                <a:latin typeface="Arial" charset="0"/>
              </a:rPr>
              <a:t>O(|V|)</a:t>
            </a:r>
            <a:r>
              <a:rPr lang="pt-BR" sz="2400" dirty="0">
                <a:latin typeface="Arial" charset="0"/>
              </a:rPr>
              <a:t> + </a:t>
            </a:r>
            <a:r>
              <a:rPr lang="pt-BR" sz="2400" b="1" dirty="0" err="1">
                <a:solidFill>
                  <a:srgbClr val="CC3618"/>
                </a:solidFill>
                <a:latin typeface="Arial" charset="0"/>
              </a:rPr>
              <a:t>X</a:t>
            </a:r>
            <a:r>
              <a:rPr lang="pt-BR" sz="2400" dirty="0">
                <a:latin typeface="Arial" charset="0"/>
              </a:rPr>
              <a:t> </a:t>
            </a:r>
            <a:r>
              <a:rPr lang="pt-BR" sz="2400" dirty="0" smtClean="0">
                <a:latin typeface="Arial" charset="0"/>
              </a:rPr>
              <a:t>O(|V|)+ </a:t>
            </a:r>
            <a:r>
              <a:rPr lang="pt-BR" sz="2400" b="1" dirty="0">
                <a:solidFill>
                  <a:srgbClr val="CC3618"/>
                </a:solidFill>
                <a:latin typeface="Arial" charset="0"/>
              </a:rPr>
              <a:t>Y</a:t>
            </a:r>
            <a:r>
              <a:rPr lang="pt-BR" sz="2400" dirty="0">
                <a:latin typeface="Arial" charset="0"/>
              </a:rPr>
              <a:t>.O(|V|) + </a:t>
            </a:r>
            <a:r>
              <a:rPr lang="pt-BR" sz="2400" b="1" dirty="0" err="1">
                <a:solidFill>
                  <a:srgbClr val="CC3618"/>
                </a:solidFill>
                <a:latin typeface="Arial" charset="0"/>
              </a:rPr>
              <a:t>Z</a:t>
            </a:r>
            <a:r>
              <a:rPr lang="pt-BR" sz="2400" dirty="0">
                <a:latin typeface="Arial" charset="0"/>
              </a:rPr>
              <a:t>. O(|V|+|E|) =</a:t>
            </a:r>
            <a:r>
              <a:rPr lang="pt-BR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pt-BR" sz="2400" b="1" dirty="0">
                <a:solidFill>
                  <a:srgbClr val="3333FF"/>
                </a:solidFill>
                <a:latin typeface="Arial" charset="0"/>
              </a:rPr>
              <a:t>O(|V|)</a:t>
            </a:r>
            <a:r>
              <a:rPr lang="pt-BR" sz="2400" dirty="0">
                <a:latin typeface="Arial" charset="0"/>
              </a:rPr>
              <a:t> + </a:t>
            </a:r>
            <a:r>
              <a:rPr lang="pt-BR" sz="2400" b="1" dirty="0" smtClean="0">
                <a:solidFill>
                  <a:srgbClr val="CC3618"/>
                </a:solidFill>
                <a:latin typeface="Arial" charset="0"/>
              </a:rPr>
              <a:t>O(</a:t>
            </a:r>
            <a:r>
              <a:rPr lang="pt-BR" sz="2400" b="1" dirty="0" err="1" smtClean="0">
                <a:solidFill>
                  <a:srgbClr val="CC3618"/>
                </a:solidFill>
                <a:latin typeface="Arial" charset="0"/>
              </a:rPr>
              <a:t>log|V</a:t>
            </a:r>
            <a:r>
              <a:rPr lang="pt-BR" sz="2400" b="1" dirty="0" smtClean="0">
                <a:solidFill>
                  <a:srgbClr val="CC3618"/>
                </a:solidFill>
                <a:latin typeface="Arial" charset="0"/>
              </a:rPr>
              <a:t>|).</a:t>
            </a:r>
            <a:r>
              <a:rPr lang="pt-BR" sz="2400" dirty="0" smtClean="0">
                <a:latin typeface="Arial" charset="0"/>
              </a:rPr>
              <a:t>O(|V|) </a:t>
            </a:r>
            <a:r>
              <a:rPr lang="pt-BR" sz="2400" b="1" dirty="0" smtClean="0">
                <a:solidFill>
                  <a:srgbClr val="CC3618"/>
                </a:solidFill>
                <a:latin typeface="Arial" charset="0"/>
              </a:rPr>
              <a:t>+ O(</a:t>
            </a:r>
            <a:r>
              <a:rPr lang="pt-BR" sz="2400" b="1" dirty="0" err="1" smtClean="0">
                <a:solidFill>
                  <a:srgbClr val="CC3618"/>
                </a:solidFill>
                <a:latin typeface="Arial" charset="0"/>
              </a:rPr>
              <a:t>log|V</a:t>
            </a:r>
            <a:r>
              <a:rPr lang="pt-BR" sz="2400" b="1" dirty="0" smtClean="0">
                <a:solidFill>
                  <a:srgbClr val="CC3618"/>
                </a:solidFill>
                <a:latin typeface="Arial" charset="0"/>
              </a:rPr>
              <a:t>|).</a:t>
            </a:r>
            <a:r>
              <a:rPr lang="pt-BR" sz="2400" dirty="0" smtClean="0">
                <a:solidFill>
                  <a:srgbClr val="000000"/>
                </a:solidFill>
                <a:latin typeface="Arial" charset="0"/>
              </a:rPr>
              <a:t>O(|V|)</a:t>
            </a:r>
            <a:r>
              <a:rPr lang="pt-BR" sz="2400" b="1" dirty="0" smtClean="0">
                <a:solidFill>
                  <a:srgbClr val="CC3618"/>
                </a:solidFill>
                <a:latin typeface="Arial" charset="0"/>
              </a:rPr>
              <a:t> + 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CC3618"/>
                </a:solidFill>
                <a:latin typeface="Arial" charset="0"/>
              </a:rPr>
              <a:t>O(</a:t>
            </a:r>
            <a:r>
              <a:rPr lang="pt-BR" sz="2400" b="1" dirty="0" err="1" smtClean="0">
                <a:solidFill>
                  <a:srgbClr val="CC3618"/>
                </a:solidFill>
                <a:latin typeface="Arial" charset="0"/>
              </a:rPr>
              <a:t>log|V</a:t>
            </a:r>
            <a:r>
              <a:rPr lang="pt-BR" sz="2400" b="1" dirty="0" smtClean="0">
                <a:solidFill>
                  <a:srgbClr val="CC3618"/>
                </a:solidFill>
                <a:latin typeface="Arial" charset="0"/>
              </a:rPr>
              <a:t>|).</a:t>
            </a:r>
            <a:r>
              <a:rPr lang="pt-BR" sz="2400" dirty="0" smtClean="0">
                <a:solidFill>
                  <a:srgbClr val="000000"/>
                </a:solidFill>
                <a:latin typeface="Arial" charset="0"/>
              </a:rPr>
              <a:t>O(|V|+|E|) = O(</a:t>
            </a:r>
            <a:r>
              <a:rPr lang="pt-BR" sz="2400" dirty="0" err="1" smtClean="0">
                <a:solidFill>
                  <a:srgbClr val="000000"/>
                </a:solidFill>
                <a:latin typeface="Arial" charset="0"/>
              </a:rPr>
              <a:t>log|V</a:t>
            </a:r>
            <a:r>
              <a:rPr lang="pt-BR" sz="2400" dirty="0" smtClean="0">
                <a:solidFill>
                  <a:srgbClr val="000000"/>
                </a:solidFill>
                <a:latin typeface="Arial" charset="0"/>
              </a:rPr>
              <a:t>|)</a:t>
            </a:r>
            <a:r>
              <a:rPr lang="pt-BR" sz="2400" b="1" dirty="0" smtClean="0">
                <a:solidFill>
                  <a:srgbClr val="CC3618"/>
                </a:solidFill>
                <a:latin typeface="Arial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Arial" charset="0"/>
              </a:rPr>
              <a:t>O(|V|+|E|) </a:t>
            </a:r>
            <a:endParaRPr lang="pt-BR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4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14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>
                <a:latin typeface="Arial" charset="0"/>
              </a:rPr>
              <a:t>Algoritmo de Dijkstra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35975" cy="53292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pt-BR" sz="1800" b="1" dirty="0">
                <a:latin typeface="Arial" charset="0"/>
              </a:rPr>
              <a:t>Input:</a:t>
            </a:r>
            <a:r>
              <a:rPr lang="pt-BR" sz="1800" dirty="0">
                <a:latin typeface="Arial" charset="0"/>
              </a:rPr>
              <a:t> Grafo </a:t>
            </a:r>
            <a:r>
              <a:rPr lang="pt-BR" sz="1800" dirty="0" err="1">
                <a:latin typeface="Arial" charset="0"/>
              </a:rPr>
              <a:t>G</a:t>
            </a:r>
            <a:r>
              <a:rPr lang="pt-BR" sz="1800" dirty="0">
                <a:latin typeface="Arial" charset="0"/>
              </a:rPr>
              <a:t> (dirigido ou não), vértice </a:t>
            </a:r>
            <a:r>
              <a:rPr lang="pt-BR" sz="1800" dirty="0" err="1">
                <a:latin typeface="Arial" charset="0"/>
              </a:rPr>
              <a:t>S</a:t>
            </a:r>
            <a:r>
              <a:rPr lang="pt-BR" sz="1800" dirty="0">
                <a:latin typeface="Arial" charset="0"/>
              </a:rPr>
              <a:t>, cada aresta e tem uma </a:t>
            </a:r>
            <a:r>
              <a:rPr lang="pt-BR" sz="1800" dirty="0" err="1">
                <a:latin typeface="Arial" charset="0"/>
              </a:rPr>
              <a:t>dist</a:t>
            </a:r>
            <a:r>
              <a:rPr lang="pt-BR" sz="1800" dirty="0">
                <a:latin typeface="Arial" charset="0"/>
              </a:rPr>
              <a:t>(e) associada.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pt-BR" sz="1800" b="1" dirty="0">
                <a:latin typeface="Arial" charset="0"/>
              </a:rPr>
              <a:t>Output:</a:t>
            </a:r>
            <a:r>
              <a:rPr lang="pt-BR" sz="1800" dirty="0">
                <a:latin typeface="Arial" charset="0"/>
              </a:rPr>
              <a:t> para cada vértice </a:t>
            </a:r>
            <a:r>
              <a:rPr lang="pt-BR" sz="1800" dirty="0" err="1">
                <a:latin typeface="Arial" charset="0"/>
              </a:rPr>
              <a:t>v</a:t>
            </a:r>
            <a:r>
              <a:rPr lang="pt-BR" sz="1800" dirty="0">
                <a:latin typeface="Arial" charset="0"/>
              </a:rPr>
              <a:t>, </a:t>
            </a:r>
            <a:r>
              <a:rPr lang="pt-BR" sz="1800" dirty="0" err="1">
                <a:latin typeface="Arial" charset="0"/>
              </a:rPr>
              <a:t>dist</a:t>
            </a:r>
            <a:r>
              <a:rPr lang="pt-BR" sz="1800" dirty="0">
                <a:latin typeface="Arial" charset="0"/>
              </a:rPr>
              <a:t>(</a:t>
            </a:r>
            <a:r>
              <a:rPr lang="pt-BR" sz="1800" dirty="0" err="1">
                <a:latin typeface="Arial" charset="0"/>
              </a:rPr>
              <a:t>v</a:t>
            </a:r>
            <a:r>
              <a:rPr lang="pt-BR" sz="1800" dirty="0">
                <a:latin typeface="Arial" charset="0"/>
              </a:rPr>
              <a:t>) de </a:t>
            </a:r>
            <a:r>
              <a:rPr lang="pt-BR" sz="1800" dirty="0" err="1">
                <a:latin typeface="Arial" charset="0"/>
              </a:rPr>
              <a:t>S</a:t>
            </a:r>
            <a:r>
              <a:rPr lang="pt-BR" sz="1800" dirty="0">
                <a:latin typeface="Arial" charset="0"/>
              </a:rPr>
              <a:t> a </a:t>
            </a:r>
            <a:r>
              <a:rPr lang="pt-BR" sz="1800" dirty="0" err="1">
                <a:latin typeface="Arial" charset="0"/>
              </a:rPr>
              <a:t>v</a:t>
            </a:r>
            <a:r>
              <a:rPr lang="pt-BR" sz="1800" dirty="0">
                <a:latin typeface="Arial" charset="0"/>
              </a:rPr>
              <a:t>, distância do menor caminho entre </a:t>
            </a:r>
            <a:r>
              <a:rPr lang="pt-BR" sz="1800" dirty="0" err="1">
                <a:latin typeface="Arial" charset="0"/>
              </a:rPr>
              <a:t>S</a:t>
            </a:r>
            <a:r>
              <a:rPr lang="pt-BR" sz="1800" dirty="0">
                <a:latin typeface="Arial" charset="0"/>
              </a:rPr>
              <a:t> e v.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sz="1800" dirty="0">
                <a:latin typeface="Arial" charset="0"/>
              </a:rPr>
              <a:t>Para todo vértice </a:t>
            </a:r>
            <a:r>
              <a:rPr lang="pt-BR" sz="1800" dirty="0" err="1">
                <a:latin typeface="Arial" charset="0"/>
              </a:rPr>
              <a:t>u</a:t>
            </a:r>
            <a:endParaRPr lang="pt-BR" sz="1800" dirty="0">
              <a:latin typeface="Arial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sz="1800" dirty="0">
                <a:latin typeface="Arial" charset="0"/>
              </a:rPr>
              <a:t>      </a:t>
            </a:r>
            <a:r>
              <a:rPr lang="pt-BR" sz="1800" dirty="0" err="1">
                <a:latin typeface="Arial" charset="0"/>
              </a:rPr>
              <a:t>dist</a:t>
            </a:r>
            <a:r>
              <a:rPr lang="pt-BR" sz="1800" dirty="0">
                <a:latin typeface="Arial" charset="0"/>
              </a:rPr>
              <a:t>(</a:t>
            </a:r>
            <a:r>
              <a:rPr lang="pt-BR" sz="1800" dirty="0" err="1">
                <a:latin typeface="Arial" charset="0"/>
              </a:rPr>
              <a:t>u</a:t>
            </a:r>
            <a:r>
              <a:rPr lang="pt-BR" sz="1800" dirty="0">
                <a:latin typeface="Arial" charset="0"/>
              </a:rPr>
              <a:t>) = infinito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sz="1800" dirty="0">
                <a:latin typeface="Arial" charset="0"/>
              </a:rPr>
              <a:t>      </a:t>
            </a:r>
            <a:r>
              <a:rPr lang="pt-BR" sz="1800" dirty="0" err="1">
                <a:latin typeface="Arial" charset="0"/>
              </a:rPr>
              <a:t>prev</a:t>
            </a:r>
            <a:r>
              <a:rPr lang="pt-BR" sz="1800" dirty="0">
                <a:latin typeface="Arial" charset="0"/>
              </a:rPr>
              <a:t>(</a:t>
            </a:r>
            <a:r>
              <a:rPr lang="pt-BR" sz="1800" dirty="0" err="1">
                <a:latin typeface="Arial" charset="0"/>
              </a:rPr>
              <a:t>u</a:t>
            </a:r>
            <a:r>
              <a:rPr lang="pt-BR" sz="1800" dirty="0">
                <a:latin typeface="Arial" charset="0"/>
              </a:rPr>
              <a:t>) = </a:t>
            </a:r>
            <a:r>
              <a:rPr lang="pt-BR" sz="1800" dirty="0" err="1">
                <a:latin typeface="Arial" charset="0"/>
              </a:rPr>
              <a:t>nil</a:t>
            </a:r>
            <a:r>
              <a:rPr lang="pt-BR" sz="1800" dirty="0">
                <a:latin typeface="Arial" charset="0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sz="1800" dirty="0" err="1">
                <a:latin typeface="Arial" charset="0"/>
              </a:rPr>
              <a:t>dist</a:t>
            </a:r>
            <a:r>
              <a:rPr lang="pt-BR" sz="1800" dirty="0">
                <a:latin typeface="Arial" charset="0"/>
              </a:rPr>
              <a:t>(</a:t>
            </a:r>
            <a:r>
              <a:rPr lang="pt-BR" sz="1800" dirty="0" err="1">
                <a:latin typeface="Arial" charset="0"/>
              </a:rPr>
              <a:t>S</a:t>
            </a:r>
            <a:r>
              <a:rPr lang="pt-BR" sz="1800" dirty="0">
                <a:latin typeface="Arial" charset="0"/>
              </a:rPr>
              <a:t>) = 0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sz="1800" dirty="0">
                <a:latin typeface="Arial" charset="0"/>
              </a:rPr>
              <a:t>Constrói H = fila com prioridade contendo os vértices de </a:t>
            </a:r>
            <a:r>
              <a:rPr lang="pt-BR" sz="1800" dirty="0" err="1">
                <a:latin typeface="Arial" charset="0"/>
              </a:rPr>
              <a:t>G</a:t>
            </a:r>
            <a:r>
              <a:rPr lang="pt-BR" sz="1800" dirty="0">
                <a:latin typeface="Arial" charset="0"/>
              </a:rPr>
              <a:t> </a:t>
            </a:r>
            <a:r>
              <a:rPr lang="pt-BR" sz="1800" dirty="0">
                <a:solidFill>
                  <a:srgbClr val="CC3618"/>
                </a:solidFill>
                <a:latin typeface="Arial" charset="0"/>
              </a:rPr>
              <a:t>(prioridade é a menor distância a seus filhos)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sz="1800" dirty="0" err="1">
                <a:latin typeface="Arial" charset="0"/>
              </a:rPr>
              <a:t>While</a:t>
            </a:r>
            <a:r>
              <a:rPr lang="pt-BR" sz="1800" dirty="0">
                <a:latin typeface="Arial" charset="0"/>
              </a:rPr>
              <a:t> H </a:t>
            </a:r>
            <a:r>
              <a:rPr lang="pt-BR" sz="1800" dirty="0">
                <a:latin typeface="Arial" charset="0"/>
                <a:cs typeface="Arial" charset="0"/>
              </a:rPr>
              <a:t>≠</a:t>
            </a:r>
            <a:r>
              <a:rPr lang="pt-BR" sz="1800" dirty="0">
                <a:latin typeface="Arial" charset="0"/>
                <a:cs typeface="Arial" charset="0"/>
                <a:sym typeface="Symbol" charset="0"/>
              </a:rPr>
              <a:t>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sz="1800" dirty="0">
                <a:latin typeface="Arial" charset="0"/>
                <a:cs typeface="Arial" charset="0"/>
                <a:sym typeface="Symbol" charset="0"/>
              </a:rPr>
              <a:t>      </a:t>
            </a:r>
            <a:r>
              <a:rPr lang="pt-BR" sz="1800" dirty="0" err="1">
                <a:latin typeface="Arial" charset="0"/>
                <a:cs typeface="Arial" charset="0"/>
                <a:sym typeface="Symbol" charset="0"/>
              </a:rPr>
              <a:t>u</a:t>
            </a:r>
            <a:r>
              <a:rPr lang="pt-BR" sz="1800" dirty="0">
                <a:latin typeface="Arial" charset="0"/>
                <a:cs typeface="Arial" charset="0"/>
                <a:sym typeface="Symbol" charset="0"/>
              </a:rPr>
              <a:t> = </a:t>
            </a:r>
            <a:r>
              <a:rPr lang="pt-BR" sz="1800" dirty="0" err="1">
                <a:latin typeface="Arial" charset="0"/>
                <a:cs typeface="Arial" charset="0"/>
                <a:sym typeface="Symbol" charset="0"/>
              </a:rPr>
              <a:t>deletemin</a:t>
            </a:r>
            <a:r>
              <a:rPr lang="pt-BR" sz="1800" dirty="0">
                <a:latin typeface="Arial" charset="0"/>
                <a:cs typeface="Arial" charset="0"/>
                <a:sym typeface="Symbol" charset="0"/>
              </a:rPr>
              <a:t>(H)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sz="1800" dirty="0">
                <a:latin typeface="Arial" charset="0"/>
                <a:cs typeface="Arial" charset="0"/>
                <a:sym typeface="Symbol" charset="0"/>
              </a:rPr>
              <a:t>      Para cada aresta </a:t>
            </a:r>
            <a:r>
              <a:rPr lang="pt-BR" sz="1800" dirty="0" err="1">
                <a:latin typeface="Arial" charset="0"/>
                <a:cs typeface="Arial" charset="0"/>
                <a:sym typeface="Symbol" charset="0"/>
              </a:rPr>
              <a:t>u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v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 </a:t>
            </a:r>
            <a:r>
              <a:rPr lang="pt-BR" sz="1600" i="1" dirty="0">
                <a:solidFill>
                  <a:srgbClr val="CC3618"/>
                </a:solidFill>
                <a:latin typeface="Arial" charset="0"/>
                <a:cs typeface="Arial" charset="0"/>
                <a:sym typeface="Wingdings" charset="0"/>
              </a:rPr>
              <a:t>(arestas são ordenadas em ordem </a:t>
            </a:r>
            <a:r>
              <a:rPr lang="pt-BR" sz="1600" i="1" dirty="0" err="1">
                <a:solidFill>
                  <a:srgbClr val="CC3618"/>
                </a:solidFill>
                <a:latin typeface="Arial" charset="0"/>
                <a:cs typeface="Arial" charset="0"/>
                <a:sym typeface="Wingdings" charset="0"/>
              </a:rPr>
              <a:t>descrescente</a:t>
            </a:r>
            <a:r>
              <a:rPr lang="pt-BR" sz="1600" i="1" dirty="0">
                <a:solidFill>
                  <a:srgbClr val="CC3618"/>
                </a:solidFill>
                <a:latin typeface="Arial" charset="0"/>
                <a:cs typeface="Arial" charset="0"/>
                <a:sym typeface="Wingdings" charset="0"/>
              </a:rPr>
              <a:t> das distâncias)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      se 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dist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(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v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) &gt; 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dist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(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u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) + 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dist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(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u,v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          </a:t>
            </a:r>
            <a:r>
              <a:rPr lang="pt-BR" sz="1800" dirty="0" err="1" smtClean="0">
                <a:latin typeface="Arial" charset="0"/>
                <a:cs typeface="Arial" charset="0"/>
                <a:sym typeface="Wingdings" charset="0"/>
              </a:rPr>
              <a:t>dist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(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v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) = 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dist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(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u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) + 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dist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(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u,v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         </a:t>
            </a:r>
            <a:r>
              <a:rPr lang="pt-BR" sz="1800" dirty="0" smtClean="0">
                <a:latin typeface="Arial" charset="0"/>
                <a:cs typeface="Arial" charset="0"/>
                <a:sym typeface="Wingdings" charset="0"/>
              </a:rPr>
              <a:t>  </a:t>
            </a:r>
            <a:r>
              <a:rPr lang="pt-BR" sz="1800" dirty="0" err="1" smtClean="0">
                <a:latin typeface="Arial" charset="0"/>
                <a:cs typeface="Arial" charset="0"/>
                <a:sym typeface="Wingdings" charset="0"/>
              </a:rPr>
              <a:t>prev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(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v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) = 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u</a:t>
            </a:r>
            <a:endParaRPr lang="pt-BR" sz="1800" dirty="0">
              <a:latin typeface="Arial" charset="0"/>
              <a:cs typeface="Arial" charset="0"/>
              <a:sym typeface="Wingdings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        </a:t>
            </a:r>
            <a:r>
              <a:rPr lang="pt-BR" sz="1800" dirty="0" smtClean="0">
                <a:latin typeface="Arial" charset="0"/>
                <a:cs typeface="Arial" charset="0"/>
                <a:sym typeface="Wingdings" charset="0"/>
              </a:rPr>
              <a:t>   </a:t>
            </a:r>
            <a:r>
              <a:rPr lang="pt-BR" sz="1800" dirty="0" err="1" smtClean="0">
                <a:latin typeface="Arial" charset="0"/>
                <a:cs typeface="Arial" charset="0"/>
                <a:sym typeface="Wingdings" charset="0"/>
              </a:rPr>
              <a:t>Ajusta_valor</a:t>
            </a:r>
            <a:r>
              <a:rPr lang="pt-BR" sz="1800" dirty="0" smtClean="0">
                <a:latin typeface="Arial" charset="0"/>
                <a:cs typeface="Arial" charset="0"/>
                <a:sym typeface="Wingdings" charset="0"/>
              </a:rPr>
              <a:t>(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H,v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) </a:t>
            </a:r>
            <a:r>
              <a:rPr lang="pt-BR" sz="1800" dirty="0" smtClean="0">
                <a:latin typeface="Arial" charset="0"/>
                <a:cs typeface="Arial" charset="0"/>
                <a:sym typeface="Wingdings" charset="0"/>
              </a:rPr>
              <a:t>(</a:t>
            </a:r>
            <a:r>
              <a:rPr lang="pt-BR" sz="1800" dirty="0" err="1">
                <a:latin typeface="Arial" charset="0"/>
                <a:cs typeface="Arial" charset="0"/>
                <a:sym typeface="Wingdings" charset="0"/>
              </a:rPr>
              <a:t>v</a:t>
            </a:r>
            <a:r>
              <a:rPr lang="pt-BR" sz="1800" dirty="0">
                <a:latin typeface="Arial" charset="0"/>
                <a:cs typeface="Arial" charset="0"/>
                <a:sym typeface="Wingdings" charset="0"/>
              </a:rPr>
              <a:t> é recolocado </a:t>
            </a:r>
            <a:r>
              <a:rPr lang="pt-BR" sz="1800" dirty="0" smtClean="0">
                <a:latin typeface="Arial" charset="0"/>
                <a:cs typeface="Arial" charset="0"/>
                <a:sym typeface="Wingdings" charset="0"/>
              </a:rPr>
              <a:t>na fila com sua </a:t>
            </a:r>
            <a:r>
              <a:rPr lang="pt-BR" sz="1800" dirty="0" err="1" smtClean="0">
                <a:latin typeface="Arial" charset="0"/>
                <a:cs typeface="Arial" charset="0"/>
                <a:sym typeface="Wingdings" charset="0"/>
              </a:rPr>
              <a:t>prioridadade</a:t>
            </a:r>
            <a:r>
              <a:rPr lang="pt-BR" sz="1800" smtClean="0">
                <a:latin typeface="Arial" charset="0"/>
                <a:cs typeface="Arial" charset="0"/>
                <a:sym typeface="Wingdings" charset="0"/>
              </a:rPr>
              <a:t>              ajustada</a:t>
            </a:r>
            <a:r>
              <a:rPr lang="pt-BR" sz="1800" dirty="0" smtClean="0">
                <a:latin typeface="Arial" charset="0"/>
                <a:cs typeface="Arial" charset="0"/>
                <a:sym typeface="Wingdings" charset="0"/>
              </a:rPr>
              <a:t>)</a:t>
            </a:r>
            <a:endParaRPr lang="pt-BR" sz="1800" dirty="0">
              <a:latin typeface="Arial" charset="0"/>
              <a:cs typeface="Arial" charset="0"/>
              <a:sym typeface="Wingdings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pt-BR" sz="1800" dirty="0">
              <a:latin typeface="Arial" charset="0"/>
              <a:cs typeface="Arial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4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468313" y="5516563"/>
            <a:ext cx="6696075" cy="288925"/>
          </a:xfrm>
          <a:prstGeom prst="rect">
            <a:avLst/>
          </a:prstGeom>
          <a:solidFill>
            <a:srgbClr val="EFE405"/>
          </a:solidFill>
          <a:ln w="9525">
            <a:solidFill>
              <a:srgbClr val="CC361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539750" y="4149725"/>
            <a:ext cx="6553200" cy="287338"/>
          </a:xfrm>
          <a:prstGeom prst="rect">
            <a:avLst/>
          </a:prstGeom>
          <a:solidFill>
            <a:srgbClr val="EFE405"/>
          </a:solidFill>
          <a:ln w="9525">
            <a:solidFill>
              <a:srgbClr val="CC361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39750" y="1557338"/>
            <a:ext cx="467995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pt-BR" sz="4000">
                <a:latin typeface="Arial" charset="0"/>
              </a:rPr>
              <a:t>Análise de Complexidade </a:t>
            </a:r>
            <a:br>
              <a:rPr lang="pt-BR" sz="4000">
                <a:latin typeface="Arial" charset="0"/>
              </a:rPr>
            </a:br>
            <a:endParaRPr lang="pt-BR" sz="4000">
              <a:latin typeface="Arial" charset="0"/>
            </a:endParaRP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539750" y="1628775"/>
            <a:ext cx="4572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pt-BR"/>
              <a:t>1. Para todo vértice u</a:t>
            </a:r>
          </a:p>
          <a:p>
            <a:pPr marL="457200" indent="-457200"/>
            <a:r>
              <a:rPr lang="pt-BR"/>
              <a:t>2.    dist(u) = infinito</a:t>
            </a:r>
          </a:p>
          <a:p>
            <a:pPr marL="457200" indent="-457200"/>
            <a:r>
              <a:rPr lang="pt-BR"/>
              <a:t>3.    prev(u) = nil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5416550" y="1504950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/>
              <a:t>O(|V|) vezes</a:t>
            </a: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2987675" y="1700213"/>
            <a:ext cx="2447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2824163" y="1889125"/>
            <a:ext cx="1924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600" i="1">
                <a:solidFill>
                  <a:srgbClr val="CC3618"/>
                </a:solidFill>
              </a:rPr>
              <a:t>Custo constante c1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2843213" y="2149475"/>
            <a:ext cx="1924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600" i="1">
                <a:solidFill>
                  <a:srgbClr val="CC3618"/>
                </a:solidFill>
              </a:rPr>
              <a:t>Custo constante c2</a:t>
            </a:r>
          </a:p>
        </p:txBody>
      </p:sp>
      <p:grpSp>
        <p:nvGrpSpPr>
          <p:cNvPr id="32799" name="Group 31"/>
          <p:cNvGrpSpPr>
            <a:grpSpLocks/>
          </p:cNvGrpSpPr>
          <p:nvPr/>
        </p:nvGrpSpPr>
        <p:grpSpPr bwMode="auto">
          <a:xfrm>
            <a:off x="6804025" y="1557338"/>
            <a:ext cx="144463" cy="1295400"/>
            <a:chOff x="4286" y="981"/>
            <a:chExt cx="91" cy="816"/>
          </a:xfrm>
        </p:grpSpPr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4286" y="981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4377" y="107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flipH="1">
              <a:off x="4286" y="1706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7164388" y="1773238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3333FF"/>
                </a:solidFill>
              </a:rPr>
              <a:t>O(|V|)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539750" y="2708275"/>
            <a:ext cx="6480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pt-BR"/>
              <a:t>4. dist(S) = 0</a:t>
            </a:r>
          </a:p>
          <a:p>
            <a:pPr marL="457200" indent="-457200"/>
            <a:endParaRPr lang="pt-BR"/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1979613" y="2708275"/>
            <a:ext cx="3540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600" i="1">
                <a:solidFill>
                  <a:srgbClr val="CC3618"/>
                </a:solidFill>
              </a:rPr>
              <a:t>Custo constante c3; Executada 1 vez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539750" y="3213100"/>
            <a:ext cx="6435725" cy="376238"/>
          </a:xfrm>
          <a:prstGeom prst="rect">
            <a:avLst/>
          </a:prstGeom>
          <a:solidFill>
            <a:srgbClr val="EFE405"/>
          </a:solidFill>
          <a:ln w="9525">
            <a:solidFill>
              <a:srgbClr val="CC361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/>
              <a:t>5. Constrói H = fila com prioridade  contendo os vértices de G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539750" y="3789363"/>
            <a:ext cx="39687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/>
            <a:r>
              <a:rPr lang="pt-BR" dirty="0"/>
              <a:t>6. </a:t>
            </a:r>
            <a:r>
              <a:rPr lang="pt-BR" dirty="0" err="1"/>
              <a:t>While</a:t>
            </a:r>
            <a:r>
              <a:rPr lang="pt-BR" dirty="0"/>
              <a:t> H ≠</a:t>
            </a:r>
            <a:r>
              <a:rPr lang="pt-BR" dirty="0">
                <a:sym typeface="Symbol" charset="0"/>
              </a:rPr>
              <a:t></a:t>
            </a:r>
          </a:p>
          <a:p>
            <a:pPr marL="457200" indent="-457200"/>
            <a:r>
              <a:rPr lang="pt-BR" dirty="0">
                <a:sym typeface="Symbol" charset="0"/>
              </a:rPr>
              <a:t>7.      </a:t>
            </a:r>
            <a:r>
              <a:rPr lang="pt-BR" dirty="0" err="1">
                <a:sym typeface="Symbol" charset="0"/>
              </a:rPr>
              <a:t>u</a:t>
            </a:r>
            <a:r>
              <a:rPr lang="pt-BR" dirty="0">
                <a:sym typeface="Symbol" charset="0"/>
              </a:rPr>
              <a:t> = </a:t>
            </a:r>
            <a:r>
              <a:rPr lang="pt-BR" dirty="0" err="1">
                <a:sym typeface="Symbol" charset="0"/>
              </a:rPr>
              <a:t>deletemin</a:t>
            </a:r>
            <a:r>
              <a:rPr lang="pt-BR" dirty="0">
                <a:sym typeface="Symbol" charset="0"/>
              </a:rPr>
              <a:t>(H)</a:t>
            </a:r>
          </a:p>
          <a:p>
            <a:pPr marL="457200" indent="-457200"/>
            <a:r>
              <a:rPr lang="pt-BR" dirty="0">
                <a:sym typeface="Symbol" charset="0"/>
              </a:rPr>
              <a:t>8.      Para cada aresta </a:t>
            </a:r>
            <a:r>
              <a:rPr lang="pt-BR" dirty="0" err="1">
                <a:sym typeface="Symbol" charset="0"/>
              </a:rPr>
              <a:t>u</a:t>
            </a:r>
            <a:r>
              <a:rPr lang="pt-BR" dirty="0" err="1">
                <a:sym typeface="Wingdings" charset="0"/>
              </a:rPr>
              <a:t>v</a:t>
            </a:r>
            <a:endParaRPr lang="pt-BR" i="1" dirty="0">
              <a:solidFill>
                <a:srgbClr val="CC3618"/>
              </a:solidFill>
              <a:sym typeface="Wingdings" charset="0"/>
            </a:endParaRPr>
          </a:p>
          <a:p>
            <a:pPr marL="457200" indent="-457200"/>
            <a:r>
              <a:rPr lang="pt-BR" dirty="0">
                <a:sym typeface="Wingdings" charset="0"/>
              </a:rPr>
              <a:t>9.           se </a:t>
            </a:r>
            <a:r>
              <a:rPr lang="pt-BR" dirty="0" err="1">
                <a:sym typeface="Wingdings" charset="0"/>
              </a:rPr>
              <a:t>dist</a:t>
            </a:r>
            <a:r>
              <a:rPr lang="pt-BR" dirty="0">
                <a:sym typeface="Wingdings" charset="0"/>
              </a:rPr>
              <a:t>(</a:t>
            </a:r>
            <a:r>
              <a:rPr lang="pt-BR" dirty="0" err="1">
                <a:sym typeface="Wingdings" charset="0"/>
              </a:rPr>
              <a:t>v</a:t>
            </a:r>
            <a:r>
              <a:rPr lang="pt-BR" dirty="0">
                <a:sym typeface="Wingdings" charset="0"/>
              </a:rPr>
              <a:t>) &gt; </a:t>
            </a:r>
            <a:r>
              <a:rPr lang="pt-BR" dirty="0" err="1">
                <a:sym typeface="Wingdings" charset="0"/>
              </a:rPr>
              <a:t>dist</a:t>
            </a:r>
            <a:r>
              <a:rPr lang="pt-BR" dirty="0">
                <a:sym typeface="Wingdings" charset="0"/>
              </a:rPr>
              <a:t>(</a:t>
            </a:r>
            <a:r>
              <a:rPr lang="pt-BR" dirty="0" err="1">
                <a:sym typeface="Wingdings" charset="0"/>
              </a:rPr>
              <a:t>u</a:t>
            </a:r>
            <a:r>
              <a:rPr lang="pt-BR" dirty="0">
                <a:sym typeface="Wingdings" charset="0"/>
              </a:rPr>
              <a:t>) + </a:t>
            </a:r>
            <a:r>
              <a:rPr lang="pt-BR" dirty="0" err="1">
                <a:sym typeface="Wingdings" charset="0"/>
              </a:rPr>
              <a:t>dist</a:t>
            </a:r>
            <a:r>
              <a:rPr lang="pt-BR" dirty="0">
                <a:sym typeface="Wingdings" charset="0"/>
              </a:rPr>
              <a:t>(</a:t>
            </a:r>
            <a:r>
              <a:rPr lang="pt-BR" dirty="0" err="1">
                <a:sym typeface="Wingdings" charset="0"/>
              </a:rPr>
              <a:t>u,v</a:t>
            </a:r>
            <a:r>
              <a:rPr lang="pt-BR" dirty="0">
                <a:sym typeface="Wingdings" charset="0"/>
              </a:rPr>
              <a:t>)</a:t>
            </a:r>
          </a:p>
          <a:p>
            <a:pPr marL="457200" indent="-457200"/>
            <a:r>
              <a:rPr lang="pt-BR" dirty="0">
                <a:sym typeface="Wingdings" charset="0"/>
              </a:rPr>
              <a:t>10.            </a:t>
            </a:r>
            <a:r>
              <a:rPr lang="pt-BR" dirty="0" err="1">
                <a:sym typeface="Wingdings" charset="0"/>
              </a:rPr>
              <a:t>dist</a:t>
            </a:r>
            <a:r>
              <a:rPr lang="pt-BR" dirty="0">
                <a:sym typeface="Wingdings" charset="0"/>
              </a:rPr>
              <a:t>(</a:t>
            </a:r>
            <a:r>
              <a:rPr lang="pt-BR" dirty="0" err="1">
                <a:sym typeface="Wingdings" charset="0"/>
              </a:rPr>
              <a:t>v</a:t>
            </a:r>
            <a:r>
              <a:rPr lang="pt-BR" dirty="0">
                <a:sym typeface="Wingdings" charset="0"/>
              </a:rPr>
              <a:t>) = </a:t>
            </a:r>
            <a:r>
              <a:rPr lang="pt-BR" dirty="0" err="1">
                <a:sym typeface="Wingdings" charset="0"/>
              </a:rPr>
              <a:t>dist</a:t>
            </a:r>
            <a:r>
              <a:rPr lang="pt-BR" dirty="0">
                <a:sym typeface="Wingdings" charset="0"/>
              </a:rPr>
              <a:t>(</a:t>
            </a:r>
            <a:r>
              <a:rPr lang="pt-BR" dirty="0" err="1">
                <a:sym typeface="Wingdings" charset="0"/>
              </a:rPr>
              <a:t>u</a:t>
            </a:r>
            <a:r>
              <a:rPr lang="pt-BR" dirty="0">
                <a:sym typeface="Wingdings" charset="0"/>
              </a:rPr>
              <a:t>) + </a:t>
            </a:r>
            <a:r>
              <a:rPr lang="pt-BR" dirty="0" err="1">
                <a:sym typeface="Wingdings" charset="0"/>
              </a:rPr>
              <a:t>dist</a:t>
            </a:r>
            <a:r>
              <a:rPr lang="pt-BR" dirty="0">
                <a:sym typeface="Wingdings" charset="0"/>
              </a:rPr>
              <a:t>(</a:t>
            </a:r>
            <a:r>
              <a:rPr lang="pt-BR" dirty="0" err="1">
                <a:sym typeface="Wingdings" charset="0"/>
              </a:rPr>
              <a:t>u,v</a:t>
            </a:r>
            <a:r>
              <a:rPr lang="pt-BR" dirty="0">
                <a:sym typeface="Wingdings" charset="0"/>
              </a:rPr>
              <a:t>)</a:t>
            </a:r>
          </a:p>
          <a:p>
            <a:pPr marL="457200" indent="-457200"/>
            <a:r>
              <a:rPr lang="pt-BR" dirty="0">
                <a:sym typeface="Wingdings" charset="0"/>
              </a:rPr>
              <a:t>11.            </a:t>
            </a:r>
            <a:r>
              <a:rPr lang="pt-BR" dirty="0" err="1">
                <a:sym typeface="Wingdings" charset="0"/>
              </a:rPr>
              <a:t>prev</a:t>
            </a:r>
            <a:r>
              <a:rPr lang="pt-BR" dirty="0">
                <a:sym typeface="Wingdings" charset="0"/>
              </a:rPr>
              <a:t>(</a:t>
            </a:r>
            <a:r>
              <a:rPr lang="pt-BR" dirty="0" err="1">
                <a:sym typeface="Wingdings" charset="0"/>
              </a:rPr>
              <a:t>v</a:t>
            </a:r>
            <a:r>
              <a:rPr lang="pt-BR" dirty="0">
                <a:sym typeface="Wingdings" charset="0"/>
              </a:rPr>
              <a:t>) = </a:t>
            </a:r>
            <a:r>
              <a:rPr lang="pt-BR" dirty="0" err="1">
                <a:sym typeface="Wingdings" charset="0"/>
              </a:rPr>
              <a:t>u</a:t>
            </a:r>
            <a:endParaRPr lang="pt-BR" dirty="0">
              <a:sym typeface="Wingdings" charset="0"/>
            </a:endParaRPr>
          </a:p>
          <a:p>
            <a:pPr marL="457200" indent="-457200"/>
            <a:r>
              <a:rPr lang="pt-BR" dirty="0">
                <a:sym typeface="Wingdings" charset="0"/>
              </a:rPr>
              <a:t>12.            </a:t>
            </a:r>
            <a:r>
              <a:rPr lang="pt-BR" dirty="0" err="1" smtClean="0">
                <a:sym typeface="Wingdings" charset="0"/>
              </a:rPr>
              <a:t>Ajusta_dist</a:t>
            </a:r>
            <a:r>
              <a:rPr lang="pt-BR" dirty="0" smtClean="0">
                <a:sym typeface="Wingdings" charset="0"/>
              </a:rPr>
              <a:t>(</a:t>
            </a:r>
            <a:r>
              <a:rPr lang="pt-BR" dirty="0" err="1">
                <a:sym typeface="Wingdings" charset="0"/>
              </a:rPr>
              <a:t>H,v</a:t>
            </a:r>
            <a:r>
              <a:rPr lang="pt-BR" dirty="0">
                <a:sym typeface="Wingdings" charset="0"/>
              </a:rPr>
              <a:t>)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276600" y="5229225"/>
            <a:ext cx="1924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600" i="1">
                <a:solidFill>
                  <a:srgbClr val="CC3618"/>
                </a:solidFill>
              </a:rPr>
              <a:t>Custo constante c6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4500563" y="4941888"/>
            <a:ext cx="19901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600" i="1" dirty="0">
                <a:solidFill>
                  <a:srgbClr val="CC3618"/>
                </a:solidFill>
              </a:rPr>
              <a:t>Custo </a:t>
            </a:r>
            <a:r>
              <a:rPr lang="pt-BR" sz="1600" i="1" dirty="0" smtClean="0">
                <a:solidFill>
                  <a:srgbClr val="CC3618"/>
                </a:solidFill>
              </a:rPr>
              <a:t>constante c5</a:t>
            </a:r>
            <a:endParaRPr lang="pt-BR" sz="1600" i="1" dirty="0">
              <a:solidFill>
                <a:srgbClr val="CC3618"/>
              </a:solidFill>
            </a:endParaRP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4643438" y="4652963"/>
            <a:ext cx="11003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600" i="1" dirty="0" smtClean="0">
                <a:solidFill>
                  <a:srgbClr val="CC3618"/>
                </a:solidFill>
              </a:rPr>
              <a:t>Custo  c4</a:t>
            </a:r>
            <a:endParaRPr lang="pt-BR" sz="1600" i="1" dirty="0">
              <a:solidFill>
                <a:srgbClr val="CC3618"/>
              </a:solidFill>
            </a:endParaRP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7002463" y="2852738"/>
            <a:ext cx="21415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600" i="1">
                <a:solidFill>
                  <a:srgbClr val="CC3618"/>
                </a:solidFill>
              </a:rPr>
              <a:t>X = Custo de inserir </a:t>
            </a:r>
          </a:p>
          <a:p>
            <a:r>
              <a:rPr lang="pt-BR" sz="1600" i="1">
                <a:solidFill>
                  <a:srgbClr val="CC3618"/>
                </a:solidFill>
              </a:rPr>
              <a:t>  elemento no array</a:t>
            </a:r>
          </a:p>
          <a:p>
            <a:r>
              <a:rPr lang="pt-BR" sz="1600" i="1">
                <a:solidFill>
                  <a:srgbClr val="CC3618"/>
                </a:solidFill>
              </a:rPr>
              <a:t> Executada |V| vezes</a:t>
            </a:r>
            <a:r>
              <a:rPr lang="pt-BR" sz="1600"/>
              <a:t> </a:t>
            </a: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7092950" y="3933825"/>
            <a:ext cx="19796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600" i="1" dirty="0">
                <a:solidFill>
                  <a:srgbClr val="CC3618"/>
                </a:solidFill>
              </a:rPr>
              <a:t>Custo </a:t>
            </a:r>
            <a:r>
              <a:rPr lang="pt-BR" sz="1600" i="1" dirty="0" err="1">
                <a:solidFill>
                  <a:srgbClr val="CC3618"/>
                </a:solidFill>
              </a:rPr>
              <a:t>Y</a:t>
            </a:r>
            <a:r>
              <a:rPr lang="pt-BR" sz="1600" i="1" dirty="0">
                <a:solidFill>
                  <a:srgbClr val="CC3618"/>
                </a:solidFill>
              </a:rPr>
              <a:t>; Executada</a:t>
            </a:r>
          </a:p>
          <a:p>
            <a:r>
              <a:rPr lang="pt-BR" sz="1600" i="1" dirty="0">
                <a:solidFill>
                  <a:srgbClr val="CC3618"/>
                </a:solidFill>
              </a:rPr>
              <a:t> O(|V|) vezes</a:t>
            </a:r>
            <a:r>
              <a:rPr lang="pt-BR" sz="1600" dirty="0"/>
              <a:t> </a:t>
            </a:r>
          </a:p>
        </p:txBody>
      </p:sp>
      <p:sp>
        <p:nvSpPr>
          <p:cNvPr id="32813" name="Line 45"/>
          <p:cNvSpPr>
            <a:spLocks noChangeShapeType="1"/>
          </p:cNvSpPr>
          <p:nvPr/>
        </p:nvSpPr>
        <p:spPr bwMode="auto">
          <a:xfrm flipH="1">
            <a:off x="2124075" y="4005263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2916238" y="3789363"/>
            <a:ext cx="147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/>
              <a:t>O(|V|) vezes</a:t>
            </a:r>
          </a:p>
        </p:txBody>
      </p:sp>
      <p:sp>
        <p:nvSpPr>
          <p:cNvPr id="32815" name="Line 47"/>
          <p:cNvSpPr>
            <a:spLocks noChangeShapeType="1"/>
          </p:cNvSpPr>
          <p:nvPr/>
        </p:nvSpPr>
        <p:spPr bwMode="auto">
          <a:xfrm flipH="1">
            <a:off x="3563938" y="458152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4356100" y="4365625"/>
            <a:ext cx="1444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/>
              <a:t>O(|E|) vezes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7092280" y="5445224"/>
            <a:ext cx="1968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600" i="1" dirty="0">
                <a:solidFill>
                  <a:srgbClr val="CC3618"/>
                </a:solidFill>
              </a:rPr>
              <a:t>Custo </a:t>
            </a:r>
            <a:r>
              <a:rPr lang="pt-BR" sz="1600" i="1" dirty="0" err="1">
                <a:solidFill>
                  <a:srgbClr val="CC3618"/>
                </a:solidFill>
              </a:rPr>
              <a:t>Z</a:t>
            </a:r>
            <a:r>
              <a:rPr lang="pt-BR" sz="1600" i="1" dirty="0">
                <a:solidFill>
                  <a:srgbClr val="CC3618"/>
                </a:solidFill>
              </a:rPr>
              <a:t>; Executada</a:t>
            </a:r>
          </a:p>
          <a:p>
            <a:r>
              <a:rPr lang="pt-BR" sz="1600" i="1" dirty="0">
                <a:solidFill>
                  <a:srgbClr val="CC3618"/>
                </a:solidFill>
              </a:rPr>
              <a:t> O(|V|+|E|) vezes</a:t>
            </a:r>
            <a:r>
              <a:rPr lang="pt-BR" sz="1600" dirty="0"/>
              <a:t> 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376238" y="6040438"/>
            <a:ext cx="675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3333FF"/>
                </a:solidFill>
              </a:rPr>
              <a:t>O(|V|)</a:t>
            </a:r>
            <a:r>
              <a:rPr lang="pt-BR"/>
              <a:t> + c3 + </a:t>
            </a:r>
            <a:r>
              <a:rPr lang="pt-BR" b="1">
                <a:solidFill>
                  <a:srgbClr val="CC3618"/>
                </a:solidFill>
              </a:rPr>
              <a:t>X</a:t>
            </a:r>
            <a:r>
              <a:rPr lang="pt-BR"/>
              <a:t>.(O(|V|)</a:t>
            </a:r>
            <a:r>
              <a:rPr lang="pt-BR" b="1">
                <a:solidFill>
                  <a:srgbClr val="CC3618"/>
                </a:solidFill>
              </a:rPr>
              <a:t> </a:t>
            </a:r>
            <a:r>
              <a:rPr lang="pt-BR"/>
              <a:t> + </a:t>
            </a:r>
            <a:r>
              <a:rPr lang="pt-BR" b="1">
                <a:solidFill>
                  <a:srgbClr val="CC3618"/>
                </a:solidFill>
              </a:rPr>
              <a:t>Y</a:t>
            </a:r>
            <a:r>
              <a:rPr lang="pt-BR"/>
              <a:t>.O(|V|) + (</a:t>
            </a:r>
            <a:r>
              <a:rPr lang="pt-BR" b="1">
                <a:solidFill>
                  <a:srgbClr val="CC3618"/>
                </a:solidFill>
              </a:rPr>
              <a:t>Z + c4+c5+c6)</a:t>
            </a:r>
            <a:r>
              <a:rPr lang="pt-BR"/>
              <a:t> O(|E|+|V|) = </a:t>
            </a:r>
          </a:p>
          <a:p>
            <a:r>
              <a:rPr lang="pt-BR"/>
              <a:t> </a:t>
            </a:r>
            <a:r>
              <a:rPr lang="pt-BR" b="1">
                <a:solidFill>
                  <a:srgbClr val="3333FF"/>
                </a:solidFill>
              </a:rPr>
              <a:t>O(|V|)</a:t>
            </a:r>
            <a:r>
              <a:rPr lang="pt-BR"/>
              <a:t> + </a:t>
            </a:r>
            <a:r>
              <a:rPr lang="pt-BR" b="1">
                <a:solidFill>
                  <a:srgbClr val="CC3618"/>
                </a:solidFill>
              </a:rPr>
              <a:t>X</a:t>
            </a:r>
            <a:r>
              <a:rPr lang="pt-BR"/>
              <a:t> + </a:t>
            </a:r>
            <a:r>
              <a:rPr lang="pt-BR" b="1">
                <a:solidFill>
                  <a:srgbClr val="CC3618"/>
                </a:solidFill>
              </a:rPr>
              <a:t>Y</a:t>
            </a:r>
            <a:r>
              <a:rPr lang="pt-BR"/>
              <a:t>.O(|V|) + </a:t>
            </a:r>
            <a:r>
              <a:rPr lang="pt-BR" b="1">
                <a:solidFill>
                  <a:srgbClr val="CC3618"/>
                </a:solidFill>
              </a:rPr>
              <a:t>Z</a:t>
            </a:r>
            <a:r>
              <a:rPr lang="pt-BR"/>
              <a:t>. O(|E|+|V|)</a:t>
            </a:r>
          </a:p>
        </p:txBody>
      </p:sp>
    </p:spTree>
    <p:extLst>
      <p:ext uri="{BB962C8B-B14F-4D97-AF65-F5344CB8AC3E}">
        <p14:creationId xmlns:p14="http://schemas.microsoft.com/office/powerpoint/2010/main" val="218821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3200" b="1">
                <a:latin typeface="Arial" charset="0"/>
              </a:rPr>
              <a:t>Análise de Complexidade: depende da implementação da fila com prioridades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29600" cy="4525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400">
                <a:latin typeface="Arial" charset="0"/>
              </a:rPr>
              <a:t>Fila = array não ordenado de valores (status) para os vértices do grafo.</a:t>
            </a:r>
          </a:p>
          <a:p>
            <a:r>
              <a:rPr lang="pt-BR" sz="2400">
                <a:latin typeface="Arial" charset="0"/>
              </a:rPr>
              <a:t>Exemplo: 3 vértices</a:t>
            </a:r>
          </a:p>
          <a:p>
            <a:endParaRPr lang="pt-BR" sz="2400">
              <a:latin typeface="Arial" charset="0"/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763713" y="3933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348038" y="3286125"/>
            <a:ext cx="936625" cy="1150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Oval 23"/>
          <p:cNvSpPr>
            <a:spLocks noChangeArrowheads="1"/>
          </p:cNvSpPr>
          <p:nvPr/>
        </p:nvSpPr>
        <p:spPr bwMode="auto">
          <a:xfrm>
            <a:off x="1331913" y="3862388"/>
            <a:ext cx="3603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Oval 24"/>
          <p:cNvSpPr>
            <a:spLocks noChangeArrowheads="1"/>
          </p:cNvSpPr>
          <p:nvPr/>
        </p:nvSpPr>
        <p:spPr bwMode="auto">
          <a:xfrm>
            <a:off x="2484438" y="3876675"/>
            <a:ext cx="360362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Oval 25"/>
          <p:cNvSpPr>
            <a:spLocks noChangeArrowheads="1"/>
          </p:cNvSpPr>
          <p:nvPr/>
        </p:nvSpPr>
        <p:spPr bwMode="auto">
          <a:xfrm>
            <a:off x="1908175" y="4725988"/>
            <a:ext cx="360363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1331913" y="38623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/>
              <a:t>A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2484438" y="39338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/>
              <a:t>B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1908175" y="47259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/>
              <a:t>C</a:t>
            </a:r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1547813" y="4221163"/>
            <a:ext cx="431800" cy="57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V="1">
            <a:off x="2268538" y="4294188"/>
            <a:ext cx="358775" cy="5032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1692275" y="40052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1816100" y="3521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1403350" y="44370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2411413" y="4510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3400425" y="3376613"/>
            <a:ext cx="793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CC3618"/>
                </a:solidFill>
              </a:rPr>
              <a:t>A     0</a:t>
            </a:r>
          </a:p>
          <a:p>
            <a:r>
              <a:rPr lang="pt-BR"/>
              <a:t>B   inf</a:t>
            </a:r>
          </a:p>
          <a:p>
            <a:r>
              <a:rPr lang="pt-BR"/>
              <a:t>C   inf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4735513" y="3267075"/>
            <a:ext cx="936625" cy="1150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4787900" y="3357563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/>
              <a:t>B     4</a:t>
            </a:r>
          </a:p>
          <a:p>
            <a:r>
              <a:rPr lang="pt-BR" b="1">
                <a:solidFill>
                  <a:srgbClr val="CC3618"/>
                </a:solidFill>
              </a:rPr>
              <a:t>C     2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5940425" y="3286125"/>
            <a:ext cx="936625" cy="1150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992813" y="33766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CC3618"/>
                </a:solidFill>
              </a:rPr>
              <a:t>B     3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059113" y="5013325"/>
            <a:ext cx="3359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/>
              <a:t>Fila na iteração </a:t>
            </a:r>
          </a:p>
          <a:p>
            <a:r>
              <a:rPr lang="pt-BR"/>
              <a:t>zero, considerando </a:t>
            </a:r>
          </a:p>
          <a:p>
            <a:r>
              <a:rPr lang="pt-BR"/>
              <a:t>a ordem dos vértices A &lt; B &lt; C</a:t>
            </a:r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 flipV="1">
            <a:off x="3635375" y="45085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2843213" y="6092825"/>
            <a:ext cx="554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/>
              <a:t>Se a ordem  fosse B &lt; A &lt; C o array seria :[inf, 0, inf]</a:t>
            </a:r>
          </a:p>
        </p:txBody>
      </p:sp>
    </p:spTree>
    <p:extLst>
      <p:ext uri="{BB962C8B-B14F-4D97-AF65-F5344CB8AC3E}">
        <p14:creationId xmlns:p14="http://schemas.microsoft.com/office/powerpoint/2010/main" val="278363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pt-BR" dirty="0">
                <a:latin typeface="Arial" charset="0"/>
              </a:rPr>
              <a:t>Custos das operações de </a:t>
            </a:r>
            <a:r>
              <a:rPr lang="pt-BR" dirty="0" smtClean="0">
                <a:latin typeface="Arial" charset="0"/>
              </a:rPr>
              <a:t>fila implementada como </a:t>
            </a:r>
            <a:r>
              <a:rPr lang="pt-BR" dirty="0" err="1" smtClean="0">
                <a:latin typeface="Arial" charset="0"/>
              </a:rPr>
              <a:t>array</a:t>
            </a:r>
            <a:endParaRPr lang="pt-BR" dirty="0">
              <a:latin typeface="Arial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400" b="1" dirty="0" smtClean="0">
                <a:solidFill>
                  <a:srgbClr val="CC3618"/>
                </a:solidFill>
                <a:latin typeface="Arial" charset="0"/>
              </a:rPr>
              <a:t>Custo </a:t>
            </a:r>
            <a:r>
              <a:rPr lang="pt-BR" sz="2400" b="1" dirty="0" err="1">
                <a:solidFill>
                  <a:srgbClr val="CC3618"/>
                </a:solidFill>
                <a:latin typeface="Arial" charset="0"/>
              </a:rPr>
              <a:t>X</a:t>
            </a:r>
            <a:r>
              <a:rPr lang="pt-BR" sz="2400" dirty="0">
                <a:latin typeface="Arial" charset="0"/>
              </a:rPr>
              <a:t> = insere </a:t>
            </a:r>
            <a:r>
              <a:rPr lang="pt-BR" sz="2400" dirty="0" smtClean="0">
                <a:latin typeface="Arial" charset="0"/>
              </a:rPr>
              <a:t>elemento </a:t>
            </a:r>
            <a:r>
              <a:rPr lang="pt-BR" sz="2400" dirty="0">
                <a:latin typeface="Arial" charset="0"/>
              </a:rPr>
              <a:t>no </a:t>
            </a:r>
            <a:r>
              <a:rPr lang="pt-BR" sz="2400" dirty="0" err="1">
                <a:latin typeface="Arial" charset="0"/>
              </a:rPr>
              <a:t>array</a:t>
            </a:r>
            <a:r>
              <a:rPr lang="pt-BR" sz="2400" dirty="0">
                <a:latin typeface="Arial" charset="0"/>
              </a:rPr>
              <a:t> = custo </a:t>
            </a:r>
            <a:r>
              <a:rPr lang="pt-BR" sz="2400" dirty="0" smtClean="0">
                <a:latin typeface="Arial" charset="0"/>
              </a:rPr>
              <a:t>constante O(1)</a:t>
            </a:r>
            <a:endParaRPr lang="pt-BR" sz="2400" dirty="0">
              <a:latin typeface="Arial" charset="0"/>
            </a:endParaRPr>
          </a:p>
          <a:p>
            <a:r>
              <a:rPr lang="pt-BR" sz="2400" b="1" dirty="0">
                <a:solidFill>
                  <a:srgbClr val="CC3618"/>
                </a:solidFill>
                <a:latin typeface="Arial" charset="0"/>
              </a:rPr>
              <a:t>Custo </a:t>
            </a:r>
            <a:r>
              <a:rPr lang="pt-BR" sz="2400" b="1" dirty="0" err="1">
                <a:solidFill>
                  <a:srgbClr val="CC3618"/>
                </a:solidFill>
                <a:latin typeface="Arial" charset="0"/>
              </a:rPr>
              <a:t>Y</a:t>
            </a:r>
            <a:r>
              <a:rPr lang="pt-BR" sz="2400" dirty="0">
                <a:latin typeface="Arial" charset="0"/>
              </a:rPr>
              <a:t> = </a:t>
            </a:r>
            <a:r>
              <a:rPr lang="pt-BR" sz="2400" dirty="0" err="1">
                <a:latin typeface="Arial" charset="0"/>
              </a:rPr>
              <a:t>deletemin</a:t>
            </a:r>
            <a:r>
              <a:rPr lang="pt-BR" sz="2400" dirty="0">
                <a:latin typeface="Arial" charset="0"/>
              </a:rPr>
              <a:t>(H) = </a:t>
            </a:r>
            <a:r>
              <a:rPr lang="pt-BR" sz="2400" dirty="0" err="1">
                <a:latin typeface="Arial" charset="0"/>
              </a:rPr>
              <a:t>scan</a:t>
            </a:r>
            <a:r>
              <a:rPr lang="pt-BR" sz="2400" dirty="0">
                <a:latin typeface="Arial" charset="0"/>
              </a:rPr>
              <a:t> no </a:t>
            </a:r>
            <a:r>
              <a:rPr lang="pt-BR" sz="2400" dirty="0" err="1">
                <a:latin typeface="Arial" charset="0"/>
              </a:rPr>
              <a:t>array</a:t>
            </a:r>
            <a:r>
              <a:rPr lang="pt-BR" sz="2400" dirty="0">
                <a:latin typeface="Arial" charset="0"/>
              </a:rPr>
              <a:t> = O(|V|) </a:t>
            </a:r>
          </a:p>
          <a:p>
            <a:r>
              <a:rPr lang="pt-BR" sz="2400" b="1" dirty="0">
                <a:solidFill>
                  <a:srgbClr val="CC3618"/>
                </a:solidFill>
                <a:latin typeface="Arial" charset="0"/>
              </a:rPr>
              <a:t>Custo </a:t>
            </a:r>
            <a:r>
              <a:rPr lang="pt-BR" sz="2400" b="1" dirty="0" err="1">
                <a:solidFill>
                  <a:srgbClr val="CC3618"/>
                </a:solidFill>
                <a:latin typeface="Arial" charset="0"/>
              </a:rPr>
              <a:t>Z</a:t>
            </a:r>
            <a:r>
              <a:rPr lang="pt-BR" sz="2400" dirty="0">
                <a:latin typeface="Arial" charset="0"/>
              </a:rPr>
              <a:t> = </a:t>
            </a:r>
            <a:r>
              <a:rPr lang="pt-BR" sz="2400" dirty="0" err="1" smtClean="0">
                <a:latin typeface="Arial" charset="0"/>
              </a:rPr>
              <a:t>Ajusta_dist</a:t>
            </a:r>
            <a:r>
              <a:rPr lang="pt-BR" sz="2400" dirty="0" smtClean="0">
                <a:latin typeface="Arial" charset="0"/>
              </a:rPr>
              <a:t>(</a:t>
            </a:r>
            <a:r>
              <a:rPr lang="pt-BR" sz="2400" dirty="0" err="1">
                <a:latin typeface="Arial" charset="0"/>
              </a:rPr>
              <a:t>H,v</a:t>
            </a:r>
            <a:r>
              <a:rPr lang="pt-BR" sz="2400" dirty="0">
                <a:latin typeface="Arial" charset="0"/>
              </a:rPr>
              <a:t>) = altera o status do vértice </a:t>
            </a:r>
            <a:r>
              <a:rPr lang="pt-BR" sz="2400" dirty="0" err="1">
                <a:latin typeface="Arial" charset="0"/>
              </a:rPr>
              <a:t>v</a:t>
            </a:r>
            <a:r>
              <a:rPr lang="pt-BR" sz="2400" dirty="0">
                <a:latin typeface="Arial" charset="0"/>
              </a:rPr>
              <a:t> = </a:t>
            </a:r>
            <a:r>
              <a:rPr lang="pt-BR" sz="2400" dirty="0" smtClean="0">
                <a:latin typeface="Arial" charset="0"/>
              </a:rPr>
              <a:t>custo constante O</a:t>
            </a:r>
            <a:r>
              <a:rPr lang="pt-BR" sz="2400" dirty="0">
                <a:latin typeface="Arial" charset="0"/>
              </a:rPr>
              <a:t>(1)</a:t>
            </a:r>
          </a:p>
          <a:p>
            <a:endParaRPr lang="pt-BR" sz="24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2400" b="1" dirty="0">
                <a:solidFill>
                  <a:srgbClr val="3333FF"/>
                </a:solidFill>
                <a:latin typeface="Arial" charset="0"/>
              </a:rPr>
              <a:t>Complexidade total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2400" b="1" dirty="0">
                <a:solidFill>
                  <a:srgbClr val="3333FF"/>
                </a:solidFill>
                <a:latin typeface="Arial" charset="0"/>
              </a:rPr>
              <a:t>O(|V|)</a:t>
            </a:r>
            <a:r>
              <a:rPr lang="pt-BR" sz="2400" dirty="0">
                <a:latin typeface="Arial" charset="0"/>
              </a:rPr>
              <a:t> + </a:t>
            </a:r>
            <a:r>
              <a:rPr lang="pt-BR" sz="2400" b="1" dirty="0" err="1">
                <a:solidFill>
                  <a:srgbClr val="CC3618"/>
                </a:solidFill>
                <a:latin typeface="Arial" charset="0"/>
              </a:rPr>
              <a:t>X</a:t>
            </a:r>
            <a:r>
              <a:rPr lang="pt-BR" sz="2400" dirty="0">
                <a:latin typeface="Arial" charset="0"/>
              </a:rPr>
              <a:t> </a:t>
            </a:r>
            <a:r>
              <a:rPr lang="pt-BR" sz="2400" dirty="0" smtClean="0">
                <a:latin typeface="Arial" charset="0"/>
              </a:rPr>
              <a:t>O(|V|)+ </a:t>
            </a:r>
            <a:r>
              <a:rPr lang="pt-BR" sz="2400" b="1" dirty="0">
                <a:solidFill>
                  <a:srgbClr val="CC3618"/>
                </a:solidFill>
                <a:latin typeface="Arial" charset="0"/>
              </a:rPr>
              <a:t>Y</a:t>
            </a:r>
            <a:r>
              <a:rPr lang="pt-BR" sz="2400" dirty="0">
                <a:latin typeface="Arial" charset="0"/>
              </a:rPr>
              <a:t>.O(|V|) + </a:t>
            </a:r>
            <a:r>
              <a:rPr lang="pt-BR" sz="2400" b="1" dirty="0" err="1">
                <a:solidFill>
                  <a:srgbClr val="CC3618"/>
                </a:solidFill>
                <a:latin typeface="Arial" charset="0"/>
              </a:rPr>
              <a:t>Z</a:t>
            </a:r>
            <a:r>
              <a:rPr lang="pt-BR" sz="2400" dirty="0">
                <a:latin typeface="Arial" charset="0"/>
              </a:rPr>
              <a:t>. O(|V|+|E|) =</a:t>
            </a:r>
            <a:r>
              <a:rPr lang="pt-BR" dirty="0">
                <a:latin typeface="Arial" charset="0"/>
              </a:rPr>
              <a:t> </a:t>
            </a:r>
          </a:p>
          <a:p>
            <a:pPr>
              <a:buFontTx/>
              <a:buNone/>
            </a:pPr>
            <a:r>
              <a:rPr lang="pt-BR" sz="2400" b="1" dirty="0">
                <a:solidFill>
                  <a:srgbClr val="3333FF"/>
                </a:solidFill>
                <a:latin typeface="Arial" charset="0"/>
              </a:rPr>
              <a:t>O(|V|)</a:t>
            </a:r>
            <a:r>
              <a:rPr lang="pt-BR" sz="2400" dirty="0">
                <a:latin typeface="Arial" charset="0"/>
              </a:rPr>
              <a:t> + O(|V|) + </a:t>
            </a:r>
            <a:r>
              <a:rPr lang="pt-BR" sz="2400" b="1" dirty="0">
                <a:solidFill>
                  <a:srgbClr val="CC3618"/>
                </a:solidFill>
                <a:latin typeface="Arial" charset="0"/>
              </a:rPr>
              <a:t>O(|V|)</a:t>
            </a:r>
            <a:r>
              <a:rPr lang="pt-BR" sz="2400" dirty="0">
                <a:latin typeface="Arial" charset="0"/>
              </a:rPr>
              <a:t> O(|V|) +  O(|E|+|V|) </a:t>
            </a:r>
            <a:r>
              <a:rPr lang="pt-BR" sz="2400" dirty="0" smtClean="0">
                <a:latin typeface="Arial" charset="0"/>
              </a:rPr>
              <a:t>= O(|V|</a:t>
            </a:r>
            <a:r>
              <a:rPr lang="pt-BR" sz="2400" baseline="30000" dirty="0" smtClean="0">
                <a:latin typeface="Arial" charset="0"/>
              </a:rPr>
              <a:t>2</a:t>
            </a:r>
            <a:r>
              <a:rPr lang="pt-BR" sz="2400" dirty="0" smtClean="0">
                <a:latin typeface="Arial" charset="0"/>
              </a:rPr>
              <a:t> + |E|) = </a:t>
            </a:r>
            <a:r>
              <a:rPr lang="pt-BR" sz="2400" dirty="0" smtClean="0">
                <a:latin typeface="Arial" charset="0"/>
              </a:rPr>
              <a:t>O(|V|</a:t>
            </a:r>
            <a:r>
              <a:rPr lang="pt-BR" sz="2400" baseline="30000" dirty="0" smtClean="0">
                <a:latin typeface="Arial" charset="0"/>
              </a:rPr>
              <a:t>2</a:t>
            </a:r>
            <a:r>
              <a:rPr lang="pt-BR" sz="2400" dirty="0" smtClean="0">
                <a:latin typeface="Arial" charset="0"/>
              </a:rPr>
              <a:t> ) j</a:t>
            </a:r>
            <a:r>
              <a:rPr lang="pt-BR" sz="2400" dirty="0" smtClean="0">
                <a:latin typeface="Arial" charset="0"/>
              </a:rPr>
              <a:t>á que |E| ≤ |V|</a:t>
            </a:r>
            <a:r>
              <a:rPr lang="pt-BR" sz="2400" baseline="30000" dirty="0" smtClean="0">
                <a:latin typeface="Arial" charset="0"/>
              </a:rPr>
              <a:t>2</a:t>
            </a:r>
            <a:endParaRPr lang="pt-BR" sz="2400" baseline="30000" dirty="0">
              <a:latin typeface="Arial" charset="0"/>
            </a:endParaRPr>
          </a:p>
          <a:p>
            <a:pPr>
              <a:buFontTx/>
              <a:buNone/>
            </a:pPr>
            <a:endParaRPr lang="pt-BR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9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3200" b="1">
                <a:latin typeface="Arial" charset="0"/>
              </a:rPr>
              <a:t>Análise de Complexidade: depende da implementação da fila com prioridades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29600" cy="4525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2400" dirty="0">
                <a:latin typeface="Arial" charset="0"/>
              </a:rPr>
              <a:t>Fila = </a:t>
            </a:r>
            <a:r>
              <a:rPr lang="pt-BR" sz="2400" dirty="0" err="1" smtClean="0">
                <a:latin typeface="Arial" charset="0"/>
              </a:rPr>
              <a:t>heap</a:t>
            </a:r>
            <a:r>
              <a:rPr lang="pt-BR" sz="2400" dirty="0" smtClean="0">
                <a:latin typeface="Arial" charset="0"/>
              </a:rPr>
              <a:t> bin</a:t>
            </a:r>
            <a:r>
              <a:rPr lang="pt-BR" sz="2400" dirty="0" smtClean="0">
                <a:latin typeface="Arial" charset="0"/>
              </a:rPr>
              <a:t>ário</a:t>
            </a:r>
            <a:endParaRPr lang="pt-BR" sz="2400" dirty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8840"/>
            <a:ext cx="4889500" cy="382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3675" y="2204864"/>
            <a:ext cx="5060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ível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preenchido</a:t>
            </a:r>
            <a:r>
              <a:rPr lang="en-US" dirty="0" smtClean="0"/>
              <a:t> da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direira</a:t>
            </a:r>
            <a:endParaRPr lang="en-US" dirty="0" smtClean="0"/>
          </a:p>
          <a:p>
            <a:r>
              <a:rPr lang="en-US" dirty="0" smtClean="0"/>
              <a:t>antes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próximo</a:t>
            </a:r>
            <a:r>
              <a:rPr lang="en-US" dirty="0" smtClean="0"/>
              <a:t> </a:t>
            </a:r>
            <a:r>
              <a:rPr lang="en-US" dirty="0" err="1" smtClean="0"/>
              <a:t>nivel</a:t>
            </a:r>
            <a:r>
              <a:rPr lang="en-US" dirty="0" smtClean="0"/>
              <a:t> (</a:t>
            </a:r>
            <a:r>
              <a:rPr lang="en-US" dirty="0" err="1" smtClean="0"/>
              <a:t>abaixo</a:t>
            </a:r>
            <a:r>
              <a:rPr lang="en-US" dirty="0" smtClean="0"/>
              <a:t>)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endParaRPr lang="en-US" dirty="0" smtClean="0"/>
          </a:p>
          <a:p>
            <a:r>
              <a:rPr lang="en-US" dirty="0" smtClean="0"/>
              <a:t>e </a:t>
            </a:r>
            <a:r>
              <a:rPr lang="en-US" dirty="0" err="1" smtClean="0"/>
              <a:t>comece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preenchido</a:t>
            </a:r>
            <a:r>
              <a:rPr lang="en-US" dirty="0" smtClean="0"/>
              <a:t>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comece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preenchido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4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Custo</a:t>
            </a:r>
            <a:r>
              <a:rPr lang="en-US" dirty="0" smtClean="0"/>
              <a:t> da </a:t>
            </a:r>
            <a:r>
              <a:rPr lang="en-US" dirty="0" err="1" smtClean="0"/>
              <a:t>opera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inserir</a:t>
            </a:r>
            <a:r>
              <a:rPr lang="en-US" dirty="0" smtClean="0"/>
              <a:t> um </a:t>
            </a:r>
            <a:r>
              <a:rPr lang="en-US" dirty="0" err="1" smtClean="0"/>
              <a:t>elemento</a:t>
            </a:r>
            <a:r>
              <a:rPr lang="en-US" dirty="0" smtClean="0"/>
              <a:t> no heap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4902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6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Custo</a:t>
            </a:r>
            <a:r>
              <a:rPr lang="en-US" dirty="0" smtClean="0"/>
              <a:t> da </a:t>
            </a:r>
            <a:r>
              <a:rPr lang="en-US" dirty="0" err="1" smtClean="0"/>
              <a:t>opera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inserir</a:t>
            </a:r>
            <a:r>
              <a:rPr lang="en-US" dirty="0" smtClean="0"/>
              <a:t> um </a:t>
            </a:r>
            <a:r>
              <a:rPr lang="en-US" dirty="0" err="1" smtClean="0"/>
              <a:t>elemento</a:t>
            </a:r>
            <a:r>
              <a:rPr lang="en-US" dirty="0" smtClean="0"/>
              <a:t> no heap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4902200" cy="40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2816"/>
            <a:ext cx="56896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5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Custo</a:t>
            </a:r>
            <a:r>
              <a:rPr lang="en-US" dirty="0" smtClean="0"/>
              <a:t> da </a:t>
            </a:r>
            <a:r>
              <a:rPr lang="en-US" dirty="0" err="1" smtClean="0"/>
              <a:t>opera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inserir</a:t>
            </a:r>
            <a:r>
              <a:rPr lang="en-US" dirty="0" smtClean="0"/>
              <a:t> um </a:t>
            </a:r>
            <a:r>
              <a:rPr lang="en-US" dirty="0" err="1" smtClean="0"/>
              <a:t>elemento</a:t>
            </a:r>
            <a:r>
              <a:rPr lang="en-US" dirty="0" smtClean="0"/>
              <a:t> no heap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4902200" cy="40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2816"/>
            <a:ext cx="56896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844824"/>
            <a:ext cx="4673600" cy="378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4088" y="2780928"/>
            <a:ext cx="3302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Insere</a:t>
            </a:r>
            <a:r>
              <a:rPr lang="en-US" dirty="0" smtClean="0"/>
              <a:t> no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livre</a:t>
            </a:r>
            <a:r>
              <a:rPr lang="en-US" dirty="0" smtClean="0"/>
              <a:t> + </a:t>
            </a:r>
          </a:p>
          <a:p>
            <a:r>
              <a:rPr lang="en-US" b="1" i="1" dirty="0" smtClean="0">
                <a:solidFill>
                  <a:srgbClr val="FF6600"/>
                </a:solidFill>
              </a:rPr>
              <a:t>Bubble-up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O(</a:t>
            </a:r>
            <a:r>
              <a:rPr lang="en-US" b="1" dirty="0" err="1" smtClean="0">
                <a:solidFill>
                  <a:srgbClr val="FF0000"/>
                </a:solidFill>
              </a:rPr>
              <a:t>log|V</a:t>
            </a:r>
            <a:r>
              <a:rPr lang="en-US" b="1" dirty="0" smtClean="0">
                <a:solidFill>
                  <a:srgbClr val="FF0000"/>
                </a:solidFill>
              </a:rPr>
              <a:t>|)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1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1062</Words>
  <Application>Microsoft Macintosh PowerPoint</Application>
  <PresentationFormat>On-screen Show (4:3)</PresentationFormat>
  <Paragraphs>111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Análise de Complexidade do Algoritmo de Dijkstra</vt:lpstr>
      <vt:lpstr>Algoritmo de Dijkstra</vt:lpstr>
      <vt:lpstr>Análise de Complexidade  </vt:lpstr>
      <vt:lpstr>Análise de Complexidade: depende da implementação da fila com prioridades</vt:lpstr>
      <vt:lpstr>Custos das operações de fila implementada como array</vt:lpstr>
      <vt:lpstr>Análise de Complexidade: depende da implementação da fila com prioridades</vt:lpstr>
      <vt:lpstr>Custo da operação de inserir um elemento no heap</vt:lpstr>
      <vt:lpstr>Custo da operação de inserir um elemento no heap</vt:lpstr>
      <vt:lpstr>Custo da operação de inserir um elemento no heap</vt:lpstr>
      <vt:lpstr>Custo da operação de deletemin</vt:lpstr>
      <vt:lpstr>Custo da operação de deletemin</vt:lpstr>
      <vt:lpstr> Custo da operação de ajustar (diminuir) um elemento no heap </vt:lpstr>
      <vt:lpstr> Custo da operação de ajustar (diminuir) um elemento no heap </vt:lpstr>
      <vt:lpstr>Custos das operações de fila implementada como heap bin</vt:lpstr>
    </vt:vector>
  </TitlesOfParts>
  <Company>Universidade Federal de Uberlandia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Complexidade do Algoritmo de Dijkstra</dc:title>
  <dc:creator>Sandra de Amo</dc:creator>
  <cp:lastModifiedBy>Sandra de Amo</cp:lastModifiedBy>
  <cp:revision>4</cp:revision>
  <dcterms:created xsi:type="dcterms:W3CDTF">2014-12-16T23:22:23Z</dcterms:created>
  <dcterms:modified xsi:type="dcterms:W3CDTF">2014-12-16T23:28:00Z</dcterms:modified>
</cp:coreProperties>
</file>