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0" r:id="rId8"/>
    <p:sldId id="263" r:id="rId9"/>
    <p:sldId id="264" r:id="rId10"/>
    <p:sldId id="265" r:id="rId11"/>
    <p:sldId id="266" r:id="rId12"/>
    <p:sldId id="282" r:id="rId13"/>
    <p:sldId id="287" r:id="rId14"/>
    <p:sldId id="267" r:id="rId15"/>
    <p:sldId id="283" r:id="rId16"/>
    <p:sldId id="288" r:id="rId17"/>
    <p:sldId id="268" r:id="rId18"/>
    <p:sldId id="272" r:id="rId19"/>
    <p:sldId id="284" r:id="rId20"/>
    <p:sldId id="289" r:id="rId21"/>
    <p:sldId id="269" r:id="rId22"/>
    <p:sldId id="273" r:id="rId23"/>
    <p:sldId id="285" r:id="rId24"/>
    <p:sldId id="290" r:id="rId25"/>
    <p:sldId id="274" r:id="rId26"/>
    <p:sldId id="279" r:id="rId27"/>
    <p:sldId id="275" r:id="rId28"/>
    <p:sldId id="286" r:id="rId29"/>
    <p:sldId id="291" r:id="rId30"/>
    <p:sldId id="276" r:id="rId31"/>
    <p:sldId id="277" r:id="rId32"/>
    <p:sldId id="280" r:id="rId33"/>
    <p:sldId id="278" r:id="rId34"/>
    <p:sldId id="28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8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37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32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41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0807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196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7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2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0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6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3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5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35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C241-E392-48A4-91CB-125A7EC47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887" y="2404534"/>
            <a:ext cx="8439116" cy="1646302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pt-BR" sz="11000" b="1" cap="none" dirty="0" err="1">
                <a:ln w="76200">
                  <a:prstDash val="solid"/>
                </a:ln>
                <a:solidFill>
                  <a:srgbClr val="EFDE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Habbo</a:t>
            </a:r>
            <a:r>
              <a:rPr lang="pt-BR" sz="11000" b="1" cap="none" dirty="0">
                <a:ln w="76200">
                  <a:prstDash val="solid"/>
                </a:ln>
                <a:solidFill>
                  <a:srgbClr val="EFDE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 Hotel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D01AB-5AA8-4734-9245-1E0A28DC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87" y="4050836"/>
            <a:ext cx="7766936" cy="1096899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l"/>
            <a:r>
              <a:rPr lang="pt-BR" sz="3200" dirty="0">
                <a:solidFill>
                  <a:srgbClr val="0070C0"/>
                </a:solidFill>
                <a:latin typeface="Impact" panose="020B0806030902050204" pitchFamily="34" charset="0"/>
              </a:rPr>
              <a:t>Projeto Final de Modelagem de Software</a:t>
            </a:r>
          </a:p>
        </p:txBody>
      </p:sp>
    </p:spTree>
    <p:extLst>
      <p:ext uri="{BB962C8B-B14F-4D97-AF65-F5344CB8AC3E}">
        <p14:creationId xmlns:p14="http://schemas.microsoft.com/office/powerpoint/2010/main" val="397295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1 - Efetuar Login</a:t>
            </a:r>
            <a:endParaRPr lang="pt-BR" sz="5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56C4EE-6196-4610-B72C-C3CEF2FA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967409"/>
            <a:ext cx="7275444" cy="57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7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2 - Cadastrar Cliente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B6004F-C11A-42C1-AAF6-C583958A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967408"/>
            <a:ext cx="8743443" cy="54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5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2 - Cadastrar Cliente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4AD2D1-9ACB-4053-A0F6-9D64751A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03" y="971550"/>
            <a:ext cx="94011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2 - Cadastrar Cliente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143C92-320E-4A0C-B7EF-2991A335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4" y="753923"/>
            <a:ext cx="10406891" cy="59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6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3 - Cadastrar Funcionário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66B4FF-E030-4110-B9BF-ABC6DE40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5" y="967409"/>
            <a:ext cx="9358986" cy="55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6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3 - Cadastrar Funcionário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ED1EBA-CB7F-4C42-BF61-B786D61F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967409"/>
            <a:ext cx="65627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3 - Cadastrar Funcionário</a:t>
            </a:r>
            <a:endParaRPr lang="pt-BR" sz="5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43E0F8-68E6-4E8C-A41B-149F2867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8" y="714375"/>
            <a:ext cx="102393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8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4 - Efetuar Reserva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42CC43-1D9F-4939-9D60-53156A8D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795130"/>
            <a:ext cx="6957392" cy="60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9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4 - Efetuar Reserva</a:t>
            </a:r>
            <a:endParaRPr lang="pt-BR" sz="5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F099D3-EDC8-42A2-A5CF-E6F3EDDC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53" y="944902"/>
            <a:ext cx="8069953" cy="56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4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4 - Efetuar Reserva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E7BAE5-0225-4BDE-9A16-5A8C51FF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0" y="820024"/>
            <a:ext cx="10073722" cy="60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1E105-D2BB-4AEF-AF67-6BC9F41F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94116" cy="901148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Sistema de Gerenciamento de Hotel</a:t>
            </a:r>
          </a:p>
        </p:txBody>
      </p:sp>
      <p:sp>
        <p:nvSpPr>
          <p:cNvPr id="10" name="AutoShape 2" descr="http://s2.glbimg.com/IahJD4OeWXs6VdsTeSz0zCbWPEI=/695x0/s.glbimg.com/po/tt2/f/original/2015/07/08/habbo-hotel-aniversario-15-anos-2015.jpg">
            <a:extLst>
              <a:ext uri="{FF2B5EF4-FFF2-40B4-BE49-F238E27FC236}">
                <a16:creationId xmlns:a16="http://schemas.microsoft.com/office/drawing/2014/main" id="{DC55CCE6-3833-44BB-B4D0-DE6851BB5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78D091-274F-4B15-B4C0-B1462756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6" y="901148"/>
            <a:ext cx="9287980" cy="55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4 - Efetuar Reserva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C0E7BE-F0F7-43D6-82D5-59D79974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4" y="833852"/>
            <a:ext cx="9058733" cy="60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17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5 – Cancelar Reserva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D7D9DC-B6C2-4D54-8421-262D95C8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62" y="967408"/>
            <a:ext cx="7720447" cy="56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77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6 - Fechar Reserva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5E175F-E4C6-41C7-B184-E17BEF05E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836166"/>
            <a:ext cx="7023653" cy="59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6 - Fechar Reserva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1E2221-F57F-43D8-B027-97378C06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10" y="862425"/>
            <a:ext cx="9568897" cy="59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6 - Fechar Reserva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208CE5-D9A0-4493-A3FD-11EB089A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70" y="950843"/>
            <a:ext cx="11140641" cy="49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7 - Efetuar Pagamento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CD94AB-E081-44B5-B38C-5D11E123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820244"/>
            <a:ext cx="7060305" cy="60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40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7 - Efetuar Pagamento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93EB9A-29AA-40D2-A6AD-CC84FFCB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61" y="967409"/>
            <a:ext cx="8720931" cy="53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0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8 - Utilizar Serviços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0D1D0F-C7B5-4DE9-9E89-BB77DC5D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791069"/>
            <a:ext cx="6739635" cy="60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F2B5EF-31DB-4711-8D12-939B1B11C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97668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629" y="-19139"/>
            <a:ext cx="3498575" cy="243840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8 - Utilizar Serviços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3926513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8 - Utilizar Serviços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80E736-D840-4377-9221-13AF2F11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328"/>
            <a:ext cx="12135513" cy="58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8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A1865-D5DC-4C5F-917F-E3961CA0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3094"/>
            <a:ext cx="9899374" cy="1603514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Sistema de Gerenciamento de Hotel (Clientes)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BB9DF-85B7-4DF4-B9AB-6C7B87DE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32" y="2300880"/>
            <a:ext cx="9036509" cy="4331833"/>
          </a:xfrm>
        </p:spPr>
        <p:txBody>
          <a:bodyPr/>
          <a:lstStyle/>
          <a:p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Dados do Cliente na Reserva</a:t>
            </a:r>
          </a:p>
          <a:p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Dados dos acompanhantes na mesma reserva do Cliente. Eles também são tratados como Clientes.</a:t>
            </a:r>
          </a:p>
          <a:p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Podem ou não utilizar a vaga de garagem associada ao quarto</a:t>
            </a:r>
          </a:p>
          <a:p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Veículo associado à vaga, se ela estiver sendo utilizada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094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9 - Fazer Limpeza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997395-76E8-4445-B7E0-20E7300A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48" y="772480"/>
            <a:ext cx="6363992" cy="60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10 - Utilizar Lavanderia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AAF890-3D6B-488A-BCE2-16FD67C6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967409"/>
            <a:ext cx="7756840" cy="52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3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10 - Utilizar Lavanderia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1FBEEB-DA49-4264-AB94-7F6FB4E7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40" y="1378226"/>
            <a:ext cx="9029680" cy="45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46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11 - Utilizar Restaurante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C51966-3306-4AA8-9D58-96DEE49B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4" y="777782"/>
            <a:ext cx="7202929" cy="60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35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5A22-095D-42AD-AB6A-A845C435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61984" cy="967409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 de Uso 11 - Utilizar Restaurante</a:t>
            </a:r>
            <a:endParaRPr lang="pt-BR" sz="5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24D47E-AEDF-4A41-B136-7B580FAB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53" y="967409"/>
            <a:ext cx="8687856" cy="51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8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158C4-F8C9-43EF-8525-BD224E48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6139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Diagrama de Implantação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904031-A3E0-455A-B73B-54D7A079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5" y="861390"/>
            <a:ext cx="11814947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6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6857F-C826-4D27-BB98-01D9784B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6741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Diagrama de Estados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A83521-84AB-4281-9C0F-ABFD2CBE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7" y="830746"/>
            <a:ext cx="8817458" cy="590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7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8E9F3-7DC9-40EA-9E79-EAD8FF6A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66063"/>
            <a:ext cx="9553344" cy="1603513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Sistema de Gerenciamento de Hotel (Quartos)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AA844-3A81-4B35-9E7E-9B8D34ED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20" y="2107580"/>
            <a:ext cx="8596668" cy="3880773"/>
          </a:xfrm>
        </p:spPr>
        <p:txBody>
          <a:bodyPr/>
          <a:lstStyle/>
          <a:p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Existem diferentes tipos de Quartos com diferentes valores de diária</a:t>
            </a:r>
          </a:p>
          <a:p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Todos os quartos possuem frigobar (consumo interno do Quarto)</a:t>
            </a:r>
          </a:p>
          <a:p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Todos os quartos possuem um painel digital para solicitação de serviços. É um sistema que funciona a parte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02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8E9F3-7DC9-40EA-9E79-EAD8FF6A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53344" cy="1603513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Sistema de Gerenciamento de Hotel (Reservas)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AA844-3A81-4B35-9E7E-9B8D34ED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17" y="1603513"/>
            <a:ext cx="9805348" cy="5141844"/>
          </a:xfrm>
        </p:spPr>
        <p:txBody>
          <a:bodyPr>
            <a:normAutofit fontScale="70000" lnSpcReduction="20000"/>
          </a:bodyPr>
          <a:lstStyle/>
          <a:p>
            <a:r>
              <a:rPr lang="pt-BR" sz="4300" dirty="0">
                <a:solidFill>
                  <a:schemeClr val="tx1"/>
                </a:solidFill>
                <a:latin typeface="Impact" panose="020B0806030902050204" pitchFamily="34" charset="0"/>
              </a:rPr>
              <a:t>Existem 5 diferentes tipos de estados para a Reserva.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300" dirty="0">
                <a:solidFill>
                  <a:schemeClr val="tx1"/>
                </a:solidFill>
                <a:latin typeface="Impact" panose="020B0806030902050204" pitchFamily="34" charset="0"/>
              </a:rPr>
              <a:t>Reserva Solicitada: Solicitação antecipada da reserva.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300" dirty="0">
                <a:solidFill>
                  <a:schemeClr val="tx1"/>
                </a:solidFill>
                <a:latin typeface="Impact" panose="020B0806030902050204" pitchFamily="34" charset="0"/>
              </a:rPr>
              <a:t>Reserva Cancelada: Reserva cancelada durante o estado de "Reserva Solicitada".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300" dirty="0">
                <a:solidFill>
                  <a:schemeClr val="tx1"/>
                </a:solidFill>
                <a:latin typeface="Impact" panose="020B0806030902050204" pitchFamily="34" charset="0"/>
              </a:rPr>
              <a:t>Reserva Aberta: Reserva se torna aberta na sua data de entrada. A partir deste momento a reserva não pode mais ser cancelada.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300" dirty="0">
                <a:solidFill>
                  <a:schemeClr val="tx1"/>
                </a:solidFill>
                <a:latin typeface="Impact" panose="020B0806030902050204" pitchFamily="34" charset="0"/>
              </a:rPr>
              <a:t>Reserva Fechada: Reserva se torna fechada na sua data de entrada. Neste momento o valor total da reserva é calculado.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300" dirty="0">
                <a:solidFill>
                  <a:schemeClr val="tx1"/>
                </a:solidFill>
                <a:latin typeface="Impact" panose="020B0806030902050204" pitchFamily="34" charset="0"/>
              </a:rPr>
              <a:t>Reserva Concluída: Reserva passa de Fechada para Concluída após o pagamento.</a:t>
            </a:r>
          </a:p>
          <a:p>
            <a:endParaRPr lang="pt-BR" sz="3000" dirty="0">
              <a:solidFill>
                <a:schemeClr val="tx1"/>
              </a:solidFill>
              <a:latin typeface="Impact" panose="020B080603090205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24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883AC-1F0B-4F74-8277-E4590A33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8" y="94394"/>
            <a:ext cx="9526840" cy="1444487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Sistema de Gerenciamento de Hotel (Serviços)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EC97E-3CB3-4916-9ECA-21F3E042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736520"/>
            <a:ext cx="8596668" cy="4902819"/>
          </a:xfrm>
        </p:spPr>
        <p:txBody>
          <a:bodyPr>
            <a:noAutofit/>
          </a:bodyPr>
          <a:lstStyle/>
          <a:p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São disponibilizados 3 tipos de serviços para os Clientes: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Serviço de Restaurante em que os clientes podem pedir para entregar comida no quarto ou ir até o restaurante do hotel e comer lá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Serviço de Lavanderia em que um funcionário do hotel busca as roupas no quarto do cliente, lava, passa e depois entrega diretamente no quarto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Serviço de Limpeza em que um funcionário do hotel vai até o quero e realiza a limpeza do quarto</a:t>
            </a:r>
          </a:p>
          <a:p>
            <a:pPr>
              <a:buSzPct val="100000"/>
              <a:buFont typeface="Impact" panose="020B0806030902050204" pitchFamily="34" charset="0"/>
              <a:buChar char="►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A disponibilização da vaga de estacionamento é considerada um serviço</a:t>
            </a:r>
          </a:p>
        </p:txBody>
      </p:sp>
    </p:spTree>
    <p:extLst>
      <p:ext uri="{BB962C8B-B14F-4D97-AF65-F5344CB8AC3E}">
        <p14:creationId xmlns:p14="http://schemas.microsoft.com/office/powerpoint/2010/main" val="227210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485BC-5A88-4CF5-8AA8-73574272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26" y="331304"/>
            <a:ext cx="9487083" cy="1550989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Sistema de Gerenciamento de Hotel (Funcionários)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36686-8C40-48D7-A2BA-391580A2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Existem 5 tipos de funcionários que interagem diretamente com o sistema: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Auxiliar de Limpeza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Auxiliar de Lavanderia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Gerente do Restaurante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Gerente (Geral)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Recepcionista</a:t>
            </a:r>
          </a:p>
        </p:txBody>
      </p:sp>
    </p:spTree>
    <p:extLst>
      <p:ext uri="{BB962C8B-B14F-4D97-AF65-F5344CB8AC3E}">
        <p14:creationId xmlns:p14="http://schemas.microsoft.com/office/powerpoint/2010/main" val="186850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3C816-66C3-4A50-8B4C-27C0C616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36371" cy="689113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Diagramas de Casos de Uso e de Pacotes</a:t>
            </a:r>
            <a:endParaRPr lang="pt-BR" sz="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C7A2C-A14B-4322-BA45-CA94CA79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465"/>
            <a:ext cx="9500533" cy="60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1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1C193-0F93-4F71-B0F7-5B725E3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792"/>
            <a:ext cx="8596668" cy="821634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Casos de Uso</a:t>
            </a: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FE239-B6C4-4924-8120-687718EC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3426"/>
            <a:ext cx="8596668" cy="578457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Efetuar Login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Cadastrar Cliente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Cadastrar Funcionário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Efetuar Reserva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Cancelar Reserva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Fechar Reserva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Efetuar Pagamento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Utilizar Serviços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Fazer Limpeza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Utilizar Lavanderia</a:t>
            </a:r>
          </a:p>
          <a:p>
            <a:pPr>
              <a:buFont typeface="+mj-lt"/>
              <a:buAutoNum type="arabicPeriod"/>
            </a:pPr>
            <a:r>
              <a:rPr lang="pt-BR" sz="2500" dirty="0">
                <a:solidFill>
                  <a:schemeClr val="tx1"/>
                </a:solidFill>
                <a:latin typeface="Impact" panose="020B0806030902050204" pitchFamily="34" charset="0"/>
              </a:rPr>
              <a:t>Utilizar Restaurante</a:t>
            </a:r>
          </a:p>
        </p:txBody>
      </p:sp>
    </p:spTree>
    <p:extLst>
      <p:ext uri="{BB962C8B-B14F-4D97-AF65-F5344CB8AC3E}">
        <p14:creationId xmlns:p14="http://schemas.microsoft.com/office/powerpoint/2010/main" val="1536593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556</Words>
  <Application>Microsoft Office PowerPoint</Application>
  <PresentationFormat>Widescreen</PresentationFormat>
  <Paragraphs>73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Impact</vt:lpstr>
      <vt:lpstr>Trebuchet MS</vt:lpstr>
      <vt:lpstr>Wingdings 3</vt:lpstr>
      <vt:lpstr>Facetado</vt:lpstr>
      <vt:lpstr>Habbo Hotel</vt:lpstr>
      <vt:lpstr>Sistema de Gerenciamento de Hotel</vt:lpstr>
      <vt:lpstr>Sistema de Gerenciamento de Hotel (Clientes)</vt:lpstr>
      <vt:lpstr>Sistema de Gerenciamento de Hotel (Quartos)</vt:lpstr>
      <vt:lpstr>Sistema de Gerenciamento de Hotel (Reservas)</vt:lpstr>
      <vt:lpstr>Sistema de Gerenciamento de Hotel (Serviços)</vt:lpstr>
      <vt:lpstr>Sistema de Gerenciamento de Hotel (Funcionários)</vt:lpstr>
      <vt:lpstr>Diagramas de Casos de Uso e de Pacotes</vt:lpstr>
      <vt:lpstr>Casos de Uso</vt:lpstr>
      <vt:lpstr>Caso de Uso 1 - Efetuar Login</vt:lpstr>
      <vt:lpstr>Caso de Uso 2 - Cadastrar Cliente</vt:lpstr>
      <vt:lpstr>Caso de Uso 2 - Cadastrar Cliente</vt:lpstr>
      <vt:lpstr>Caso de Uso 2 - Cadastrar Cliente</vt:lpstr>
      <vt:lpstr>Caso de Uso 3 - Cadastrar Funcionário</vt:lpstr>
      <vt:lpstr>Caso de Uso 3 - Cadastrar Funcionário</vt:lpstr>
      <vt:lpstr>Caso de Uso 3 - Cadastrar Funcionário</vt:lpstr>
      <vt:lpstr>Caso de Uso 4 - Efetuar Reserva</vt:lpstr>
      <vt:lpstr>Caso de Uso 4 - Efetuar Reserva</vt:lpstr>
      <vt:lpstr>Caso de Uso 4 - Efetuar Reserva</vt:lpstr>
      <vt:lpstr>Caso de Uso 4 - Efetuar Reserva</vt:lpstr>
      <vt:lpstr>Caso de Uso 5 – Cancelar Reserva</vt:lpstr>
      <vt:lpstr>Caso de Uso 6 - Fechar Reserva</vt:lpstr>
      <vt:lpstr>Caso de Uso 6 - Fechar Reserva</vt:lpstr>
      <vt:lpstr>Caso de Uso 6 - Fechar Reserva</vt:lpstr>
      <vt:lpstr>Caso de Uso 7 - Efetuar Pagamento</vt:lpstr>
      <vt:lpstr>Caso de Uso 7 - Efetuar Pagamento</vt:lpstr>
      <vt:lpstr>Caso de Uso 8 - Utilizar Serviços</vt:lpstr>
      <vt:lpstr>Caso de Uso 8 - Utilizar Serviços</vt:lpstr>
      <vt:lpstr>Caso de Uso 8 - Utilizar Serviços</vt:lpstr>
      <vt:lpstr>Caso de Uso 9 - Fazer Limpeza</vt:lpstr>
      <vt:lpstr>Caso de Uso 10 - Utilizar Lavanderia</vt:lpstr>
      <vt:lpstr>Caso de Uso 10 - Utilizar Lavanderia</vt:lpstr>
      <vt:lpstr>Caso de Uso 11 - Utilizar Restaurante</vt:lpstr>
      <vt:lpstr>Caso de Uso 11 - Utilizar Restaurante</vt:lpstr>
      <vt:lpstr>Diagrama de Implantação</vt:lpstr>
      <vt:lpstr>Diagrama de Estados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Habbo Hotel</dc:title>
  <dc:creator>Marcelo M. Borges</dc:creator>
  <cp:lastModifiedBy>Marcelo M. Borges</cp:lastModifiedBy>
  <cp:revision>22</cp:revision>
  <dcterms:created xsi:type="dcterms:W3CDTF">2018-06-14T17:33:50Z</dcterms:created>
  <dcterms:modified xsi:type="dcterms:W3CDTF">2018-06-15T13:19:35Z</dcterms:modified>
</cp:coreProperties>
</file>