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2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Legenda">
  <p:cSld name="Título e Legenda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 com Legenda">
  <p:cSld name="Citação com Legenda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Nome">
  <p:cSld name="Cartão de Nom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o Cartão de Nome">
  <p:cSld name="Citar o Cartão de Nom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iro ou Falso">
  <p:cSld name="Verdadeiro ou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9" name="Google Shape;89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834887" y="2404534"/>
            <a:ext cx="843911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FDE03"/>
              </a:buClr>
              <a:buSzPts val="11000"/>
              <a:buFont typeface="Impact"/>
              <a:buNone/>
            </a:pPr>
            <a:r>
              <a:rPr b="1" i="0" lang="pt-BR" sz="11000" u="none" cap="none" strike="noStrike">
                <a:solidFill>
                  <a:srgbClr val="EFDE03"/>
                </a:solidFill>
                <a:latin typeface="Impact"/>
                <a:ea typeface="Impact"/>
                <a:cs typeface="Impact"/>
                <a:sym typeface="Impact"/>
              </a:rPr>
              <a:t>Habbo Hotel</a:t>
            </a:r>
            <a:endParaRPr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834887" y="4050836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pt-BR" sz="32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Projeto Final de Modelagem de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-1" y="0"/>
            <a:ext cx="10561984" cy="967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Caso de Uso 1 - Efetuar Login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243" y="967409"/>
            <a:ext cx="7275444" cy="57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-1" y="0"/>
            <a:ext cx="10561984" cy="967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Caso de Uso 2 - Cadastrar Cliente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182" y="967408"/>
            <a:ext cx="8743443" cy="5420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-1" y="0"/>
            <a:ext cx="10561984" cy="967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Caso de Uso 2 - Cadastrar Cliente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403" y="971550"/>
            <a:ext cx="9401175" cy="58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-1" y="0"/>
            <a:ext cx="10561984" cy="967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Caso de Uso 2 - Cadastrar Cliente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7" name="Google Shape;21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874" y="753923"/>
            <a:ext cx="10406891" cy="5973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-1" y="0"/>
            <a:ext cx="10561984" cy="967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Caso de Uso 3 - Cadastrar Funcionário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3" name="Google Shape;22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675" y="967409"/>
            <a:ext cx="9358986" cy="5539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-1" y="0"/>
            <a:ext cx="10561984" cy="967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Caso de Uso 3 - Cadastrar Funcionário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9" name="Google Shape;22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017" y="967409"/>
            <a:ext cx="6562725" cy="58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-1" y="0"/>
            <a:ext cx="10561984" cy="967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Caso de Uso 3 - Cadastrar Funcionário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5" name="Google Shape;23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608" y="714375"/>
            <a:ext cx="10239375" cy="61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-1" y="0"/>
            <a:ext cx="10561984" cy="967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Caso de Uso 4 - Efetuar Reserva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1" name="Google Shape;24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017" y="795130"/>
            <a:ext cx="6957392" cy="606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-1" y="0"/>
            <a:ext cx="10561984" cy="967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Caso de Uso 4 - Efetuar Reserva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7" name="Google Shape;24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553" y="944902"/>
            <a:ext cx="8069953" cy="5681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-1" y="0"/>
            <a:ext cx="10561984" cy="967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Caso de Uso 4 - Efetuar Reserva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3" name="Google Shape;25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130" y="820024"/>
            <a:ext cx="10073722" cy="603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0" y="0"/>
            <a:ext cx="9894116" cy="901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Sistema de Gerenciamento de Hotel</a:t>
            </a:r>
            <a:endParaRPr/>
          </a:p>
        </p:txBody>
      </p:sp>
      <p:sp>
        <p:nvSpPr>
          <p:cNvPr descr="http://s2.glbimg.com/IahJD4OeWXs6VdsTeSz0zCbWPEI=/695x0/s.glbimg.com/po/tt2/f/original/2015/07/08/habbo-hotel-aniversario-15-anos-2015.jpg" id="150" name="Google Shape;150;p19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136" y="901148"/>
            <a:ext cx="9287980" cy="5594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-1" y="0"/>
            <a:ext cx="10561984" cy="967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Caso de Uso 4 - Efetuar Reserva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9" name="Google Shape;25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334" y="833852"/>
            <a:ext cx="9058733" cy="6024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-1" y="0"/>
            <a:ext cx="10561984" cy="967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Caso de Uso 5 – Cancelar Reserva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5" name="Google Shape;26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962" y="967408"/>
            <a:ext cx="7720447" cy="5651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-1" y="0"/>
            <a:ext cx="10561984" cy="967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Caso de Uso 6 - Fechar Reserva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1" name="Google Shape;27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017" y="836166"/>
            <a:ext cx="7023653" cy="5928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-1" y="0"/>
            <a:ext cx="10561984" cy="967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Caso de Uso 6 - Fechar Reserva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7" name="Google Shape;27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510" y="862425"/>
            <a:ext cx="9568897" cy="59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-1" y="0"/>
            <a:ext cx="10561984" cy="967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Caso de Uso 6 - Fechar Reserva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3" name="Google Shape;28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370" y="950843"/>
            <a:ext cx="11140641" cy="4956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title"/>
          </p:nvPr>
        </p:nvSpPr>
        <p:spPr>
          <a:xfrm>
            <a:off x="-1" y="0"/>
            <a:ext cx="10561984" cy="967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Caso de Uso 7 - Efetuar Pagamento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9" name="Google Shape;28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017" y="820244"/>
            <a:ext cx="7060305" cy="6037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-1" y="0"/>
            <a:ext cx="10561984" cy="967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Caso de Uso 7 - Efetuar Pagamento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5" name="Google Shape;29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061" y="967409"/>
            <a:ext cx="8720931" cy="5300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-1" y="0"/>
            <a:ext cx="10561984" cy="967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Caso de Uso 8 - Utilizar Serviços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1" name="Google Shape;30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017" y="791069"/>
            <a:ext cx="6739635" cy="6066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797668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5"/>
          <p:cNvSpPr txBox="1"/>
          <p:nvPr>
            <p:ph type="title"/>
          </p:nvPr>
        </p:nvSpPr>
        <p:spPr>
          <a:xfrm>
            <a:off x="5006629" y="-19139"/>
            <a:ext cx="3498575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Caso de Uso 8 - Utilizar Serviços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type="title"/>
          </p:nvPr>
        </p:nvSpPr>
        <p:spPr>
          <a:xfrm>
            <a:off x="-1" y="0"/>
            <a:ext cx="10561984" cy="967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Caso de Uso 8 - Utilizar Serviços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3" name="Google Shape;31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83328"/>
            <a:ext cx="12135513" cy="5829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0" y="583094"/>
            <a:ext cx="9899374" cy="1603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Sistema de Gerenciamento de Hotel (Clientes)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431432" y="2300880"/>
            <a:ext cx="9036509" cy="4331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pt-BR" sz="3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Dados do Cliente na Reserva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pt-BR" sz="3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Dados dos acompanhantes na mesma reserva do Cliente. Eles também são tratados como Clientes.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pt-BR" sz="3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Podem ou não utilizar a vaga de garagem associada ao quarto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pt-BR" sz="3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Veículo associado à vaga, se ela estiver sendo utilizada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7"/>
          <p:cNvSpPr txBox="1"/>
          <p:nvPr>
            <p:ph type="title"/>
          </p:nvPr>
        </p:nvSpPr>
        <p:spPr>
          <a:xfrm>
            <a:off x="-1" y="0"/>
            <a:ext cx="10561984" cy="967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Caso de Uso 9 - Fazer Limpeza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9" name="Google Shape;31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6648" y="772480"/>
            <a:ext cx="6363992" cy="608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/>
          <p:nvPr>
            <p:ph type="title"/>
          </p:nvPr>
        </p:nvSpPr>
        <p:spPr>
          <a:xfrm>
            <a:off x="-1" y="0"/>
            <a:ext cx="10561984" cy="967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Caso de Uso 10 - Utilizar Lavanderia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5" name="Google Shape;32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218" y="967409"/>
            <a:ext cx="7756840" cy="524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>
            <p:ph type="title"/>
          </p:nvPr>
        </p:nvSpPr>
        <p:spPr>
          <a:xfrm>
            <a:off x="-1" y="0"/>
            <a:ext cx="10561984" cy="967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Caso de Uso 10 - Utilizar Lavanderia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1" name="Google Shape;33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840" y="1378226"/>
            <a:ext cx="9029680" cy="4585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 txBox="1"/>
          <p:nvPr>
            <p:ph type="title"/>
          </p:nvPr>
        </p:nvSpPr>
        <p:spPr>
          <a:xfrm>
            <a:off x="-1" y="0"/>
            <a:ext cx="10561984" cy="967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Caso de Uso 11 - Utilizar Restaurante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7" name="Google Shape;33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034" y="777782"/>
            <a:ext cx="7202929" cy="6080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title"/>
          </p:nvPr>
        </p:nvSpPr>
        <p:spPr>
          <a:xfrm>
            <a:off x="-1" y="0"/>
            <a:ext cx="10561984" cy="967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Caso de Uso 11 - Utilizar Restaurante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3" name="Google Shape;34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753" y="967409"/>
            <a:ext cx="8687856" cy="5142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2"/>
          <p:cNvSpPr txBox="1"/>
          <p:nvPr>
            <p:ph type="title"/>
          </p:nvPr>
        </p:nvSpPr>
        <p:spPr>
          <a:xfrm>
            <a:off x="0" y="0"/>
            <a:ext cx="8596668" cy="861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Diagrama de Implantação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9" name="Google Shape;34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275" y="861390"/>
            <a:ext cx="11814947" cy="5088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/>
          <p:nvPr>
            <p:ph type="title"/>
          </p:nvPr>
        </p:nvSpPr>
        <p:spPr>
          <a:xfrm>
            <a:off x="677334" y="0"/>
            <a:ext cx="8596668" cy="967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Diagrama de Estados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5" name="Google Shape;35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77" y="830746"/>
            <a:ext cx="8817458" cy="5909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172278" y="366063"/>
            <a:ext cx="9553344" cy="160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Sistema de Gerenciamento de Hotel (Quartos)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372320" y="2107580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pt-BR" sz="3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Existem diferentes tipos de Quartos com diferentes valores de diária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pt-BR" sz="3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Todos os quartos possuem frigobar (consumo interno do Quarto)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pt-BR" sz="3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Todos os quartos possuem um painel digital para solicitação de serviços. É um sistema que funciona a parte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0" y="0"/>
            <a:ext cx="9553344" cy="160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Sistema de Gerenciamento de Hotel (Reservas)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345817" y="1603513"/>
            <a:ext cx="9805348" cy="5141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8"/>
              <a:buFont typeface="Noto Sans Symbols"/>
              <a:buChar char="▶"/>
            </a:pPr>
            <a:r>
              <a:rPr b="0" i="0" lang="pt-BR" sz="301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Existem 5 diferentes tipos de estados para a Reserva.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8"/>
              <a:buFont typeface="Trebuchet MS"/>
              <a:buAutoNum type="arabicPeriod"/>
            </a:pPr>
            <a:r>
              <a:rPr b="0" i="0" lang="pt-BR" sz="301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Reserva Solicitada: Solicitação antecipada da reserva.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8"/>
              <a:buFont typeface="Trebuchet MS"/>
              <a:buAutoNum type="arabicPeriod"/>
            </a:pPr>
            <a:r>
              <a:rPr b="0" i="0" lang="pt-BR" sz="301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Reserva Cancelada: Reserva cancelada durante o estado de "Reserva Solicitada".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8"/>
              <a:buFont typeface="Trebuchet MS"/>
              <a:buAutoNum type="arabicPeriod"/>
            </a:pPr>
            <a:r>
              <a:rPr b="0" i="0" lang="pt-BR" sz="301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Reserva Aberta: Reserva se torna aberta na sua data de entrada. A partir deste momento a reserva não pode mais ser cancelada.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8"/>
              <a:buFont typeface="Trebuchet MS"/>
              <a:buAutoNum type="arabicPeriod"/>
            </a:pPr>
            <a:r>
              <a:rPr b="0" i="0" lang="pt-BR" sz="301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Reserva Fechada: Reserva se torna fechada na sua data de entrada. Neste momento o valor total da reserva é calculado.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8"/>
              <a:buFont typeface="Trebuchet MS"/>
              <a:buAutoNum type="arabicPeriod"/>
            </a:pPr>
            <a:r>
              <a:rPr b="0" i="0" lang="pt-BR" sz="301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Reserva Concluída: Reserva passa de Fechada para Concluída após o pagamento.</a:t>
            </a:r>
            <a:endParaRPr/>
          </a:p>
          <a:p>
            <a:pPr indent="-23622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78892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8"/>
              <a:buFont typeface="Noto Sans Symbols"/>
              <a:buNone/>
            </a:pPr>
            <a:r>
              <a:t/>
            </a:r>
            <a:endParaRPr b="0" i="0" sz="126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8892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8"/>
              <a:buFont typeface="Noto Sans Symbols"/>
              <a:buNone/>
            </a:pPr>
            <a:r>
              <a:t/>
            </a:r>
            <a:endParaRPr b="0" i="0" sz="126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212248" y="94394"/>
            <a:ext cx="9526840" cy="14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Sistema de Gerenciamento de Hotel (Serviços)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452047" y="1736520"/>
            <a:ext cx="8596668" cy="4902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pt-BR" sz="25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São disponibilizados 3 tipos de serviços para os Clientes: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AutoNum type="arabicPeriod"/>
            </a:pPr>
            <a:r>
              <a:rPr b="0" i="0" lang="pt-BR" sz="25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Serviço de Restaurante em que os clientes podem pedir para entregar comida no quarto ou ir até o restaurante do hotel e comer lá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AutoNum type="arabicPeriod"/>
            </a:pPr>
            <a:r>
              <a:rPr b="0" i="0" lang="pt-BR" sz="25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Serviço de Lavanderia em que um funcionário do hotel busca as roupas no quarto do cliente, lava, passa e depois entrega diretamente no quarto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AutoNum type="arabicPeriod"/>
            </a:pPr>
            <a:r>
              <a:rPr b="0" i="0" lang="pt-BR" sz="25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Serviço de Limpeza em que um funcionário do hotel vai até o quero e realiza a limpeza do quarto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mpact"/>
              <a:buChar char="►"/>
            </a:pPr>
            <a:r>
              <a:rPr b="0" i="0" lang="pt-BR" sz="25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 disponibilização da vaga de estacionamento é considerada um serviço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232126" y="331304"/>
            <a:ext cx="9487083" cy="1550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Sistema de Gerenciamento de Hotel (Funcionários)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pt-BR" sz="3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Existem 5 tipos de funcionários que interagem diretamente com o sistema: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AutoNum type="arabicPeriod"/>
            </a:pPr>
            <a:r>
              <a:rPr b="0" i="0" lang="pt-BR" sz="3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Auxiliar de Limpeza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AutoNum type="arabicPeriod"/>
            </a:pPr>
            <a:r>
              <a:rPr b="0" i="0" lang="pt-BR" sz="3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Auxiliar de Lavanderia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AutoNum type="arabicPeriod"/>
            </a:pPr>
            <a:r>
              <a:rPr b="0" i="0" lang="pt-BR" sz="3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Gerente do Restaurante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AutoNum type="arabicPeriod"/>
            </a:pPr>
            <a:r>
              <a:rPr b="0" i="0" lang="pt-BR" sz="3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Gerente (Geral)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AutoNum type="arabicPeriod"/>
            </a:pPr>
            <a:r>
              <a:rPr b="0" i="0" lang="pt-BR" sz="3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Recepcionista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0" y="0"/>
            <a:ext cx="11236371" cy="68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Diagramas de Casos de Uso e de Pacotes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59465"/>
            <a:ext cx="9500533" cy="6042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677334" y="251792"/>
            <a:ext cx="8596668" cy="821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Impact"/>
              <a:buNone/>
            </a:pPr>
            <a:r>
              <a:rPr b="0" i="0" lang="pt-BR" sz="5000" u="none" cap="none" strike="noStrike">
                <a:solidFill>
                  <a:srgbClr val="0070C0"/>
                </a:solidFill>
                <a:latin typeface="Impact"/>
                <a:ea typeface="Impact"/>
                <a:cs typeface="Impact"/>
                <a:sym typeface="Impact"/>
              </a:rPr>
              <a:t>Casos de Uso</a:t>
            </a:r>
            <a:endParaRPr b="0" i="0" sz="5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677334" y="1073426"/>
            <a:ext cx="8596668" cy="5784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AutoNum type="arabicPeriod"/>
            </a:pPr>
            <a:r>
              <a:rPr b="0" i="0" lang="pt-BR" sz="25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Efetuar Login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AutoNum type="arabicPeriod"/>
            </a:pPr>
            <a:r>
              <a:rPr b="0" i="0" lang="pt-BR" sz="25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Cadastrar Cliente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AutoNum type="arabicPeriod"/>
            </a:pPr>
            <a:r>
              <a:rPr b="0" i="0" lang="pt-BR" sz="25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Cadastrar Funcionário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AutoNum type="arabicPeriod"/>
            </a:pPr>
            <a:r>
              <a:rPr b="0" i="0" lang="pt-BR" sz="25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Efetuar Reserva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AutoNum type="arabicPeriod"/>
            </a:pPr>
            <a:r>
              <a:rPr b="0" i="0" lang="pt-BR" sz="25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Cancelar Reserva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AutoNum type="arabicPeriod"/>
            </a:pPr>
            <a:r>
              <a:rPr b="0" i="0" lang="pt-BR" sz="25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Fechar Reserva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AutoNum type="arabicPeriod"/>
            </a:pPr>
            <a:r>
              <a:rPr b="0" i="0" lang="pt-BR" sz="25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Efetuar Pagamento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AutoNum type="arabicPeriod"/>
            </a:pPr>
            <a:r>
              <a:rPr b="0" i="0" lang="pt-BR" sz="25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Utilizar Serviços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AutoNum type="arabicPeriod"/>
            </a:pPr>
            <a:r>
              <a:rPr b="0" i="0" lang="pt-BR" sz="25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Fazer Limpeza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AutoNum type="arabicPeriod"/>
            </a:pPr>
            <a:r>
              <a:rPr b="0" i="0" lang="pt-BR" sz="25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Utilizar Lavanderia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AutoNum type="arabicPeriod"/>
            </a:pPr>
            <a:r>
              <a:rPr b="0" i="0" lang="pt-BR" sz="25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Utilizar Restaurante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ado">
  <a:themeElements>
    <a:clrScheme name="Facetado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