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F8B9205-5F03-4C54-878D-6138B88FB2EF}">
  <a:tblStyle styleId="{2F8B9205-5F03-4C54-878D-6138B88FB2E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755576" y="404664"/>
            <a:ext cx="770039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051720" y="213285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1043608" y="1916832"/>
            <a:ext cx="8100392" cy="720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82025" y="0"/>
            <a:ext cx="56197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 rot="5400000">
            <a:off x="2458206" y="-102431"/>
            <a:ext cx="4525963" cy="7931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>
  <p:cSld name="Título e conteúd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755576" y="1600200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1259632" y="1412776"/>
            <a:ext cx="7488832" cy="720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Calibri"/>
              <a:buNone/>
              <a:defRPr b="1" i="0" sz="40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55576" y="1600200"/>
            <a:ext cx="3740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648200" y="1600200"/>
            <a:ext cx="381223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43607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Calibri"/>
              <a:buNone/>
              <a:defRPr b="1" i="0" sz="20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3995936" y="273050"/>
            <a:ext cx="4690864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843607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Calibri"/>
              <a:buNone/>
              <a:defRPr b="1" i="0" sz="20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755576" y="1600200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0"/>
            <a:ext cx="755576" cy="6858000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Relationship Id="rId4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5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755576" y="404664"/>
            <a:ext cx="8388424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Font typeface="Calibri"/>
              <a:buNone/>
            </a:pPr>
            <a:r>
              <a:rPr b="1" i="0" lang="pt-BR" sz="44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Histórico da evolução dos computadores</a:t>
            </a:r>
            <a:endParaRPr b="1" i="0" sz="4400" u="none" cap="none" strike="noStrike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195736" y="486916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pt-BR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Universidade Federal de Uberlândia</a:t>
            </a:r>
            <a:endParaRPr/>
          </a:p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pt-BR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Faculdade de Computação</a:t>
            </a:r>
            <a:endParaRPr/>
          </a:p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pt-BR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Prof. Dr. Daniel D. Abdala</a:t>
            </a:r>
            <a:endParaRPr/>
          </a:p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 txBox="1"/>
          <p:nvPr/>
        </p:nvSpPr>
        <p:spPr>
          <a:xfrm rot="-5400000">
            <a:off x="-2893559" y="3189702"/>
            <a:ext cx="65253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GBC036 – Arq. e Org. de Computadores I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755576" y="1988840"/>
            <a:ext cx="8388424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Histórico dos Computadores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755576" y="1600200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1946 – Presper Eckert / J. Nauchly – ENIAC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928" y="2348880"/>
            <a:ext cx="50673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Histórico dos Computadores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755576" y="1600200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1946 – J. von Neumann - EDVAC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971600" y="5877272"/>
            <a:ext cx="23687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1ª máquina com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 armazenado.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3" y="2204864"/>
            <a:ext cx="1440160" cy="212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8602" y="2060848"/>
            <a:ext cx="4575398" cy="3812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8177" y="2780928"/>
            <a:ext cx="2131815" cy="255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Histórico dos Computadores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755576" y="1600200"/>
            <a:ext cx="820891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1947 – UNIVAC – Universal Automatic Computer;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1º computador comercial de sucesso;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Comissionado pelo Burô de Censo dos EUA.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Cálculos Científicos;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UNIVAC I;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UNIVAC II.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TEhUUExQWFhUXFxYbFxgXGBgXFxwcFxodFxwXFxgcHCggHBolHBgXITEhJSkrLy4uFx8zODMsNygtLisBCgoKBQUFDgUFDisZExkrKysrKysrKysrKysrKysrKysrKysrKysrKysrKysrKysrKysrKysrKysrKysrKysrK//AABEIAMgA/AMBIgACEQEDEQH/xAAcAAACAgMBAQAAAAAAAAAAAAAFBgQHAAIDAQj/xABUEAACAAQDAwUIDAsIAQMFAAABAgADBBEGEiEFMUETIlFhcQcygZGhsbPSFBY1U3JzdJKTssHRFSMkM0JDUlRigqIlNFVjZMLh8NMmRYM2RJTi8f/EABQBAQAAAAAAAAAAAAAAAAAAAAD/xAAUEQEAAAAAAAAAAAAAAAAAAAAA/9oADAMBAAIRAxEAPwDTaWIKltuyablSJL5MyhU15pYjMVJANraGLKOzk/i+cYp3as4JiSmJF+dJX54yjymOu1e6FXJOmos1QqTJij8Wm5WKjh0CAtptlSzvL/OhHbCW2Bu2nKt1yVH+wwnP3SNoe/j6OX6scD3RdofvB+ZK9SAdPahtj/EpP0S/+OPfaltj/EpP0K/+OEZu6DtA/wD3TjsSV6kae3yv/fJnzZfqQD6cI7Y/xKV9CvqRntT2xu/CUr6FfUhAbHW0P3pz80eYRzbGtcSCamd4HtAWC2DNrnftKV9EPUjDgra3+JS/oR6kV6uLq0ul6uo1ZbjlGHHthuXbFT+8TvpG++AKe0ra3+JSvoR6keDBW1v8SlfQj1IjbL2hPMwXnzSNd8xjw7YMPUzPfH+c33wEL2l7W/xKV9CvqR6MF7W/xKX9Cvqx0mzpnvj/ADm++EPFdZMEqkPKzNZZvz210TfrAOczCe1R/wC5yrjgZK+pHT2l7VOv4Sl9P5lfVirqaTUzQWlrOmKN5UOwG7ed0EcL7JnVk9ZJZpYIYl2ViBlF7WuLk2tAWA2Ddq8dpyvoV9WPGwhtS1jtST9CnqwqDA093Kpd1BtmC28ZJy+WJwwQkojltANSwGe3bawHjgDi4S2nw2rJ+iT1Y3OENq7vwpK7ORX1YC0G06GVORKcZ3LqqM1+/JAXKqALvt3xhh2pVTaWdKaaS+dkRpjzPzazGy6SkRVsPhbumAjvg/anHakr6FR/tjlMwntFSFbashWbRQZSAk9Cgrr4In90KinS6fPJnTVtfNlKqTx3qobcG4wpdyug5SseomXYSJZbM2pzPdRqde95SAO+1raIYS/wtTh2uAvJpmNt9hlubDfGlZh2vki83a9PLG+7y5a9XFYHzK+pfaDLR25bKVuQGCgkPMYkghRcgE9VuNoN7XRKZQ20ql6uZoRJVUSXfW17Le2p46/swHAYb2iUE38LSMhAYOJKZSG3EHJuN9/XHCg2VXTmKyts0zsBdgspGIF7XIC6aw4CYs3ZyuiCWryUKoveqCAQo0Gg7ITO5Y4FdVpxKkjsWaQfrLAZtDZlZJNp22adD0NJS+6/7HREO87/AB2n+gU/7Ik91qQRNU235T/SV86wCwXhQ1pmEzDLlywLvlzXY65d43Lcno06YAsJk4f++SP/AMYepG8pKh2CrtqWzE80CkGp6LlLQsbXoJclyqTeUA6VKnXdxI3WPDfHTDc38qkfGLAOe1Ng7Tk086f+ElYSpbvYU0sZsilrA242teG3BW1psyhp3mNmdpaknKouSOgC0b4uuNnVYOo9iz7Hq5NtD19cCsBEDZ9N8UvmgK9xCf8A1FTfG0v1hC7t0/lVR8fO9I0MGIf/AKhpvjaT6ywA29/eqn4+f6RoAfmEaEiNnWOBlwHhYRitHmWPMsB7mjCxjM3UPBGZuowHSQ/PTT9NfOIsqTJ8x80K07YRFDLqk5ylisxh+icwUeDUeEwS2DslKyn5FpkxJivMaynRpYlFrEbu/t4O0QDVsuRzx4fNBoyohbCl8yWelF8qwZ5KAHNJhS2psPl6andjlSWnObozBQL8bc07gYfRKivccV06RSUolTHlhwwfIcpNgLC416YB3wrRy5ezikpw63c3Ga2YkEjnAHTsERcOYjomrFppEo8oQ4MzKdCiksMzkHWxGgtHLuVHNstrm55Wde+vQYTMAabbA/zKseITPugLF2BWvNqZ9M3NlykluMvfMZhYkG9xbTgB2xrT7WpZdUlEytNeZm/GTLTAWAJy2a+VeaQLaabuMc8L6bTrB/kU58rQr18wrt6mHAvK8qsIDbFGHZVPtCkeSoRXqZIyr3tyytoOG5vJBnuufmL9aeVjG3dCX8qoD/rJH2/dHndhH5Lf+KV9eAO7DqPZ2zUJszGXlb4yXofGRfsaAWwNnih2fNZt8yZMfr5NNFHiX+uAncU26FafTOwUECahJsLiyOLnTdkPgMTO6piGUZIlSZst8zBTybq1gvPbvT0hB44CZ3HEDJVTTYzWmqGPVlD+LM7eLqgB3Q6GfOrAiSJrsRzcoJUkk3JNrDTJqTYCFbCWJ59DMZ5WUq4AmI98rW3HTUMLmx6zoYYdqd1irmKVRZUgHeVzM/gZrAeAXgLPoqBpOzpcmZbPLkIrWNxdQAbHovFKSNsTKSuadKsWSbNBU7mUsQynqPk0PCOgr9pVCKqPVOg70Sy9v6d/hjvR4KrphzTE5O+pac6g66k2uWMA7V2ONmVcoCplTbj9DKSQeOV0YabuI3DQQvbZx4nI+x6ORyEno0zNffe24HjqSeJgTtDDsqSPxlZKLD9FLn+o/dGtLW7NljnSZ85utwq+SxtABXnliSTqeMFsMITVSND+cS9ui4ufBE1cXy0/u9DTyzwZ/wAY3l++J+ycYVM6op5TMqq0+UrZBlurOFKkXItYwFoYxH9m1fyWd6IwAwPLvQU3xSeaGHGYts6s+Sz/AEbQAwHb8H02780vmgK9xKLYgpvjqP66wBxBNHsup+UT/SNB/FBviCl+Oo/rrArby/ldT8on+kaABvMEc2cdMEWkDoEcmpl6ICEH7Ik0tKZtwqlrDXKL267CI8qQJkwIpC30BN9TD1gLYrLUIwuGU3zLpcbivQQftgBGHsGTqjnZJhS+9MijwzHNh4Ax6oN1eCqOUt6mqlyNO9V+Vmm3WcoJ7Eh/xdhSXUyZmW8ublJV0JU3A0DWtmXqMUDMk2gDNVtWVIzyaOdOenmhQ6TVABKm4YHTW/UIatmbCqJOV5U1ZbgnMCC6lSCpUjS979PlitJ8sgXi9JK3EBI2LIyiWt75VAv2C14O5IE7Mdc4UMpa+oBBPig3lgOQlxWHdRS1JR/Dcf0/8Raoise6uv5HS/Gv9VoAx3F6tXo58i/OSazW45ZiizfOVvJEzDuDDSVlRWzXWx5TklBvblTdmYkC28qAOBMU/sHaU6RPUyJolTCbZ2IVLHeHzc3Lpx6oeq/2VVyz7I2pTZNbrTq00W4giWg14b4AlhHGck11bMnTklySqCUXIGbIct14te2aw6YXcQYikfhWTVyn5WXKMonICGOXNcANbXUQMek2dIXnvU1DH9lJchfCGYv44jUOIqeV+b2dIY8GnPMmntyk28VoA/iLugCsmSeRp2V5U5JiXYOSUBABRRuuRxjlt+s2vVy7TpLcmSpsJQlgFTcWJsd/WYGnH1dultLkL0SZSIPKCYGV+2qqdpMqJrX33dgPELCAJ7PwLPmEco9PKXTv5qsfmpfXwwxTu59SylzVFdl+CJaDwF2+yK7p1KHmkrf9k280bcj1eGAcqp9k06kSy05+kuzeVVyQNpcYGV+ZpKVDwYygzdpOhvC+JMbBIBkqsf17i3LBB0IigeW58sB6rbdS/fT5h7GI80RAkemXAcCTvJJPSdT449Bjcy48EuA6yd4g3hv++Ux/1Ej0qwIkJqIMYdF6qRbW1RI3a7piwF5419zq35NP9G0LeB1HsCmvb80nmhkxp7nVvyaf6NoWsEr+QU2n6pPNAIGJD/b9Nf36j+usRNvL+V1Pyid6Rom4oH/qCm+Oo/rrHHbyfldT8fO9I0ANaXHF1Eb1lTl0ECZtUTAEsL7KmTp6ootrqdNwNrXPWRH0DsWg5KUqm1wNct7dAAv1AQt9y2k/IZTslnu51tchmJVukXEOa6X/AO74DnWOFUk7rGPmQ9Bj6bqG5usfM1QQXNjpmOvDfwgItd3vjiwtsbWmTLyZJKhUGdgbFiVBIB4AXt44Qa6S2Qm27U7hoTlvY67yB4YtTAWxDVS2mzOahvY21JHbw6eyASpWyirhJZYTuBQ2N7jvrcdem+7XWH3BWK3Z/YtUTygJCuRa5H6DHiTwPHttefW4ERlZdS53tv1jhjPCCrJlzJAYuuRHAzNMYE5QwYHNmQm99dAeiAcQIrburS70VN8ew/pmfdFgUk85EDj8ZkXOobc1hfgeN9Yi7X2FIqVSXOQlEctYMwINiTqLEmzHxwHz0adibmNqgMwAYlrftEnzxeE7uZ0TjmGevwXU/WUmFTGGBpNHIM0TZmbMoRHy84k6gEAahczfywFcSpJtujqsiJYSOqSS24E9gv5oCEsmOqyuqDFNsCpfvZE0/wAjDykQUp8E1rfqbfCZB5M14BUMoxqZZ6YfZPc4qj3zSl/mYn6v2xMp+5c7EhqhRa17Syd/DVx/20BXKSCeHh4R3k0N9SQOzWLYo+5hIUc6bMbXhlX7DBSTgKjXejt8J2+y0BTsulQcCe37o2NKp/R8UXhJwvSpukJ4Rm894nSaGWveoq9igeYQFCLsNmHMSYTwsL+YRiYWq272mm+Fcvla0X9OnIg57KvaQvn8MaTJyDeyjtIEAi9z/DvISphqqVGmlwULCW5C5QLZiTbW+kO0mfawSUqi43G3kAjmdoSt3KKT1EE+IRsKoXFlmHUa8m9vHaA0xr7nVvyaf6NoWMEzh7Apr+9J5oZsa+51Z8mn+jaFrA4BoKb4pYBAxL7v03x1J9dY6YkFquq+Pm/XMc8Srbb9N8dSfXWCmNJEuXWTLTM5d2ZgAObmY8zQkltDwG8b4BAqyS0PWGcDKoE6s8Enh/8AJ0n+EeG+6DuysP0YmS50lHZ9dJjBgjDRtygErqL667t1w5CgBAzWJ83ZAQ9j1OThYbgOkdB6IO11WkuS05ieTRGdiBcgKLnQb7AHTqgVNp7C1tYi1NQTIaWTZS1pgy57qwKsthrY3B06DAVziXujzJ4mSpMsLJdWS8znTCGFiwANl0vpzoVdjVnJzkOupC3BItmIBbmgk2FzYRsNnhe/J001BGvWOB6oI4blI0xgqglD3xGvQQOj/vRAHKx0YFXl55JdSVA5PMFudWF2GpvrvsCRFrbArZM2SrSLZN2XQFTxVhwPn3wh/gsnQcN4G7XXU9Noh0lQ9BOMxL8m3NmSzu6mHQQTfxjjAWxNOhhLxDtibSsJSO099Gs4tlz30Vguq6aKbnriHNx37IlBZMudJmtqGdVKgDVipzc42BANu0cIWtkVIltKWc5uyq2d2JOYjRCT2i3ZAM0jFBmZAZX4zfozsNd2WxFtOqDUja0wtl5JVNgbkPY36H0BPUDFTbG24y1EtR+MJLJlAGocFDrbQgEnwRelDW57o4Ge17Ad8ugJUHoJsRra69MBEFTNP7I7AfviFtLZ61AVaizqpzANlsDYi/iJ8cCO6DtVKSVKnyw0xZjFQAVMu9i2pIJ1sdP4eEJ2z8czJgdjLSWqi5ILE23ac4DMTYDS1zAWPR7EpE72XK8CpfyCDUiWgGi+Jezdp2xTVNjyoys4BRFsAM5ZmY6hc2UGwFyTfo6Y9TG9UUL5bgHKfxkzfa9jdjra+nV1wFy5gP0T5B5zHE16A2ut+jMCfELmKZG2Ko55k6Qqy1QuSZRJbgoBYbrkEnoBMFu5pWTqmfMLECXKUNlXMAWc5VvztRozG/R0aQFpmqAtcgX3Xvc9g3xiVyAE5rkm5yo7cLcB0ARF2JI5nKtfPMHHeE1yr4ucetjEHGjtyCy5aF3mMVFjqLo3O8HT1wEmdieSp1Zh2y2X6wiO+MqfSxY3BIsZVyBvIBcGwhArO51VMuYCWD0Fjr2823lhxwVsnkKZUm0paapazclJvl3d+WseOoOt+mA7pjalKco0xlTWxupub2soS5Ov2xDTHNK5OQzDYXOjKABpdiTbfawAvqBrFcd1ataZXzJZGVJIVEWyi11Dk83TUt4rdkDFoGWnkhWReULTHLOiGwJRBYsCQAJh6OdAW9U4rolF3mBb3sGWXfXeLsN+nm6RAqd3QKUd5m8BC/UEV/WSVmqERZCvaSoKTM5JQMpJ32Lc3p3b4b8Pdy9civVOxLa8nL0Cj+JiLk9loDpN7pEm/euw63meLWOVJj9Hmy1FNa7qLlrkXYC/lgxUdzGka4TlUN9CGue0q2hHZaEyswq9FUyVmOGDOhRgpAYBhffuYcRra8BcWN/c+t+TT/RtCrgZvyCm3/m14Q1Y49z635NP+o0LGBWPsCm0P5tYBCxMf7fpvjqP6yxHxjUBa2r3huXmWtbfmjviW/4epr++0n11iFjiUTtKqUb2nsB2sR98BauHdmcmqpcnIArHdcjf43LHsMMgiBQggKD3x1cjdc6nyxPEBxdN8DqqmBJB3OCp+w+CCKtqR1RHmjQwFI4/oWkT1deaJstSAP2k5ji51IuAdb99BjufUtpPKm12Y8AO9OUA+EHxwU7qNGHpM4OsmaPFMsCPGQfBEXBzr7DQkmwGtuHOIJ7Bvv1QDjKvawWw4kkcd5MBsQEqMzAMm4kcOFm1IIPg3wYpJpvY2uAN24/8RptGkDgjUXGthoe2ATak+xVMxJbObDKutwGOo47iV4biYX2rJlY/45RkG5AhB11up1JIsL34MYf60W5N7XytrwJG4kddtQOkCFmmyZp6OWNqZwhW/fc1RYLzrXKHs36XgJeAcPKK4NlZSkt2AccbqtxfcdWHhiwMTVPJU4cSnmHlFCmUbTJZIP4xTYi43WOhzWOhIInAVUrS5HKX5cyyGJ/ZJBHHoynXqgniq2SnJ3Ctpb9meAIbV2dJdBLqEDi+YgqpBex57LaxbrA4mK0xbsUSBOFGllMwBwtiAFlrMJGbcvOva/ZD9icJMmW3vKPNVlunKEBkO/oJFx1ajiF23TFTMBFyTcWCtvkgaZuaO9tc9h0MAj0GHZ82jE1eTtLM5pgckHhqoXfzVENmB8PqpZp6KXXcEuVA1Gt2OpN+G4DpjNj1IFNVW5qcnU83fYgILa63vfThwg3hyeuVrjQzCD2dvhgDdNybsQpBZBew13gga+A6xB2bsuXIeoZAFEzkmKqAoBUTL2sBzSRmsf2jwiNhejmS5ri/NUkajSwuAAejcYKTpt2m26E+rN+6A4YznNKo5jIxRlyAMtwe+AsLEb93hgdgyRM5ATJkyZMebrz3ZrKDYAAk2vv0te46Imd0BvyGYf4pfpFjrh+oDUUgqQPxarm6CBY6dRgO8nEEszTL5VC9yMl1uSASQF36ZTr1cYkzEl5++uN9mnzEAzHcFvY7t3ghQp9gymqZLIZytKKNMLy2VT32iuTzjoAbX0N7m5MMe05qJLdjbfLQX6ZkxUFuu5gK/wC6BgxTUTZ/shUD3c5xzQQGNhbU6Jck8L2GgBMzcI0kyipp0yWeUCS0uHddAWNrBrcTwvrEvGW0zIRmLZAy5CRZ5gujW5rGxW58enGOj1OTZtKDv/F9Z7xzABMIYZlLXzigJlygmUEnRiqswubk98D4SIc9u7a9jIcoBNmyqXVMxB1uzcOy5hd7ntWGqKtWa7ctmtfS2RAPFlPlgpjPZZqJaJuKO1zlLGzaggKM3DhAdsGYqFYGBQoy23m4IO6zWFxoYl4v2es2na/fS2SaDxBRhfxpcQC7nWwpkhnmTRlFrKLWJAJ5zcdeAJuNemDeJq0S6Wc5/Tsi9ZchfMSfAYCVjgf2fW/Jp/o2hYwTKvQU3xS+aGfHHudW/Jp/1GhXwSv5DTXJ/NJu7IBJxRKJ29TnonUfldY6bVk59vOth/eFOv8AAgmf7Y44la23ZFyLmdR8N1nQ3vw4+Xpgt7Hz4gnjoLHwcko/3eWAsehS/OJ0O6Jbde6NA1tANw8UcKqYTzb2vv4nwjhAe0w0LdJPi4RwqeMTQLC3VEWadYBRx5Tj2DU3GjSwf5kZSPt8UKHc0nnJMU7lfd1MBfTo+8w647c+w5vwJnkRv+IqrB1c0qe2U81hzxbgDo3gv5TAWnRzMrcn0d7fivDyadqmC7oCLgkeGATULuA2ZQRquUHW9uJJH/ei4iXTVrNLI71lNn03aXFl36/eOEBErUuSqtdlt32g077cOseWEDbtR7Hrr3YaK11JBUm4uLdQAt0Q/cgVycC7HQ98BlZrt/EbEnoDAQN2rg+VUOJ0zlLlVDAMBoBoRzd+7TdAQ8CbVL7Qyly1kmam975k0N95hy7oMlmoSEDM5my7BQS17ncBreAOwcHrS1Any5jsctsswDjbeVA6BD5shzMJEwLzCGW26+ouey8BpsdXnSJcyqQpNKjMt7ajQsRvANr2O69oTK7b8ufN5aW15aTgCbECySSTYbyvg1hhxzi+mkU82WJqtOdGRURgWBcFczWuVAve56LcYqrZ0uZIo5oYFWM5e+W11eXlNrjUEDeIB5n7Tp3kz/Y6BFYzF3ZQzZQC3SASwNz4bQK2Jt8SZhVu8ffqOabkX6+vWIWxpIbZ81gcr8q1rZQpugJvcfw9XGF2QpLld5uQPHAXBUYhp0TlOUGUqu7MTrcCw37wfEYF4X26ao1kwjKqmUqLoTlEua12t+kSxJ6L24QkrMLUjqd6Oh/le48jfXg33LwVk1lwRz5fllzDAOXdC9z5nbL+usJWBMWJJY0878212RrXyk98p6tL6dd9+jl3RXI2fNI0N5Y003uBFD1BObjewgPoD8L0g5yTpZJudJinQXJsAejXwQkYqxVy9RSSpV+SNRIYuRl5QiYq3A3hRqBfjeEj2c0mQPfJ3TvEsHf/ADkeJT0wS7ndClRPflCoeWZU1DrnJWYvNUbrXIubE6jdAHNsVM6VNmeyWSfJmBjZlvNQFcygAIRpzRcdB3a26YqnsZaSksQktGtcA2yOCQL3tzlB+EOmFrFmIEnzHuJiEXHMykaKF35geHRxMFcQV55QIAzDkpLuQdF/F2F+FiSOjfABsPYialqeWGoJs69K/ePv1F7xe+x9qSKlAyMGOUEg6OLi4DKbMND0R80M1zeJmzq0ypqTSC2Qi44ldzJ2FbrbrgPozaO1JUpSZjpKQbyxA8AG8nqFzFUYyxWauaioGWRLIKBhZmJ/WMDu03DoJ4mwG412aZcxWvmWwysNzKwDS2HatgetIBByTckk9JJO7dvgPoTG3udWfJp/o2hbwN/cKbX9UsMWNfc6s+TTvRmFnAyE0FN8WsAi4na2IKY/51J9dYYaNwuIakH9IEDtySm8ymFzFPu/TfG0n11iViWs5Dbc2aRdUmoW+C0pFJPUM0Bb8uOdRzbWA1OvmiNLr5a6M6r8IgeeO81gw3g9liPAOMBum6OUwRxp5IXddeq/NPgOg8Fo2qbjqHHqgAWKaQvTzBwynhfeCN3hipdiSSKyYSBeWrkhRYWDKGsB1EntAi5MQPkppz2vlls2nGwva8VDhGfnrZjW7+XMNj8JTbyQFj7Key5Qbjep4WPDs6OoxLrqEkiZL0mAWOpAdd+ViOI1seGvAmIOzpdgFHg89vH54PqNOndugF41yK2eYGVhfR1KgaAd/bId3AnfG8nFFMdDNljqLrbzwVqZV96nyD7YAth+nqpjtOTOVso1I016CL63gC9PtaW+qzEb4LA+YwNxtTcpQTXBcENJChXYA5nAIZVNm0NrG+/SJVNg+jRgy06Ag3B1O7iLnfBqXsaUJIkqMsoEMEXvQQ2e9vhC8BV+ysGGTKl1jslk5Ka0trWOYjKhIOhuVvfriTtvaKz6SYUTKqNJVRYDSxIOhItY7+qLGbD0tkyMWK3Q2bKw5gsuhFtOzgDG+yNmSaUNLSaDmIbLMKFhpYBRpZdNBAVpsVGOzptr2E29wL7kAt1Xzb+Fol9zWskyeWea2VgZeV2sNBmLKN9ibeSLPmUNxzRKtx5gsfPHOs2DImd9TSTfffTdfXQDpPjgE6VLSoqGaQt6aqDK7Cy5b5pbWBsbrMAmbtQwtEfBNG0mVVq4s+dQw6GEuarDxg+MQ+0OyZckASpSoty1lJ32AuPAPJGtXSKDexPKTFL3uQTkYbuyADd0r3Of4Un64intmbPadUBEzAWJcre4QDnWtvJBtbjeL1xBskVchpLTMikqbhCSMpuN5EDsO7Kl0IMpXDu7KS+WxI3BSQT19kBX2EdhS6+ZVTZ6sAmVJaAnm3uo0Gp5NQum7U3gniHD0mlr6QSXsvKU5WWbsVzzWzc7flOUnXpMNGIsL1Uyfy1LMlSG1uQXBNwL3spBBIvqN/ZAb2n15qKWbNKTOTMozG5S7NkmOxIzAX0cdEBUG0DdnPWYasV1bJOAAGsiUuoBtmRSbcb9cL21KNkd1dSGF7g790W1izClVNSVySKSqZSOYragXFyBcaDiSLdcBW2FcPvWzuSQhQFLu5F8qggbuJuwFrjyQzYswG1PLWfLZXlsVUgKVsSNG1drhj17z4t8OUNbs+a832PMuECFcpIYM67mAI0te+toJe29pzexqiSZNNMBRi1yyE2CTASoAyMAbW3X6IAfQj2Xs4SzrMpyZeu/K13knsDB5fihRcDWwIHQTcjTptFx4ZwQJBYvMJebKKzUUDk9bG63FyQwuD26RXGJtncjPmJx1vbpBsfBcE+GAuLGXubV/JZ3ozAHAYH4Ppvilg7i73Mqvkk70RhfwIW/B9Nb3tYCvcTe7tN8bSfXETMYOF2xPDd67IrdYaUgiNiv3dpfjKT0gjfuhOV2tPIF7GWbdXIpceK8A8bHdkA5Rc5XmLNCkswA0LoBcHQAkXuTfQQZodoS5qjKb3AuQMv8vTEfZ09JqoyiygAgcNeMSJtAC2dOax32NrnpNuMARLA6RHllhcMRYC9/v8kdDSggXvccb2N+kdH/AG++0cptRYMJgBKgG4GjAm17dNxqNd46YAXiKT+ST7aXlTD/AEkxUPc/1qrf5bW8a38kWxt2rZ6KputjyM6xtp3hsd5tFPYKn5KyX1hl8Yv5wPHAXBTKBaCLXC6RBpheDdNs0TB+MFxwG6/XpAA5zGxv2+KEvEm2J9K0uZKNrsQ6kAq2mYA6XHHcRFqth+mO+UPG/rREqcHUMzR6dTx1Z+z9qAg7FrRUSZc5RYOt7dB3EeAgjwR7iPb8ujlh5gYljZUW2ZiN+/QAcSekdMEabDNLLTIkhAovYc479TvJ6YRO6RsJO/UKuWVcADjyqgk9oYDwQEql7qFOdGlTV6xkb7RGVW09mVk0O8yakwrbQEaKC2vNI0FzFbnZthuBOXhv777oI7I2ZLdFDrr7Ikqd4OVw117NICzsM1VBIL8lVoeUy3Duqnm36QOnyQ2SKlHF1ZWH8JB80fPlPs1HmqhFgXC+AtlgZMp+TVHAF2z7ha2U5f8AvZAfTgiNV75fwx9VorruYbbSovTzpcsuozKxVbkDQgm2trjUw4VdOhHKLLlZFZQLoCGucpbhoLwB60eMgO8QIrXp5CFp0tEUcQuYMeCrYXzHgLeOFb2+0qNb2MwHSSt/m/8AMBYHIjoiHXbSkyWVZkwIWvlvfW2/cOuF+ix5RsdQ6HrXTyR7tHaWzKsrys5cyghbsyWDWvv0O4QG9RsbZVQxZlp2Y7yHysfEwMNkuZcXBBHSNRCb7VKJwCk9rNfKc6MDbQ201tDJsTZ4p5KylJYKWsbW75i27wwBHOY8JvvEeAx7AcpwNwVA436bcP8AvXA6q2BTTCWenlsxNyxUAkneSRrBaPDACMZi2zqsf6Wf6NoX8BITs+m+LWGHGvudWfJZ/o2hawFf8H02v6sQCBir3dpfjKX0gjp3R5mTa017XytIa3TaWhI8NreGNMV+7tL8ZS+kEdO6mv8AaU7slejWAbu53UZ6OX0oWTwKeb/SVhtRYrbuUVms6T1hx9VvMvjiypbQEhRcRBqgM1i1wQeaeI45Tv8ABE68cq2UGUhgGB4EAjxGAXcUTVl0VT8TMGpF9VIt5YpDZE0JOlsTYBhfs3GDeJ57rOqpechc0uyZieba+UdVyDYaQszL206IC+9lG+W50Nte3jDfJYAAC2kJWxwCRlOhly2FjprexA3agCGGknEbzoN/hgDUaER5TzLjpjfKYDwiEvH+y5rpMeWC34kLlAubiYrEgb9w1+CId1EaTR1QHz3VhkmspP6N9DcarnEEsOOWNj+8UpHjmRaW3thyXlTAJSBmDc4KufMeIPTeK22JIyvqMrCbS5h0ETgpFv5jAB6aZ+NQ/wCYL/PgftqXlEtegTfTOPsiYUIc9IcEfOMdsbUTS5oVlKnnG3U8x2B8N4D3uYvbaMnrzg9hRovSvlXkso/ZNh2C4iiu5wLbRp/hN9Rvui/7QCb3RZ45EZhmyS5k4A7syLZTbdvPHpikasd9fUljqd+n/wDYu3ukp+KmHoppg+cy8PAYpzatOVyEgjOizFuLXVwLMOkEhvFAcpyWmMF0Fza3QdR5IlVIbkpb5iS3KCx/gKgcOho4MuovxVD40H2wR5O8iT8bNHjEowEPalVMVuRLBlktNRLi1hnJJ7SfMI2otqT1BMt3XLa+V2XebDS/THDa394m33ctN0/+Ro9oDzJvwZZ8UxfvgGCjx1WS7XnORYWzgPoesw17E7prEgTgrDpUZT4t0VptLR8v7IQeJB9piMkB9N7PrknIHltdT/2xiQYqbuT7YYTTJY3Vxp8IC9/CARFsQArGnudWfJZ/o2hZwGf7PpvixDTjIf2dWfJZ/o2hZwER+D6a5/ViAQsXe71L8ZSekESO6qn9ozfgyvqCOGL1tt6l+MpPSCJvdTH9oP8AAlfVgA+Bavkq6Vfc+ZD/ADDT+oLFyU+/wxQsuZkZX/ZYN80g/ZF8Ur3II3HXxwE4xpN70xuRGs3daAojHMv8tnW/hv25R9loXjL0v0Ra23sLyZ812JZHJF2U3vYAC6nTcButCxtXBs2QjTC0tpai5YEq3ZkIOpPQYBh7l1S7SmD6hQqof4VLaHsJI7LQ6VZ5oUb2NvvPihb7n8gLSSiBqVPhzOz/AO4eKGemGZi/6IuF+0+SAm0U+zZL6BR/0xLp9oy3JVJisVNmAYEjtANxAuQOa7niGPiEU/I2hMlzSyWvyrEG2oN94I1gL/Rrx5NcAXJAAFySbAeGEfuX1bzJM5mYkmbcliWJuo4n/ukbd0SoewQbjJmta19VK6nsBMBK2jjWnDMiAzCACpFshJ177o132hQpakTqiY4Fszym8U+UPvhaqXYN/Kn1Fg3h6WTUkG/DyTZbf7YAdXytQdNRAvbEws12ZnNlOZiSdVBtr0EwT5K69hI8v/MD9oSbMexPqrATe58v5dT/AA3P9FvtMXyBFF4DFtoU/Vfygn7RF7QCN3SU5kz5OR45q3MVPtm5Em5vaRKA6gAWA/qi2u6V+bmfED0oiqtrprL+Ik+jB+2AiDcnwPM7DzWgrRS7ypQ/1LDxrL+6IMuXdFPWw8Vm/wB0Fdmjmyx/qk8q/wDEAA2lrNc/xufG5jpsuSzl1UEkpuAJOjqdwjnP1YnrJ8pMFMM7SnU04vIClijA5lzDLbMTvFu93wA3ams1/hv5yPsiKixJqprOzO3fMxJsLC7G5sOGpMc0WAa+58n5XK6iD5D/AMReMUv3OhesHVfzWi6YAdi4f2fV/JZ/o2hSwLY0FN8WIb8U/wBwq/k0/wBG0KWBVP4PprH9UOEAjYtJ/D1Jf3yk9IIN91GkJrGYfsS/IIF4gk5sQ0in9unOn8LZvshyxrT5qlhlvdE18B4wFUSpBZ1Qb2YKP5jaLewdUl6eWT3wUK3anMPlUxXOzaP8slL0TV/pN/siwsJS8hqE/ZnzP6jyn+6AaAYx41Ee8YBYqauUJ5ls6h9DlOhN9NOB3GIGPHtRMOllHlhe7oCWqwemWv1ngHWbRmGXyTTCyXuATe1ugnW3VugLKwlT/kkkf5aW6sygk+WD01bKFHHQdkQsNybUsgceSl3+aIJZbmA1qBlkv1I3mim6BQpVyocAscpJynm6Xym+/XwRdc5ebbpKjxsBEGuwxTTiS0oKx/STmE9ttD4YAT3MEPITSQBebuAsNFG4eKJONVOZGBsfY9VYj4Ihi2Zs9JEsS5Yso8J11JJ4mIGKqQtJzAXKBgRv5rizfYewGARqbYtOJRmzns4VfxR6VspPSeGmm4666bbKJeuDbzMuTYW/QDDQdgjnVWYAEHQGxUWF2OY36QCWHDhujStpWV0MsuBYWcAq1tU4HiBuvxgBMmXq46D2b4ibakkN1ZJfo1ibQUzlmurai+4xJrKCYZgsrWtL/RPBFB80BEwdLttGUOhrfNFvsi8AIp/CFFMFdJYy2GpucpA81ouILAI3dK7x+uSvphFZbYl85Piaf0KRandBpXdeYjN+LA5qk/p3tpCFtXY04stpM02lSBpLc7pKAjd06QAKmHM7G+sP/wBYLbJTvOqpknyP90dKXYU+x/ETt6/q34X6uuCmytizxvkzRaZLP5t+CzOrrHjgEVkjvRCz3/gmejaCzYbqv3afu96merHWmw1VXJ9jT+9f9U/FSOK9cAt2jeUmvZr4oODC9X+6z/on+6N5WFayx/JZ/Afm26b9HV5YAp3MkXl9ScwtbotY+WLhMVfgXYFTKqA0yRMRellIEWllPRAD8Tf3Cq+TT/RtCpgUf2fTfFLDbiQfkNV8nnejaFXAKX2fTfFiAWcQ7Eql23T1IkTDKltILMBoAG5x6TYE6CLMm19Mxu0tmPSaeYTp1lIyMgOKTqINmEgBr7xStftvye+K2m4h23ncy6KSoLHUSVueAJJe5NgBrGRkB4MS7f8A3WX9Enrx6uJMQcKVPok9eMjIDk+3tuE3NFJJ6TIlk+PNGv4d23+5SfoJfrRkZAdfbRt8aClQdQkr60Z7a9v/ALsn0Q9aMjIDPbbt/wDdk+iHrRt7asQfu6fRL60ZGQGHFWIf3dfol9aM9tmIP3dfo09aPIyA9GK8Q/u6/RJ60bDFOIfeE+jl+vGRkBhxTiL3hPo09aNTizEPvC/Rp60ZGQGDFWIT+oT6NPWjwYqxD7wn0aetGRkBv7ZsRe8J8yX60Z7Z8Re8J8yX60exkB57ZsRe8p8yV60be2LEfvMv5sn14yMgNfbLiL3mX82T60eriLER3SZfzZPrxkZAbDEGI/eJfzZPrxhxFiIfqJXik+vGRkB6MRYi94leKV/5I99smIveJPilf+SMjIDSs21iCbLeU9NJyzEZWtyQNmBU2PK9Bh3wRsOdLoadHTK6oAwuDY9oNo9jID//2Q==" id="187" name="Google Shape;187;p2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blogs.loc.gov/loc/files/2008/04/univac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960" y="3284984"/>
            <a:ext cx="4483784" cy="35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Histórico dos Computadores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755576" y="1600200"/>
            <a:ext cx="460851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1953 – IBM 701;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Principalmente aplicações científicas;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 armazenado;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Cartões perfurados.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5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encrypted-tbn3.gstatic.com/images?q=tbn:ANd9GcTpmZzczTchJM0RwuCX2XaVgJPw9GKkN6grZAAz-Xc8qANeix2cdMaSA3U6" id="197" name="Google Shape;1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063" y="2708920"/>
            <a:ext cx="3921295" cy="295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Histórico dos Computadores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683568" y="1600200"/>
            <a:ext cx="846043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1955 – IBM 702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Recursos de hardware para aplicações comerciais;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Primeiro da série 700/7000 que estabeleceu a IBM como principal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fabricante de compu-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tadores durante muitos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anos.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-03.ibm.com/ibm/history/ibm100/images/icp/Y444110I58591Z46/us__en_us__ibm100__700_series__705__620x350.jpg" id="205" name="Google Shape;2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1627" y="3789040"/>
            <a:ext cx="4502373" cy="2541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Histórico dos Computadores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755576" y="1600200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Segunda Geração - Transistores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7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7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214;p27"/>
          <p:cNvGrpSpPr/>
          <p:nvPr/>
        </p:nvGrpSpPr>
        <p:grpSpPr>
          <a:xfrm>
            <a:off x="8172400" y="2564904"/>
            <a:ext cx="792088" cy="792088"/>
            <a:chOff x="6228184" y="2348880"/>
            <a:chExt cx="504056" cy="576064"/>
          </a:xfrm>
        </p:grpSpPr>
        <p:cxnSp>
          <p:nvCxnSpPr>
            <p:cNvPr id="215" name="Google Shape;215;p27"/>
            <p:cNvCxnSpPr/>
            <p:nvPr/>
          </p:nvCxnSpPr>
          <p:spPr>
            <a:xfrm>
              <a:off x="6516216" y="2420888"/>
              <a:ext cx="0" cy="432048"/>
            </a:xfrm>
            <a:prstGeom prst="straightConnector1">
              <a:avLst/>
            </a:prstGeom>
            <a:noFill/>
            <a:ln cap="flat" cmpd="sng" w="381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6228184" y="2636912"/>
              <a:ext cx="288032" cy="0"/>
            </a:xfrm>
            <a:prstGeom prst="straightConnector1">
              <a:avLst/>
            </a:prstGeom>
            <a:noFill/>
            <a:ln cap="flat" cmpd="sng" w="381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7"/>
            <p:cNvCxnSpPr/>
            <p:nvPr/>
          </p:nvCxnSpPr>
          <p:spPr>
            <a:xfrm>
              <a:off x="6516216" y="2708920"/>
              <a:ext cx="216024" cy="216024"/>
            </a:xfrm>
            <a:prstGeom prst="straightConnector1">
              <a:avLst/>
            </a:prstGeom>
            <a:noFill/>
            <a:ln cap="flat" cmpd="sng" w="38100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18" name="Google Shape;218;p27"/>
            <p:cNvCxnSpPr/>
            <p:nvPr/>
          </p:nvCxnSpPr>
          <p:spPr>
            <a:xfrm flipH="1" rot="10800000">
              <a:off x="6516216" y="2348880"/>
              <a:ext cx="216024" cy="144016"/>
            </a:xfrm>
            <a:prstGeom prst="straightConnector1">
              <a:avLst/>
            </a:prstGeom>
            <a:noFill/>
            <a:ln cap="flat" cmpd="sng" w="381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9" name="Google Shape;219;p27"/>
          <p:cNvGrpSpPr/>
          <p:nvPr/>
        </p:nvGrpSpPr>
        <p:grpSpPr>
          <a:xfrm>
            <a:off x="8028384" y="3645024"/>
            <a:ext cx="864096" cy="1207469"/>
            <a:chOff x="6156176" y="2780928"/>
            <a:chExt cx="864096" cy="1207469"/>
          </a:xfrm>
        </p:grpSpPr>
        <p:cxnSp>
          <p:nvCxnSpPr>
            <p:cNvPr id="220" name="Google Shape;220;p27"/>
            <p:cNvCxnSpPr/>
            <p:nvPr/>
          </p:nvCxnSpPr>
          <p:spPr>
            <a:xfrm>
              <a:off x="6156176" y="3429000"/>
              <a:ext cx="432048" cy="0"/>
            </a:xfrm>
            <a:prstGeom prst="straightConnector1">
              <a:avLst/>
            </a:prstGeom>
            <a:noFill/>
            <a:ln cap="flat" cmpd="sng" w="381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27"/>
            <p:cNvCxnSpPr/>
            <p:nvPr/>
          </p:nvCxnSpPr>
          <p:spPr>
            <a:xfrm>
              <a:off x="6588224" y="3212976"/>
              <a:ext cx="0" cy="432048"/>
            </a:xfrm>
            <a:prstGeom prst="straightConnector1">
              <a:avLst/>
            </a:prstGeom>
            <a:noFill/>
            <a:ln cap="flat" cmpd="sng" w="381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27"/>
            <p:cNvCxnSpPr/>
            <p:nvPr/>
          </p:nvCxnSpPr>
          <p:spPr>
            <a:xfrm>
              <a:off x="6660232" y="3068960"/>
              <a:ext cx="0" cy="720080"/>
            </a:xfrm>
            <a:prstGeom prst="straightConnector1">
              <a:avLst/>
            </a:prstGeom>
            <a:noFill/>
            <a:ln cap="flat" cmpd="sng" w="381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27"/>
            <p:cNvCxnSpPr/>
            <p:nvPr/>
          </p:nvCxnSpPr>
          <p:spPr>
            <a:xfrm>
              <a:off x="6660232" y="3573016"/>
              <a:ext cx="360040" cy="0"/>
            </a:xfrm>
            <a:prstGeom prst="straightConnector1">
              <a:avLst/>
            </a:prstGeom>
            <a:noFill/>
            <a:ln cap="flat" cmpd="sng" w="381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27"/>
            <p:cNvCxnSpPr/>
            <p:nvPr/>
          </p:nvCxnSpPr>
          <p:spPr>
            <a:xfrm>
              <a:off x="6998843" y="3556349"/>
              <a:ext cx="0" cy="432048"/>
            </a:xfrm>
            <a:prstGeom prst="straightConnector1">
              <a:avLst/>
            </a:prstGeom>
            <a:noFill/>
            <a:ln cap="flat" cmpd="sng" w="381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27"/>
            <p:cNvCxnSpPr/>
            <p:nvPr/>
          </p:nvCxnSpPr>
          <p:spPr>
            <a:xfrm>
              <a:off x="6660232" y="3212976"/>
              <a:ext cx="360040" cy="0"/>
            </a:xfrm>
            <a:prstGeom prst="straightConnector1">
              <a:avLst/>
            </a:prstGeom>
            <a:noFill/>
            <a:ln cap="flat" cmpd="sng" w="381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27"/>
            <p:cNvCxnSpPr/>
            <p:nvPr/>
          </p:nvCxnSpPr>
          <p:spPr>
            <a:xfrm>
              <a:off x="7000646" y="2780928"/>
              <a:ext cx="0" cy="432048"/>
            </a:xfrm>
            <a:prstGeom prst="straightConnector1">
              <a:avLst/>
            </a:prstGeom>
            <a:noFill/>
            <a:ln cap="flat" cmpd="sng" w="381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http://www.coltecnica.com/images/transistor.jpg" id="227" name="Google Shape;22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8344" y="5085184"/>
            <a:ext cx="1299490" cy="137802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http://www.infoescola.com/wp-content/uploads/2011/03/transistor.jpg" id="228" name="Google Shape;22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0192" y="5085184"/>
            <a:ext cx="1196753" cy="119675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Histórico dos Computadores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755576" y="1600200"/>
            <a:ext cx="273630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1983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8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upload.wikimedia.org/wikipedia/commons/2/28/Gradiente_MSX.jpg" id="237" name="Google Shape;23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4008" y="1844824"/>
            <a:ext cx="4096643" cy="425625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Histórico dos Computadores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755576" y="1600200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1960 – DEC – PDP-1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9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9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936" y="2708920"/>
            <a:ext cx="4411364" cy="326204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 txBox="1"/>
          <p:nvPr/>
        </p:nvSpPr>
        <p:spPr>
          <a:xfrm>
            <a:off x="899592" y="5877272"/>
            <a:ext cx="2606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Primeiro minicomputador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Histórico dos Computadores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755576" y="1600200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1961 – IBM – 1401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0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0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2348880"/>
            <a:ext cx="762000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Histórico dos Computadores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755576" y="1600200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1962 – IBM – 7094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1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1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768" y="2420888"/>
            <a:ext cx="5062161" cy="354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Na Aula Anterior ...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755576" y="1600200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Apresentação da disciplina GBC036;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Apresentação do sistema de avaliação;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Apresentação do plano da disciplina;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Motivação acerca da importância de AOC.</a:t>
            </a:r>
            <a:endParaRPr/>
          </a:p>
        </p:txBody>
      </p:sp>
      <p:sp>
        <p:nvSpPr>
          <p:cNvPr id="77" name="Google Shape;77;p14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Histórico dos Computadores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755576" y="1600201"/>
            <a:ext cx="7931224" cy="676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1963 – Burroughs – B5000</a:t>
            </a:r>
            <a:endParaRPr/>
          </a:p>
        </p:txBody>
      </p:sp>
      <p:sp>
        <p:nvSpPr>
          <p:cNvPr id="272" name="Google Shape;272;p32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2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cs.virginia.edu/about/images/b5500.gif" id="274" name="Google Shape;27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3440" y="2132856"/>
            <a:ext cx="5040560" cy="410136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2"/>
          <p:cNvSpPr txBox="1"/>
          <p:nvPr/>
        </p:nvSpPr>
        <p:spPr>
          <a:xfrm>
            <a:off x="755576" y="2204864"/>
            <a:ext cx="3096344" cy="288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Primeira máquina projetada para utilização em conjunto com uma linguagem de alto nível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Histórico dos Computadores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755576" y="1600200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1964 – IBM – 360 – primeira linha de produto (Arquitetura)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3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3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colposfesz.galeon.com/hiacomp/ibm360.jpg" id="284" name="Google Shape;28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024" y="306896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Histórico dos Computadores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4"/>
          <p:cNvSpPr txBox="1"/>
          <p:nvPr>
            <p:ph idx="1" type="body"/>
          </p:nvPr>
        </p:nvSpPr>
        <p:spPr>
          <a:xfrm>
            <a:off x="755576" y="1600200"/>
            <a:ext cx="820891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1964 – CDC – 6600 – primeiro supercomputador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4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4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7864" y="2564904"/>
            <a:ext cx="4968552" cy="3726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Histórico dos Computadores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5"/>
          <p:cNvSpPr txBox="1"/>
          <p:nvPr>
            <p:ph idx="1" type="body"/>
          </p:nvPr>
        </p:nvSpPr>
        <p:spPr>
          <a:xfrm>
            <a:off x="755576" y="1600200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 – PDP8 – Mercado de Massa (50k vendidos)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5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5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1920" y="3573016"/>
            <a:ext cx="5019675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600" y="2348880"/>
            <a:ext cx="27146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4ª Geração – VLSI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6"/>
          <p:cNvSpPr txBox="1"/>
          <p:nvPr>
            <p:ph idx="1" type="body"/>
          </p:nvPr>
        </p:nvSpPr>
        <p:spPr>
          <a:xfrm>
            <a:off x="755576" y="1600200"/>
            <a:ext cx="5832648" cy="506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Very-large-scale integration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0" name="Google Shape;310;p36"/>
          <p:cNvGraphicFramePr/>
          <p:nvPr/>
        </p:nvGraphicFramePr>
        <p:xfrm>
          <a:off x="6732240" y="1268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{2F8B9205-5F03-4C54-878D-6138B88FB2EF}</a:tableStyleId>
              </a:tblPr>
              <a:tblGrid>
                <a:gridCol w="1080125"/>
                <a:gridCol w="1080125"/>
              </a:tblGrid>
              <a:tr h="261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Processo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data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10 µm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1971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03 µm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1975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1.5 µm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1982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01 µm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1985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0.8 µm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1989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0.6 µm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1994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0.35 µm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1995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0.25 µm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1997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0.18 µm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1999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0.13 µm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2002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90 ηm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2004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65 ηm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2006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45 ηm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2008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32 ηm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2010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22 ηm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2012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14 ηm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17365D"/>
                          </a:solidFill>
                        </a:rPr>
                        <a:t>2014</a:t>
                      </a:r>
                      <a:endParaRPr sz="14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1" name="Google Shape;311;p36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Histórico dos Computadores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7"/>
          <p:cNvSpPr txBox="1"/>
          <p:nvPr>
            <p:ph idx="1" type="body"/>
          </p:nvPr>
        </p:nvSpPr>
        <p:spPr>
          <a:xfrm>
            <a:off x="755576" y="1600200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Altair 8800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μProc: 8080 – primeiro do mundo!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7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7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computercloset.org/MITS_Altair_8800_FullView1.jpg" id="320" name="Google Shape;32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752" y="3140968"/>
            <a:ext cx="4464496" cy="2797751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Histórico dos Computadores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8"/>
          <p:cNvSpPr txBox="1"/>
          <p:nvPr>
            <p:ph idx="1" type="body"/>
          </p:nvPr>
        </p:nvSpPr>
        <p:spPr>
          <a:xfrm>
            <a:off x="755576" y="1600200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1981 – IBM PC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8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8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7904" y="2492896"/>
            <a:ext cx="48768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Prolar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9"/>
          <p:cNvSpPr txBox="1"/>
          <p:nvPr>
            <p:ph idx="1" type="body"/>
          </p:nvPr>
        </p:nvSpPr>
        <p:spPr>
          <a:xfrm>
            <a:off x="755576" y="1600200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Leitura: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Hennessy: pgs.	067-072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Patterson: pgs.	173-174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Stallings: pgs. 	012-029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Tanenbaum: pgs: 	008-015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Filme: Piratas do vale do Silício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9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9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Bibliografia Comentada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0"/>
          <p:cNvSpPr txBox="1"/>
          <p:nvPr>
            <p:ph idx="1" type="body"/>
          </p:nvPr>
        </p:nvSpPr>
        <p:spPr>
          <a:xfrm>
            <a:off x="2699792" y="1600200"/>
            <a:ext cx="598700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HENNESSY, J. L. e PATTERSON, D. A. 2008.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– Uma Abordagem Quantitativa.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PATTERSON, D. A. e HENNESSY, J. L. 2005. </a:t>
            </a: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Organização e Projeto de Computadores – A Interface Hardware/Software.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0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0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BDAAkGBwgHBgkIBwgKCgkLDRYPDQwMDRsUFRAWIB0iIiAdHx8kKDQsJCYxJx8fLT0tMTU3Ojo6Iys/RD84QzQ5Ojf/2wBDAQoKCg0MDRoPDxo3JR8lNzc3Nzc3Nzc3Nzc3Nzc3Nzc3Nzc3Nzc3Nzc3Nzc3Nzc3Nzc3Nzc3Nzc3Nzc3Nzc3Nzf/wAARCACpAHMDASIAAhEBAxEB/8QAGwAAAQUBAQAAAAAAAAAAAAAABQACAwQGAQf/xABMEAABAwMCAwQGBQYLBgcAAAABAgMEAAUREiEGEzEiQVFhBxQycYGhFSNCcpGSsbLB0dIXRFJTc4KTs8Lh8BYzQ1SD8SQlNDVjpMP/xAAaAQADAQEBAQAAAAAAAAAAAAABAgMABAUG/8QALhEAAgIBAgMHBAIDAQAAAAAAAAECEQMSIQQxQRMyUVJhkfAigaGxFNEjM8FC/9oADAMBAAIRAxEAPwDy4bKrS2KDElQy7JiXF3StWVRkApKQE7bnY9r5isyfbo3b5TkOMyWnZALgUfq3dIHawdsHrpH4CrY03yM5UGm7VB5w5kW7hkJSThkairJ1AfAAg+/PSnm0W1KdSzcRg9o8k+4fZ66sj/WaHJvMhY7UiUc59p8Huwfs+G1S/S8hala3pOpZBUeanJx030eZ+FdChLxM5ehcTZ4CtYULiCHFgaWTjSD2fsee/h4eFWVbLe0hfJVcEu4wwHWThxRAwMaRjPbHU9B51KL/ADEgJTLlJGMAAo2H5O1RO3eS8EB2TIVoKSklLZxjOPs57z+NHs5XzBq9CgiHKzvHe64zyz448PEH8KmEZ4IyWXQMZzoPTGfzb+6rzN6lIDYRLfSlvGhIab0jHTbTjbqPA79asfT80o0euO6dtuQ33dP9eQ8BVoxkvA2r0AoGKdUgEf8AlOj+oP20v/D/AMt3+zH7apRtXoRZ6VypdMf+cd/sx+9T0NNOrCG1vKWv2Uhobn8qs1W5tXoVhkkAAkk4AA6muLBBIIII2IPdRaM5HhS20MPKU/rSFPJRkDPUJ394J/DzqT0NmVMUhwkodWSnRgEa8bHPnUo5HKVVsNqS5lDfx+dKmKXg9aVNaGoEq2VmrqgFRIh1aeyr49tX7KpODerSkBUWIFEgctRP5aq8/H1JS5oe0kZ7Sjn/AFmrLYzuVE/GqjQbQcYJ7utW2uhIGPeK6oUMPA32p1cFOG+9VRjoFP7q602t1xLbaVKUrolI3NEjZpSUankqSCoo+rbUvBHUEgY+daWWGPvMO4MpAVfkQWoqsSHnQc4IS0k4PXB7ex99QhyIgdlhxz+kcwPwSP10I5oyVx3NRCyyt9elsdN1KUcBI8Se4VM4+2w2pqKrJVs490KvIeA+Z7+4VOLmEwyyhhAcOoasYSgHbZI6nBO53ocTsfwoLVNvWqSC0lyOxFZnRwdsvJ/SFOlKw9cvvK/vBUMU4nxv6ZH6Qp0pX19x+8f7wUl/5fsCfdKBXudjSqPQo7gnFKhqKFYjUf8AXnVoj6mIFHA5Sun31VWJwc1Ze3aif0Zz+WqoQVWQlzXzodQpKVAIRqPian1kAZIGfs1EnJI5ScDvOKcUDJ09pXeasrQxOkkipEEk4qBs5OB7qux0Jwk9+vAq0HYG6LUTDLgDjymcODLiNykeNHbtHK7xMW64483qc0NcouBKinAOPfju7qz6yShzO5LmMjpTruf/ADOaR/zDn6RqPEYNeRU62Ycb2ZooQmG78to5QHCJJbbKMr5StORk7Yz4fmrLSWXUyXU8lwHWoYKCO+j9njT13htp54PJYSvI5ucEoKeh3zuB0oA+++h90JfdSNZ21kY399c3D3DK1Fp7f9GZ1EJ4ALfxHb6lT3Z28h1PwFWY3qqm5TTbfMCY6l81wbkjGCkdE/M/moUokqKlZzncmitkiPSESyjQAuO42jUsDWvsnAz34q+ZuMHKbMkDIu8+Ljrz0b/1hXZaXEquC1oWEknSopIB+tHQ0RtcKGHC7JkrW8w6yUtx8YBLqU7qIweo9nPfvVO7XRUmNKiIZQ2wwslOFEqUeZ1J7+p7u+o9teaoLoaaWncBl0ClUOCd9qVNqGLpjk437qsqaAai5Bzyz+mqpEo6e6p5CRoj/wBF/iVVVCkyMuaKwGwSgY8aaoaQEN436mphlOdPWmrGhkkY1HpR3C+ZxBSFlSRs2Op8atx/980nqQNX41ROEtoGc/aOKnS6eaVoOBjG9VgwOLZZaUkt7kZ1g5PhUl3BFym5BH1zhx/WNVRv5+NTpf7HLfHNaxjBO4+6e781PK71IdKgvIe5XE8t9CVpSkOOcsKKc6UFWkkdxKRTLa49IYkLM081SXEISd9B0ggg9RnJGw7u6pG57Tqn33Uh7msqaOcJLZUMbEg6ds9dt9iOlQw3C1HkMElaY7bj2hRKFg4GyknYjA6jP4bV5mTu1W6SQxLEiOB6M3PYTNeclIBWtSsNt5AIJ2znPToMedB5twmsx1QHUtspyVaW0JBSFBJ0gj7JAB8++rKFuvR/XoRisBp0IJdQ0CFY1ApVpGf1beNDrw4h2apTawtIbbSFJ6EhCQfmDQxRbn9W/wDxoJJYTkSM/wA5FH/2EUNf9q4941f/AKCiFi/jA/8Ali/36KHuH/3H7w/vKaH+6XzoJPkUk9BjT8aVJPTrSqlDBwjaiLdvdlR2VhlZATgFK077nuPvof301RI6Gu+kuZKcJSX0ugn9Dvf8u/8AloqJdlfP8XkY96P21DbWDNuESKCcyH22tj/KUB+uj1wjWNVwVaIFvnJlKlCM3KMklKjrCSrTjv61Kc8cXVCxwZ2u8vn3An0I/wB0aV8NH71dTaHwd48rP3EfvVactbbvGRs0J971czfV0qK8q0hWCfkTV15qzS5/0RaBdETlShHS+5ICm/bwVYG+MZIodrjXQPY5/MgYm2vD/gyh/wBJP71d+jnB/wAOT/Yj96tTc+G4MezyZEabcUvMMOuhxx4FCuWvR7IGe0c43ofd27NZFKgzZd5XcEMJUtTLqNAWpIOMHcdaePEY3yQew4jzIDIhPNK1ITKSoDY8j/Op22VFSAWn0FPsnkKCU+YIOU/DI8q0SeEJDsmGxGu0ha+Yyie2FdpgLRq1DxHd76GwI9oes0u4ybpfUphupbdLXL0qKlEJ0gnfYAnpUss8M+aZlh4hdUD5lvcfKOeuatKc6ezzAM+GMfMZqNNkQejchfiFkNj82fnRxi1xUToNul3m7CdPShyOhltBSlC/Y1knIONzjbwqk1FaiQ0yr5e5jLTzzzUcxGw4V8pWlSjkjAzjFSWjknt89Ruyzpc18+xRZgqjuICTEYZ57S3QhLy1qShYVjOD4UAlMFlqWs6zzlDGWlpx2s9SAPnVmfdJKJLog3CUuOFENLcASpSe4kZOKHyblNkt8qRKccRnOlRGKCjji21dk1HNdSqvnoVwBilTgRj/ADpVi4api6fjejEOxR3bY1cJ90agtPLWhoLZUvUU9T2enWuyUkluNGLZFwj6mL/FXcXGER2ypZL6wlJUEnSCTt1xWjizZhvtuRf+I7ZOhJcU9palIUhCkpOnUcDG5GM+BoMvhNTMieidcWIrEJbaFPrQohRcBKdhuNvwzQS5xWYcksxprUxsAHnNpUkE+G9c8lGb2ZVXFcjTWG1swuI2ZU+52Z4FLryOROSpIcx2dR2x2iD8PKrcafcWr7bzxPfLdMjRkOyUhh5ojWhtWBlIBByRgd+KAy+F24bGqbfbfHk8kOmK5r1gEagNh1xigl6tsi0vssyijmux0SAEHOkLGQD5/tqTp9Q210NBwyIj1iltTpKEPzp0aKUrdIIa161nGeh/PR3iRV4fmmM/KtqbLKlpjoAcYU4GyrAyr2unU5z51k7jwiqC2563fLSzIS3rMVx5Qc3GQMY6nbFdc4Pcj21NxVfLJ6uoK0K9YUNagMlIOnBUPDNLtYbl4B1m5MK4t4juKZJTHZivqZ0vkcxQwhsA57Q3yOvdQhYjN8E29jnpS5PuKlu/WeyhA0AlOfEk5xSVwPcVFLInWoTS3rTBMnD/ALOrARjrj/vUvC/C0eZFEm9OoYEkYhtrloZU5vjWAd1b7Ad9ZtM31Ghm21cDi+RxBMIas8ZhXqrplAlRS0EtgdrVuen+dD+Ek8QqhwEyYEJ6yFzWuTMbbcLLSlZWUkqyB1O4NZZfCd5EObLTEJahOrbfBI1JKRlR0+ABGajXw5dmWnlqaSlDUVuW4NY7LThwnbxPhS7eIPq8CvdzHNylmFtG56+SM5wjUdO/uxQ8jetI7wfeWoXrLyIyMJyWVyEB4HuGjOdW42670yVwXe4sNyW8wyG2061oQ+hTiB35SDkY7/CntE3FvegEE7f5UqdgeCvhSp6FoMY7+6tg/ZJ0lrhyGhmSuKGkrddS3ltour1K7WMbDHWsgoY61MZ87lloTZXKxp0c5WnHhjOMeVdM4uVUPFqJuJri12+XKFrdvKLhcnV8oJVpSlvsJWSgZ3wQM7bbVhUspuN7QwxHEUPvpbSyCVcvJAxvvtXW7jOjt8uPNlMtjolp9aQN/AGqPOdbeDzbi0uhWoOBRCgfHPXNTWNxsMppmx4oW1cLy9CXw6/6w7KREbui1upCsKCAoJxo6Dp0oZxBb5t44/cZ5MhLDkxMVt9cchGlOE5BxgjAJ86oMSOJ7y4GYky6TVNEOBAkOL0kdDgnY+FKdK40ZmMQp0i8+sH61llxxxSjjPaAyegzXLJOLoZu+he45uFvl3C5OKsElE1bxbTcVSlhC9JxkN6cbpT0BpXOA9IZ4P4eSsBT8cPkafYLy87774A8qGKc4v4lgjUbtc4iVZGdbiNQH4Z3+dU4679JnRpkYXB6Y0Q0w6hKlKSUJ9lJx9kd1ImC30Rv+LJ0W1vPcTWmEuZMeU5GXNS+S2y6AWyktY7JwOzv8T31HYL6/SFZLWoo5VpYYSV8o6By0cxXfvv5/mrHGNxFAjPRVxrk0zcFBDja2V4fUDqA3G6tj03O9XrhfOL0xUW65P3Ftl3DaG3WChTg6YB0gnrjr371kG9uQfk3a5wE8MmK82qRcZEiUtKkEpXz3dKQoZ3BBO1F5Ud6Xcbg024yETrvEt6AEEDlxhqVjfp5eRrzFd2uIlxH1yHefBCEMFQ3a0HKQAfA+PxqVu+XQFgpmPZYkLkNYxkOLI1K8yfPPXFHSbtEaC2LdvfpM9ZJaJM5cgqUDp0N5UPPGEiiTsm2qsnEV5tCJiX5QSw+uXp35q9R0ae/Y9e7FDZt44tcDbktWn6peNDLYVoWNKshIz0zQL1+Sm3qt4cxGU6HlIA6rAwDn3U8IqW6NqS2KuMnOR8RSpAnG356VWojpCit6aT50RNqkAZJbx96mfRMpeSgNq9yxXasc+VEP5WDnrXuUKhUKJm0zD0Qg+5YqM2ed/NJ+Cwf10Hjl4G/k4fMi9AW9A4Lu8prKDLksR0upXhSdBKzj5UfakyIVujSHm1Lct9gckFa3NStclWlJ33zju60JgyrrEtqbeuyWydHQtTiUzEa8KPU7LFVp0viSW1OadiMaZvJC9OkaEtElCU9r2QfHPSuLJgytt0XjxeDzoJTIEmfxBC4bi3Z20uQrYyyltBWea4EFaydBwDg5yfCh0oy27XwlZ4Kn2X5OuSHGXNC181elJBByOyO/wAasy71xA649Jb4etrNxeQULntj64gjSeqyMkbdKoImcQJvttuqrUyV25ptplnUNGEJIGe15k1J4MnlC+LwNd5e5o27i9L4k4rkuznYkCO0qMy66slqI4opQlYSCe12VYKR392aswFqZPD4dnOXpDbsm5+ulRIU20gpCRzDqACiPLPSsTi+ps022/R6imbJTIecONRKc4HXGMnNE4F4u8YMNyeHhIjtW42/lhwo1IUrKiTv7W2aXscnlYVxOHzIxch1T77jyt1OLKz7ycn5k06I7yJLTuM8tYVjxwc0ZvUR2c+2uBw6u3NoThTbbinAo+OTQ76IuI/iL5/qGqdnPwZJ5oXtJG5uF0jjkTUurLJYSpPa64VnHv2xWEcc1OKVjGo5A8KMqtDosLaSXPWgrXy8bAY6Y8cmhQgTcbxH/wCzNS4bGl3emw8siu5NdX7kYV50qk9Rm90V/wDINKurTLwB2sPFG2ldp5lAGsp1LLR+13bnp31BgaXAjDepxKA2ny3IyNsnfyqNVwirXry8lWMakjBx4VxU+CEJTl5BSSQoDfJ6mvQmtUm7PAhhyRilpfsWOyha1BCI5Q2cgAdT0J0+4+dOCAFtJU0G3M5KyElS8Dfcb/jVQXKBpIWtxWrGoqTucdPwrqbpAByp11ZwQCtJ2B69AKGn1/Xz2NoyV3X+fnuXSAtslSUkrzpdOk4z08+/wqXbUSpIWgbDIHZx76HJu1vSAPWFlI6BSTgeHdTvpm2jOX1gKJyAk43+GfnS1XX9B0Tvuv2YSbB0pwUq236frqZI7SsBOR3YwKEG+2sbrkHPf2Tv8qcniC05IVIyOvZB2+VDblYNMvK/ZhpKQpaAsIzvnT0x3VItJU2EuhGVLSlOgD49KCo4jtQUcyEhGnGNwfzVIjiS1NqQUSWghCtRBJyflWv1/QHF1yfs/QOFIQl7U21yUoOnSAVZ7ulTxmAhTSQ0yWNKS4pQBWT1Ox3+VZ//AGhtKUFLMhACyNRWsnOD0G1TniW0cxx5t9AfWkglToIGRg7UPv8Ar+w07uvw/wCgvGjn1Zt2JGYcW4pWrnaThOdgMmrDcRtbst63xmnnEvBtDboAQBjtHBwOvd3UDRxPYx6s45IQX46EpQA8kIOnpkda6OJLHJipZnyslLi3MsvoGoqIJJ1e6jvvT+e+5mvT9/0axtuwIbQm5tNNzNILqGhhKSR0AG1KsZP4ihzJS3/Xo7YVgBCXU4SAAAPwFKlXDt7uX5D2yX/n8GVVnrUsSBIuCyiOE+9RwKmt7DcmfFZdyG3HkIXjrpJANbyRYI1mWJFpUp2OlBU42vKlgjqRt2h02G9edxnG9hUI958j6jhoYp5KyOkea3K3ybdI5EtvQvGoHOxHiDVMg56VvrlcE3PiS3yZ9onKt8UaVaGF5V1IOAOgONvAH3VM+OGVpSXLLNK8ku6YL2pzUtCidWBvjWPjtirR4h6VqW5zZElNpcjzgjNQqB1VtuJG7L9B4hwHWZofCi8IjzSCkqWMdvoMBGxPf76xa+tNq1RtCmx4a9G0riOys3Nq5ssIcUpIbW0VEaSR1z5URPoWuAzi9xT5chQ/XWs9HbEt30fQEwV6Hec4rWVlOBrV4A59236q0cSDeER5JkTgp5SFhkZykKKU4UTjbtAnG+Acb1xSnK6BZ5d/AvdN8XiH8Wlimn0L3cezdYJ8ihdemsxeI0FhKpLCm0AaypRJWdW+dummnoPESw05ojpIbIcSo9VZO4HuAxv370upms8v/gavQG1zgE+BC/2UxXofv4GBOtp963B/hr1aYjiHmxnYq440sDnNbaVu4V3kZCc6endn4pS+IdOeVF2AOEndR0q2IJ7lBPQ76vLcWzWeRL9DvEZPZmWs+Rdc/coTxF6O73w7bF3G4PW9TCFpQQw6tSsk4GxQB869uff4kUgpbhx0kpR29YOk6e1sVb7/APY1mvSg7NXwLK+kI6GV+uNhCUkHKMggnc75yPhTRk7NZ4YNhjNKuhW3fSq9mNGh5xl1LrKlIcbUFJUNiCNwR51Zk8Q3mRHcjyLlJdZdTpWha8hQPUHNDuIP/UN/coUOgroeiVOUU2FsurSAOg+AqBRA6AZqLuNMV1FNOvASywFE7VGsqJrrdJz2V/dNLtQxprF6Rr5w/bWbdBahKYaKikuNKUrckncKHeaIp9MnEg9qNbT/ANJf71YaX/vz9xP6IqkfaNc0ooB6Un0ycQHrCt35C/3qcn0y30HtQLefgsf4q82RXalSDR6cj0y3g+1bIP5S/wBtSj0y3THatUI+5xYry5NPFI3uGj0s+mm4A72WLnyfV+yg/FvpLl8TWdVtetbEdKnEr5iHio7eRFYg9aYaoooFC1K8qVNPWlVqNZ//2Q==" id="346" name="Google Shape;346;p4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BDAAkGBwgHBgkIBwgKCgkLDRYPDQwMDRsUFRAWIB0iIiAdHx8kKDQsJCYxJx8fLT0tMTU3Ojo6Iys/RD84QzQ5Ojf/2wBDAQoKCg0MDRoPDxo3JR8lNzc3Nzc3Nzc3Nzc3Nzc3Nzc3Nzc3Nzc3Nzc3Nzc3Nzc3Nzc3Nzc3Nzc3Nzc3Nzc3Nzf/wAARCACpAHMDASIAAhEBAxEB/8QAGwAAAQUBAQAAAAAAAAAAAAAABQACAwQGAQf/xABMEAABAwMCAwQGBQYLBgcAAAABAgMEAAUREiEGEzEiQVFhBxQycYGhFSNCcpGSsbLB0dIXRFJTc4KTs8Lh8BYzQ1SD8SQlNDVjpMP/xAAaAQADAQEBAQAAAAAAAAAAAAABAgMABAUG/8QALhEAAgIBAgMHBAIDAQAAAAAAAAECEQMSIQQxQRMyUVJhkfAigaGxFNEjM8FC/9oADAMBAAIRAxEAPwDy4bKrS2KDElQy7JiXF3StWVRkApKQE7bnY9r5isyfbo3b5TkOMyWnZALgUfq3dIHawdsHrpH4CrY03yM5UGm7VB5w5kW7hkJSThkairJ1AfAAg+/PSnm0W1KdSzcRg9o8k+4fZ66sj/WaHJvMhY7UiUc59p8Huwfs+G1S/S8hala3pOpZBUeanJx030eZ+FdChLxM5ehcTZ4CtYULiCHFgaWTjSD2fsee/h4eFWVbLe0hfJVcEu4wwHWThxRAwMaRjPbHU9B51KL/ADEgJTLlJGMAAo2H5O1RO3eS8EB2TIVoKSklLZxjOPs57z+NHs5XzBq9CgiHKzvHe64zyz448PEH8KmEZ4IyWXQMZzoPTGfzb+6rzN6lIDYRLfSlvGhIab0jHTbTjbqPA79asfT80o0euO6dtuQ33dP9eQ8BVoxkvA2r0AoGKdUgEf8AlOj+oP20v/D/AMt3+zH7apRtXoRZ6VypdMf+cd/sx+9T0NNOrCG1vKWv2Uhobn8qs1W5tXoVhkkAAkk4AA6muLBBIIII2IPdRaM5HhS20MPKU/rSFPJRkDPUJ394J/DzqT0NmVMUhwkodWSnRgEa8bHPnUo5HKVVsNqS5lDfx+dKmKXg9aVNaGoEq2VmrqgFRIh1aeyr49tX7KpODerSkBUWIFEgctRP5aq8/H1JS5oe0kZ7Sjn/AFmrLYzuVE/GqjQbQcYJ7utW2uhIGPeK6oUMPA32p1cFOG+9VRjoFP7q602t1xLbaVKUrolI3NEjZpSUankqSCoo+rbUvBHUEgY+daWWGPvMO4MpAVfkQWoqsSHnQc4IS0k4PXB7ex99QhyIgdlhxz+kcwPwSP10I5oyVx3NRCyyt9elsdN1KUcBI8Se4VM4+2w2pqKrJVs490KvIeA+Z7+4VOLmEwyyhhAcOoasYSgHbZI6nBO53ocTsfwoLVNvWqSC0lyOxFZnRwdsvJ/SFOlKw9cvvK/vBUMU4nxv6ZH6Qp0pX19x+8f7wUl/5fsCfdKBXudjSqPQo7gnFKhqKFYjUf8AXnVoj6mIFHA5Sun31VWJwc1Ze3aif0Zz+WqoQVWQlzXzodQpKVAIRqPian1kAZIGfs1EnJI5ScDvOKcUDJ09pXeasrQxOkkipEEk4qBs5OB7qux0Jwk9+vAq0HYG6LUTDLgDjymcODLiNykeNHbtHK7xMW64483qc0NcouBKinAOPfju7qz6yShzO5LmMjpTruf/ADOaR/zDn6RqPEYNeRU62Ycb2ZooQmG78to5QHCJJbbKMr5StORk7Yz4fmrLSWXUyXU8lwHWoYKCO+j9njT13htp54PJYSvI5ucEoKeh3zuB0oA+++h90JfdSNZ21kY399c3D3DK1Fp7f9GZ1EJ4ALfxHb6lT3Z28h1PwFWY3qqm5TTbfMCY6l81wbkjGCkdE/M/moUokqKlZzncmitkiPSESyjQAuO42jUsDWvsnAz34q+ZuMHKbMkDIu8+Ljrz0b/1hXZaXEquC1oWEknSopIB+tHQ0RtcKGHC7JkrW8w6yUtx8YBLqU7qIweo9nPfvVO7XRUmNKiIZQ2wwslOFEqUeZ1J7+p7u+o9teaoLoaaWncBl0ClUOCd9qVNqGLpjk437qsqaAai5Bzyz+mqpEo6e6p5CRoj/wBF/iVVVCkyMuaKwGwSgY8aaoaQEN436mphlOdPWmrGhkkY1HpR3C+ZxBSFlSRs2Op8atx/980nqQNX41ROEtoGc/aOKnS6eaVoOBjG9VgwOLZZaUkt7kZ1g5PhUl3BFym5BH1zhx/WNVRv5+NTpf7HLfHNaxjBO4+6e781PK71IdKgvIe5XE8t9CVpSkOOcsKKc6UFWkkdxKRTLa49IYkLM081SXEISd9B0ggg9RnJGw7u6pG57Tqn33Uh7msqaOcJLZUMbEg6ds9dt9iOlQw3C1HkMElaY7bj2hRKFg4GyknYjA6jP4bV5mTu1W6SQxLEiOB6M3PYTNeclIBWtSsNt5AIJ2znPToMedB5twmsx1QHUtspyVaW0JBSFBJ0gj7JAB8++rKFuvR/XoRisBp0IJdQ0CFY1ApVpGf1beNDrw4h2apTawtIbbSFJ6EhCQfmDQxRbn9W/wDxoJJYTkSM/wA5FH/2EUNf9q4941f/AKCiFi/jA/8Ali/36KHuH/3H7w/vKaH+6XzoJPkUk9BjT8aVJPTrSqlDBwjaiLdvdlR2VhlZATgFK077nuPvof301RI6Gu+kuZKcJSX0ugn9Dvf8u/8AloqJdlfP8XkY96P21DbWDNuESKCcyH22tj/KUB+uj1wjWNVwVaIFvnJlKlCM3KMklKjrCSrTjv61Kc8cXVCxwZ2u8vn3An0I/wB0aV8NH71dTaHwd48rP3EfvVactbbvGRs0J971czfV0qK8q0hWCfkTV15qzS5/0RaBdETlShHS+5ICm/bwVYG+MZIodrjXQPY5/MgYm2vD/gyh/wBJP71d+jnB/wAOT/Yj96tTc+G4MezyZEabcUvMMOuhxx4FCuWvR7IGe0c43ofd27NZFKgzZd5XcEMJUtTLqNAWpIOMHcdaePEY3yQew4jzIDIhPNK1ITKSoDY8j/Op22VFSAWn0FPsnkKCU+YIOU/DI8q0SeEJDsmGxGu0ha+Yyie2FdpgLRq1DxHd76GwI9oes0u4ybpfUphupbdLXL0qKlEJ0gnfYAnpUss8M+aZlh4hdUD5lvcfKOeuatKc6ezzAM+GMfMZqNNkQejchfiFkNj82fnRxi1xUToNul3m7CdPShyOhltBSlC/Y1knIONzjbwqk1FaiQ0yr5e5jLTzzzUcxGw4V8pWlSjkjAzjFSWjknt89Ruyzpc18+xRZgqjuICTEYZ57S3QhLy1qShYVjOD4UAlMFlqWs6zzlDGWlpx2s9SAPnVmfdJKJLog3CUuOFENLcASpSe4kZOKHyblNkt8qRKccRnOlRGKCjji21dk1HNdSqvnoVwBilTgRj/ADpVi4api6fjejEOxR3bY1cJ90agtPLWhoLZUvUU9T2enWuyUkluNGLZFwj6mL/FXcXGER2ypZL6wlJUEnSCTt1xWjizZhvtuRf+I7ZOhJcU9palIUhCkpOnUcDG5GM+BoMvhNTMieidcWIrEJbaFPrQohRcBKdhuNvwzQS5xWYcksxprUxsAHnNpUkE+G9c8lGb2ZVXFcjTWG1swuI2ZU+52Z4FLryOROSpIcx2dR2x2iD8PKrcafcWr7bzxPfLdMjRkOyUhh5ojWhtWBlIBByRgd+KAy+F24bGqbfbfHk8kOmK5r1gEagNh1xigl6tsi0vssyijmux0SAEHOkLGQD5/tqTp9Q210NBwyIj1iltTpKEPzp0aKUrdIIa161nGeh/PR3iRV4fmmM/KtqbLKlpjoAcYU4GyrAyr2unU5z51k7jwiqC2563fLSzIS3rMVx5Qc3GQMY6nbFdc4Pcj21NxVfLJ6uoK0K9YUNagMlIOnBUPDNLtYbl4B1m5MK4t4juKZJTHZivqZ0vkcxQwhsA57Q3yOvdQhYjN8E29jnpS5PuKlu/WeyhA0AlOfEk5xSVwPcVFLInWoTS3rTBMnD/ALOrARjrj/vUvC/C0eZFEm9OoYEkYhtrloZU5vjWAd1b7Ad9ZtM31Ghm21cDi+RxBMIas8ZhXqrplAlRS0EtgdrVuen+dD+Ek8QqhwEyYEJ6yFzWuTMbbcLLSlZWUkqyB1O4NZZfCd5EObLTEJahOrbfBI1JKRlR0+ABGajXw5dmWnlqaSlDUVuW4NY7LThwnbxPhS7eIPq8CvdzHNylmFtG56+SM5wjUdO/uxQ8jetI7wfeWoXrLyIyMJyWVyEB4HuGjOdW42670yVwXe4sNyW8wyG2061oQ+hTiB35SDkY7/CntE3FvegEE7f5UqdgeCvhSp6FoMY7+6tg/ZJ0lrhyGhmSuKGkrddS3ltour1K7WMbDHWsgoY61MZ87lloTZXKxp0c5WnHhjOMeVdM4uVUPFqJuJri12+XKFrdvKLhcnV8oJVpSlvsJWSgZ3wQM7bbVhUspuN7QwxHEUPvpbSyCVcvJAxvvtXW7jOjt8uPNlMtjolp9aQN/AGqPOdbeDzbi0uhWoOBRCgfHPXNTWNxsMppmx4oW1cLy9CXw6/6w7KREbui1upCsKCAoJxo6Dp0oZxBb5t44/cZ5MhLDkxMVt9cchGlOE5BxgjAJ86oMSOJ7y4GYky6TVNEOBAkOL0kdDgnY+FKdK40ZmMQp0i8+sH61llxxxSjjPaAyegzXLJOLoZu+he45uFvl3C5OKsElE1bxbTcVSlhC9JxkN6cbpT0BpXOA9IZ4P4eSsBT8cPkafYLy87774A8qGKc4v4lgjUbtc4iVZGdbiNQH4Z3+dU4679JnRpkYXB6Y0Q0w6hKlKSUJ9lJx9kd1ImC30Rv+LJ0W1vPcTWmEuZMeU5GXNS+S2y6AWyktY7JwOzv8T31HYL6/SFZLWoo5VpYYSV8o6By0cxXfvv5/mrHGNxFAjPRVxrk0zcFBDja2V4fUDqA3G6tj03O9XrhfOL0xUW65P3Ftl3DaG3WChTg6YB0gnrjr371kG9uQfk3a5wE8MmK82qRcZEiUtKkEpXz3dKQoZ3BBO1F5Ud6Xcbg024yETrvEt6AEEDlxhqVjfp5eRrzFd2uIlxH1yHefBCEMFQ3a0HKQAfA+PxqVu+XQFgpmPZYkLkNYxkOLI1K8yfPPXFHSbtEaC2LdvfpM9ZJaJM5cgqUDp0N5UPPGEiiTsm2qsnEV5tCJiX5QSw+uXp35q9R0ae/Y9e7FDZt44tcDbktWn6peNDLYVoWNKshIz0zQL1+Sm3qt4cxGU6HlIA6rAwDn3U8IqW6NqS2KuMnOR8RSpAnG356VWojpCit6aT50RNqkAZJbx96mfRMpeSgNq9yxXasc+VEP5WDnrXuUKhUKJm0zD0Qg+5YqM2ed/NJ+Cwf10Hjl4G/k4fMi9AW9A4Lu8prKDLksR0upXhSdBKzj5UfakyIVujSHm1Lct9gckFa3NStclWlJ33zju60JgyrrEtqbeuyWydHQtTiUzEa8KPU7LFVp0viSW1OadiMaZvJC9OkaEtElCU9r2QfHPSuLJgytt0XjxeDzoJTIEmfxBC4bi3Z20uQrYyyltBWea4EFaydBwDg5yfCh0oy27XwlZ4Kn2X5OuSHGXNC181elJBByOyO/wAasy71xA649Jb4etrNxeQULntj64gjSeqyMkbdKoImcQJvttuqrUyV25ptplnUNGEJIGe15k1J4MnlC+LwNd5e5o27i9L4k4rkuznYkCO0qMy66slqI4opQlYSCe12VYKR392aswFqZPD4dnOXpDbsm5+ulRIU20gpCRzDqACiPLPSsTi+ps022/R6imbJTIecONRKc4HXGMnNE4F4u8YMNyeHhIjtW42/lhwo1IUrKiTv7W2aXscnlYVxOHzIxch1T77jyt1OLKz7ycn5k06I7yJLTuM8tYVjxwc0ZvUR2c+2uBw6u3NoThTbbinAo+OTQ76IuI/iL5/qGqdnPwZJ5oXtJG5uF0jjkTUurLJYSpPa64VnHv2xWEcc1OKVjGo5A8KMqtDosLaSXPWgrXy8bAY6Y8cmhQgTcbxH/wCzNS4bGl3emw8siu5NdX7kYV50qk9Rm90V/wDINKurTLwB2sPFG2ldp5lAGsp1LLR+13bnp31BgaXAjDepxKA2ny3IyNsnfyqNVwirXry8lWMakjBx4VxU+CEJTl5BSSQoDfJ6mvQmtUm7PAhhyRilpfsWOyha1BCI5Q2cgAdT0J0+4+dOCAFtJU0G3M5KyElS8Dfcb/jVQXKBpIWtxWrGoqTucdPwrqbpAByp11ZwQCtJ2B69AKGn1/Xz2NoyV3X+fnuXSAtslSUkrzpdOk4z08+/wqXbUSpIWgbDIHZx76HJu1vSAPWFlI6BSTgeHdTvpm2jOX1gKJyAk43+GfnS1XX9B0Tvuv2YSbB0pwUq236frqZI7SsBOR3YwKEG+2sbrkHPf2Tv8qcniC05IVIyOvZB2+VDblYNMvK/ZhpKQpaAsIzvnT0x3VItJU2EuhGVLSlOgD49KCo4jtQUcyEhGnGNwfzVIjiS1NqQUSWghCtRBJyflWv1/QHF1yfs/QOFIQl7U21yUoOnSAVZ7ulTxmAhTSQ0yWNKS4pQBWT1Ox3+VZ//AGhtKUFLMhACyNRWsnOD0G1TniW0cxx5t9AfWkglToIGRg7UPv8Ar+w07uvw/wCgvGjn1Zt2JGYcW4pWrnaThOdgMmrDcRtbst63xmnnEvBtDboAQBjtHBwOvd3UDRxPYx6s45IQX46EpQA8kIOnpkda6OJLHJipZnyslLi3MsvoGoqIJJ1e6jvvT+e+5mvT9/0axtuwIbQm5tNNzNILqGhhKSR0AG1KsZP4ihzJS3/Xo7YVgBCXU4SAAAPwFKlXDt7uX5D2yX/n8GVVnrUsSBIuCyiOE+9RwKmt7DcmfFZdyG3HkIXjrpJANbyRYI1mWJFpUp2OlBU42vKlgjqRt2h02G9edxnG9hUI958j6jhoYp5KyOkea3K3ybdI5EtvQvGoHOxHiDVMg56VvrlcE3PiS3yZ9onKt8UaVaGF5V1IOAOgONvAH3VM+OGVpSXLLNK8ku6YL2pzUtCidWBvjWPjtirR4h6VqW5zZElNpcjzgjNQqB1VtuJG7L9B4hwHWZofCi8IjzSCkqWMdvoMBGxPf76xa+tNq1RtCmx4a9G0riOys3Nq5ssIcUpIbW0VEaSR1z5URPoWuAzi9xT5chQ/XWs9HbEt30fQEwV6Hec4rWVlOBrV4A59236q0cSDeER5JkTgp5SFhkZykKKU4UTjbtAnG+Acb1xSnK6BZ5d/AvdN8XiH8Wlimn0L3cezdYJ8ihdemsxeI0FhKpLCm0AaypRJWdW+dummnoPESw05ojpIbIcSo9VZO4HuAxv370upms8v/gavQG1zgE+BC/2UxXofv4GBOtp963B/hr1aYjiHmxnYq440sDnNbaVu4V3kZCc6endn4pS+IdOeVF2AOEndR0q2IJ7lBPQ76vLcWzWeRL9DvEZPZmWs+Rdc/coTxF6O73w7bF3G4PW9TCFpQQw6tSsk4GxQB869uff4kUgpbhx0kpR29YOk6e1sVb7/APY1mvSg7NXwLK+kI6GV+uNhCUkHKMggnc75yPhTRk7NZ4YNhjNKuhW3fSq9mNGh5xl1LrKlIcbUFJUNiCNwR51Zk8Q3mRHcjyLlJdZdTpWha8hQPUHNDuIP/UN/coUOgroeiVOUU2FsurSAOg+AqBRA6AZqLuNMV1FNOvASywFE7VGsqJrrdJz2V/dNLtQxprF6Rr5w/bWbdBahKYaKikuNKUrckncKHeaIp9MnEg9qNbT/ANJf71YaX/vz9xP6IqkfaNc0ooB6Un0ycQHrCt35C/3qcn0y30HtQLefgsf4q82RXalSDR6cj0y3g+1bIP5S/wBtSj0y3THatUI+5xYry5NPFI3uGj0s+mm4A72WLnyfV+yg/FvpLl8TWdVtetbEdKnEr5iHio7eRFYg9aYaoooFC1K8qVNPWlVqNZ//2Q==" id="347" name="Google Shape;347;p4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hQSERUUExQUFBQVFxcYFxgWFBgZGBQdGBcXFRgYGBgaHCYeHxklGRcVHy8gIycpLCwsFR4xNTAqNSYrLCkBCQoKDgwOGg8PGi0kHyUsLDApKSwqKSksLCwpLyw1KTIvKSwpLywsLCwsLSwsLDQpLCwtLCwsLCkpLCkpLCwpLP/AABEIAOgAsAMBIgACEQEDEQH/xAAcAAACAwEBAQEAAAAAAAAAAAABAgADBAUGBwj/xAA/EAACAQMBBQYDBwIFAwUBAAABAhEAAyESBAUxQVETImFxkfAGgbEjMqHB0eHxQlIUFWOCsmJykiQzQ6KzB//EABkBAQEBAQEBAAAAAAAAAAAAAAABAgMEBf/EACoRAAICAQMCBgICAwAAAAAAAAABAhEDEiExQVETImGhsfBxgcHhFDKR/9oADAMBAAIRAxEAPwD1xPufCgo8Tmj786AbrXzT2hHA0bf48KBqeBqAicpkfP5UxToT61OJ9+FGPSgJn2Tj3imC4yffrQQ+tMaBikYOTT6eh/GkpgR+9AT3xpSMjj5Tw8agPs/SgG/SgISfZNOB0n1pS1KRIqAceZnrTAdaC+4o1QBgRUafZ9+lMTShxNABlER/NQSf5+tQH3NMomgAR7k1B8/XhR9ilecxQFKmahHuarTGPDl5Uyj50ATw+tRT50FonjxHpQoyM0j5/pUjnWTbpFkqphrhW0scmuHTPyBZv9tc74Oci1c2Zsvst1rWeOgktbPpq9DXRQuDkY1ebSd4cfOnrkbV8TbLa1h76goQrRJKlpgYByNJmJgcYrbtO8raHTqZm0hiLdtrjKpyGYIDpB6npiazol2GqPc1zSRPHI6Eelc8b+2fsxdF0aC/Zh9LlS+BAOnxHStTbfaW8tlrgF5/upDScTgxp4A86mmXYupdy8ofYozXC/zbZNnt7TftuX+0PaAF21XdIhF1YH0Gc4rdY37s729YuTlVICXJ1OCQigrqZjBwo5Vp45LoyKcXtZuDRURvfTFcvePxNZs2bl0sS1swbbKy3NZEqrKRKgjOo4gc+FW2N/7OzALdBLOEQaLg1NE6ZKR408OdXQ1x4s6NCZ4Vn/zC0bps9oO1AJKEMCABJaSAIHgay2fibZSbaLfVmuOUSNR1EY4xwnAPA8prKjJ8Irkl1Omcjj+tDV/P1rE/xBs4uraN0a3OlcNoLcNAuRo1TiJ44raRRxa5CafBD/FG2fSk1ZjzApqhQg8T1oa8YoUCD78qoMrKDAI6eeD1pg0df0oTRigIrU3MilA6fL3+VYtmu3P8betMwKLZtOi6QILswOeJ4VUrsOVUiraHW9tS2RcK9ghut2bhWDuezQSOi9of9wrDfI2XeNtjccptds23LuCwdIKEk8sqJ867qbFbBkW7YYGZCKCCecxxM1j2vaVa+LCWbL3tOp2uICtpJhdWJZifupInwrtCe+npW5ylHr1sq3Po/wAx24d0ymzDMHBVpHlgSPAUPhXeqrd2u3edUv8A+Je4wdgpdDHZlSxEgKAMcBnnWgbG9ooQmz3RrUNp2dbT2wTp1oys0xIkGMTnFdG/saMQ7WUusnDUiFsGQFLYmeGaSmqrul7CMXs/U8TeuAbquNI0jeBYmcQL4M+Uc67++N42227YAtxG03LxMOCBqtgCTwE5wTPhV3w7uu4li7avWoD3brwSjqy3GJAgE5EQZFdFN2pAAs2wqzpAtrCzGqBECYEmtZMsdX/fxujMINxX69meT266Dsu+gCCTenB/6Lea3b73rbN7d9xrsWArqz27uLb3LSBCzKe7IBGepr0CbCgnTatiRBi2gkE5BgcPwqJsKhCnZWxb/sFsaMmZKxE/rUWZdvtJF8N9/tnmfim3YGyba9pzduMloXX7VrmFuDQC0lZ5xxitnxXvK2W2K52qMi7Xb1MHBVZtsRqIMDBBz1rsvs6W7RBS3bs4XToAQ6iFA0xEliBEZqDd6aez7JOzn7nZrp/8Yjj4VlZUub5fwaeNu+DlPt1tt77PpuI2nZ7wJDAgEtOmeExyHCc1T8IXba7LtDEAgbRtbNABaAWyOerTgHHHiK7KbAkhTbtmJCjslhF46QNMAc/E1i3KD/itsSLY7M2QmiyiEK6M5B0iWzHHjAqqacXXRL2f9mXFqX7fucPee8VbZNhKtYtWe32c27StqdFDRLvICxzAHPic17FyC0ggg5GZBHUEcvKqRuu2FK9ja0sQWHZJDEcCwiCZ+tWOIMaTgTAHLoB6YrE5qVJLi/c3CDjdg1daYGoLR6GJxxyPfKhdU49Y6j3zrmbCTStUNB/551AZppwaqYe59+xVgq2U5O89oDbVs1hsWnF1mEwLjKBotk8xmY54rlb6A2a/tQtAWVa3sauVBHZh7pVzAII7vSOJ4V6Tb9gtX0CXUDqDqEyCpHNSMg+VJa3Ls4kiyneXs2kE6lzgyTPma748kY1a6HCeOUr+RNn3R2N8uHthXt6eytWyqvDahczcaWAxPQiaybLdFred4PgbVatm0x4MbfdZB48ceA61t2DYdnsAi0EXIQ9/UR0SWYxz7nXlWra9kS6ui6i3FmYbkeoPI+IzWdSt3w1XY3o2Vcp2Tee0mzauPxYBggjJfSdAjmZAx0BrgPsqf5UNpB+37EXu31RcNyQT3+YmV08IxFd2zuu0jB9JJSSrXLjvowZI1k6e7OaVd1WNUaEkEXTbDHswSTFzs50/eBzHEUjOMV+7/okotvft9Zyt07rTaL+2C+haRsrFCzwr3LLM8CcGSYHLlXNTZAd17NtBDG+r7PpuF2LAduEjJiNOIiK9Xb3Zal2VO9dEOwd5fiMnV6dOUVSu5tmKdiEUojAm2HaEYgEY1YMQQMRIPjXVZld+qMLE+Pz87GLZvh2ze2veFu4rOq3rUDtH7mq0TIziDw6eVc74b1G/sepmclNtRWLGbyWrmi0xEwTpkA+Nb9j3UG2nanuWbyrcNsW2LEBkW3pZX03JMsBhgZrqbZuq1d0B7YPZfc0kqU/pIUqRAgDHCpLIl5b6L4JGDdP1/k8nvLYkjaljurvHZFUa2IUMEDgSfE12d5brsf8AqLKo10W7Wrs9RW3sxKuwcsTJdonmQEHDNbbu5NlIe2bVsdtBZNUFtP3SF1ctPEDlTjcGz6tfZCdIU5YhxMjtAWhzM5aaPMnXP2irG9zkbnvdtc2KxeJZG2IXQrExeuTo7392lQTpPPOYFYtu+wfbLdv7K1c2vYbdwp3ezS4j64P9MnHhqNehb4b2ZraWuxGi2ZTLakJidLzqAwMTyHSrdm3Ns4D6bNqLo0vzDhcQ2YOR5zVWWKd0/wAfsnhSar7wZ96bAtjatj7FezN661i5bSQLlvQSxIHNMEPxE8a81Z2RU3bY2nVcF1nFprpuXPs7Vy/pfAYCNM5494mQTXsbe67KHC94roBa4xcLiVQs0qIj7vhS2t02URrS2h2LCChJKEZxpJMSTOKiypKvx99yyxtuzkbz+HHU/Y3bCF9AGzhGt2to7N+0IP2jGSsqSOI41t+HtoRheC2W2Z0uAXbJIKoxRTNsrjSRnHMzVlj4f2ZF0LaABIIOp9QKkldL6tSxmIIrZs2yrbBCLGolmMkszf3MxJJMYyaxLInGvc1GDTstAFVO8cYirKWK4HYzBYpqX86aaBA+n506iPX3FKuf4olffWqgYP8ADODdUJ9++LquCkQFXjJnXqXpGRmKpS3tIAntXwsgvaz9iNeTjF6Y8OFdZDRuDxGY4108T0OWgwW9nuPs62rgOp2K3D3DFvW0Eww1SgVSAZyZqi1sm092NS3Fs27QclClzs71w6rqyTpa0VMcZJ6V2QTn8Kly4FVmPBVZj5KCx/AUjka6B40+rOZ2W1HT3rijSJ1NaP2gtMTqI/8AiN3s4AzAfgIqlE2kEstu6NT2mbVctEwq2VuK0HIIF0ACB+EX7u+JLd8d2ASJCl1LEdYHCOFde1aJP9sgETxgweH6dKy86i90jfgNq9zzu7tp2i4VOq7HdJK9kdIYYIJIwdLlrZyupMVo2K3tIZNZuH/2jcBa2VyLgucOIH2Rxzmu6+znmwjkcwOs9KTaEZM6dQPNc/hz+WfOjzxfCRFgkuWzg7ytabV9HGntrwa3fxpt6iuhnYd5SmnSDEHAkSaN8bYQ4UXJKMFbXaHf13yrCc6ShsD5Z5z27dzAMxPPoenn51S21gaj0k8eOkA/nU/yFRv/AB5Pfc5l9NqJn7UKXYkB7SkKL1lkCwcHs+2HPgJNKLW1AXIF3UVISLloBDr2ggx/dBsZHU+Irtg/T1oo3EDy8vCtrI+yOTx+rOR2G1Etm4D9owl7ZUTbtlFXJKguHUx18jVtlb/bLq19nDazrtlZZAywMNCvKSZPyOOoppZqOfoi6PUDcR+lTpQYipNczoE0sg86OnPuKk0BlR55zRB41NOaafwoAdKIuTPIA+tCaNUDDrUMx0pQaK+MVAOlRxKvIJGi4I4EjQZAnrSqOfOKN1jpaIJ0PHnoMfKqiHkfgXZx2M6tqBt23ttavAaQWkgIdMxMxGJ48K6uxfF9m1ZF26XZXu3Lep4hOzkjUF5HgHAzFC214NZCaSpJW4GxKyYZWA4qSMYmvKfFa2e0vAhEJLIqGAvJlaOhae8MyreFYaUn5jvdRpGvYP8A+rhL10MDdsF27NgALqIWOkGBpcQeBg+Nez3Zv+1fg2XkE5BUjkGgqcgwRMda+VbHvIpsotGz34MMVgywypMAkjp416D4L2s6QDbdFVVfVouglp0nRyJgxImeldJQT3o5Qm00rs+mXbIb7w0HhqBwfn+RrFtNhkHAHjkDu5iZHLEdR5Uux7YFtlge4QSsnLKF1EqOYI6gVq3bvK1ft9ps9xHXmBwHgVPeQ+BFeLSz1aknRUhx8h9PpUQDJ68fyqE/KmWvWuDyPkUPP40pAnxFWCkNCAJx75VA2f2oDNGKFFHz5D34xRNQe/3oKfXxx8qFKRUilPOjHGhAx1ok0tMQfKhQg86lBR48qdRQhEzTBdUg8GBGOIlSDQCAzw+nTjT2Jkc+PywfpVIYt2bITph3mJyZAOlSInzNfGPjW6H3htIgk9sUzmSh0vp6SRIHjX3HdDiV/wBv/C3XwP4ptFt47WBx/wATf88XGM++ldsFam/QmdtRVHpN22VdDbu3l1ngSw5YAEc88ONes3BbCWhswvuXZSba3GwoEQFkCdJI4d6uL8O7AXS3FqdMZkDMiCMcQWX1r2m69lyjXLTSNRmA0BzqxzGNNc5M3BdTwvxRtW0WbNsC4wIUbO9xSSbynUSSTgMCGGMlWzSXt2jZDbubPtTNce5oVlJByBhgsnBMEdeRrg7Z8QudoKPDW1dgbakcEdipD8SQxJBOK9GNzM62uyshw2m61s3CjCHyVuSPtSCMn8hWZqUaUmajpkm4o+nCYWSCdKyc5MCT8zJqDNQGNI+7gSJkjAAUnwM55xTA8sTUMEzVZ/OrIpHFAJNHX1qC3mZ/CmPGgBFBxP6VAM0WoDOR8vfSjSz760wHWhAA04FK0UA+Y8PlQ0WTR1Uiknyp59KEIGNWqPWD9DVYOfHp+9WBtMnorH0UmqQz7uEFfl/xt181bd87dtF/VEX9pmFBBUuZGf6uOa+l7Ke94cvkEry+zbvZnvMAsNdukZ6vn8GFcpScVt1PVGKlIT4WaFQjgxn8bVe23YvfHTSPoua8T8PkC3a/2+hKfpXs923QCv8A2j/ilbndnLH/AKn543Ns7a2ZSBpzkT/UF8hxOfCvr/wdsioC3bMyFmYK7rC6SAI5iAOEx5c/PXPh+3Y2BlYWmuagyspYMR2i94gnlJECvT/D+0CLfD7g+uz/AL+tZy5PGTceODWPH4TSZ6GOv4e+FMPXl7NJbfurJ46R54FOBWziyGlamPH3+lJx69fP9vChA0DRVahNAIR+dDl1j3yox+FEzPDEdaGjNPPgBRHr+dEHPvjzpSMzw6/pQyS00qCQRI58s04oTTKKGggUSB09+NQLTEdeOOH1oQgHj8ql/wC4/hbuf8Goqc0t9SUdQcsjAHlLKVHyzRPcUZdjvSI8T/yUflXN2W6Abkf6hH/0rfse73QjUy9cTzYnp4VlTcNwFzqTvao+9zxnHlWMkbO+OaV2ef3HtMWrPkn616zYb+R5cfklcHd3whfthAXskqFBgtyDf9PiK7dndNwMO8kARxbP3R08K9EtL6nnxya2ZwfiawG2Z3a2QyaQrTwm4moGDwPjVW5LxGjP9AH/AOBrt753FcvbO9pWQMxB7xaMOr8hPBTWLYvhW8igF7Ugci3+n1X/AKD+FeXBFxx1LuenNJPInF9D0tlu4uP6V+lWqZz+VIogCeQA/CKYLXU87GIx86rP4UwBE+dQn8qEAPKlfGabTNAkHGD9aAUnlimIqQY/bhUHGhTJFMOHWgBy5U7ExQgEXn60y/L30pCxjgflTaqFGnxinDT1+Y/HypCfy4Ux9flQGHa9u7O6pYkW+xuOy6RJKvaRfHjciOpFLtm9tFwDS5FsX+2QaJ7lpLoIJMEBWJEHMxxo2HtXX16+0D23VEKwGRipcCfvmUHlmtjbuQ/etgzq46pPaKFeTMmVABnkBXW4rZo5eZ8FabxU3OzCuO+yajp0lhbF3A1TBQzMcoqbPdc376E91BZKiBjWrFpPPIqPZtIGuaAOzLOWhiQVt6WYCc9yFnpU2ixaXXfdVAADO51DFvKkwYIHiKzcTfmBvVnt29Skhg9tY0gzruKpgHmQYHlVbbxZdodWD6QlgImgai9xrymCOUW/rWpthQotsqDbEECTA0nUIgzxyM1ncbPddhAZ27hnWCTaOqAZHeXVOMjUSOJraca3Rhp9GMm9QX09neBLKp1KghntdqqRqngCM86rs77RgpCXSzBCiAKWcPba6CAGMd1GwYyB1rZ/liEz2Y1Aq39QyilFPGJCyPnVI3XZIA7IAdwD7wjswQgGZwCwxyJ4iazcOxqp9GV3N+WxrJVxoKghoUrrEqWBPdXlqOJMVo2XbgzuoVgULAyVxGmDAJMMGBBjkelB932zMoO9g8cgzK4OF7xkDBkyDV1nZ4ZzxZzJMRAUaVWByUfU08tbCpLksnnSETiiV9cUSKwaADUiKkzU01ALz4e+lCKYedDTiPeaAz6Z/emI9zSseHLrNED30oUmioB40AI50wFAKozx9KttEgz0pRUWYAPHwFAc3Zd23BZsIQqtZLvIfLMRcCqCBgS4luUYFMu7bpXjpPaloNxiBbe2qXFx/UDqYccgEca6WYPAxyBrKu9kPEXBkASvVQwzMRmPOuuqT4RycYrkzbbu663aqIZH7cKpuEaddtFtNOcKVud3/UnOa6O12C4ROCkjWZUkAKcAMCGlo5cKoG9kjVD4EwVg8SpgcSREkRgR1qw7zSJAufdJ+5JwAYAnjkCOsjFS5bbDy9xd2Wrlu3btuFhFZdWuZCHTakRmU4nkV5zWZd3sO2cgG52tx7X2hCgXAikyODaVI+cTk1qu7wVZJDEDmACDKl8Z6DnGcUr72QA91+6QCNOSCYJABkr40uW7Hl2VnNu7luNbZTluw2i2pN1oXW+u0T1Gk6fCPCtV/d109rpLDUsWovEBAUUaSY1SGDEMG5yOla23igAkPnhCE/1BeR8ceR6VXb3ukgRcE8O4I4xkzHj5Vq59iVDuU7RsL9o3ZGEIXutcJaAyEorSSA4DglpiQQckBds3ZdbXoaJW72Q7Vh2ZNy01vhgxou5zHaRmtb71t5JV8YJ0TMHORxwZnmMiYNbm8/3qOclygoRfUa7Emq1fpTgRSsxrkdRdNRfH3+9FmpHE4wflQDR0ifnUalwOX6VKAzKOkRimZZ60B5dKOo0Az0o8elBZzMfL8ONNp9/nUBC8fpzNPVejh4TFHp7mqC0GJ6+vs0RfMfvNLp8arvW3AXQVEHIK8ZjhHDOfriiIzQWx7+dUttgBAJgtHIyZ5eoI+VUG3egd+3qBydJyIUdMGQfWh2N4gS1okRMpMiVMDu4xrj/uFbUV1ZlyfRGi3vBDEPMwcA5DQQeHOV9ar/zi1E9oOAMmerD6o3oKrWzeB+9agGRCR/ZxIWZxcyP7h0oPs9yRpNoCYzbGBMyO7xiMdRxxVqJLkbLW1gmAxmJ58O6foy/+Qq0XD4z4Guelm8DhrQxmFjJ0xwHAQR5EdKgW/ga7cg5wRPCIx5+vhUcV3KpPqjoyf4pdX8Vn2VbgnWytgfdEQZb8I048K0DjWao2g6jUg84FFT60tQAJ5UNPpTFaGetAAjPiKWMzNEtjl7/Oo2aoM9NqHCKSoPfSoCLcBEjlPL9aePp60QtTRFQCfvT6/T6U3ZmiLYoCA0QevGgv50ZnnVBOVQUCKINAGKhrNt28bVhQ11wgOBJkt5KJJpdj24XgdNu+g5NctMoPkT+cVtY56dVbdzOqKem9zWxn9OlTTn360FXhJz9anH39awUk0ffChTIKpQqtQLFMUxkxQIqAOqlqAzUHnQAiofDjQnl1olaoKgBQZaISmVagKzw60w8+VMB6VCaAmnnRDVJM+8ezRoBKJMVFoulAAvE01scBx9zVcctJM0u1J9kwA1YwB4EH8vwiiVkvuZbG6im03r72zcLaeyYDUbahYKBRkHVOQOHCqNjtq1xdVt0cHUGWztChonutcucQehEYql9wIIi3dZVjSQ2lm+0DNIOZ+7E/2sOdBdzjIZHjvrCuS3fBk5iRqAAbiONelpz3l+t/4LGWLHahN78+V/NndPiI8PE0AZmP4rPuvZNCQU0wzYM5HAHygDiBWyvO1TJt0Kwc4mrA0RjNH86WoEO1wVBS4qChSFaANE5qCaAgqT/J51B+HpTMIPDlWiNlIMigKlSsooS3rUbPvrUqUAs46fzRA9/pQqUA6fKm0GjUoQWDUnAiOOfzqVKFHX3mpo/mpUoQA6VCtSpQB6dKK25qVKAItVCAOfGhUoAcppkFSpVINw95oe80KlUh/9k=" id="348" name="Google Shape;348;p4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1628800"/>
            <a:ext cx="16764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2" y="4077072"/>
            <a:ext cx="1665438" cy="2232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Bibliografia Comentada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1"/>
          <p:cNvSpPr txBox="1"/>
          <p:nvPr>
            <p:ph idx="1" type="body"/>
          </p:nvPr>
        </p:nvSpPr>
        <p:spPr>
          <a:xfrm>
            <a:off x="2699792" y="1600200"/>
            <a:ext cx="598700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MONTEIRO, M. A. 2001.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Organização de Computadores.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s.l. : LTC, 2001. </a:t>
            </a:r>
            <a:b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MURDOCCA, M. J. e HEURING, V. P. 2000.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Introdução de Computadores.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2000. 85-352-0684-1.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1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1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BDAAkGBwgHBgkIBwgKCgkLDRYPDQwMDRsUFRAWIB0iIiAdHx8kKDQsJCYxJx8fLT0tMTU3Ojo6Iys/RD84QzQ5Ojf/2wBDAQoKCg0MDRoPDxo3JR8lNzc3Nzc3Nzc3Nzc3Nzc3Nzc3Nzc3Nzc3Nzc3Nzc3Nzc3Nzc3Nzc3Nzc3Nzc3Nzc3Nzf/wAARCACpAHMDASIAAhEBAxEB/8QAGwAAAQUBAQAAAAAAAAAAAAAABQACAwQGAQf/xABMEAABAwMCAwQGBQYLBgcAAAABAgMEAAUREiEGEzEiQVFhBxQycYGhFSNCcpGSsbLB0dIXRFJTc4KTs8Lh8BYzQ1SD8SQlNDVjpMP/xAAaAQADAQEBAQAAAAAAAAAAAAABAgMABAUG/8QALhEAAgIBAgMHBAIDAQAAAAAAAAECEQMSIQQxQRMyUVJhkfAigaGxFNEjM8FC/9oADAMBAAIRAxEAPwDy4bKrS2KDElQy7JiXF3StWVRkApKQE7bnY9r5isyfbo3b5TkOMyWnZALgUfq3dIHawdsHrpH4CrY03yM5UGm7VB5w5kW7hkJSThkairJ1AfAAg+/PSnm0W1KdSzcRg9o8k+4fZ66sj/WaHJvMhY7UiUc59p8Huwfs+G1S/S8hala3pOpZBUeanJx030eZ+FdChLxM5ehcTZ4CtYULiCHFgaWTjSD2fsee/h4eFWVbLe0hfJVcEu4wwHWThxRAwMaRjPbHU9B51KL/ADEgJTLlJGMAAo2H5O1RO3eS8EB2TIVoKSklLZxjOPs57z+NHs5XzBq9CgiHKzvHe64zyz448PEH8KmEZ4IyWXQMZzoPTGfzb+6rzN6lIDYRLfSlvGhIab0jHTbTjbqPA79asfT80o0euO6dtuQ33dP9eQ8BVoxkvA2r0AoGKdUgEf8AlOj+oP20v/D/AMt3+zH7apRtXoRZ6VypdMf+cd/sx+9T0NNOrCG1vKWv2Uhobn8qs1W5tXoVhkkAAkk4AA6muLBBIIII2IPdRaM5HhS20MPKU/rSFPJRkDPUJ394J/DzqT0NmVMUhwkodWSnRgEa8bHPnUo5HKVVsNqS5lDfx+dKmKXg9aVNaGoEq2VmrqgFRIh1aeyr49tX7KpODerSkBUWIFEgctRP5aq8/H1JS5oe0kZ7Sjn/AFmrLYzuVE/GqjQbQcYJ7utW2uhIGPeK6oUMPA32p1cFOG+9VRjoFP7q602t1xLbaVKUrolI3NEjZpSUankqSCoo+rbUvBHUEgY+daWWGPvMO4MpAVfkQWoqsSHnQc4IS0k4PXB7ex99QhyIgdlhxz+kcwPwSP10I5oyVx3NRCyyt9elsdN1KUcBI8Se4VM4+2w2pqKrJVs490KvIeA+Z7+4VOLmEwyyhhAcOoasYSgHbZI6nBO53ocTsfwoLVNvWqSC0lyOxFZnRwdsvJ/SFOlKw9cvvK/vBUMU4nxv6ZH6Qp0pX19x+8f7wUl/5fsCfdKBXudjSqPQo7gnFKhqKFYjUf8AXnVoj6mIFHA5Sun31VWJwc1Ze3aif0Zz+WqoQVWQlzXzodQpKVAIRqPian1kAZIGfs1EnJI5ScDvOKcUDJ09pXeasrQxOkkipEEk4qBs5OB7qux0Jwk9+vAq0HYG6LUTDLgDjymcODLiNykeNHbtHK7xMW64483qc0NcouBKinAOPfju7qz6yShzO5LmMjpTruf/ADOaR/zDn6RqPEYNeRU62Ycb2ZooQmG78to5QHCJJbbKMr5StORk7Yz4fmrLSWXUyXU8lwHWoYKCO+j9njT13htp54PJYSvI5ucEoKeh3zuB0oA+++h90JfdSNZ21kY399c3D3DK1Fp7f9GZ1EJ4ALfxHb6lT3Z28h1PwFWY3qqm5TTbfMCY6l81wbkjGCkdE/M/moUokqKlZzncmitkiPSESyjQAuO42jUsDWvsnAz34q+ZuMHKbMkDIu8+Ljrz0b/1hXZaXEquC1oWEknSopIB+tHQ0RtcKGHC7JkrW8w6yUtx8YBLqU7qIweo9nPfvVO7XRUmNKiIZQ2wwslOFEqUeZ1J7+p7u+o9teaoLoaaWncBl0ClUOCd9qVNqGLpjk437qsqaAai5Bzyz+mqpEo6e6p5CRoj/wBF/iVVVCkyMuaKwGwSgY8aaoaQEN436mphlOdPWmrGhkkY1HpR3C+ZxBSFlSRs2Op8atx/980nqQNX41ROEtoGc/aOKnS6eaVoOBjG9VgwOLZZaUkt7kZ1g5PhUl3BFym5BH1zhx/WNVRv5+NTpf7HLfHNaxjBO4+6e781PK71IdKgvIe5XE8t9CVpSkOOcsKKc6UFWkkdxKRTLa49IYkLM081SXEISd9B0ggg9RnJGw7u6pG57Tqn33Uh7msqaOcJLZUMbEg6ds9dt9iOlQw3C1HkMElaY7bj2hRKFg4GyknYjA6jP4bV5mTu1W6SQxLEiOB6M3PYTNeclIBWtSsNt5AIJ2znPToMedB5twmsx1QHUtspyVaW0JBSFBJ0gj7JAB8++rKFuvR/XoRisBp0IJdQ0CFY1ApVpGf1beNDrw4h2apTawtIbbSFJ6EhCQfmDQxRbn9W/wDxoJJYTkSM/wA5FH/2EUNf9q4941f/AKCiFi/jA/8Ali/36KHuH/3H7w/vKaH+6XzoJPkUk9BjT8aVJPTrSqlDBwjaiLdvdlR2VhlZATgFK077nuPvof301RI6Gu+kuZKcJSX0ugn9Dvf8u/8AloqJdlfP8XkY96P21DbWDNuESKCcyH22tj/KUB+uj1wjWNVwVaIFvnJlKlCM3KMklKjrCSrTjv61Kc8cXVCxwZ2u8vn3An0I/wB0aV8NH71dTaHwd48rP3EfvVactbbvGRs0J971czfV0qK8q0hWCfkTV15qzS5/0RaBdETlShHS+5ICm/bwVYG+MZIodrjXQPY5/MgYm2vD/gyh/wBJP71d+jnB/wAOT/Yj96tTc+G4MezyZEabcUvMMOuhxx4FCuWvR7IGe0c43ofd27NZFKgzZd5XcEMJUtTLqNAWpIOMHcdaePEY3yQew4jzIDIhPNK1ITKSoDY8j/Op22VFSAWn0FPsnkKCU+YIOU/DI8q0SeEJDsmGxGu0ha+Yyie2FdpgLRq1DxHd76GwI9oes0u4ybpfUphupbdLXL0qKlEJ0gnfYAnpUss8M+aZlh4hdUD5lvcfKOeuatKc6ezzAM+GMfMZqNNkQejchfiFkNj82fnRxi1xUToNul3m7CdPShyOhltBSlC/Y1knIONzjbwqk1FaiQ0yr5e5jLTzzzUcxGw4V8pWlSjkjAzjFSWjknt89Ruyzpc18+xRZgqjuICTEYZ57S3QhLy1qShYVjOD4UAlMFlqWs6zzlDGWlpx2s9SAPnVmfdJKJLog3CUuOFENLcASpSe4kZOKHyblNkt8qRKccRnOlRGKCjji21dk1HNdSqvnoVwBilTgRj/ADpVi4api6fjejEOxR3bY1cJ90agtPLWhoLZUvUU9T2enWuyUkluNGLZFwj6mL/FXcXGER2ypZL6wlJUEnSCTt1xWjizZhvtuRf+I7ZOhJcU9palIUhCkpOnUcDG5GM+BoMvhNTMieidcWIrEJbaFPrQohRcBKdhuNvwzQS5xWYcksxprUxsAHnNpUkE+G9c8lGb2ZVXFcjTWG1swuI2ZU+52Z4FLryOROSpIcx2dR2x2iD8PKrcafcWr7bzxPfLdMjRkOyUhh5ojWhtWBlIBByRgd+KAy+F24bGqbfbfHk8kOmK5r1gEagNh1xigl6tsi0vssyijmux0SAEHOkLGQD5/tqTp9Q210NBwyIj1iltTpKEPzp0aKUrdIIa161nGeh/PR3iRV4fmmM/KtqbLKlpjoAcYU4GyrAyr2unU5z51k7jwiqC2563fLSzIS3rMVx5Qc3GQMY6nbFdc4Pcj21NxVfLJ6uoK0K9YUNagMlIOnBUPDNLtYbl4B1m5MK4t4juKZJTHZivqZ0vkcxQwhsA57Q3yOvdQhYjN8E29jnpS5PuKlu/WeyhA0AlOfEk5xSVwPcVFLInWoTS3rTBMnD/ALOrARjrj/vUvC/C0eZFEm9OoYEkYhtrloZU5vjWAd1b7Ad9ZtM31Ghm21cDi+RxBMIas8ZhXqrplAlRS0EtgdrVuen+dD+Ek8QqhwEyYEJ6yFzWuTMbbcLLSlZWUkqyB1O4NZZfCd5EObLTEJahOrbfBI1JKRlR0+ABGajXw5dmWnlqaSlDUVuW4NY7LThwnbxPhS7eIPq8CvdzHNylmFtG56+SM5wjUdO/uxQ8jetI7wfeWoXrLyIyMJyWVyEB4HuGjOdW42670yVwXe4sNyW8wyG2061oQ+hTiB35SDkY7/CntE3FvegEE7f5UqdgeCvhSp6FoMY7+6tg/ZJ0lrhyGhmSuKGkrddS3ltour1K7WMbDHWsgoY61MZ87lloTZXKxp0c5WnHhjOMeVdM4uVUPFqJuJri12+XKFrdvKLhcnV8oJVpSlvsJWSgZ3wQM7bbVhUspuN7QwxHEUPvpbSyCVcvJAxvvtXW7jOjt8uPNlMtjolp9aQN/AGqPOdbeDzbi0uhWoOBRCgfHPXNTWNxsMppmx4oW1cLy9CXw6/6w7KREbui1upCsKCAoJxo6Dp0oZxBb5t44/cZ5MhLDkxMVt9cchGlOE5BxgjAJ86oMSOJ7y4GYky6TVNEOBAkOL0kdDgnY+FKdK40ZmMQp0i8+sH61llxxxSjjPaAyegzXLJOLoZu+he45uFvl3C5OKsElE1bxbTcVSlhC9JxkN6cbpT0BpXOA9IZ4P4eSsBT8cPkafYLy87774A8qGKc4v4lgjUbtc4iVZGdbiNQH4Z3+dU4679JnRpkYXB6Y0Q0w6hKlKSUJ9lJx9kd1ImC30Rv+LJ0W1vPcTWmEuZMeU5GXNS+S2y6AWyktY7JwOzv8T31HYL6/SFZLWoo5VpYYSV8o6By0cxXfvv5/mrHGNxFAjPRVxrk0zcFBDja2V4fUDqA3G6tj03O9XrhfOL0xUW65P3Ftl3DaG3WChTg6YB0gnrjr371kG9uQfk3a5wE8MmK82qRcZEiUtKkEpXz3dKQoZ3BBO1F5Ud6Xcbg024yETrvEt6AEEDlxhqVjfp5eRrzFd2uIlxH1yHefBCEMFQ3a0HKQAfA+PxqVu+XQFgpmPZYkLkNYxkOLI1K8yfPPXFHSbtEaC2LdvfpM9ZJaJM5cgqUDp0N5UPPGEiiTsm2qsnEV5tCJiX5QSw+uXp35q9R0ae/Y9e7FDZt44tcDbktWn6peNDLYVoWNKshIz0zQL1+Sm3qt4cxGU6HlIA6rAwDn3U8IqW6NqS2KuMnOR8RSpAnG356VWojpCit6aT50RNqkAZJbx96mfRMpeSgNq9yxXasc+VEP5WDnrXuUKhUKJm0zD0Qg+5YqM2ed/NJ+Cwf10Hjl4G/k4fMi9AW9A4Lu8prKDLksR0upXhSdBKzj5UfakyIVujSHm1Lct9gckFa3NStclWlJ33zju60JgyrrEtqbeuyWydHQtTiUzEa8KPU7LFVp0viSW1OadiMaZvJC9OkaEtElCU9r2QfHPSuLJgytt0XjxeDzoJTIEmfxBC4bi3Z20uQrYyyltBWea4EFaydBwDg5yfCh0oy27XwlZ4Kn2X5OuSHGXNC181elJBByOyO/wAasy71xA649Jb4etrNxeQULntj64gjSeqyMkbdKoImcQJvttuqrUyV25ptplnUNGEJIGe15k1J4MnlC+LwNd5e5o27i9L4k4rkuznYkCO0qMy66slqI4opQlYSCe12VYKR392aswFqZPD4dnOXpDbsm5+ulRIU20gpCRzDqACiPLPSsTi+ps022/R6imbJTIecONRKc4HXGMnNE4F4u8YMNyeHhIjtW42/lhwo1IUrKiTv7W2aXscnlYVxOHzIxch1T77jyt1OLKz7ycn5k06I7yJLTuM8tYVjxwc0ZvUR2c+2uBw6u3NoThTbbinAo+OTQ76IuI/iL5/qGqdnPwZJ5oXtJG5uF0jjkTUurLJYSpPa64VnHv2xWEcc1OKVjGo5A8KMqtDosLaSXPWgrXy8bAY6Y8cmhQgTcbxH/wCzNS4bGl3emw8siu5NdX7kYV50qk9Rm90V/wDINKurTLwB2sPFG2ldp5lAGsp1LLR+13bnp31BgaXAjDepxKA2ny3IyNsnfyqNVwirXry8lWMakjBx4VxU+CEJTl5BSSQoDfJ6mvQmtUm7PAhhyRilpfsWOyha1BCI5Q2cgAdT0J0+4+dOCAFtJU0G3M5KyElS8Dfcb/jVQXKBpIWtxWrGoqTucdPwrqbpAByp11ZwQCtJ2B69AKGn1/Xz2NoyV3X+fnuXSAtslSUkrzpdOk4z08+/wqXbUSpIWgbDIHZx76HJu1vSAPWFlI6BSTgeHdTvpm2jOX1gKJyAk43+GfnS1XX9B0Tvuv2YSbB0pwUq236frqZI7SsBOR3YwKEG+2sbrkHPf2Tv8qcniC05IVIyOvZB2+VDblYNMvK/ZhpKQpaAsIzvnT0x3VItJU2EuhGVLSlOgD49KCo4jtQUcyEhGnGNwfzVIjiS1NqQUSWghCtRBJyflWv1/QHF1yfs/QOFIQl7U21yUoOnSAVZ7ulTxmAhTSQ0yWNKS4pQBWT1Ox3+VZ//AGhtKUFLMhACyNRWsnOD0G1TniW0cxx5t9AfWkglToIGRg7UPv8Ar+w07uvw/wCgvGjn1Zt2JGYcW4pWrnaThOdgMmrDcRtbst63xmnnEvBtDboAQBjtHBwOvd3UDRxPYx6s45IQX46EpQA8kIOnpkda6OJLHJipZnyslLi3MsvoGoqIJJ1e6jvvT+e+5mvT9/0axtuwIbQm5tNNzNILqGhhKSR0AG1KsZP4ihzJS3/Xo7YVgBCXU4SAAAPwFKlXDt7uX5D2yX/n8GVVnrUsSBIuCyiOE+9RwKmt7DcmfFZdyG3HkIXjrpJANbyRYI1mWJFpUp2OlBU42vKlgjqRt2h02G9edxnG9hUI958j6jhoYp5KyOkea3K3ybdI5EtvQvGoHOxHiDVMg56VvrlcE3PiS3yZ9onKt8UaVaGF5V1IOAOgONvAH3VM+OGVpSXLLNK8ku6YL2pzUtCidWBvjWPjtirR4h6VqW5zZElNpcjzgjNQqB1VtuJG7L9B4hwHWZofCi8IjzSCkqWMdvoMBGxPf76xa+tNq1RtCmx4a9G0riOys3Nq5ssIcUpIbW0VEaSR1z5URPoWuAzi9xT5chQ/XWs9HbEt30fQEwV6Hec4rWVlOBrV4A59236q0cSDeER5JkTgp5SFhkZykKKU4UTjbtAnG+Acb1xSnK6BZ5d/AvdN8XiH8Wlimn0L3cezdYJ8ihdemsxeI0FhKpLCm0AaypRJWdW+dummnoPESw05ojpIbIcSo9VZO4HuAxv370upms8v/gavQG1zgE+BC/2UxXofv4GBOtp963B/hr1aYjiHmxnYq440sDnNbaVu4V3kZCc6endn4pS+IdOeVF2AOEndR0q2IJ7lBPQ76vLcWzWeRL9DvEZPZmWs+Rdc/coTxF6O73w7bF3G4PW9TCFpQQw6tSsk4GxQB869uff4kUgpbhx0kpR29YOk6e1sVb7/APY1mvSg7NXwLK+kI6GV+uNhCUkHKMggnc75yPhTRk7NZ4YNhjNKuhW3fSq9mNGh5xl1LrKlIcbUFJUNiCNwR51Zk8Q3mRHcjyLlJdZdTpWha8hQPUHNDuIP/UN/coUOgroeiVOUU2FsurSAOg+AqBRA6AZqLuNMV1FNOvASywFE7VGsqJrrdJz2V/dNLtQxprF6Rr5w/bWbdBahKYaKikuNKUrckncKHeaIp9MnEg9qNbT/ANJf71YaX/vz9xP6IqkfaNc0ooB6Un0ycQHrCt35C/3qcn0y30HtQLefgsf4q82RXalSDR6cj0y3g+1bIP5S/wBtSj0y3THatUI+5xYry5NPFI3uGj0s+mm4A72WLnyfV+yg/FvpLl8TWdVtetbEdKnEr5iHio7eRFYg9aYaoooFC1K8qVNPWlVqNZ//2Q==" id="359" name="Google Shape;359;p4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BDAAkGBwgHBgkIBwgKCgkLDRYPDQwMDRsUFRAWIB0iIiAdHx8kKDQsJCYxJx8fLT0tMTU3Ojo6Iys/RD84QzQ5Ojf/2wBDAQoKCg0MDRoPDxo3JR8lNzc3Nzc3Nzc3Nzc3Nzc3Nzc3Nzc3Nzc3Nzc3Nzc3Nzc3Nzc3Nzc3Nzc3Nzc3Nzc3Nzf/wAARCACpAHMDASIAAhEBAxEB/8QAGwAAAQUBAQAAAAAAAAAAAAAABQACAwQGAQf/xABMEAABAwMCAwQGBQYLBgcAAAABAgMEAAUREiEGEzEiQVFhBxQycYGhFSNCcpGSsbLB0dIXRFJTc4KTs8Lh8BYzQ1SD8SQlNDVjpMP/xAAaAQADAQEBAQAAAAAAAAAAAAABAgMABAUG/8QALhEAAgIBAgMHBAIDAQAAAAAAAAECEQMSIQQxQRMyUVJhkfAigaGxFNEjM8FC/9oADAMBAAIRAxEAPwDy4bKrS2KDElQy7JiXF3StWVRkApKQE7bnY9r5isyfbo3b5TkOMyWnZALgUfq3dIHawdsHrpH4CrY03yM5UGm7VB5w5kW7hkJSThkairJ1AfAAg+/PSnm0W1KdSzcRg9o8k+4fZ66sj/WaHJvMhY7UiUc59p8Huwfs+G1S/S8hala3pOpZBUeanJx030eZ+FdChLxM5ehcTZ4CtYULiCHFgaWTjSD2fsee/h4eFWVbLe0hfJVcEu4wwHWThxRAwMaRjPbHU9B51KL/ADEgJTLlJGMAAo2H5O1RO3eS8EB2TIVoKSklLZxjOPs57z+NHs5XzBq9CgiHKzvHe64zyz448PEH8KmEZ4IyWXQMZzoPTGfzb+6rzN6lIDYRLfSlvGhIab0jHTbTjbqPA79asfT80o0euO6dtuQ33dP9eQ8BVoxkvA2r0AoGKdUgEf8AlOj+oP20v/D/AMt3+zH7apRtXoRZ6VypdMf+cd/sx+9T0NNOrCG1vKWv2Uhobn8qs1W5tXoVhkkAAkk4AA6muLBBIIII2IPdRaM5HhS20MPKU/rSFPJRkDPUJ394J/DzqT0NmVMUhwkodWSnRgEa8bHPnUo5HKVVsNqS5lDfx+dKmKXg9aVNaGoEq2VmrqgFRIh1aeyr49tX7KpODerSkBUWIFEgctRP5aq8/H1JS5oe0kZ7Sjn/AFmrLYzuVE/GqjQbQcYJ7utW2uhIGPeK6oUMPA32p1cFOG+9VRjoFP7q602t1xLbaVKUrolI3NEjZpSUankqSCoo+rbUvBHUEgY+daWWGPvMO4MpAVfkQWoqsSHnQc4IS0k4PXB7ex99QhyIgdlhxz+kcwPwSP10I5oyVx3NRCyyt9elsdN1KUcBI8Se4VM4+2w2pqKrJVs490KvIeA+Z7+4VOLmEwyyhhAcOoasYSgHbZI6nBO53ocTsfwoLVNvWqSC0lyOxFZnRwdsvJ/SFOlKw9cvvK/vBUMU4nxv6ZH6Qp0pX19x+8f7wUl/5fsCfdKBXudjSqPQo7gnFKhqKFYjUf8AXnVoj6mIFHA5Sun31VWJwc1Ze3aif0Zz+WqoQVWQlzXzodQpKVAIRqPian1kAZIGfs1EnJI5ScDvOKcUDJ09pXeasrQxOkkipEEk4qBs5OB7qux0Jwk9+vAq0HYG6LUTDLgDjymcODLiNykeNHbtHK7xMW64483qc0NcouBKinAOPfju7qz6yShzO5LmMjpTruf/ADOaR/zDn6RqPEYNeRU62Ycb2ZooQmG78to5QHCJJbbKMr5StORk7Yz4fmrLSWXUyXU8lwHWoYKCO+j9njT13htp54PJYSvI5ucEoKeh3zuB0oA+++h90JfdSNZ21kY399c3D3DK1Fp7f9GZ1EJ4ALfxHb6lT3Z28h1PwFWY3qqm5TTbfMCY6l81wbkjGCkdE/M/moUokqKlZzncmitkiPSESyjQAuO42jUsDWvsnAz34q+ZuMHKbMkDIu8+Ljrz0b/1hXZaXEquC1oWEknSopIB+tHQ0RtcKGHC7JkrW8w6yUtx8YBLqU7qIweo9nPfvVO7XRUmNKiIZQ2wwslOFEqUeZ1J7+p7u+o9teaoLoaaWncBl0ClUOCd9qVNqGLpjk437qsqaAai5Bzyz+mqpEo6e6p5CRoj/wBF/iVVVCkyMuaKwGwSgY8aaoaQEN436mphlOdPWmrGhkkY1HpR3C+ZxBSFlSRs2Op8atx/980nqQNX41ROEtoGc/aOKnS6eaVoOBjG9VgwOLZZaUkt7kZ1g5PhUl3BFym5BH1zhx/WNVRv5+NTpf7HLfHNaxjBO4+6e781PK71IdKgvIe5XE8t9CVpSkOOcsKKc6UFWkkdxKRTLa49IYkLM081SXEISd9B0ggg9RnJGw7u6pG57Tqn33Uh7msqaOcJLZUMbEg6ds9dt9iOlQw3C1HkMElaY7bj2hRKFg4GyknYjA6jP4bV5mTu1W6SQxLEiOB6M3PYTNeclIBWtSsNt5AIJ2znPToMedB5twmsx1QHUtspyVaW0JBSFBJ0gj7JAB8++rKFuvR/XoRisBp0IJdQ0CFY1ApVpGf1beNDrw4h2apTawtIbbSFJ6EhCQfmDQxRbn9W/wDxoJJYTkSM/wA5FH/2EUNf9q4941f/AKCiFi/jA/8Ali/36KHuH/3H7w/vKaH+6XzoJPkUk9BjT8aVJPTrSqlDBwjaiLdvdlR2VhlZATgFK077nuPvof301RI6Gu+kuZKcJSX0ugn9Dvf8u/8AloqJdlfP8XkY96P21DbWDNuESKCcyH22tj/KUB+uj1wjWNVwVaIFvnJlKlCM3KMklKjrCSrTjv61Kc8cXVCxwZ2u8vn3An0I/wB0aV8NH71dTaHwd48rP3EfvVactbbvGRs0J971czfV0qK8q0hWCfkTV15qzS5/0RaBdETlShHS+5ICm/bwVYG+MZIodrjXQPY5/MgYm2vD/gyh/wBJP71d+jnB/wAOT/Yj96tTc+G4MezyZEabcUvMMOuhxx4FCuWvR7IGe0c43ofd27NZFKgzZd5XcEMJUtTLqNAWpIOMHcdaePEY3yQew4jzIDIhPNK1ITKSoDY8j/Op22VFSAWn0FPsnkKCU+YIOU/DI8q0SeEJDsmGxGu0ha+Yyie2FdpgLRq1DxHd76GwI9oes0u4ybpfUphupbdLXL0qKlEJ0gnfYAnpUss8M+aZlh4hdUD5lvcfKOeuatKc6ezzAM+GMfMZqNNkQejchfiFkNj82fnRxi1xUToNul3m7CdPShyOhltBSlC/Y1knIONzjbwqk1FaiQ0yr5e5jLTzzzUcxGw4V8pWlSjkjAzjFSWjknt89Ruyzpc18+xRZgqjuICTEYZ57S3QhLy1qShYVjOD4UAlMFlqWs6zzlDGWlpx2s9SAPnVmfdJKJLog3CUuOFENLcASpSe4kZOKHyblNkt8qRKccRnOlRGKCjji21dk1HNdSqvnoVwBilTgRj/ADpVi4api6fjejEOxR3bY1cJ90agtPLWhoLZUvUU9T2enWuyUkluNGLZFwj6mL/FXcXGER2ypZL6wlJUEnSCTt1xWjizZhvtuRf+I7ZOhJcU9palIUhCkpOnUcDG5GM+BoMvhNTMieidcWIrEJbaFPrQohRcBKdhuNvwzQS5xWYcksxprUxsAHnNpUkE+G9c8lGb2ZVXFcjTWG1swuI2ZU+52Z4FLryOROSpIcx2dR2x2iD8PKrcafcWr7bzxPfLdMjRkOyUhh5ojWhtWBlIBByRgd+KAy+F24bGqbfbfHk8kOmK5r1gEagNh1xigl6tsi0vssyijmux0SAEHOkLGQD5/tqTp9Q210NBwyIj1iltTpKEPzp0aKUrdIIa161nGeh/PR3iRV4fmmM/KtqbLKlpjoAcYU4GyrAyr2unU5z51k7jwiqC2563fLSzIS3rMVx5Qc3GQMY6nbFdc4Pcj21NxVfLJ6uoK0K9YUNagMlIOnBUPDNLtYbl4B1m5MK4t4juKZJTHZivqZ0vkcxQwhsA57Q3yOvdQhYjN8E29jnpS5PuKlu/WeyhA0AlOfEk5xSVwPcVFLInWoTS3rTBMnD/ALOrARjrj/vUvC/C0eZFEm9OoYEkYhtrloZU5vjWAd1b7Ad9ZtM31Ghm21cDi+RxBMIas8ZhXqrplAlRS0EtgdrVuen+dD+Ek8QqhwEyYEJ6yFzWuTMbbcLLSlZWUkqyB1O4NZZfCd5EObLTEJahOrbfBI1JKRlR0+ABGajXw5dmWnlqaSlDUVuW4NY7LThwnbxPhS7eIPq8CvdzHNylmFtG56+SM5wjUdO/uxQ8jetI7wfeWoXrLyIyMJyWVyEB4HuGjOdW42670yVwXe4sNyW8wyG2061oQ+hTiB35SDkY7/CntE3FvegEE7f5UqdgeCvhSp6FoMY7+6tg/ZJ0lrhyGhmSuKGkrddS3ltour1K7WMbDHWsgoY61MZ87lloTZXKxp0c5WnHhjOMeVdM4uVUPFqJuJri12+XKFrdvKLhcnV8oJVpSlvsJWSgZ3wQM7bbVhUspuN7QwxHEUPvpbSyCVcvJAxvvtXW7jOjt8uPNlMtjolp9aQN/AGqPOdbeDzbi0uhWoOBRCgfHPXNTWNxsMppmx4oW1cLy9CXw6/6w7KREbui1upCsKCAoJxo6Dp0oZxBb5t44/cZ5MhLDkxMVt9cchGlOE5BxgjAJ86oMSOJ7y4GYky6TVNEOBAkOL0kdDgnY+FKdK40ZmMQp0i8+sH61llxxxSjjPaAyegzXLJOLoZu+he45uFvl3C5OKsElE1bxbTcVSlhC9JxkN6cbpT0BpXOA9IZ4P4eSsBT8cPkafYLy87774A8qGKc4v4lgjUbtc4iVZGdbiNQH4Z3+dU4679JnRpkYXB6Y0Q0w6hKlKSUJ9lJx9kd1ImC30Rv+LJ0W1vPcTWmEuZMeU5GXNS+S2y6AWyktY7JwOzv8T31HYL6/SFZLWoo5VpYYSV8o6By0cxXfvv5/mrHGNxFAjPRVxrk0zcFBDja2V4fUDqA3G6tj03O9XrhfOL0xUW65P3Ftl3DaG3WChTg6YB0gnrjr371kG9uQfk3a5wE8MmK82qRcZEiUtKkEpXz3dKQoZ3BBO1F5Ud6Xcbg024yETrvEt6AEEDlxhqVjfp5eRrzFd2uIlxH1yHefBCEMFQ3a0HKQAfA+PxqVu+XQFgpmPZYkLkNYxkOLI1K8yfPPXFHSbtEaC2LdvfpM9ZJaJM5cgqUDp0N5UPPGEiiTsm2qsnEV5tCJiX5QSw+uXp35q9R0ae/Y9e7FDZt44tcDbktWn6peNDLYVoWNKshIz0zQL1+Sm3qt4cxGU6HlIA6rAwDn3U8IqW6NqS2KuMnOR8RSpAnG356VWojpCit6aT50RNqkAZJbx96mfRMpeSgNq9yxXasc+VEP5WDnrXuUKhUKJm0zD0Qg+5YqM2ed/NJ+Cwf10Hjl4G/k4fMi9AW9A4Lu8prKDLksR0upXhSdBKzj5UfakyIVujSHm1Lct9gckFa3NStclWlJ33zju60JgyrrEtqbeuyWydHQtTiUzEa8KPU7LFVp0viSW1OadiMaZvJC9OkaEtElCU9r2QfHPSuLJgytt0XjxeDzoJTIEmfxBC4bi3Z20uQrYyyltBWea4EFaydBwDg5yfCh0oy27XwlZ4Kn2X5OuSHGXNC181elJBByOyO/wAasy71xA649Jb4etrNxeQULntj64gjSeqyMkbdKoImcQJvttuqrUyV25ptplnUNGEJIGe15k1J4MnlC+LwNd5e5o27i9L4k4rkuznYkCO0qMy66slqI4opQlYSCe12VYKR392aswFqZPD4dnOXpDbsm5+ulRIU20gpCRzDqACiPLPSsTi+ps022/R6imbJTIecONRKc4HXGMnNE4F4u8YMNyeHhIjtW42/lhwo1IUrKiTv7W2aXscnlYVxOHzIxch1T77jyt1OLKz7ycn5k06I7yJLTuM8tYVjxwc0ZvUR2c+2uBw6u3NoThTbbinAo+OTQ76IuI/iL5/qGqdnPwZJ5oXtJG5uF0jjkTUurLJYSpPa64VnHv2xWEcc1OKVjGo5A8KMqtDosLaSXPWgrXy8bAY6Y8cmhQgTcbxH/wCzNS4bGl3emw8siu5NdX7kYV50qk9Rm90V/wDINKurTLwB2sPFG2ldp5lAGsp1LLR+13bnp31BgaXAjDepxKA2ny3IyNsnfyqNVwirXry8lWMakjBx4VxU+CEJTl5BSSQoDfJ6mvQmtUm7PAhhyRilpfsWOyha1BCI5Q2cgAdT0J0+4+dOCAFtJU0G3M5KyElS8Dfcb/jVQXKBpIWtxWrGoqTucdPwrqbpAByp11ZwQCtJ2B69AKGn1/Xz2NoyV3X+fnuXSAtslSUkrzpdOk4z08+/wqXbUSpIWgbDIHZx76HJu1vSAPWFlI6BSTgeHdTvpm2jOX1gKJyAk43+GfnS1XX9B0Tvuv2YSbB0pwUq236frqZI7SsBOR3YwKEG+2sbrkHPf2Tv8qcniC05IVIyOvZB2+VDblYNMvK/ZhpKQpaAsIzvnT0x3VItJU2EuhGVLSlOgD49KCo4jtQUcyEhGnGNwfzVIjiS1NqQUSWghCtRBJyflWv1/QHF1yfs/QOFIQl7U21yUoOnSAVZ7ulTxmAhTSQ0yWNKS4pQBWT1Ox3+VZ//AGhtKUFLMhACyNRWsnOD0G1TniW0cxx5t9AfWkglToIGRg7UPv8Ar+w07uvw/wCgvGjn1Zt2JGYcW4pWrnaThOdgMmrDcRtbst63xmnnEvBtDboAQBjtHBwOvd3UDRxPYx6s45IQX46EpQA8kIOnpkda6OJLHJipZnyslLi3MsvoGoqIJJ1e6jvvT+e+5mvT9/0axtuwIbQm5tNNzNILqGhhKSR0AG1KsZP4ihzJS3/Xo7YVgBCXU4SAAAPwFKlXDt7uX5D2yX/n8GVVnrUsSBIuCyiOE+9RwKmt7DcmfFZdyG3HkIXjrpJANbyRYI1mWJFpUp2OlBU42vKlgjqRt2h02G9edxnG9hUI958j6jhoYp5KyOkea3K3ybdI5EtvQvGoHOxHiDVMg56VvrlcE3PiS3yZ9onKt8UaVaGF5V1IOAOgONvAH3VM+OGVpSXLLNK8ku6YL2pzUtCidWBvjWPjtirR4h6VqW5zZElNpcjzgjNQqB1VtuJG7L9B4hwHWZofCi8IjzSCkqWMdvoMBGxPf76xa+tNq1RtCmx4a9G0riOys3Nq5ssIcUpIbW0VEaSR1z5URPoWuAzi9xT5chQ/XWs9HbEt30fQEwV6Hec4rWVlOBrV4A59236q0cSDeER5JkTgp5SFhkZykKKU4UTjbtAnG+Acb1xSnK6BZ5d/AvdN8XiH8Wlimn0L3cezdYJ8ihdemsxeI0FhKpLCm0AaypRJWdW+dummnoPESw05ojpIbIcSo9VZO4HuAxv370upms8v/gavQG1zgE+BC/2UxXofv4GBOtp963B/hr1aYjiHmxnYq440sDnNbaVu4V3kZCc6endn4pS+IdOeVF2AOEndR0q2IJ7lBPQ76vLcWzWeRL9DvEZPZmWs+Rdc/coTxF6O73w7bF3G4PW9TCFpQQw6tSsk4GxQB869uff4kUgpbhx0kpR29YOk6e1sVb7/APY1mvSg7NXwLK+kI6GV+uNhCUkHKMggnc75yPhTRk7NZ4YNhjNKuhW3fSq9mNGh5xl1LrKlIcbUFJUNiCNwR51Zk8Q3mRHcjyLlJdZdTpWha8hQPUHNDuIP/UN/coUOgroeiVOUU2FsurSAOg+AqBRA6AZqLuNMV1FNOvASywFE7VGsqJrrdJz2V/dNLtQxprF6Rr5w/bWbdBahKYaKikuNKUrckncKHeaIp9MnEg9qNbT/ANJf71YaX/vz9xP6IqkfaNc0ooB6Un0ycQHrCt35C/3qcn0y30HtQLefgsf4q82RXalSDR6cj0y3g+1bIP5S/wBtSj0y3THatUI+5xYry5NPFI3uGj0s+mm4A72WLnyfV+yg/FvpLl8TWdVtetbEdKnEr5iHio7eRFYg9aYaoooFC1K8qVNPWlVqNZ//2Q==" id="360" name="Google Shape;360;p4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hQSERUUExQUFBQVFxcYFxgWFBgZGBQdGBcXFRgYGBgaHCYeHxklGRcVHy8gIycpLCwsFR4xNTAqNSYrLCkBCQoKDgwOGg8PGi0kHyUsLDApKSwqKSksLCwpLyw1KTIvKSwpLywsLCwsLSwsLDQpLCwtLCwsLCkpLCkpLCwpLP/AABEIAOgAsAMBIgACEQEDEQH/xAAcAAACAwEBAQEAAAAAAAAAAAABAgADBAUGBwj/xAA/EAACAQMBBQYDBwIFAwUBAAABAhEAAyESBAUxQVETImFxkfAGgbEjMqHB0eHxQlIUFWOCsmJykiQzQ6KzB//EABkBAQEBAQEBAAAAAAAAAAAAAAABAgMEBf/EACoRAAICAQMCBgICAwAAAAAAAAABAhEDEiExQVETImGhsfBxgcHhFDKR/9oADAMBAAIRAxEAPwD1xPufCgo8Tmj786AbrXzT2hHA0bf48KBqeBqAicpkfP5UxToT61OJ9+FGPSgJn2Tj3imC4yffrQQ+tMaBikYOTT6eh/GkpgR+9AT3xpSMjj5Tw8agPs/SgG/SgISfZNOB0n1pS1KRIqAceZnrTAdaC+4o1QBgRUafZ9+lMTShxNABlER/NQSf5+tQH3NMomgAR7k1B8/XhR9ilecxQFKmahHuarTGPDl5Uyj50ATw+tRT50FonjxHpQoyM0j5/pUjnWTbpFkqphrhW0scmuHTPyBZv9tc74Oci1c2Zsvst1rWeOgktbPpq9DXRQuDkY1ebSd4cfOnrkbV8TbLa1h76goQrRJKlpgYByNJmJgcYrbtO8raHTqZm0hiLdtrjKpyGYIDpB6npiazol2GqPc1zSRPHI6Eelc8b+2fsxdF0aC/Zh9LlS+BAOnxHStTbfaW8tlrgF5/upDScTgxp4A86mmXYupdy8ofYozXC/zbZNnt7TftuX+0PaAF21XdIhF1YH0Gc4rdY37s729YuTlVICXJ1OCQigrqZjBwo5Vp45LoyKcXtZuDRURvfTFcvePxNZs2bl0sS1swbbKy3NZEqrKRKgjOo4gc+FW2N/7OzALdBLOEQaLg1NE6ZKR408OdXQ1x4s6NCZ4Vn/zC0bps9oO1AJKEMCABJaSAIHgay2fibZSbaLfVmuOUSNR1EY4xwnAPA8prKjJ8Irkl1Omcjj+tDV/P1rE/xBs4uraN0a3OlcNoLcNAuRo1TiJ44raRRxa5CafBD/FG2fSk1ZjzApqhQg8T1oa8YoUCD78qoMrKDAI6eeD1pg0df0oTRigIrU3MilA6fL3+VYtmu3P8betMwKLZtOi6QILswOeJ4VUrsOVUiraHW9tS2RcK9ghut2bhWDuezQSOi9of9wrDfI2XeNtjccptds23LuCwdIKEk8sqJ867qbFbBkW7YYGZCKCCecxxM1j2vaVa+LCWbL3tOp2uICtpJhdWJZifupInwrtCe+npW5ylHr1sq3Po/wAx24d0ymzDMHBVpHlgSPAUPhXeqrd2u3edUv8A+Je4wdgpdDHZlSxEgKAMcBnnWgbG9ooQmz3RrUNp2dbT2wTp1oys0xIkGMTnFdG/saMQ7WUusnDUiFsGQFLYmeGaSmqrul7CMXs/U8TeuAbquNI0jeBYmcQL4M+Uc67++N42227YAtxG03LxMOCBqtgCTwE5wTPhV3w7uu4li7avWoD3brwSjqy3GJAgE5EQZFdFN2pAAs2wqzpAtrCzGqBECYEmtZMsdX/fxujMINxX69meT266Dsu+gCCTenB/6Lea3b73rbN7d9xrsWArqz27uLb3LSBCzKe7IBGepr0CbCgnTatiRBi2gkE5BgcPwqJsKhCnZWxb/sFsaMmZKxE/rUWZdvtJF8N9/tnmfim3YGyba9pzduMloXX7VrmFuDQC0lZ5xxitnxXvK2W2K52qMi7Xb1MHBVZtsRqIMDBBz1rsvs6W7RBS3bs4XToAQ6iFA0xEliBEZqDd6aez7JOzn7nZrp/8Yjj4VlZUub5fwaeNu+DlPt1tt77PpuI2nZ7wJDAgEtOmeExyHCc1T8IXba7LtDEAgbRtbNABaAWyOerTgHHHiK7KbAkhTbtmJCjslhF46QNMAc/E1i3KD/itsSLY7M2QmiyiEK6M5B0iWzHHjAqqacXXRL2f9mXFqX7fucPee8VbZNhKtYtWe32c27StqdFDRLvICxzAHPic17FyC0ggg5GZBHUEcvKqRuu2FK9ja0sQWHZJDEcCwiCZ+tWOIMaTgTAHLoB6YrE5qVJLi/c3CDjdg1daYGoLR6GJxxyPfKhdU49Y6j3zrmbCTStUNB/551AZppwaqYe59+xVgq2U5O89oDbVs1hsWnF1mEwLjKBotk8xmY54rlb6A2a/tQtAWVa3sauVBHZh7pVzAII7vSOJ4V6Tb9gtX0CXUDqDqEyCpHNSMg+VJa3Ls4kiyneXs2kE6lzgyTPma748kY1a6HCeOUr+RNn3R2N8uHthXt6eytWyqvDahczcaWAxPQiaybLdFred4PgbVatm0x4MbfdZB48ceA61t2DYdnsAi0EXIQ9/UR0SWYxz7nXlWra9kS6ui6i3FmYbkeoPI+IzWdSt3w1XY3o2Vcp2Tee0mzauPxYBggjJfSdAjmZAx0BrgPsqf5UNpB+37EXu31RcNyQT3+YmV08IxFd2zuu0jB9JJSSrXLjvowZI1k6e7OaVd1WNUaEkEXTbDHswSTFzs50/eBzHEUjOMV+7/okotvft9Zyt07rTaL+2C+haRsrFCzwr3LLM8CcGSYHLlXNTZAd17NtBDG+r7PpuF2LAduEjJiNOIiK9Xb3Zal2VO9dEOwd5fiMnV6dOUVSu5tmKdiEUojAm2HaEYgEY1YMQQMRIPjXVZld+qMLE+Pz87GLZvh2ze2veFu4rOq3rUDtH7mq0TIziDw6eVc74b1G/sepmclNtRWLGbyWrmi0xEwTpkA+Nb9j3UG2nanuWbyrcNsW2LEBkW3pZX03JMsBhgZrqbZuq1d0B7YPZfc0kqU/pIUqRAgDHCpLIl5b6L4JGDdP1/k8nvLYkjaljurvHZFUa2IUMEDgSfE12d5brsf8AqLKo10W7Wrs9RW3sxKuwcsTJdonmQEHDNbbu5NlIe2bVsdtBZNUFtP3SF1ctPEDlTjcGz6tfZCdIU5YhxMjtAWhzM5aaPMnXP2irG9zkbnvdtc2KxeJZG2IXQrExeuTo7392lQTpPPOYFYtu+wfbLdv7K1c2vYbdwp3ezS4j64P9MnHhqNehb4b2ZraWuxGi2ZTLakJidLzqAwMTyHSrdm3Ns4D6bNqLo0vzDhcQ2YOR5zVWWKd0/wAfsnhSar7wZ96bAtjatj7FezN661i5bSQLlvQSxIHNMEPxE8a81Z2RU3bY2nVcF1nFprpuXPs7Vy/pfAYCNM5494mQTXsbe67KHC94roBa4xcLiVQs0qIj7vhS2t02URrS2h2LCChJKEZxpJMSTOKiypKvx99yyxtuzkbz+HHU/Y3bCF9AGzhGt2to7N+0IP2jGSsqSOI41t+HtoRheC2W2Z0uAXbJIKoxRTNsrjSRnHMzVlj4f2ZF0LaABIIOp9QKkldL6tSxmIIrZs2yrbBCLGolmMkszf3MxJJMYyaxLInGvc1GDTstAFVO8cYirKWK4HYzBYpqX86aaBA+n506iPX3FKuf4olffWqgYP8ADODdUJ9++LquCkQFXjJnXqXpGRmKpS3tIAntXwsgvaz9iNeTjF6Y8OFdZDRuDxGY4108T0OWgwW9nuPs62rgOp2K3D3DFvW0Eww1SgVSAZyZqi1sm092NS3Fs27QclClzs71w6rqyTpa0VMcZJ6V2QTn8Kly4FVmPBVZj5KCx/AUjka6B40+rOZ2W1HT3rijSJ1NaP2gtMTqI/8AiN3s4AzAfgIqlE2kEstu6NT2mbVctEwq2VuK0HIIF0ACB+EX7u+JLd8d2ASJCl1LEdYHCOFde1aJP9sgETxgweH6dKy86i90jfgNq9zzu7tp2i4VOq7HdJK9kdIYYIJIwdLlrZyupMVo2K3tIZNZuH/2jcBa2VyLgucOIH2Rxzmu6+znmwjkcwOs9KTaEZM6dQPNc/hz+WfOjzxfCRFgkuWzg7ytabV9HGntrwa3fxpt6iuhnYd5SmnSDEHAkSaN8bYQ4UXJKMFbXaHf13yrCc6ShsD5Z5z27dzAMxPPoenn51S21gaj0k8eOkA/nU/yFRv/AB5Pfc5l9NqJn7UKXYkB7SkKL1lkCwcHs+2HPgJNKLW1AXIF3UVISLloBDr2ggx/dBsZHU+Irtg/T1oo3EDy8vCtrI+yOTx+rOR2G1Etm4D9owl7ZUTbtlFXJKguHUx18jVtlb/bLq19nDazrtlZZAywMNCvKSZPyOOoppZqOfoi6PUDcR+lTpQYipNczoE0sg86OnPuKk0BlR55zRB41NOaafwoAdKIuTPIA+tCaNUDDrUMx0pQaK+MVAOlRxKvIJGi4I4EjQZAnrSqOfOKN1jpaIJ0PHnoMfKqiHkfgXZx2M6tqBt23ttavAaQWkgIdMxMxGJ48K6uxfF9m1ZF26XZXu3Lep4hOzkjUF5HgHAzFC214NZCaSpJW4GxKyYZWA4qSMYmvKfFa2e0vAhEJLIqGAvJlaOhae8MyreFYaUn5jvdRpGvYP8A+rhL10MDdsF27NgALqIWOkGBpcQeBg+Nez3Zv+1fg2XkE5BUjkGgqcgwRMda+VbHvIpsotGz34MMVgywypMAkjp416D4L2s6QDbdFVVfVouglp0nRyJgxImeldJQT3o5Qm00rs+mXbIb7w0HhqBwfn+RrFtNhkHAHjkDu5iZHLEdR5Uux7YFtlge4QSsnLKF1EqOYI6gVq3bvK1ft9ps9xHXmBwHgVPeQ+BFeLSz1aknRUhx8h9PpUQDJ68fyqE/KmWvWuDyPkUPP40pAnxFWCkNCAJx75VA2f2oDNGKFFHz5D34xRNQe/3oKfXxx8qFKRUilPOjHGhAx1ok0tMQfKhQg86lBR48qdRQhEzTBdUg8GBGOIlSDQCAzw+nTjT2Jkc+PywfpVIYt2bITph3mJyZAOlSInzNfGPjW6H3htIgk9sUzmSh0vp6SRIHjX3HdDiV/wBv/C3XwP4ptFt47WBx/wATf88XGM++ldsFam/QmdtRVHpN22VdDbu3l1ngSw5YAEc88ONes3BbCWhswvuXZSba3GwoEQFkCdJI4d6uL8O7AXS3FqdMZkDMiCMcQWX1r2m69lyjXLTSNRmA0BzqxzGNNc5M3BdTwvxRtW0WbNsC4wIUbO9xSSbynUSSTgMCGGMlWzSXt2jZDbubPtTNce5oVlJByBhgsnBMEdeRrg7Z8QudoKPDW1dgbakcEdipD8SQxJBOK9GNzM62uyshw2m61s3CjCHyVuSPtSCMn8hWZqUaUmajpkm4o+nCYWSCdKyc5MCT8zJqDNQGNI+7gSJkjAAUnwM55xTA8sTUMEzVZ/OrIpHFAJNHX1qC3mZ/CmPGgBFBxP6VAM0WoDOR8vfSjSz760wHWhAA04FK0UA+Y8PlQ0WTR1Uiknyp59KEIGNWqPWD9DVYOfHp+9WBtMnorH0UmqQz7uEFfl/xt181bd87dtF/VEX9pmFBBUuZGf6uOa+l7Ke94cvkEry+zbvZnvMAsNdukZ6vn8GFcpScVt1PVGKlIT4WaFQjgxn8bVe23YvfHTSPoua8T8PkC3a/2+hKfpXs923QCv8A2j/ilbndnLH/AKn543Ns7a2ZSBpzkT/UF8hxOfCvr/wdsioC3bMyFmYK7rC6SAI5iAOEx5c/PXPh+3Y2BlYWmuagyspYMR2i94gnlJECvT/D+0CLfD7g+uz/AL+tZy5PGTceODWPH4TSZ6GOv4e+FMPXl7NJbfurJ46R54FOBWziyGlamPH3+lJx69fP9vChA0DRVahNAIR+dDl1j3yox+FEzPDEdaGjNPPgBRHr+dEHPvjzpSMzw6/pQyS00qCQRI58s04oTTKKGggUSB09+NQLTEdeOOH1oQgHj8ql/wC4/hbuf8Goqc0t9SUdQcsjAHlLKVHyzRPcUZdjvSI8T/yUflXN2W6Abkf6hH/0rfse73QjUy9cTzYnp4VlTcNwFzqTvao+9zxnHlWMkbO+OaV2ef3HtMWrPkn616zYb+R5cfklcHd3whfthAXskqFBgtyDf9PiK7dndNwMO8kARxbP3R08K9EtL6nnxya2ZwfiawG2Z3a2QyaQrTwm4moGDwPjVW5LxGjP9AH/AOBrt753FcvbO9pWQMxB7xaMOr8hPBTWLYvhW8igF7Ugci3+n1X/AKD+FeXBFxx1LuenNJPInF9D0tlu4uP6V+lWqZz+VIogCeQA/CKYLXU87GIx86rP4UwBE+dQn8qEAPKlfGabTNAkHGD9aAUnlimIqQY/bhUHGhTJFMOHWgBy5U7ExQgEXn60y/L30pCxjgflTaqFGnxinDT1+Y/HypCfy4Ux9flQGHa9u7O6pYkW+xuOy6RJKvaRfHjciOpFLtm9tFwDS5FsX+2QaJ7lpLoIJMEBWJEHMxxo2HtXX16+0D23VEKwGRipcCfvmUHlmtjbuQ/etgzq46pPaKFeTMmVABnkBXW4rZo5eZ8FabxU3OzCuO+yajp0lhbF3A1TBQzMcoqbPdc376E91BZKiBjWrFpPPIqPZtIGuaAOzLOWhiQVt6WYCc9yFnpU2ixaXXfdVAADO51DFvKkwYIHiKzcTfmBvVnt29Skhg9tY0gzruKpgHmQYHlVbbxZdodWD6QlgImgai9xrymCOUW/rWpthQotsqDbEECTA0nUIgzxyM1ncbPddhAZ27hnWCTaOqAZHeXVOMjUSOJraca3Rhp9GMm9QX09neBLKp1KghntdqqRqngCM86rs77RgpCXSzBCiAKWcPba6CAGMd1GwYyB1rZ/liEz2Y1Aq39QyilFPGJCyPnVI3XZIA7IAdwD7wjswQgGZwCwxyJ4iazcOxqp9GV3N+WxrJVxoKghoUrrEqWBPdXlqOJMVo2XbgzuoVgULAyVxGmDAJMMGBBjkelB932zMoO9g8cgzK4OF7xkDBkyDV1nZ4ZzxZzJMRAUaVWByUfU08tbCpLksnnSETiiV9cUSKwaADUiKkzU01ALz4e+lCKYedDTiPeaAz6Z/emI9zSseHLrNED30oUmioB40AI50wFAKozx9KttEgz0pRUWYAPHwFAc3Zd23BZsIQqtZLvIfLMRcCqCBgS4luUYFMu7bpXjpPaloNxiBbe2qXFx/UDqYccgEca6WYPAxyBrKu9kPEXBkASvVQwzMRmPOuuqT4RycYrkzbbu663aqIZH7cKpuEaddtFtNOcKVud3/UnOa6O12C4ROCkjWZUkAKcAMCGlo5cKoG9kjVD4EwVg8SpgcSREkRgR1qw7zSJAufdJ+5JwAYAnjkCOsjFS5bbDy9xd2Wrlu3btuFhFZdWuZCHTakRmU4nkV5zWZd3sO2cgG52tx7X2hCgXAikyODaVI+cTk1qu7wVZJDEDmACDKl8Z6DnGcUr72QA91+6QCNOSCYJABkr40uW7Hl2VnNu7luNbZTluw2i2pN1oXW+u0T1Gk6fCPCtV/d109rpLDUsWovEBAUUaSY1SGDEMG5yOla23igAkPnhCE/1BeR8ceR6VXb3ukgRcE8O4I4xkzHj5Vq59iVDuU7RsL9o3ZGEIXutcJaAyEorSSA4DglpiQQckBds3ZdbXoaJW72Q7Vh2ZNy01vhgxou5zHaRmtb71t5JV8YJ0TMHORxwZnmMiYNbm8/3qOclygoRfUa7Emq1fpTgRSsxrkdRdNRfH3+9FmpHE4wflQDR0ifnUalwOX6VKAzKOkRimZZ60B5dKOo0Az0o8elBZzMfL8ONNp9/nUBC8fpzNPVejh4TFHp7mqC0GJ6+vs0RfMfvNLp8arvW3AXQVEHIK8ZjhHDOfriiIzQWx7+dUttgBAJgtHIyZ5eoI+VUG3egd+3qBydJyIUdMGQfWh2N4gS1okRMpMiVMDu4xrj/uFbUV1ZlyfRGi3vBDEPMwcA5DQQeHOV9ar/zi1E9oOAMmerD6o3oKrWzeB+9agGRCR/ZxIWZxcyP7h0oPs9yRpNoCYzbGBMyO7xiMdRxxVqJLkbLW1gmAxmJ58O6foy/+Qq0XD4z4Guelm8DhrQxmFjJ0xwHAQR5EdKgW/ga7cg5wRPCIx5+vhUcV3KpPqjoyf4pdX8Vn2VbgnWytgfdEQZb8I048K0DjWao2g6jUg84FFT60tQAJ5UNPpTFaGetAAjPiKWMzNEtjl7/Oo2aoM9NqHCKSoPfSoCLcBEjlPL9aePp60QtTRFQCfvT6/T6U3ZmiLYoCA0QevGgv50ZnnVBOVQUCKINAGKhrNt28bVhQ11wgOBJkt5KJJpdj24XgdNu+g5NctMoPkT+cVtY56dVbdzOqKem9zWxn9OlTTn360FXhJz9anH39awUk0ffChTIKpQqtQLFMUxkxQIqAOqlqAzUHnQAiofDjQnl1olaoKgBQZaISmVagKzw60w8+VMB6VCaAmnnRDVJM+8ezRoBKJMVFoulAAvE01scBx9zVcctJM0u1J9kwA1YwB4EH8vwiiVkvuZbG6im03r72zcLaeyYDUbahYKBRkHVOQOHCqNjtq1xdVt0cHUGWztChonutcucQehEYql9wIIi3dZVjSQ2lm+0DNIOZ+7E/2sOdBdzjIZHjvrCuS3fBk5iRqAAbiONelpz3l+t/4LGWLHahN78+V/NndPiI8PE0AZmP4rPuvZNCQU0wzYM5HAHygDiBWyvO1TJt0Kwc4mrA0RjNH86WoEO1wVBS4qChSFaANE5qCaAgqT/J51B+HpTMIPDlWiNlIMigKlSsooS3rUbPvrUqUAs46fzRA9/pQqUA6fKm0GjUoQWDUnAiOOfzqVKFHX3mpo/mpUoQA6VCtSpQB6dKK25qVKAItVCAOfGhUoAcppkFSpVINw95oe80KlUh/9k=" id="361" name="Google Shape;361;p4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1628800"/>
            <a:ext cx="166687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600" y="4005063"/>
            <a:ext cx="1584176" cy="2277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Nesta Aula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755576" y="1600200"/>
            <a:ext cx="813690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Histórico da evolução dos computadores: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1ª Geração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2ª Geração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3ª Geração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4ª Geração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Tendências atuais ...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Bibliografia Comentada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2"/>
          <p:cNvSpPr txBox="1"/>
          <p:nvPr>
            <p:ph idx="1" type="body"/>
          </p:nvPr>
        </p:nvSpPr>
        <p:spPr>
          <a:xfrm>
            <a:off x="2699792" y="1600200"/>
            <a:ext cx="598700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STALLINGS, W. 2002.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e Organização de Computadores.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2002. </a:t>
            </a:r>
            <a:b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TANENBAUM, A. S. 2007.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Organização Estruturada de Computadores.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2007.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2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2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BDAAkGBwgHBgkIBwgKCgkLDRYPDQwMDRsUFRAWIB0iIiAdHx8kKDQsJCYxJx8fLT0tMTU3Ojo6Iys/RD84QzQ5Ojf/2wBDAQoKCg0MDRoPDxo3JR8lNzc3Nzc3Nzc3Nzc3Nzc3Nzc3Nzc3Nzc3Nzc3Nzc3Nzc3Nzc3Nzc3Nzc3Nzc3Nzc3Nzf/wAARCACpAHMDASIAAhEBAxEB/8QAGwAAAQUBAQAAAAAAAAAAAAAABQACAwQGAQf/xABMEAABAwMCAwQGBQYLBgcAAAABAgMEAAUREiEGEzEiQVFhBxQycYGhFSNCcpGSsbLB0dIXRFJTc4KTs8Lh8BYzQ1SD8SQlNDVjpMP/xAAaAQADAQEBAQAAAAAAAAAAAAABAgMABAUG/8QALhEAAgIBAgMHBAIDAQAAAAAAAAECEQMSIQQxQRMyUVJhkfAigaGxFNEjM8FC/9oADAMBAAIRAxEAPwDy4bKrS2KDElQy7JiXF3StWVRkApKQE7bnY9r5isyfbo3b5TkOMyWnZALgUfq3dIHawdsHrpH4CrY03yM5UGm7VB5w5kW7hkJSThkairJ1AfAAg+/PSnm0W1KdSzcRg9o8k+4fZ66sj/WaHJvMhY7UiUc59p8Huwfs+G1S/S8hala3pOpZBUeanJx030eZ+FdChLxM5ehcTZ4CtYULiCHFgaWTjSD2fsee/h4eFWVbLe0hfJVcEu4wwHWThxRAwMaRjPbHU9B51KL/ADEgJTLlJGMAAo2H5O1RO3eS8EB2TIVoKSklLZxjOPs57z+NHs5XzBq9CgiHKzvHe64zyz448PEH8KmEZ4IyWXQMZzoPTGfzb+6rzN6lIDYRLfSlvGhIab0jHTbTjbqPA79asfT80o0euO6dtuQ33dP9eQ8BVoxkvA2r0AoGKdUgEf8AlOj+oP20v/D/AMt3+zH7apRtXoRZ6VypdMf+cd/sx+9T0NNOrCG1vKWv2Uhobn8qs1W5tXoVhkkAAkk4AA6muLBBIIII2IPdRaM5HhS20MPKU/rSFPJRkDPUJ394J/DzqT0NmVMUhwkodWSnRgEa8bHPnUo5HKVVsNqS5lDfx+dKmKXg9aVNaGoEq2VmrqgFRIh1aeyr49tX7KpODerSkBUWIFEgctRP5aq8/H1JS5oe0kZ7Sjn/AFmrLYzuVE/GqjQbQcYJ7utW2uhIGPeK6oUMPA32p1cFOG+9VRjoFP7q602t1xLbaVKUrolI3NEjZpSUankqSCoo+rbUvBHUEgY+daWWGPvMO4MpAVfkQWoqsSHnQc4IS0k4PXB7ex99QhyIgdlhxz+kcwPwSP10I5oyVx3NRCyyt9elsdN1KUcBI8Se4VM4+2w2pqKrJVs490KvIeA+Z7+4VOLmEwyyhhAcOoasYSgHbZI6nBO53ocTsfwoLVNvWqSC0lyOxFZnRwdsvJ/SFOlKw9cvvK/vBUMU4nxv6ZH6Qp0pX19x+8f7wUl/5fsCfdKBXudjSqPQo7gnFKhqKFYjUf8AXnVoj6mIFHA5Sun31VWJwc1Ze3aif0Zz+WqoQVWQlzXzodQpKVAIRqPian1kAZIGfs1EnJI5ScDvOKcUDJ09pXeasrQxOkkipEEk4qBs5OB7qux0Jwk9+vAq0HYG6LUTDLgDjymcODLiNykeNHbtHK7xMW64483qc0NcouBKinAOPfju7qz6yShzO5LmMjpTruf/ADOaR/zDn6RqPEYNeRU62Ycb2ZooQmG78to5QHCJJbbKMr5StORk7Yz4fmrLSWXUyXU8lwHWoYKCO+j9njT13htp54PJYSvI5ucEoKeh3zuB0oA+++h90JfdSNZ21kY399c3D3DK1Fp7f9GZ1EJ4ALfxHb6lT3Z28h1PwFWY3qqm5TTbfMCY6l81wbkjGCkdE/M/moUokqKlZzncmitkiPSESyjQAuO42jUsDWvsnAz34q+ZuMHKbMkDIu8+Ljrz0b/1hXZaXEquC1oWEknSopIB+tHQ0RtcKGHC7JkrW8w6yUtx8YBLqU7qIweo9nPfvVO7XRUmNKiIZQ2wwslOFEqUeZ1J7+p7u+o9teaoLoaaWncBl0ClUOCd9qVNqGLpjk437qsqaAai5Bzyz+mqpEo6e6p5CRoj/wBF/iVVVCkyMuaKwGwSgY8aaoaQEN436mphlOdPWmrGhkkY1HpR3C+ZxBSFlSRs2Op8atx/980nqQNX41ROEtoGc/aOKnS6eaVoOBjG9VgwOLZZaUkt7kZ1g5PhUl3BFym5BH1zhx/WNVRv5+NTpf7HLfHNaxjBO4+6e781PK71IdKgvIe5XE8t9CVpSkOOcsKKc6UFWkkdxKRTLa49IYkLM081SXEISd9B0ggg9RnJGw7u6pG57Tqn33Uh7msqaOcJLZUMbEg6ds9dt9iOlQw3C1HkMElaY7bj2hRKFg4GyknYjA6jP4bV5mTu1W6SQxLEiOB6M3PYTNeclIBWtSsNt5AIJ2znPToMedB5twmsx1QHUtspyVaW0JBSFBJ0gj7JAB8++rKFuvR/XoRisBp0IJdQ0CFY1ApVpGf1beNDrw4h2apTawtIbbSFJ6EhCQfmDQxRbn9W/wDxoJJYTkSM/wA5FH/2EUNf9q4941f/AKCiFi/jA/8Ali/36KHuH/3H7w/vKaH+6XzoJPkUk9BjT8aVJPTrSqlDBwjaiLdvdlR2VhlZATgFK077nuPvof301RI6Gu+kuZKcJSX0ugn9Dvf8u/8AloqJdlfP8XkY96P21DbWDNuESKCcyH22tj/KUB+uj1wjWNVwVaIFvnJlKlCM3KMklKjrCSrTjv61Kc8cXVCxwZ2u8vn3An0I/wB0aV8NH71dTaHwd48rP3EfvVactbbvGRs0J971czfV0qK8q0hWCfkTV15qzS5/0RaBdETlShHS+5ICm/bwVYG+MZIodrjXQPY5/MgYm2vD/gyh/wBJP71d+jnB/wAOT/Yj96tTc+G4MezyZEabcUvMMOuhxx4FCuWvR7IGe0c43ofd27NZFKgzZd5XcEMJUtTLqNAWpIOMHcdaePEY3yQew4jzIDIhPNK1ITKSoDY8j/Op22VFSAWn0FPsnkKCU+YIOU/DI8q0SeEJDsmGxGu0ha+Yyie2FdpgLRq1DxHd76GwI9oes0u4ybpfUphupbdLXL0qKlEJ0gnfYAnpUss8M+aZlh4hdUD5lvcfKOeuatKc6ezzAM+GMfMZqNNkQejchfiFkNj82fnRxi1xUToNul3m7CdPShyOhltBSlC/Y1knIONzjbwqk1FaiQ0yr5e5jLTzzzUcxGw4V8pWlSjkjAzjFSWjknt89Ruyzpc18+xRZgqjuICTEYZ57S3QhLy1qShYVjOD4UAlMFlqWs6zzlDGWlpx2s9SAPnVmfdJKJLog3CUuOFENLcASpSe4kZOKHyblNkt8qRKccRnOlRGKCjji21dk1HNdSqvnoVwBilTgRj/ADpVi4api6fjejEOxR3bY1cJ90agtPLWhoLZUvUU9T2enWuyUkluNGLZFwj6mL/FXcXGER2ypZL6wlJUEnSCTt1xWjizZhvtuRf+I7ZOhJcU9palIUhCkpOnUcDG5GM+BoMvhNTMieidcWIrEJbaFPrQohRcBKdhuNvwzQS5xWYcksxprUxsAHnNpUkE+G9c8lGb2ZVXFcjTWG1swuI2ZU+52Z4FLryOROSpIcx2dR2x2iD8PKrcafcWr7bzxPfLdMjRkOyUhh5ojWhtWBlIBByRgd+KAy+F24bGqbfbfHk8kOmK5r1gEagNh1xigl6tsi0vssyijmux0SAEHOkLGQD5/tqTp9Q210NBwyIj1iltTpKEPzp0aKUrdIIa161nGeh/PR3iRV4fmmM/KtqbLKlpjoAcYU4GyrAyr2unU5z51k7jwiqC2563fLSzIS3rMVx5Qc3GQMY6nbFdc4Pcj21NxVfLJ6uoK0K9YUNagMlIOnBUPDNLtYbl4B1m5MK4t4juKZJTHZivqZ0vkcxQwhsA57Q3yOvdQhYjN8E29jnpS5PuKlu/WeyhA0AlOfEk5xSVwPcVFLInWoTS3rTBMnD/ALOrARjrj/vUvC/C0eZFEm9OoYEkYhtrloZU5vjWAd1b7Ad9ZtM31Ghm21cDi+RxBMIas8ZhXqrplAlRS0EtgdrVuen+dD+Ek8QqhwEyYEJ6yFzWuTMbbcLLSlZWUkqyB1O4NZZfCd5EObLTEJahOrbfBI1JKRlR0+ABGajXw5dmWnlqaSlDUVuW4NY7LThwnbxPhS7eIPq8CvdzHNylmFtG56+SM5wjUdO/uxQ8jetI7wfeWoXrLyIyMJyWVyEB4HuGjOdW42670yVwXe4sNyW8wyG2061oQ+hTiB35SDkY7/CntE3FvegEE7f5UqdgeCvhSp6FoMY7+6tg/ZJ0lrhyGhmSuKGkrddS3ltour1K7WMbDHWsgoY61MZ87lloTZXKxp0c5WnHhjOMeVdM4uVUPFqJuJri12+XKFrdvKLhcnV8oJVpSlvsJWSgZ3wQM7bbVhUspuN7QwxHEUPvpbSyCVcvJAxvvtXW7jOjt8uPNlMtjolp9aQN/AGqPOdbeDzbi0uhWoOBRCgfHPXNTWNxsMppmx4oW1cLy9CXw6/6w7KREbui1upCsKCAoJxo6Dp0oZxBb5t44/cZ5MhLDkxMVt9cchGlOE5BxgjAJ86oMSOJ7y4GYky6TVNEOBAkOL0kdDgnY+FKdK40ZmMQp0i8+sH61llxxxSjjPaAyegzXLJOLoZu+he45uFvl3C5OKsElE1bxbTcVSlhC9JxkN6cbpT0BpXOA9IZ4P4eSsBT8cPkafYLy87774A8qGKc4v4lgjUbtc4iVZGdbiNQH4Z3+dU4679JnRpkYXB6Y0Q0w6hKlKSUJ9lJx9kd1ImC30Rv+LJ0W1vPcTWmEuZMeU5GXNS+S2y6AWyktY7JwOzv8T31HYL6/SFZLWoo5VpYYSV8o6By0cxXfvv5/mrHGNxFAjPRVxrk0zcFBDja2V4fUDqA3G6tj03O9XrhfOL0xUW65P3Ftl3DaG3WChTg6YB0gnrjr371kG9uQfk3a5wE8MmK82qRcZEiUtKkEpXz3dKQoZ3BBO1F5Ud6Xcbg024yETrvEt6AEEDlxhqVjfp5eRrzFd2uIlxH1yHefBCEMFQ3a0HKQAfA+PxqVu+XQFgpmPZYkLkNYxkOLI1K8yfPPXFHSbtEaC2LdvfpM9ZJaJM5cgqUDp0N5UPPGEiiTsm2qsnEV5tCJiX5QSw+uXp35q9R0ae/Y9e7FDZt44tcDbktWn6peNDLYVoWNKshIz0zQL1+Sm3qt4cxGU6HlIA6rAwDn3U8IqW6NqS2KuMnOR8RSpAnG356VWojpCit6aT50RNqkAZJbx96mfRMpeSgNq9yxXasc+VEP5WDnrXuUKhUKJm0zD0Qg+5YqM2ed/NJ+Cwf10Hjl4G/k4fMi9AW9A4Lu8prKDLksR0upXhSdBKzj5UfakyIVujSHm1Lct9gckFa3NStclWlJ33zju60JgyrrEtqbeuyWydHQtTiUzEa8KPU7LFVp0viSW1OadiMaZvJC9OkaEtElCU9r2QfHPSuLJgytt0XjxeDzoJTIEmfxBC4bi3Z20uQrYyyltBWea4EFaydBwDg5yfCh0oy27XwlZ4Kn2X5OuSHGXNC181elJBByOyO/wAasy71xA649Jb4etrNxeQULntj64gjSeqyMkbdKoImcQJvttuqrUyV25ptplnUNGEJIGe15k1J4MnlC+LwNd5e5o27i9L4k4rkuznYkCO0qMy66slqI4opQlYSCe12VYKR392aswFqZPD4dnOXpDbsm5+ulRIU20gpCRzDqACiPLPSsTi+ps022/R6imbJTIecONRKc4HXGMnNE4F4u8YMNyeHhIjtW42/lhwo1IUrKiTv7W2aXscnlYVxOHzIxch1T77jyt1OLKz7ycn5k06I7yJLTuM8tYVjxwc0ZvUR2c+2uBw6u3NoThTbbinAo+OTQ76IuI/iL5/qGqdnPwZJ5oXtJG5uF0jjkTUurLJYSpPa64VnHv2xWEcc1OKVjGo5A8KMqtDosLaSXPWgrXy8bAY6Y8cmhQgTcbxH/wCzNS4bGl3emw8siu5NdX7kYV50qk9Rm90V/wDINKurTLwB2sPFG2ldp5lAGsp1LLR+13bnp31BgaXAjDepxKA2ny3IyNsnfyqNVwirXry8lWMakjBx4VxU+CEJTl5BSSQoDfJ6mvQmtUm7PAhhyRilpfsWOyha1BCI5Q2cgAdT0J0+4+dOCAFtJU0G3M5KyElS8Dfcb/jVQXKBpIWtxWrGoqTucdPwrqbpAByp11ZwQCtJ2B69AKGn1/Xz2NoyV3X+fnuXSAtslSUkrzpdOk4z08+/wqXbUSpIWgbDIHZx76HJu1vSAPWFlI6BSTgeHdTvpm2jOX1gKJyAk43+GfnS1XX9B0Tvuv2YSbB0pwUq236frqZI7SsBOR3YwKEG+2sbrkHPf2Tv8qcniC05IVIyOvZB2+VDblYNMvK/ZhpKQpaAsIzvnT0x3VItJU2EuhGVLSlOgD49KCo4jtQUcyEhGnGNwfzVIjiS1NqQUSWghCtRBJyflWv1/QHF1yfs/QOFIQl7U21yUoOnSAVZ7ulTxmAhTSQ0yWNKS4pQBWT1Ox3+VZ//AGhtKUFLMhACyNRWsnOD0G1TniW0cxx5t9AfWkglToIGRg7UPv8Ar+w07uvw/wCgvGjn1Zt2JGYcW4pWrnaThOdgMmrDcRtbst63xmnnEvBtDboAQBjtHBwOvd3UDRxPYx6s45IQX46EpQA8kIOnpkda6OJLHJipZnyslLi3MsvoGoqIJJ1e6jvvT+e+5mvT9/0axtuwIbQm5tNNzNILqGhhKSR0AG1KsZP4ihzJS3/Xo7YVgBCXU4SAAAPwFKlXDt7uX5D2yX/n8GVVnrUsSBIuCyiOE+9RwKmt7DcmfFZdyG3HkIXjrpJANbyRYI1mWJFpUp2OlBU42vKlgjqRt2h02G9edxnG9hUI958j6jhoYp5KyOkea3K3ybdI5EtvQvGoHOxHiDVMg56VvrlcE3PiS3yZ9onKt8UaVaGF5V1IOAOgONvAH3VM+OGVpSXLLNK8ku6YL2pzUtCidWBvjWPjtirR4h6VqW5zZElNpcjzgjNQqB1VtuJG7L9B4hwHWZofCi8IjzSCkqWMdvoMBGxPf76xa+tNq1RtCmx4a9G0riOys3Nq5ssIcUpIbW0VEaSR1z5URPoWuAzi9xT5chQ/XWs9HbEt30fQEwV6Hec4rWVlOBrV4A59236q0cSDeER5JkTgp5SFhkZykKKU4UTjbtAnG+Acb1xSnK6BZ5d/AvdN8XiH8Wlimn0L3cezdYJ8ihdemsxeI0FhKpLCm0AaypRJWdW+dummnoPESw05ojpIbIcSo9VZO4HuAxv370upms8v/gavQG1zgE+BC/2UxXofv4GBOtp963B/hr1aYjiHmxnYq440sDnNbaVu4V3kZCc6endn4pS+IdOeVF2AOEndR0q2IJ7lBPQ76vLcWzWeRL9DvEZPZmWs+Rdc/coTxF6O73w7bF3G4PW9TCFpQQw6tSsk4GxQB869uff4kUgpbhx0kpR29YOk6e1sVb7/APY1mvSg7NXwLK+kI6GV+uNhCUkHKMggnc75yPhTRk7NZ4YNhjNKuhW3fSq9mNGh5xl1LrKlIcbUFJUNiCNwR51Zk8Q3mRHcjyLlJdZdTpWha8hQPUHNDuIP/UN/coUOgroeiVOUU2FsurSAOg+AqBRA6AZqLuNMV1FNOvASywFE7VGsqJrrdJz2V/dNLtQxprF6Rr5w/bWbdBahKYaKikuNKUrckncKHeaIp9MnEg9qNbT/ANJf71YaX/vz9xP6IqkfaNc0ooB6Un0ycQHrCt35C/3qcn0y30HtQLefgsf4q82RXalSDR6cj0y3g+1bIP5S/wBtSj0y3THatUI+5xYry5NPFI3uGj0s+mm4A72WLnyfV+yg/FvpLl8TWdVtetbEdKnEr5iHio7eRFYg9aYaoooFC1K8qVNPWlVqNZ//2Q==" id="372" name="Google Shape;372;p4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BDAAkGBwgHBgkIBwgKCgkLDRYPDQwMDRsUFRAWIB0iIiAdHx8kKDQsJCYxJx8fLT0tMTU3Ojo6Iys/RD84QzQ5Ojf/2wBDAQoKCg0MDRoPDxo3JR8lNzc3Nzc3Nzc3Nzc3Nzc3Nzc3Nzc3Nzc3Nzc3Nzc3Nzc3Nzc3Nzc3Nzc3Nzc3Nzc3Nzf/wAARCACpAHMDASIAAhEBAxEB/8QAGwAAAQUBAQAAAAAAAAAAAAAABQACAwQGAQf/xABMEAABAwMCAwQGBQYLBgcAAAABAgMEAAUREiEGEzEiQVFhBxQycYGhFSNCcpGSsbLB0dIXRFJTc4KTs8Lh8BYzQ1SD8SQlNDVjpMP/xAAaAQADAQEBAQAAAAAAAAAAAAABAgMABAUG/8QALhEAAgIBAgMHBAIDAQAAAAAAAAECEQMSIQQxQRMyUVJhkfAigaGxFNEjM8FC/9oADAMBAAIRAxEAPwDy4bKrS2KDElQy7JiXF3StWVRkApKQE7bnY9r5isyfbo3b5TkOMyWnZALgUfq3dIHawdsHrpH4CrY03yM5UGm7VB5w5kW7hkJSThkairJ1AfAAg+/PSnm0W1KdSzcRg9o8k+4fZ66sj/WaHJvMhY7UiUc59p8Huwfs+G1S/S8hala3pOpZBUeanJx030eZ+FdChLxM5ehcTZ4CtYULiCHFgaWTjSD2fsee/h4eFWVbLe0hfJVcEu4wwHWThxRAwMaRjPbHU9B51KL/ADEgJTLlJGMAAo2H5O1RO3eS8EB2TIVoKSklLZxjOPs57z+NHs5XzBq9CgiHKzvHe64zyz448PEH8KmEZ4IyWXQMZzoPTGfzb+6rzN6lIDYRLfSlvGhIab0jHTbTjbqPA79asfT80o0euO6dtuQ33dP9eQ8BVoxkvA2r0AoGKdUgEf8AlOj+oP20v/D/AMt3+zH7apRtXoRZ6VypdMf+cd/sx+9T0NNOrCG1vKWv2Uhobn8qs1W5tXoVhkkAAkk4AA6muLBBIIII2IPdRaM5HhS20MPKU/rSFPJRkDPUJ394J/DzqT0NmVMUhwkodWSnRgEa8bHPnUo5HKVVsNqS5lDfx+dKmKXg9aVNaGoEq2VmrqgFRIh1aeyr49tX7KpODerSkBUWIFEgctRP5aq8/H1JS5oe0kZ7Sjn/AFmrLYzuVE/GqjQbQcYJ7utW2uhIGPeK6oUMPA32p1cFOG+9VRjoFP7q602t1xLbaVKUrolI3NEjZpSUankqSCoo+rbUvBHUEgY+daWWGPvMO4MpAVfkQWoqsSHnQc4IS0k4PXB7ex99QhyIgdlhxz+kcwPwSP10I5oyVx3NRCyyt9elsdN1KUcBI8Se4VM4+2w2pqKrJVs490KvIeA+Z7+4VOLmEwyyhhAcOoasYSgHbZI6nBO53ocTsfwoLVNvWqSC0lyOxFZnRwdsvJ/SFOlKw9cvvK/vBUMU4nxv6ZH6Qp0pX19x+8f7wUl/5fsCfdKBXudjSqPQo7gnFKhqKFYjUf8AXnVoj6mIFHA5Sun31VWJwc1Ze3aif0Zz+WqoQVWQlzXzodQpKVAIRqPian1kAZIGfs1EnJI5ScDvOKcUDJ09pXeasrQxOkkipEEk4qBs5OB7qux0Jwk9+vAq0HYG6LUTDLgDjymcODLiNykeNHbtHK7xMW64483qc0NcouBKinAOPfju7qz6yShzO5LmMjpTruf/ADOaR/zDn6RqPEYNeRU62Ycb2ZooQmG78to5QHCJJbbKMr5StORk7Yz4fmrLSWXUyXU8lwHWoYKCO+j9njT13htp54PJYSvI5ucEoKeh3zuB0oA+++h90JfdSNZ21kY399c3D3DK1Fp7f9GZ1EJ4ALfxHb6lT3Z28h1PwFWY3qqm5TTbfMCY6l81wbkjGCkdE/M/moUokqKlZzncmitkiPSESyjQAuO42jUsDWvsnAz34q+ZuMHKbMkDIu8+Ljrz0b/1hXZaXEquC1oWEknSopIB+tHQ0RtcKGHC7JkrW8w6yUtx8YBLqU7qIweo9nPfvVO7XRUmNKiIZQ2wwslOFEqUeZ1J7+p7u+o9teaoLoaaWncBl0ClUOCd9qVNqGLpjk437qsqaAai5Bzyz+mqpEo6e6p5CRoj/wBF/iVVVCkyMuaKwGwSgY8aaoaQEN436mphlOdPWmrGhkkY1HpR3C+ZxBSFlSRs2Op8atx/980nqQNX41ROEtoGc/aOKnS6eaVoOBjG9VgwOLZZaUkt7kZ1g5PhUl3BFym5BH1zhx/WNVRv5+NTpf7HLfHNaxjBO4+6e781PK71IdKgvIe5XE8t9CVpSkOOcsKKc6UFWkkdxKRTLa49IYkLM081SXEISd9B0ggg9RnJGw7u6pG57Tqn33Uh7msqaOcJLZUMbEg6ds9dt9iOlQw3C1HkMElaY7bj2hRKFg4GyknYjA6jP4bV5mTu1W6SQxLEiOB6M3PYTNeclIBWtSsNt5AIJ2znPToMedB5twmsx1QHUtspyVaW0JBSFBJ0gj7JAB8++rKFuvR/XoRisBp0IJdQ0CFY1ApVpGf1beNDrw4h2apTawtIbbSFJ6EhCQfmDQxRbn9W/wDxoJJYTkSM/wA5FH/2EUNf9q4941f/AKCiFi/jA/8Ali/36KHuH/3H7w/vKaH+6XzoJPkUk9BjT8aVJPTrSqlDBwjaiLdvdlR2VhlZATgFK077nuPvof301RI6Gu+kuZKcJSX0ugn9Dvf8u/8AloqJdlfP8XkY96P21DbWDNuESKCcyH22tj/KUB+uj1wjWNVwVaIFvnJlKlCM3KMklKjrCSrTjv61Kc8cXVCxwZ2u8vn3An0I/wB0aV8NH71dTaHwd48rP3EfvVactbbvGRs0J971czfV0qK8q0hWCfkTV15qzS5/0RaBdETlShHS+5ICm/bwVYG+MZIodrjXQPY5/MgYm2vD/gyh/wBJP71d+jnB/wAOT/Yj96tTc+G4MezyZEabcUvMMOuhxx4FCuWvR7IGe0c43ofd27NZFKgzZd5XcEMJUtTLqNAWpIOMHcdaePEY3yQew4jzIDIhPNK1ITKSoDY8j/Op22VFSAWn0FPsnkKCU+YIOU/DI8q0SeEJDsmGxGu0ha+Yyie2FdpgLRq1DxHd76GwI9oes0u4ybpfUphupbdLXL0qKlEJ0gnfYAnpUss8M+aZlh4hdUD5lvcfKOeuatKc6ezzAM+GMfMZqNNkQejchfiFkNj82fnRxi1xUToNul3m7CdPShyOhltBSlC/Y1knIONzjbwqk1FaiQ0yr5e5jLTzzzUcxGw4V8pWlSjkjAzjFSWjknt89Ruyzpc18+xRZgqjuICTEYZ57S3QhLy1qShYVjOD4UAlMFlqWs6zzlDGWlpx2s9SAPnVmfdJKJLog3CUuOFENLcASpSe4kZOKHyblNkt8qRKccRnOlRGKCjji21dk1HNdSqvnoVwBilTgRj/ADpVi4api6fjejEOxR3bY1cJ90agtPLWhoLZUvUU9T2enWuyUkluNGLZFwj6mL/FXcXGER2ypZL6wlJUEnSCTt1xWjizZhvtuRf+I7ZOhJcU9palIUhCkpOnUcDG5GM+BoMvhNTMieidcWIrEJbaFPrQohRcBKdhuNvwzQS5xWYcksxprUxsAHnNpUkE+G9c8lGb2ZVXFcjTWG1swuI2ZU+52Z4FLryOROSpIcx2dR2x2iD8PKrcafcWr7bzxPfLdMjRkOyUhh5ojWhtWBlIBByRgd+KAy+F24bGqbfbfHk8kOmK5r1gEagNh1xigl6tsi0vssyijmux0SAEHOkLGQD5/tqTp9Q210NBwyIj1iltTpKEPzp0aKUrdIIa161nGeh/PR3iRV4fmmM/KtqbLKlpjoAcYU4GyrAyr2unU5z51k7jwiqC2563fLSzIS3rMVx5Qc3GQMY6nbFdc4Pcj21NxVfLJ6uoK0K9YUNagMlIOnBUPDNLtYbl4B1m5MK4t4juKZJTHZivqZ0vkcxQwhsA57Q3yOvdQhYjN8E29jnpS5PuKlu/WeyhA0AlOfEk5xSVwPcVFLInWoTS3rTBMnD/ALOrARjrj/vUvC/C0eZFEm9OoYEkYhtrloZU5vjWAd1b7Ad9ZtM31Ghm21cDi+RxBMIas8ZhXqrplAlRS0EtgdrVuen+dD+Ek8QqhwEyYEJ6yFzWuTMbbcLLSlZWUkqyB1O4NZZfCd5EObLTEJahOrbfBI1JKRlR0+ABGajXw5dmWnlqaSlDUVuW4NY7LThwnbxPhS7eIPq8CvdzHNylmFtG56+SM5wjUdO/uxQ8jetI7wfeWoXrLyIyMJyWVyEB4HuGjOdW42670yVwXe4sNyW8wyG2061oQ+hTiB35SDkY7/CntE3FvegEE7f5UqdgeCvhSp6FoMY7+6tg/ZJ0lrhyGhmSuKGkrddS3ltour1K7WMbDHWsgoY61MZ87lloTZXKxp0c5WnHhjOMeVdM4uVUPFqJuJri12+XKFrdvKLhcnV8oJVpSlvsJWSgZ3wQM7bbVhUspuN7QwxHEUPvpbSyCVcvJAxvvtXW7jOjt8uPNlMtjolp9aQN/AGqPOdbeDzbi0uhWoOBRCgfHPXNTWNxsMppmx4oW1cLy9CXw6/6w7KREbui1upCsKCAoJxo6Dp0oZxBb5t44/cZ5MhLDkxMVt9cchGlOE5BxgjAJ86oMSOJ7y4GYky6TVNEOBAkOL0kdDgnY+FKdK40ZmMQp0i8+sH61llxxxSjjPaAyegzXLJOLoZu+he45uFvl3C5OKsElE1bxbTcVSlhC9JxkN6cbpT0BpXOA9IZ4P4eSsBT8cPkafYLy87774A8qGKc4v4lgjUbtc4iVZGdbiNQH4Z3+dU4679JnRpkYXB6Y0Q0w6hKlKSUJ9lJx9kd1ImC30Rv+LJ0W1vPcTWmEuZMeU5GXNS+S2y6AWyktY7JwOzv8T31HYL6/SFZLWoo5VpYYSV8o6By0cxXfvv5/mrHGNxFAjPRVxrk0zcFBDja2V4fUDqA3G6tj03O9XrhfOL0xUW65P3Ftl3DaG3WChTg6YB0gnrjr371kG9uQfk3a5wE8MmK82qRcZEiUtKkEpXz3dKQoZ3BBO1F5Ud6Xcbg024yETrvEt6AEEDlxhqVjfp5eRrzFd2uIlxH1yHefBCEMFQ3a0HKQAfA+PxqVu+XQFgpmPZYkLkNYxkOLI1K8yfPPXFHSbtEaC2LdvfpM9ZJaJM5cgqUDp0N5UPPGEiiTsm2qsnEV5tCJiX5QSw+uXp35q9R0ae/Y9e7FDZt44tcDbktWn6peNDLYVoWNKshIz0zQL1+Sm3qt4cxGU6HlIA6rAwDn3U8IqW6NqS2KuMnOR8RSpAnG356VWojpCit6aT50RNqkAZJbx96mfRMpeSgNq9yxXasc+VEP5WDnrXuUKhUKJm0zD0Qg+5YqM2ed/NJ+Cwf10Hjl4G/k4fMi9AW9A4Lu8prKDLksR0upXhSdBKzj5UfakyIVujSHm1Lct9gckFa3NStclWlJ33zju60JgyrrEtqbeuyWydHQtTiUzEa8KPU7LFVp0viSW1OadiMaZvJC9OkaEtElCU9r2QfHPSuLJgytt0XjxeDzoJTIEmfxBC4bi3Z20uQrYyyltBWea4EFaydBwDg5yfCh0oy27XwlZ4Kn2X5OuSHGXNC181elJBByOyO/wAasy71xA649Jb4etrNxeQULntj64gjSeqyMkbdKoImcQJvttuqrUyV25ptplnUNGEJIGe15k1J4MnlC+LwNd5e5o27i9L4k4rkuznYkCO0qMy66slqI4opQlYSCe12VYKR392aswFqZPD4dnOXpDbsm5+ulRIU20gpCRzDqACiPLPSsTi+ps022/R6imbJTIecONRKc4HXGMnNE4F4u8YMNyeHhIjtW42/lhwo1IUrKiTv7W2aXscnlYVxOHzIxch1T77jyt1OLKz7ycn5k06I7yJLTuM8tYVjxwc0ZvUR2c+2uBw6u3NoThTbbinAo+OTQ76IuI/iL5/qGqdnPwZJ5oXtJG5uF0jjkTUurLJYSpPa64VnHv2xWEcc1OKVjGo5A8KMqtDosLaSXPWgrXy8bAY6Y8cmhQgTcbxH/wCzNS4bGl3emw8siu5NdX7kYV50qk9Rm90V/wDINKurTLwB2sPFG2ldp5lAGsp1LLR+13bnp31BgaXAjDepxKA2ny3IyNsnfyqNVwirXry8lWMakjBx4VxU+CEJTl5BSSQoDfJ6mvQmtUm7PAhhyRilpfsWOyha1BCI5Q2cgAdT0J0+4+dOCAFtJU0G3M5KyElS8Dfcb/jVQXKBpIWtxWrGoqTucdPwrqbpAByp11ZwQCtJ2B69AKGn1/Xz2NoyV3X+fnuXSAtslSUkrzpdOk4z08+/wqXbUSpIWgbDIHZx76HJu1vSAPWFlI6BSTgeHdTvpm2jOX1gKJyAk43+GfnS1XX9B0Tvuv2YSbB0pwUq236frqZI7SsBOR3YwKEG+2sbrkHPf2Tv8qcniC05IVIyOvZB2+VDblYNMvK/ZhpKQpaAsIzvnT0x3VItJU2EuhGVLSlOgD49KCo4jtQUcyEhGnGNwfzVIjiS1NqQUSWghCtRBJyflWv1/QHF1yfs/QOFIQl7U21yUoOnSAVZ7ulTxmAhTSQ0yWNKS4pQBWT1Ox3+VZ//AGhtKUFLMhACyNRWsnOD0G1TniW0cxx5t9AfWkglToIGRg7UPv8Ar+w07uvw/wCgvGjn1Zt2JGYcW4pWrnaThOdgMmrDcRtbst63xmnnEvBtDboAQBjtHBwOvd3UDRxPYx6s45IQX46EpQA8kIOnpkda6OJLHJipZnyslLi3MsvoGoqIJJ1e6jvvT+e+5mvT9/0axtuwIbQm5tNNzNILqGhhKSR0AG1KsZP4ihzJS3/Xo7YVgBCXU4SAAAPwFKlXDt7uX5D2yX/n8GVVnrUsSBIuCyiOE+9RwKmt7DcmfFZdyG3HkIXjrpJANbyRYI1mWJFpUp2OlBU42vKlgjqRt2h02G9edxnG9hUI958j6jhoYp5KyOkea3K3ybdI5EtvQvGoHOxHiDVMg56VvrlcE3PiS3yZ9onKt8UaVaGF5V1IOAOgONvAH3VM+OGVpSXLLNK8ku6YL2pzUtCidWBvjWPjtirR4h6VqW5zZElNpcjzgjNQqB1VtuJG7L9B4hwHWZofCi8IjzSCkqWMdvoMBGxPf76xa+tNq1RtCmx4a9G0riOys3Nq5ssIcUpIbW0VEaSR1z5URPoWuAzi9xT5chQ/XWs9HbEt30fQEwV6Hec4rWVlOBrV4A59236q0cSDeER5JkTgp5SFhkZykKKU4UTjbtAnG+Acb1xSnK6BZ5d/AvdN8XiH8Wlimn0L3cezdYJ8ihdemsxeI0FhKpLCm0AaypRJWdW+dummnoPESw05ojpIbIcSo9VZO4HuAxv370upms8v/gavQG1zgE+BC/2UxXofv4GBOtp963B/hr1aYjiHmxnYq440sDnNbaVu4V3kZCc6endn4pS+IdOeVF2AOEndR0q2IJ7lBPQ76vLcWzWeRL9DvEZPZmWs+Rdc/coTxF6O73w7bF3G4PW9TCFpQQw6tSsk4GxQB869uff4kUgpbhx0kpR29YOk6e1sVb7/APY1mvSg7NXwLK+kI6GV+uNhCUkHKMggnc75yPhTRk7NZ4YNhjNKuhW3fSq9mNGh5xl1LrKlIcbUFJUNiCNwR51Zk8Q3mRHcjyLlJdZdTpWha8hQPUHNDuIP/UN/coUOgroeiVOUU2FsurSAOg+AqBRA6AZqLuNMV1FNOvASywFE7VGsqJrrdJz2V/dNLtQxprF6Rr5w/bWbdBahKYaKikuNKUrckncKHeaIp9MnEg9qNbT/ANJf71YaX/vz9xP6IqkfaNc0ooB6Un0ycQHrCt35C/3qcn0y30HtQLefgsf4q82RXalSDR6cj0y3g+1bIP5S/wBtSj0y3THatUI+5xYry5NPFI3uGj0s+mm4A72WLnyfV+yg/FvpLl8TWdVtetbEdKnEr5iHio7eRFYg9aYaoooFC1K8qVNPWlVqNZ//2Q==" id="373" name="Google Shape;373;p4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hQSERUUExQUFBQVFxcYFxgWFBgZGBQdGBcXFRgYGBgaHCYeHxklGRcVHy8gIycpLCwsFR4xNTAqNSYrLCkBCQoKDgwOGg8PGi0kHyUsLDApKSwqKSksLCwpLyw1KTIvKSwpLywsLCwsLSwsLDQpLCwtLCwsLCkpLCkpLCwpLP/AABEIAOgAsAMBIgACEQEDEQH/xAAcAAACAwEBAQEAAAAAAAAAAAABAgADBAUGBwj/xAA/EAACAQMBBQYDBwIFAwUBAAABAhEAAyESBAUxQVETImFxkfAGgbEjMqHB0eHxQlIUFWOCsmJykiQzQ6KzB//EABkBAQEBAQEBAAAAAAAAAAAAAAABAgMEBf/EACoRAAICAQMCBgICAwAAAAAAAAABAhEDEiExQVETImGhsfBxgcHhFDKR/9oADAMBAAIRAxEAPwD1xPufCgo8Tmj786AbrXzT2hHA0bf48KBqeBqAicpkfP5UxToT61OJ9+FGPSgJn2Tj3imC4yffrQQ+tMaBikYOTT6eh/GkpgR+9AT3xpSMjj5Tw8agPs/SgG/SgISfZNOB0n1pS1KRIqAceZnrTAdaC+4o1QBgRUafZ9+lMTShxNABlER/NQSf5+tQH3NMomgAR7k1B8/XhR9ilecxQFKmahHuarTGPDl5Uyj50ATw+tRT50FonjxHpQoyM0j5/pUjnWTbpFkqphrhW0scmuHTPyBZv9tc74Oci1c2Zsvst1rWeOgktbPpq9DXRQuDkY1ebSd4cfOnrkbV8TbLa1h76goQrRJKlpgYByNJmJgcYrbtO8raHTqZm0hiLdtrjKpyGYIDpB6npiazol2GqPc1zSRPHI6Eelc8b+2fsxdF0aC/Zh9LlS+BAOnxHStTbfaW8tlrgF5/upDScTgxp4A86mmXYupdy8ofYozXC/zbZNnt7TftuX+0PaAF21XdIhF1YH0Gc4rdY37s729YuTlVICXJ1OCQigrqZjBwo5Vp45LoyKcXtZuDRURvfTFcvePxNZs2bl0sS1swbbKy3NZEqrKRKgjOo4gc+FW2N/7OzALdBLOEQaLg1NE6ZKR408OdXQ1x4s6NCZ4Vn/zC0bps9oO1AJKEMCABJaSAIHgay2fibZSbaLfVmuOUSNR1EY4xwnAPA8prKjJ8Irkl1Omcjj+tDV/P1rE/xBs4uraN0a3OlcNoLcNAuRo1TiJ44raRRxa5CafBD/FG2fSk1ZjzApqhQg8T1oa8YoUCD78qoMrKDAI6eeD1pg0df0oTRigIrU3MilA6fL3+VYtmu3P8betMwKLZtOi6QILswOeJ4VUrsOVUiraHW9tS2RcK9ghut2bhWDuezQSOi9of9wrDfI2XeNtjccptds23LuCwdIKEk8sqJ867qbFbBkW7YYGZCKCCecxxM1j2vaVa+LCWbL3tOp2uICtpJhdWJZifupInwrtCe+npW5ylHr1sq3Po/wAx24d0ymzDMHBVpHlgSPAUPhXeqrd2u3edUv8A+Je4wdgpdDHZlSxEgKAMcBnnWgbG9ooQmz3RrUNp2dbT2wTp1oys0xIkGMTnFdG/saMQ7WUusnDUiFsGQFLYmeGaSmqrul7CMXs/U8TeuAbquNI0jeBYmcQL4M+Uc67++N42227YAtxG03LxMOCBqtgCTwE5wTPhV3w7uu4li7avWoD3brwSjqy3GJAgE5EQZFdFN2pAAs2wqzpAtrCzGqBECYEmtZMsdX/fxujMINxX69meT266Dsu+gCCTenB/6Lea3b73rbN7d9xrsWArqz27uLb3LSBCzKe7IBGepr0CbCgnTatiRBi2gkE5BgcPwqJsKhCnZWxb/sFsaMmZKxE/rUWZdvtJF8N9/tnmfim3YGyba9pzduMloXX7VrmFuDQC0lZ5xxitnxXvK2W2K52qMi7Xb1MHBVZtsRqIMDBBz1rsvs6W7RBS3bs4XToAQ6iFA0xEliBEZqDd6aez7JOzn7nZrp/8Yjj4VlZUub5fwaeNu+DlPt1tt77PpuI2nZ7wJDAgEtOmeExyHCc1T8IXba7LtDEAgbRtbNABaAWyOerTgHHHiK7KbAkhTbtmJCjslhF46QNMAc/E1i3KD/itsSLY7M2QmiyiEK6M5B0iWzHHjAqqacXXRL2f9mXFqX7fucPee8VbZNhKtYtWe32c27StqdFDRLvICxzAHPic17FyC0ggg5GZBHUEcvKqRuu2FK9ja0sQWHZJDEcCwiCZ+tWOIMaTgTAHLoB6YrE5qVJLi/c3CDjdg1daYGoLR6GJxxyPfKhdU49Y6j3zrmbCTStUNB/551AZppwaqYe59+xVgq2U5O89oDbVs1hsWnF1mEwLjKBotk8xmY54rlb6A2a/tQtAWVa3sauVBHZh7pVzAII7vSOJ4V6Tb9gtX0CXUDqDqEyCpHNSMg+VJa3Ls4kiyneXs2kE6lzgyTPma748kY1a6HCeOUr+RNn3R2N8uHthXt6eytWyqvDahczcaWAxPQiaybLdFred4PgbVatm0x4MbfdZB48ceA61t2DYdnsAi0EXIQ9/UR0SWYxz7nXlWra9kS6ui6i3FmYbkeoPI+IzWdSt3w1XY3o2Vcp2Tee0mzauPxYBggjJfSdAjmZAx0BrgPsqf5UNpB+37EXu31RcNyQT3+YmV08IxFd2zuu0jB9JJSSrXLjvowZI1k6e7OaVd1WNUaEkEXTbDHswSTFzs50/eBzHEUjOMV+7/okotvft9Zyt07rTaL+2C+haRsrFCzwr3LLM8CcGSYHLlXNTZAd17NtBDG+r7PpuF2LAduEjJiNOIiK9Xb3Zal2VO9dEOwd5fiMnV6dOUVSu5tmKdiEUojAm2HaEYgEY1YMQQMRIPjXVZld+qMLE+Pz87GLZvh2ze2veFu4rOq3rUDtH7mq0TIziDw6eVc74b1G/sepmclNtRWLGbyWrmi0xEwTpkA+Nb9j3UG2nanuWbyrcNsW2LEBkW3pZX03JMsBhgZrqbZuq1d0B7YPZfc0kqU/pIUqRAgDHCpLIl5b6L4JGDdP1/k8nvLYkjaljurvHZFUa2IUMEDgSfE12d5brsf8AqLKo10W7Wrs9RW3sxKuwcsTJdonmQEHDNbbu5NlIe2bVsdtBZNUFtP3SF1ctPEDlTjcGz6tfZCdIU5YhxMjtAWhzM5aaPMnXP2irG9zkbnvdtc2KxeJZG2IXQrExeuTo7392lQTpPPOYFYtu+wfbLdv7K1c2vYbdwp3ezS4j64P9MnHhqNehb4b2ZraWuxGi2ZTLakJidLzqAwMTyHSrdm3Ns4D6bNqLo0vzDhcQ2YOR5zVWWKd0/wAfsnhSar7wZ96bAtjatj7FezN661i5bSQLlvQSxIHNMEPxE8a81Z2RU3bY2nVcF1nFprpuXPs7Vy/pfAYCNM5494mQTXsbe67KHC94roBa4xcLiVQs0qIj7vhS2t02URrS2h2LCChJKEZxpJMSTOKiypKvx99yyxtuzkbz+HHU/Y3bCF9AGzhGt2to7N+0IP2jGSsqSOI41t+HtoRheC2W2Z0uAXbJIKoxRTNsrjSRnHMzVlj4f2ZF0LaABIIOp9QKkldL6tSxmIIrZs2yrbBCLGolmMkszf3MxJJMYyaxLInGvc1GDTstAFVO8cYirKWK4HYzBYpqX86aaBA+n506iPX3FKuf4olffWqgYP8ADODdUJ9++LquCkQFXjJnXqXpGRmKpS3tIAntXwsgvaz9iNeTjF6Y8OFdZDRuDxGY4108T0OWgwW9nuPs62rgOp2K3D3DFvW0Eww1SgVSAZyZqi1sm092NS3Fs27QclClzs71w6rqyTpa0VMcZJ6V2QTn8Kly4FVmPBVZj5KCx/AUjka6B40+rOZ2W1HT3rijSJ1NaP2gtMTqI/8AiN3s4AzAfgIqlE2kEstu6NT2mbVctEwq2VuK0HIIF0ACB+EX7u+JLd8d2ASJCl1LEdYHCOFde1aJP9sgETxgweH6dKy86i90jfgNq9zzu7tp2i4VOq7HdJK9kdIYYIJIwdLlrZyupMVo2K3tIZNZuH/2jcBa2VyLgucOIH2Rxzmu6+znmwjkcwOs9KTaEZM6dQPNc/hz+WfOjzxfCRFgkuWzg7ytabV9HGntrwa3fxpt6iuhnYd5SmnSDEHAkSaN8bYQ4UXJKMFbXaHf13yrCc6ShsD5Z5z27dzAMxPPoenn51S21gaj0k8eOkA/nU/yFRv/AB5Pfc5l9NqJn7UKXYkB7SkKL1lkCwcHs+2HPgJNKLW1AXIF3UVISLloBDr2ggx/dBsZHU+Irtg/T1oo3EDy8vCtrI+yOTx+rOR2G1Etm4D9owl7ZUTbtlFXJKguHUx18jVtlb/bLq19nDazrtlZZAywMNCvKSZPyOOoppZqOfoi6PUDcR+lTpQYipNczoE0sg86OnPuKk0BlR55zRB41NOaafwoAdKIuTPIA+tCaNUDDrUMx0pQaK+MVAOlRxKvIJGi4I4EjQZAnrSqOfOKN1jpaIJ0PHnoMfKqiHkfgXZx2M6tqBt23ttavAaQWkgIdMxMxGJ48K6uxfF9m1ZF26XZXu3Lep4hOzkjUF5HgHAzFC214NZCaSpJW4GxKyYZWA4qSMYmvKfFa2e0vAhEJLIqGAvJlaOhae8MyreFYaUn5jvdRpGvYP8A+rhL10MDdsF27NgALqIWOkGBpcQeBg+Nez3Zv+1fg2XkE5BUjkGgqcgwRMda+VbHvIpsotGz34MMVgywypMAkjp416D4L2s6QDbdFVVfVouglp0nRyJgxImeldJQT3o5Qm00rs+mXbIb7w0HhqBwfn+RrFtNhkHAHjkDu5iZHLEdR5Uux7YFtlge4QSsnLKF1EqOYI6gVq3bvK1ft9ps9xHXmBwHgVPeQ+BFeLSz1aknRUhx8h9PpUQDJ68fyqE/KmWvWuDyPkUPP40pAnxFWCkNCAJx75VA2f2oDNGKFFHz5D34xRNQe/3oKfXxx8qFKRUilPOjHGhAx1ok0tMQfKhQg86lBR48qdRQhEzTBdUg8GBGOIlSDQCAzw+nTjT2Jkc+PywfpVIYt2bITph3mJyZAOlSInzNfGPjW6H3htIgk9sUzmSh0vp6SRIHjX3HdDiV/wBv/C3XwP4ptFt47WBx/wATf88XGM++ldsFam/QmdtRVHpN22VdDbu3l1ngSw5YAEc88ONes3BbCWhswvuXZSba3GwoEQFkCdJI4d6uL8O7AXS3FqdMZkDMiCMcQWX1r2m69lyjXLTSNRmA0BzqxzGNNc5M3BdTwvxRtW0WbNsC4wIUbO9xSSbynUSSTgMCGGMlWzSXt2jZDbubPtTNce5oVlJByBhgsnBMEdeRrg7Z8QudoKPDW1dgbakcEdipD8SQxJBOK9GNzM62uyshw2m61s3CjCHyVuSPtSCMn8hWZqUaUmajpkm4o+nCYWSCdKyc5MCT8zJqDNQGNI+7gSJkjAAUnwM55xTA8sTUMEzVZ/OrIpHFAJNHX1qC3mZ/CmPGgBFBxP6VAM0WoDOR8vfSjSz760wHWhAA04FK0UA+Y8PlQ0WTR1Uiknyp59KEIGNWqPWD9DVYOfHp+9WBtMnorH0UmqQz7uEFfl/xt181bd87dtF/VEX9pmFBBUuZGf6uOa+l7Ke94cvkEry+zbvZnvMAsNdukZ6vn8GFcpScVt1PVGKlIT4WaFQjgxn8bVe23YvfHTSPoua8T8PkC3a/2+hKfpXs923QCv8A2j/ilbndnLH/AKn543Ns7a2ZSBpzkT/UF8hxOfCvr/wdsioC3bMyFmYK7rC6SAI5iAOEx5c/PXPh+3Y2BlYWmuagyspYMR2i94gnlJECvT/D+0CLfD7g+uz/AL+tZy5PGTceODWPH4TSZ6GOv4e+FMPXl7NJbfurJ46R54FOBWziyGlamPH3+lJx69fP9vChA0DRVahNAIR+dDl1j3yox+FEzPDEdaGjNPPgBRHr+dEHPvjzpSMzw6/pQyS00qCQRI58s04oTTKKGggUSB09+NQLTEdeOOH1oQgHj8ql/wC4/hbuf8Goqc0t9SUdQcsjAHlLKVHyzRPcUZdjvSI8T/yUflXN2W6Abkf6hH/0rfse73QjUy9cTzYnp4VlTcNwFzqTvao+9zxnHlWMkbO+OaV2ef3HtMWrPkn616zYb+R5cfklcHd3whfthAXskqFBgtyDf9PiK7dndNwMO8kARxbP3R08K9EtL6nnxya2ZwfiawG2Z3a2QyaQrTwm4moGDwPjVW5LxGjP9AH/AOBrt753FcvbO9pWQMxB7xaMOr8hPBTWLYvhW8igF7Ugci3+n1X/AKD+FeXBFxx1LuenNJPInF9D0tlu4uP6V+lWqZz+VIogCeQA/CKYLXU87GIx86rP4UwBE+dQn8qEAPKlfGabTNAkHGD9aAUnlimIqQY/bhUHGhTJFMOHWgBy5U7ExQgEXn60y/L30pCxjgflTaqFGnxinDT1+Y/HypCfy4Ux9flQGHa9u7O6pYkW+xuOy6RJKvaRfHjciOpFLtm9tFwDS5FsX+2QaJ7lpLoIJMEBWJEHMxxo2HtXX16+0D23VEKwGRipcCfvmUHlmtjbuQ/etgzq46pPaKFeTMmVABnkBXW4rZo5eZ8FabxU3OzCuO+yajp0lhbF3A1TBQzMcoqbPdc376E91BZKiBjWrFpPPIqPZtIGuaAOzLOWhiQVt6WYCc9yFnpU2ixaXXfdVAADO51DFvKkwYIHiKzcTfmBvVnt29Skhg9tY0gzruKpgHmQYHlVbbxZdodWD6QlgImgai9xrymCOUW/rWpthQotsqDbEECTA0nUIgzxyM1ncbPddhAZ27hnWCTaOqAZHeXVOMjUSOJraca3Rhp9GMm9QX09neBLKp1KghntdqqRqngCM86rs77RgpCXSzBCiAKWcPba6CAGMd1GwYyB1rZ/liEz2Y1Aq39QyilFPGJCyPnVI3XZIA7IAdwD7wjswQgGZwCwxyJ4iazcOxqp9GV3N+WxrJVxoKghoUrrEqWBPdXlqOJMVo2XbgzuoVgULAyVxGmDAJMMGBBjkelB932zMoO9g8cgzK4OF7xkDBkyDV1nZ4ZzxZzJMRAUaVWByUfU08tbCpLksnnSETiiV9cUSKwaADUiKkzU01ALz4e+lCKYedDTiPeaAz6Z/emI9zSseHLrNED30oUmioB40AI50wFAKozx9KttEgz0pRUWYAPHwFAc3Zd23BZsIQqtZLvIfLMRcCqCBgS4luUYFMu7bpXjpPaloNxiBbe2qXFx/UDqYccgEca6WYPAxyBrKu9kPEXBkASvVQwzMRmPOuuqT4RycYrkzbbu663aqIZH7cKpuEaddtFtNOcKVud3/UnOa6O12C4ROCkjWZUkAKcAMCGlo5cKoG9kjVD4EwVg8SpgcSREkRgR1qw7zSJAufdJ+5JwAYAnjkCOsjFS5bbDy9xd2Wrlu3btuFhFZdWuZCHTakRmU4nkV5zWZd3sO2cgG52tx7X2hCgXAikyODaVI+cTk1qu7wVZJDEDmACDKl8Z6DnGcUr72QA91+6QCNOSCYJABkr40uW7Hl2VnNu7luNbZTluw2i2pN1oXW+u0T1Gk6fCPCtV/d109rpLDUsWovEBAUUaSY1SGDEMG5yOla23igAkPnhCE/1BeR8ceR6VXb3ukgRcE8O4I4xkzHj5Vq59iVDuU7RsL9o3ZGEIXutcJaAyEorSSA4DglpiQQckBds3ZdbXoaJW72Q7Vh2ZNy01vhgxou5zHaRmtb71t5JV8YJ0TMHORxwZnmMiYNbm8/3qOclygoRfUa7Emq1fpTgRSsxrkdRdNRfH3+9FmpHE4wflQDR0ifnUalwOX6VKAzKOkRimZZ60B5dKOo0Az0o8elBZzMfL8ONNp9/nUBC8fpzNPVejh4TFHp7mqC0GJ6+vs0RfMfvNLp8arvW3AXQVEHIK8ZjhHDOfriiIzQWx7+dUttgBAJgtHIyZ5eoI+VUG3egd+3qBydJyIUdMGQfWh2N4gS1okRMpMiVMDu4xrj/uFbUV1ZlyfRGi3vBDEPMwcA5DQQeHOV9ar/zi1E9oOAMmerD6o3oKrWzeB+9agGRCR/ZxIWZxcyP7h0oPs9yRpNoCYzbGBMyO7xiMdRxxVqJLkbLW1gmAxmJ58O6foy/+Qq0XD4z4Guelm8DhrQxmFjJ0xwHAQR5EdKgW/ga7cg5wRPCIx5+vhUcV3KpPqjoyf4pdX8Vn2VbgnWytgfdEQZb8I048K0DjWao2g6jUg84FFT60tQAJ5UNPpTFaGetAAjPiKWMzNEtjl7/Oo2aoM9NqHCKSoPfSoCLcBEjlPL9aePp60QtTRFQCfvT6/T6U3ZmiLYoCA0QevGgv50ZnnVBOVQUCKINAGKhrNt28bVhQ11wgOBJkt5KJJpdj24XgdNu+g5NctMoPkT+cVtY56dVbdzOqKem9zWxn9OlTTn360FXhJz9anH39awUk0ffChTIKpQqtQLFMUxkxQIqAOqlqAzUHnQAiofDjQnl1olaoKgBQZaISmVagKzw60w8+VMB6VCaAmnnRDVJM+8ezRoBKJMVFoulAAvE01scBx9zVcctJM0u1J9kwA1YwB4EH8vwiiVkvuZbG6im03r72zcLaeyYDUbahYKBRkHVOQOHCqNjtq1xdVt0cHUGWztChonutcucQehEYql9wIIi3dZVjSQ2lm+0DNIOZ+7E/2sOdBdzjIZHjvrCuS3fBk5iRqAAbiONelpz3l+t/4LGWLHahN78+V/NndPiI8PE0AZmP4rPuvZNCQU0wzYM5HAHygDiBWyvO1TJt0Kwc4mrA0RjNH86WoEO1wVBS4qChSFaANE5qCaAgqT/J51B+HpTMIPDlWiNlIMigKlSsooS3rUbPvrUqUAs46fzRA9/pQqUA6fKm0GjUoQWDUnAiOOfzqVKFHX3mpo/mpUoQA6VCtSpQB6dKK25qVKAItVCAOfGhUoAcppkFSpVINw95oe80KlUh/9k=" id="374" name="Google Shape;374;p4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1556792"/>
            <a:ext cx="162877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599" y="4077072"/>
            <a:ext cx="1629541" cy="223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Histórico dos Computadores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755576" y="1600200"/>
            <a:ext cx="813690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História curta – formalmente: 1930-2013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83 anos!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Difícil de se analisar sob uma perspectiva histórica.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Ritmo evolutivo muitíssimo rápido!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Classificação por gerações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Tecnologia de hardware fundamental empregada;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Histórico dos Computadores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3707904" y="2024956"/>
            <a:ext cx="720080" cy="424847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627784" y="1664916"/>
            <a:ext cx="30332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Mundo sem Computadores ☹</a:t>
            </a:r>
            <a:endParaRPr b="1" sz="18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890020" y="6211669"/>
            <a:ext cx="3978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699792" y="2276872"/>
            <a:ext cx="1191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1642-1945</a:t>
            </a:r>
            <a:endParaRPr b="1" sz="18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2699792" y="2852936"/>
            <a:ext cx="1191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1945-1955</a:t>
            </a:r>
            <a:endParaRPr b="1" sz="18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699792" y="3419708"/>
            <a:ext cx="1191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1955-1965</a:t>
            </a:r>
            <a:endParaRPr b="1" sz="18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699792" y="4005064"/>
            <a:ext cx="1191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1965-1980</a:t>
            </a:r>
            <a:endParaRPr b="1" sz="18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660568" y="5219908"/>
            <a:ext cx="1019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1980- ....</a:t>
            </a:r>
            <a:endParaRPr b="1" sz="18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316752" y="2276872"/>
            <a:ext cx="38867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Geração dos Computadores Mecânicos</a:t>
            </a:r>
            <a:endParaRPr b="1" sz="18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316752" y="2852936"/>
            <a:ext cx="22622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1a Geração – Válvulas</a:t>
            </a:r>
            <a:endParaRPr b="1" sz="18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316752" y="3419708"/>
            <a:ext cx="25696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2a Geração - Transistores</a:t>
            </a:r>
            <a:endParaRPr b="1" sz="18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283968" y="4005064"/>
            <a:ext cx="3365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3a Geração – Circuitos Integrados</a:t>
            </a:r>
            <a:endParaRPr b="1" sz="18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283968" y="5229200"/>
            <a:ext cx="27567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4a Geração – Circuitos VLSI</a:t>
            </a:r>
            <a:endParaRPr b="1" sz="18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Histórico dos Computadores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55576" y="1600200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1623-1662 – Blaise Pascal – Calculadora mecânica. Máquina de Adição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explicatorium.com/images/Personalidades/Blaise_Pascal.jpg"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2780928"/>
            <a:ext cx="1368152" cy="1838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5936" y="3501008"/>
            <a:ext cx="39909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Histórico dos Computadores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55576" y="1600200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1791-1971 – Charles Babbage – Máquina para computação de tabelas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Nunca construídas*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3284984"/>
            <a:ext cx="171450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1920" y="3284984"/>
            <a:ext cx="4067175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899592" y="6021288"/>
            <a:ext cx="20122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*1991 – Museu 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ciências de Londres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Histórico dos Computadores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55576" y="1600200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1943-1944 – T. Flowers / A. Turing - Colossus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2276872"/>
            <a:ext cx="200025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7744" y="3501008"/>
            <a:ext cx="1715887" cy="2579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7984" y="2420888"/>
            <a:ext cx="246697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40152" y="4365104"/>
            <a:ext cx="285750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899592" y="6211669"/>
            <a:ext cx="16870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1º Computador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Elétrico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Histórico dos Computadores</a:t>
            </a:r>
            <a:endParaRPr b="0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755576" y="1600200"/>
            <a:ext cx="7931224" cy="499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Primeira geração – Válvulas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“Chave Elétrica”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 txBox="1"/>
          <p:nvPr>
            <p:ph idx="2" type="body"/>
          </p:nvPr>
        </p:nvSpPr>
        <p:spPr>
          <a:xfrm rot="-5400000">
            <a:off x="-1871130" y="3499930"/>
            <a:ext cx="4453955" cy="71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sophosnews.files.wordpress.com/2011/11/valves-180.png?w=178&amp;h=198" id="157" name="Google Shape;1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288" y="4221088"/>
            <a:ext cx="1695450" cy="18859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fu_modelo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