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Abstração da Máquina de Von Neumann</a:t>
            </a:r>
            <a:endParaRPr/>
          </a:p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2019300" y="1857375"/>
            <a:ext cx="1878013" cy="1090613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Memória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3897313" y="4854575"/>
            <a:ext cx="1668462" cy="1089025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Entrada e Saída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5478463" y="1857375"/>
            <a:ext cx="1668462" cy="1090613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</a:t>
            </a:r>
            <a:endParaRPr/>
          </a:p>
        </p:txBody>
      </p:sp>
      <p:cxnSp>
        <p:nvCxnSpPr>
          <p:cNvPr id="94" name="Google Shape;94;p13"/>
          <p:cNvCxnSpPr>
            <a:stCxn id="91" idx="3"/>
            <a:endCxn id="93" idx="1"/>
          </p:cNvCxnSpPr>
          <p:nvPr/>
        </p:nvCxnSpPr>
        <p:spPr>
          <a:xfrm>
            <a:off x="3897313" y="2402682"/>
            <a:ext cx="15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95" name="Google Shape;95;p13"/>
          <p:cNvCxnSpPr>
            <a:stCxn id="91" idx="2"/>
          </p:cNvCxnSpPr>
          <p:nvPr/>
        </p:nvCxnSpPr>
        <p:spPr>
          <a:xfrm>
            <a:off x="2958307" y="2947988"/>
            <a:ext cx="1460400" cy="1906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" name="Google Shape;96;p13"/>
          <p:cNvCxnSpPr>
            <a:endCxn id="93" idx="2"/>
          </p:cNvCxnSpPr>
          <p:nvPr/>
        </p:nvCxnSpPr>
        <p:spPr>
          <a:xfrm flipH="1" rot="10800000">
            <a:off x="5104594" y="2947988"/>
            <a:ext cx="1208100" cy="1906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260" name="Google Shape;260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2"/>
          <p:cNvSpPr txBox="1"/>
          <p:nvPr>
            <p:ph type="title"/>
          </p:nvPr>
        </p:nvSpPr>
        <p:spPr>
          <a:xfrm>
            <a:off x="7620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Relação entre Wafer, Chip e Gate</a:t>
            </a:r>
            <a:endParaRPr/>
          </a:p>
        </p:txBody>
      </p:sp>
      <p:sp>
        <p:nvSpPr>
          <p:cNvPr id="262" name="Google Shape;262;p22"/>
          <p:cNvSpPr/>
          <p:nvPr/>
        </p:nvSpPr>
        <p:spPr>
          <a:xfrm>
            <a:off x="990600" y="1143000"/>
            <a:ext cx="2438400" cy="2514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3" name="Google Shape;263;p22"/>
          <p:cNvCxnSpPr/>
          <p:nvPr/>
        </p:nvCxnSpPr>
        <p:spPr>
          <a:xfrm>
            <a:off x="1524000" y="13716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Google Shape;264;p22"/>
          <p:cNvCxnSpPr/>
          <p:nvPr/>
        </p:nvCxnSpPr>
        <p:spPr>
          <a:xfrm>
            <a:off x="1295400" y="1600200"/>
            <a:ext cx="1828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22"/>
          <p:cNvCxnSpPr/>
          <p:nvPr/>
        </p:nvCxnSpPr>
        <p:spPr>
          <a:xfrm>
            <a:off x="1143000" y="1828800"/>
            <a:ext cx="213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6" name="Google Shape;266;p22"/>
          <p:cNvCxnSpPr/>
          <p:nvPr/>
        </p:nvCxnSpPr>
        <p:spPr>
          <a:xfrm>
            <a:off x="1066800" y="2057400"/>
            <a:ext cx="228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p22"/>
          <p:cNvCxnSpPr/>
          <p:nvPr/>
        </p:nvCxnSpPr>
        <p:spPr>
          <a:xfrm>
            <a:off x="1524000" y="34290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" name="Google Shape;268;p22"/>
          <p:cNvCxnSpPr/>
          <p:nvPr/>
        </p:nvCxnSpPr>
        <p:spPr>
          <a:xfrm>
            <a:off x="1295400" y="3200400"/>
            <a:ext cx="1828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9" name="Google Shape;269;p22"/>
          <p:cNvCxnSpPr/>
          <p:nvPr/>
        </p:nvCxnSpPr>
        <p:spPr>
          <a:xfrm>
            <a:off x="1143000" y="2971800"/>
            <a:ext cx="213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0" name="Google Shape;270;p22"/>
          <p:cNvCxnSpPr/>
          <p:nvPr/>
        </p:nvCxnSpPr>
        <p:spPr>
          <a:xfrm>
            <a:off x="1066800" y="2743200"/>
            <a:ext cx="228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Google Shape;271;p22"/>
          <p:cNvCxnSpPr/>
          <p:nvPr/>
        </p:nvCxnSpPr>
        <p:spPr>
          <a:xfrm>
            <a:off x="990600" y="2286000"/>
            <a:ext cx="243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22"/>
          <p:cNvCxnSpPr/>
          <p:nvPr/>
        </p:nvCxnSpPr>
        <p:spPr>
          <a:xfrm>
            <a:off x="990600" y="2514600"/>
            <a:ext cx="243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22"/>
          <p:cNvCxnSpPr/>
          <p:nvPr/>
        </p:nvCxnSpPr>
        <p:spPr>
          <a:xfrm rot="5400000">
            <a:off x="2519363" y="241935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4" name="Google Shape;274;p22"/>
          <p:cNvCxnSpPr/>
          <p:nvPr/>
        </p:nvCxnSpPr>
        <p:spPr>
          <a:xfrm rot="5400000">
            <a:off x="2062163" y="2419350"/>
            <a:ext cx="1828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5" name="Google Shape;275;p22"/>
          <p:cNvCxnSpPr/>
          <p:nvPr/>
        </p:nvCxnSpPr>
        <p:spPr>
          <a:xfrm rot="5400000">
            <a:off x="1679575" y="2419350"/>
            <a:ext cx="213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p22"/>
          <p:cNvCxnSpPr/>
          <p:nvPr/>
        </p:nvCxnSpPr>
        <p:spPr>
          <a:xfrm rot="5400000">
            <a:off x="1374775" y="2419350"/>
            <a:ext cx="228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22"/>
          <p:cNvCxnSpPr/>
          <p:nvPr/>
        </p:nvCxnSpPr>
        <p:spPr>
          <a:xfrm rot="5400000">
            <a:off x="492125" y="241935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22"/>
          <p:cNvCxnSpPr/>
          <p:nvPr/>
        </p:nvCxnSpPr>
        <p:spPr>
          <a:xfrm rot="5400000">
            <a:off x="474663" y="2401888"/>
            <a:ext cx="1828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" name="Google Shape;279;p22"/>
          <p:cNvCxnSpPr/>
          <p:nvPr/>
        </p:nvCxnSpPr>
        <p:spPr>
          <a:xfrm rot="5400000">
            <a:off x="534988" y="2419350"/>
            <a:ext cx="213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p22"/>
          <p:cNvCxnSpPr/>
          <p:nvPr/>
        </p:nvCxnSpPr>
        <p:spPr>
          <a:xfrm rot="5400000">
            <a:off x="687388" y="2419350"/>
            <a:ext cx="228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" name="Google Shape;281;p22"/>
          <p:cNvCxnSpPr/>
          <p:nvPr/>
        </p:nvCxnSpPr>
        <p:spPr>
          <a:xfrm rot="5400000">
            <a:off x="1069975" y="2419350"/>
            <a:ext cx="243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2" name="Google Shape;282;p22"/>
          <p:cNvCxnSpPr/>
          <p:nvPr/>
        </p:nvCxnSpPr>
        <p:spPr>
          <a:xfrm rot="5400000">
            <a:off x="839788" y="2419350"/>
            <a:ext cx="243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3" name="Google Shape;283;p22"/>
          <p:cNvSpPr/>
          <p:nvPr/>
        </p:nvSpPr>
        <p:spPr>
          <a:xfrm>
            <a:off x="2517775" y="2057400"/>
            <a:ext cx="228600" cy="228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2"/>
          <p:cNvSpPr/>
          <p:nvPr/>
        </p:nvSpPr>
        <p:spPr>
          <a:xfrm>
            <a:off x="2646363" y="2119313"/>
            <a:ext cx="2857500" cy="1408112"/>
          </a:xfrm>
          <a:custGeom>
            <a:rect b="b" l="l" r="r" t="t"/>
            <a:pathLst>
              <a:path extrusionOk="0" h="120000" w="120000">
                <a:moveTo>
                  <a:pt x="0" y="4329"/>
                </a:moveTo>
                <a:cubicBezTo>
                  <a:pt x="22200" y="2164"/>
                  <a:pt x="44400" y="0"/>
                  <a:pt x="55533" y="14746"/>
                </a:cubicBezTo>
                <a:cubicBezTo>
                  <a:pt x="66666" y="29492"/>
                  <a:pt x="55933" y="75355"/>
                  <a:pt x="66666" y="92942"/>
                </a:cubicBezTo>
                <a:cubicBezTo>
                  <a:pt x="77400" y="110529"/>
                  <a:pt x="98666" y="115264"/>
                  <a:pt x="120000" y="12000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85" name="Google Shape;285;p22"/>
          <p:cNvGrpSpPr/>
          <p:nvPr/>
        </p:nvGrpSpPr>
        <p:grpSpPr>
          <a:xfrm>
            <a:off x="5503863" y="2819400"/>
            <a:ext cx="1060450" cy="1612900"/>
            <a:chOff x="3467" y="1440"/>
            <a:chExt cx="1909" cy="1815"/>
          </a:xfrm>
        </p:grpSpPr>
        <p:sp>
          <p:nvSpPr>
            <p:cNvPr id="286" name="Google Shape;286;p22"/>
            <p:cNvSpPr/>
            <p:nvPr/>
          </p:nvSpPr>
          <p:spPr>
            <a:xfrm>
              <a:off x="3467" y="1440"/>
              <a:ext cx="1909" cy="1815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3588" y="1540"/>
              <a:ext cx="267" cy="288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3585" y="1977"/>
              <a:ext cx="267" cy="288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3593" y="2425"/>
              <a:ext cx="267" cy="288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3590" y="2840"/>
              <a:ext cx="267" cy="288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4971" y="1537"/>
              <a:ext cx="267" cy="288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4968" y="1974"/>
              <a:ext cx="267" cy="288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4976" y="2422"/>
              <a:ext cx="267" cy="288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4973" y="2837"/>
              <a:ext cx="267" cy="288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4098" y="1772"/>
              <a:ext cx="670" cy="1112"/>
            </a:xfrm>
            <a:prstGeom prst="rect">
              <a:avLst/>
            </a:pr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96" name="Google Shape;296;p22"/>
            <p:cNvCxnSpPr/>
            <p:nvPr/>
          </p:nvCxnSpPr>
          <p:spPr>
            <a:xfrm>
              <a:off x="4230" y="1772"/>
              <a:ext cx="0" cy="11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7" name="Google Shape;297;p22"/>
            <p:cNvCxnSpPr/>
            <p:nvPr/>
          </p:nvCxnSpPr>
          <p:spPr>
            <a:xfrm>
              <a:off x="4381" y="1780"/>
              <a:ext cx="0" cy="11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8" name="Google Shape;298;p22"/>
            <p:cNvCxnSpPr/>
            <p:nvPr/>
          </p:nvCxnSpPr>
          <p:spPr>
            <a:xfrm>
              <a:off x="4521" y="1777"/>
              <a:ext cx="0" cy="11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9" name="Google Shape;299;p22"/>
            <p:cNvCxnSpPr/>
            <p:nvPr/>
          </p:nvCxnSpPr>
          <p:spPr>
            <a:xfrm>
              <a:off x="4661" y="1774"/>
              <a:ext cx="0" cy="11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0" name="Google Shape;300;p22"/>
            <p:cNvCxnSpPr/>
            <p:nvPr/>
          </p:nvCxnSpPr>
          <p:spPr>
            <a:xfrm>
              <a:off x="4098" y="1897"/>
              <a:ext cx="670" cy="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p22"/>
            <p:cNvCxnSpPr/>
            <p:nvPr/>
          </p:nvCxnSpPr>
          <p:spPr>
            <a:xfrm>
              <a:off x="4106" y="2037"/>
              <a:ext cx="670" cy="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" name="Google Shape;302;p22"/>
            <p:cNvCxnSpPr/>
            <p:nvPr/>
          </p:nvCxnSpPr>
          <p:spPr>
            <a:xfrm>
              <a:off x="4103" y="2177"/>
              <a:ext cx="670" cy="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3" name="Google Shape;303;p22"/>
            <p:cNvCxnSpPr/>
            <p:nvPr/>
          </p:nvCxnSpPr>
          <p:spPr>
            <a:xfrm>
              <a:off x="4100" y="2306"/>
              <a:ext cx="670" cy="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22"/>
            <p:cNvCxnSpPr/>
            <p:nvPr/>
          </p:nvCxnSpPr>
          <p:spPr>
            <a:xfrm>
              <a:off x="4097" y="2446"/>
              <a:ext cx="670" cy="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22"/>
            <p:cNvCxnSpPr/>
            <p:nvPr/>
          </p:nvCxnSpPr>
          <p:spPr>
            <a:xfrm>
              <a:off x="4105" y="2586"/>
              <a:ext cx="670" cy="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22"/>
            <p:cNvCxnSpPr/>
            <p:nvPr/>
          </p:nvCxnSpPr>
          <p:spPr>
            <a:xfrm>
              <a:off x="4102" y="2748"/>
              <a:ext cx="670" cy="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7" name="Google Shape;307;p22"/>
            <p:cNvCxnSpPr/>
            <p:nvPr/>
          </p:nvCxnSpPr>
          <p:spPr>
            <a:xfrm rot="10800000">
              <a:off x="3857" y="1728"/>
              <a:ext cx="245" cy="5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8" name="Google Shape;308;p22"/>
            <p:cNvCxnSpPr/>
            <p:nvPr/>
          </p:nvCxnSpPr>
          <p:spPr>
            <a:xfrm flipH="1">
              <a:off x="3857" y="1974"/>
              <a:ext cx="24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9" name="Google Shape;309;p22"/>
            <p:cNvCxnSpPr/>
            <p:nvPr/>
          </p:nvCxnSpPr>
          <p:spPr>
            <a:xfrm rot="10800000">
              <a:off x="3860" y="2586"/>
              <a:ext cx="242" cy="1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22"/>
            <p:cNvCxnSpPr/>
            <p:nvPr/>
          </p:nvCxnSpPr>
          <p:spPr>
            <a:xfrm flipH="1">
              <a:off x="3852" y="2837"/>
              <a:ext cx="250" cy="5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p22"/>
            <p:cNvCxnSpPr/>
            <p:nvPr/>
          </p:nvCxnSpPr>
          <p:spPr>
            <a:xfrm flipH="1" rot="10800000">
              <a:off x="4767" y="1728"/>
              <a:ext cx="201" cy="2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2" name="Google Shape;312;p22"/>
            <p:cNvCxnSpPr/>
            <p:nvPr/>
          </p:nvCxnSpPr>
          <p:spPr>
            <a:xfrm>
              <a:off x="4767" y="2160"/>
              <a:ext cx="20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3" name="Google Shape;313;p22"/>
            <p:cNvCxnSpPr/>
            <p:nvPr/>
          </p:nvCxnSpPr>
          <p:spPr>
            <a:xfrm flipH="1" rot="10800000">
              <a:off x="4767" y="2586"/>
              <a:ext cx="201" cy="1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4" name="Google Shape;314;p22"/>
            <p:cNvCxnSpPr/>
            <p:nvPr/>
          </p:nvCxnSpPr>
          <p:spPr>
            <a:xfrm>
              <a:off x="4767" y="2837"/>
              <a:ext cx="209" cy="5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15" name="Google Shape;315;p22"/>
          <p:cNvSpPr/>
          <p:nvPr/>
        </p:nvSpPr>
        <p:spPr>
          <a:xfrm>
            <a:off x="6051550" y="4038600"/>
            <a:ext cx="1516063" cy="10239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cubicBezTo>
                  <a:pt x="1633" y="33302"/>
                  <a:pt x="3267" y="66790"/>
                  <a:pt x="15329" y="78511"/>
                </a:cubicBezTo>
                <a:cubicBezTo>
                  <a:pt x="27392" y="90232"/>
                  <a:pt x="55036" y="63441"/>
                  <a:pt x="72502" y="70325"/>
                </a:cubicBezTo>
                <a:cubicBezTo>
                  <a:pt x="89968" y="77209"/>
                  <a:pt x="104921" y="98604"/>
                  <a:pt x="120000" y="12000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22"/>
          <p:cNvSpPr/>
          <p:nvPr/>
        </p:nvSpPr>
        <p:spPr>
          <a:xfrm>
            <a:off x="7339013" y="5062538"/>
            <a:ext cx="600075" cy="581025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22"/>
          <p:cNvSpPr txBox="1"/>
          <p:nvPr/>
        </p:nvSpPr>
        <p:spPr>
          <a:xfrm>
            <a:off x="1050925" y="3608388"/>
            <a:ext cx="9445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Wafer</a:t>
            </a:r>
            <a:endParaRPr/>
          </a:p>
        </p:txBody>
      </p:sp>
      <p:sp>
        <p:nvSpPr>
          <p:cNvPr id="318" name="Google Shape;318;p22"/>
          <p:cNvSpPr txBox="1"/>
          <p:nvPr/>
        </p:nvSpPr>
        <p:spPr>
          <a:xfrm>
            <a:off x="5621338" y="2332038"/>
            <a:ext cx="776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Chip</a:t>
            </a:r>
            <a:endParaRPr/>
          </a:p>
        </p:txBody>
      </p:sp>
      <p:sp>
        <p:nvSpPr>
          <p:cNvPr id="319" name="Google Shape;319;p22"/>
          <p:cNvSpPr txBox="1"/>
          <p:nvPr/>
        </p:nvSpPr>
        <p:spPr>
          <a:xfrm>
            <a:off x="7602538" y="4635500"/>
            <a:ext cx="7588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325" name="Google Shape;325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23"/>
          <p:cNvSpPr txBox="1"/>
          <p:nvPr>
            <p:ph type="title"/>
          </p:nvPr>
        </p:nvSpPr>
        <p:spPr>
          <a:xfrm>
            <a:off x="685800" y="346075"/>
            <a:ext cx="7772400" cy="8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Evolução do Microprocessadores Intel</a:t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23"/>
          <p:cNvSpPr txBox="1"/>
          <p:nvPr/>
        </p:nvSpPr>
        <p:spPr>
          <a:xfrm>
            <a:off x="685800" y="1423988"/>
            <a:ext cx="8081963" cy="374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Chip			8286	8386	8486 Pentiun	  P6	P7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Inicio Projeto		1978	1982	1986	1989	1990  1993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Mercado		1983	1986	1990	1994	1996  1998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Barramento Endereço	  16	  32	  32	  32	  32	32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Barramento de Dados	  16	  32	  32	  32	  32	32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Número de Flags	   9	   8	   8	   8	   8	 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No. de Registradores	   8	   8	  16	  13	  13	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Número Transistors	.13M	 .28M	1.2M	3.1M	5.5M 10+M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MIPS			   1	   5	   20	 100	 250    500</a:t>
            </a:r>
            <a:endParaRPr/>
          </a:p>
        </p:txBody>
      </p:sp>
      <p:cxnSp>
        <p:nvCxnSpPr>
          <p:cNvPr id="328" name="Google Shape;328;p23"/>
          <p:cNvCxnSpPr/>
          <p:nvPr/>
        </p:nvCxnSpPr>
        <p:spPr>
          <a:xfrm>
            <a:off x="1006475" y="1976438"/>
            <a:ext cx="73469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23"/>
          <p:cNvCxnSpPr/>
          <p:nvPr/>
        </p:nvCxnSpPr>
        <p:spPr>
          <a:xfrm>
            <a:off x="1019175" y="2006600"/>
            <a:ext cx="73469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0" name="Google Shape;330;p23"/>
          <p:cNvCxnSpPr/>
          <p:nvPr/>
        </p:nvCxnSpPr>
        <p:spPr>
          <a:xfrm>
            <a:off x="3475038" y="1441450"/>
            <a:ext cx="0" cy="3743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336" name="Google Shape;336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2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Balance</a:t>
            </a:r>
            <a:endParaRPr/>
          </a:p>
        </p:txBody>
      </p:sp>
      <p:grpSp>
        <p:nvGrpSpPr>
          <p:cNvPr id="338" name="Google Shape;338;p24"/>
          <p:cNvGrpSpPr/>
          <p:nvPr/>
        </p:nvGrpSpPr>
        <p:grpSpPr>
          <a:xfrm>
            <a:off x="869950" y="1730375"/>
            <a:ext cx="6911975" cy="4476750"/>
            <a:chOff x="548" y="1090"/>
            <a:chExt cx="4354" cy="2820"/>
          </a:xfrm>
        </p:grpSpPr>
        <p:grpSp>
          <p:nvGrpSpPr>
            <p:cNvPr id="339" name="Google Shape;339;p24"/>
            <p:cNvGrpSpPr/>
            <p:nvPr/>
          </p:nvGrpSpPr>
          <p:grpSpPr>
            <a:xfrm>
              <a:off x="979" y="3556"/>
              <a:ext cx="3868" cy="167"/>
              <a:chOff x="979" y="3556"/>
              <a:chExt cx="3868" cy="167"/>
            </a:xfrm>
          </p:grpSpPr>
          <p:cxnSp>
            <p:nvCxnSpPr>
              <p:cNvPr id="340" name="Google Shape;340;p24"/>
              <p:cNvCxnSpPr/>
              <p:nvPr/>
            </p:nvCxnSpPr>
            <p:spPr>
              <a:xfrm>
                <a:off x="979" y="3633"/>
                <a:ext cx="386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341" name="Google Shape;341;p24"/>
              <p:cNvCxnSpPr/>
              <p:nvPr/>
            </p:nvCxnSpPr>
            <p:spPr>
              <a:xfrm>
                <a:off x="2011" y="3556"/>
                <a:ext cx="0" cy="16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24"/>
              <p:cNvCxnSpPr/>
              <p:nvPr/>
            </p:nvCxnSpPr>
            <p:spPr>
              <a:xfrm>
                <a:off x="2900" y="3556"/>
                <a:ext cx="0" cy="16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3" name="Google Shape;343;p24"/>
              <p:cNvCxnSpPr/>
              <p:nvPr/>
            </p:nvCxnSpPr>
            <p:spPr>
              <a:xfrm>
                <a:off x="3796" y="3556"/>
                <a:ext cx="0" cy="16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4" name="Google Shape;344;p24"/>
              <p:cNvCxnSpPr/>
              <p:nvPr/>
            </p:nvCxnSpPr>
            <p:spPr>
              <a:xfrm>
                <a:off x="4685" y="3556"/>
                <a:ext cx="0" cy="16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45" name="Google Shape;345;p24"/>
            <p:cNvSpPr txBox="1"/>
            <p:nvPr/>
          </p:nvSpPr>
          <p:spPr>
            <a:xfrm>
              <a:off x="1820" y="3665"/>
              <a:ext cx="4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1985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6" name="Google Shape;346;p24"/>
            <p:cNvSpPr txBox="1"/>
            <p:nvPr/>
          </p:nvSpPr>
          <p:spPr>
            <a:xfrm>
              <a:off x="2705" y="3668"/>
              <a:ext cx="4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1990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7" name="Google Shape;347;p24"/>
            <p:cNvSpPr txBox="1"/>
            <p:nvPr/>
          </p:nvSpPr>
          <p:spPr>
            <a:xfrm>
              <a:off x="3612" y="3668"/>
              <a:ext cx="4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1995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8" name="Google Shape;348;p24"/>
            <p:cNvSpPr txBox="1"/>
            <p:nvPr/>
          </p:nvSpPr>
          <p:spPr>
            <a:xfrm>
              <a:off x="4498" y="3679"/>
              <a:ext cx="4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2000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9" name="Google Shape;349;p24"/>
            <p:cNvSpPr txBox="1"/>
            <p:nvPr/>
          </p:nvSpPr>
          <p:spPr>
            <a:xfrm>
              <a:off x="946" y="3679"/>
              <a:ext cx="4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1980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50" name="Google Shape;350;p24"/>
            <p:cNvGrpSpPr/>
            <p:nvPr/>
          </p:nvGrpSpPr>
          <p:grpSpPr>
            <a:xfrm>
              <a:off x="1064" y="1104"/>
              <a:ext cx="118" cy="2696"/>
              <a:chOff x="1064" y="1104"/>
              <a:chExt cx="118" cy="2696"/>
            </a:xfrm>
          </p:grpSpPr>
          <p:cxnSp>
            <p:nvCxnSpPr>
              <p:cNvPr id="351" name="Google Shape;351;p24"/>
              <p:cNvCxnSpPr/>
              <p:nvPr/>
            </p:nvCxnSpPr>
            <p:spPr>
              <a:xfrm>
                <a:off x="1122" y="1104"/>
                <a:ext cx="0" cy="26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352" name="Google Shape;352;p24"/>
              <p:cNvCxnSpPr/>
              <p:nvPr/>
            </p:nvCxnSpPr>
            <p:spPr>
              <a:xfrm>
                <a:off x="1067" y="1322"/>
                <a:ext cx="11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24"/>
              <p:cNvCxnSpPr/>
              <p:nvPr/>
            </p:nvCxnSpPr>
            <p:spPr>
              <a:xfrm>
                <a:off x="1067" y="2478"/>
                <a:ext cx="11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4" name="Google Shape;354;p24"/>
              <p:cNvCxnSpPr/>
              <p:nvPr/>
            </p:nvCxnSpPr>
            <p:spPr>
              <a:xfrm>
                <a:off x="1064" y="1891"/>
                <a:ext cx="11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5" name="Google Shape;355;p24"/>
              <p:cNvCxnSpPr/>
              <p:nvPr/>
            </p:nvCxnSpPr>
            <p:spPr>
              <a:xfrm>
                <a:off x="1064" y="3069"/>
                <a:ext cx="11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24"/>
              <p:cNvCxnSpPr/>
              <p:nvPr/>
            </p:nvCxnSpPr>
            <p:spPr>
              <a:xfrm>
                <a:off x="1064" y="1616"/>
                <a:ext cx="11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24"/>
              <p:cNvCxnSpPr/>
              <p:nvPr/>
            </p:nvCxnSpPr>
            <p:spPr>
              <a:xfrm>
                <a:off x="1072" y="2185"/>
                <a:ext cx="11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24"/>
              <p:cNvCxnSpPr/>
              <p:nvPr/>
            </p:nvCxnSpPr>
            <p:spPr>
              <a:xfrm>
                <a:off x="1064" y="2783"/>
                <a:ext cx="11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24"/>
              <p:cNvCxnSpPr/>
              <p:nvPr/>
            </p:nvCxnSpPr>
            <p:spPr>
              <a:xfrm>
                <a:off x="1072" y="3363"/>
                <a:ext cx="11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60" name="Google Shape;360;p24"/>
            <p:cNvSpPr txBox="1"/>
            <p:nvPr/>
          </p:nvSpPr>
          <p:spPr>
            <a:xfrm>
              <a:off x="932" y="3534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361" name="Google Shape;361;p24"/>
            <p:cNvSpPr txBox="1"/>
            <p:nvPr/>
          </p:nvSpPr>
          <p:spPr>
            <a:xfrm>
              <a:off x="929" y="3267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362" name="Google Shape;362;p24"/>
            <p:cNvSpPr txBox="1"/>
            <p:nvPr/>
          </p:nvSpPr>
          <p:spPr>
            <a:xfrm>
              <a:off x="926" y="2967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363" name="Google Shape;363;p24"/>
            <p:cNvSpPr txBox="1"/>
            <p:nvPr/>
          </p:nvSpPr>
          <p:spPr>
            <a:xfrm>
              <a:off x="868" y="2667"/>
              <a:ext cx="24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/>
            </a:p>
          </p:txBody>
        </p:sp>
        <p:sp>
          <p:nvSpPr>
            <p:cNvPr id="364" name="Google Shape;364;p24"/>
            <p:cNvSpPr txBox="1"/>
            <p:nvPr/>
          </p:nvSpPr>
          <p:spPr>
            <a:xfrm>
              <a:off x="865" y="2378"/>
              <a:ext cx="24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</a:t>
              </a:r>
              <a:endParaRPr/>
            </a:p>
          </p:txBody>
        </p:sp>
        <p:sp>
          <p:nvSpPr>
            <p:cNvPr id="365" name="Google Shape;365;p24"/>
            <p:cNvSpPr txBox="1"/>
            <p:nvPr/>
          </p:nvSpPr>
          <p:spPr>
            <a:xfrm>
              <a:off x="862" y="2089"/>
              <a:ext cx="24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50</a:t>
              </a:r>
              <a:endParaRPr/>
            </a:p>
          </p:txBody>
        </p:sp>
        <p:sp>
          <p:nvSpPr>
            <p:cNvPr id="366" name="Google Shape;366;p24"/>
            <p:cNvSpPr txBox="1"/>
            <p:nvPr/>
          </p:nvSpPr>
          <p:spPr>
            <a:xfrm>
              <a:off x="804" y="1778"/>
              <a:ext cx="30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100</a:t>
              </a:r>
              <a:endParaRPr/>
            </a:p>
          </p:txBody>
        </p:sp>
        <p:sp>
          <p:nvSpPr>
            <p:cNvPr id="367" name="Google Shape;367;p24"/>
            <p:cNvSpPr txBox="1"/>
            <p:nvPr/>
          </p:nvSpPr>
          <p:spPr>
            <a:xfrm>
              <a:off x="801" y="1511"/>
              <a:ext cx="30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200</a:t>
              </a:r>
              <a:endParaRPr/>
            </a:p>
          </p:txBody>
        </p:sp>
        <p:sp>
          <p:nvSpPr>
            <p:cNvPr id="368" name="Google Shape;368;p24"/>
            <p:cNvSpPr txBox="1"/>
            <p:nvPr/>
          </p:nvSpPr>
          <p:spPr>
            <a:xfrm>
              <a:off x="798" y="1222"/>
              <a:ext cx="30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500</a:t>
              </a:r>
              <a:endParaRPr/>
            </a:p>
          </p:txBody>
        </p:sp>
        <p:cxnSp>
          <p:nvCxnSpPr>
            <p:cNvPr id="369" name="Google Shape;369;p24"/>
            <p:cNvCxnSpPr/>
            <p:nvPr/>
          </p:nvCxnSpPr>
          <p:spPr>
            <a:xfrm flipH="1" rot="10800000">
              <a:off x="1122" y="1222"/>
              <a:ext cx="3179" cy="24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0" name="Google Shape;370;p24"/>
            <p:cNvCxnSpPr/>
            <p:nvPr/>
          </p:nvCxnSpPr>
          <p:spPr>
            <a:xfrm flipH="1" rot="10800000">
              <a:off x="1122" y="1616"/>
              <a:ext cx="3376" cy="201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1" name="Google Shape;371;p24"/>
            <p:cNvCxnSpPr/>
            <p:nvPr/>
          </p:nvCxnSpPr>
          <p:spPr>
            <a:xfrm flipH="1" rot="10800000">
              <a:off x="1122" y="3267"/>
              <a:ext cx="3563" cy="3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2" name="Google Shape;372;p24"/>
            <p:cNvSpPr txBox="1"/>
            <p:nvPr/>
          </p:nvSpPr>
          <p:spPr>
            <a:xfrm rot="-2216967">
              <a:off x="2675" y="1758"/>
              <a:ext cx="116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DRAM capacity</a:t>
              </a:r>
              <a:endParaRPr/>
            </a:p>
          </p:txBody>
        </p:sp>
        <p:sp>
          <p:nvSpPr>
            <p:cNvPr id="373" name="Google Shape;373;p24"/>
            <p:cNvSpPr txBox="1"/>
            <p:nvPr/>
          </p:nvSpPr>
          <p:spPr>
            <a:xfrm rot="-1807125">
              <a:off x="3574" y="1574"/>
              <a:ext cx="1141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Processor speed</a:t>
              </a:r>
              <a:endParaRPr/>
            </a:p>
          </p:txBody>
        </p:sp>
        <p:sp>
          <p:nvSpPr>
            <p:cNvPr id="374" name="Google Shape;374;p24"/>
            <p:cNvSpPr txBox="1"/>
            <p:nvPr/>
          </p:nvSpPr>
          <p:spPr>
            <a:xfrm rot="-461346">
              <a:off x="3209" y="3117"/>
              <a:ext cx="1001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DRAM speed</a:t>
              </a:r>
              <a:endParaRPr/>
            </a:p>
          </p:txBody>
        </p:sp>
        <p:sp>
          <p:nvSpPr>
            <p:cNvPr id="375" name="Google Shape;375;p24"/>
            <p:cNvSpPr txBox="1"/>
            <p:nvPr/>
          </p:nvSpPr>
          <p:spPr>
            <a:xfrm rot="-5400000">
              <a:off x="-21" y="1659"/>
              <a:ext cx="1388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Improvement factor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381" name="Google Shape;381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25"/>
          <p:cNvSpPr txBox="1"/>
          <p:nvPr>
            <p:ph type="title"/>
          </p:nvPr>
        </p:nvSpPr>
        <p:spPr>
          <a:xfrm>
            <a:off x="736600" y="60325"/>
            <a:ext cx="7772400" cy="884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Tendências no uso de DRAM</a:t>
            </a:r>
            <a:endParaRPr/>
          </a:p>
        </p:txBody>
      </p:sp>
      <p:grpSp>
        <p:nvGrpSpPr>
          <p:cNvPr id="383" name="Google Shape;383;p25"/>
          <p:cNvGrpSpPr/>
          <p:nvPr/>
        </p:nvGrpSpPr>
        <p:grpSpPr>
          <a:xfrm>
            <a:off x="441254" y="766471"/>
            <a:ext cx="7899471" cy="4572292"/>
            <a:chOff x="384" y="937"/>
            <a:chExt cx="4976" cy="2880"/>
          </a:xfrm>
        </p:grpSpPr>
        <p:sp>
          <p:nvSpPr>
            <p:cNvPr id="384" name="Google Shape;384;p25"/>
            <p:cNvSpPr/>
            <p:nvPr/>
          </p:nvSpPr>
          <p:spPr>
            <a:xfrm>
              <a:off x="3367" y="1267"/>
              <a:ext cx="1889" cy="58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889" y="1267"/>
              <a:ext cx="4367" cy="2222"/>
            </a:xfrm>
            <a:custGeom>
              <a:rect b="b" l="l" r="r" t="t"/>
              <a:pathLst>
                <a:path extrusionOk="0" h="120000" w="120000">
                  <a:moveTo>
                    <a:pt x="0" y="36561"/>
                  </a:moveTo>
                  <a:lnTo>
                    <a:pt x="0" y="0"/>
                  </a:lnTo>
                  <a:lnTo>
                    <a:pt x="119999" y="67776"/>
                  </a:lnTo>
                  <a:lnTo>
                    <a:pt x="119999" y="120000"/>
                  </a:lnTo>
                  <a:lnTo>
                    <a:pt x="0" y="36561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6" name="Google Shape;386;p25"/>
            <p:cNvSpPr/>
            <p:nvPr/>
          </p:nvSpPr>
          <p:spPr>
            <a:xfrm>
              <a:off x="889" y="2544"/>
              <a:ext cx="2800" cy="1067"/>
            </a:xfrm>
            <a:custGeom>
              <a:rect b="b" l="l" r="r" t="t"/>
              <a:pathLst>
                <a:path extrusionOk="0" h="120000" w="120000">
                  <a:moveTo>
                    <a:pt x="0" y="66241"/>
                  </a:moveTo>
                  <a:lnTo>
                    <a:pt x="0" y="0"/>
                  </a:lnTo>
                  <a:lnTo>
                    <a:pt x="119999" y="118762"/>
                  </a:lnTo>
                  <a:lnTo>
                    <a:pt x="44271" y="120000"/>
                  </a:lnTo>
                  <a:lnTo>
                    <a:pt x="0" y="66241"/>
                  </a:lnTo>
                  <a:close/>
                </a:path>
              </a:pathLst>
            </a:custGeom>
            <a:solidFill>
              <a:schemeClr val="lt2">
                <a:alpha val="4980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87" name="Google Shape;387;p25"/>
            <p:cNvGrpSpPr/>
            <p:nvPr/>
          </p:nvGrpSpPr>
          <p:grpSpPr>
            <a:xfrm>
              <a:off x="457" y="3539"/>
              <a:ext cx="4739" cy="121"/>
              <a:chOff x="457" y="3253"/>
              <a:chExt cx="4739" cy="121"/>
            </a:xfrm>
          </p:grpSpPr>
          <p:cxnSp>
            <p:nvCxnSpPr>
              <p:cNvPr id="388" name="Google Shape;388;p25"/>
              <p:cNvCxnSpPr/>
              <p:nvPr/>
            </p:nvCxnSpPr>
            <p:spPr>
              <a:xfrm>
                <a:off x="1805" y="1966"/>
                <a:ext cx="0" cy="26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9" name="Google Shape;389;p25"/>
              <p:cNvCxnSpPr/>
              <p:nvPr/>
            </p:nvCxnSpPr>
            <p:spPr>
              <a:xfrm rot="5400000">
                <a:off x="2880" y="3314"/>
                <a:ext cx="11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0" name="Google Shape;390;p25"/>
              <p:cNvCxnSpPr/>
              <p:nvPr/>
            </p:nvCxnSpPr>
            <p:spPr>
              <a:xfrm rot="5400000">
                <a:off x="1724" y="3314"/>
                <a:ext cx="11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1" name="Google Shape;391;p25"/>
              <p:cNvCxnSpPr/>
              <p:nvPr/>
            </p:nvCxnSpPr>
            <p:spPr>
              <a:xfrm rot="5400000">
                <a:off x="2311" y="3311"/>
                <a:ext cx="11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2" name="Google Shape;392;p25"/>
              <p:cNvCxnSpPr/>
              <p:nvPr/>
            </p:nvCxnSpPr>
            <p:spPr>
              <a:xfrm rot="5400000">
                <a:off x="1133" y="3311"/>
                <a:ext cx="11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3" name="Google Shape;393;p25"/>
              <p:cNvCxnSpPr/>
              <p:nvPr/>
            </p:nvCxnSpPr>
            <p:spPr>
              <a:xfrm rot="5400000">
                <a:off x="2586" y="3311"/>
                <a:ext cx="11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4" name="Google Shape;394;p25"/>
              <p:cNvCxnSpPr/>
              <p:nvPr/>
            </p:nvCxnSpPr>
            <p:spPr>
              <a:xfrm rot="5400000">
                <a:off x="2017" y="3319"/>
                <a:ext cx="11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5" name="Google Shape;395;p25"/>
              <p:cNvCxnSpPr/>
              <p:nvPr/>
            </p:nvCxnSpPr>
            <p:spPr>
              <a:xfrm rot="5400000">
                <a:off x="1419" y="3311"/>
                <a:ext cx="11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6" name="Google Shape;396;p25"/>
              <p:cNvCxnSpPr/>
              <p:nvPr/>
            </p:nvCxnSpPr>
            <p:spPr>
              <a:xfrm rot="5400000">
                <a:off x="839" y="3319"/>
                <a:ext cx="11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7" name="Google Shape;397;p25"/>
              <p:cNvCxnSpPr/>
              <p:nvPr/>
            </p:nvCxnSpPr>
            <p:spPr>
              <a:xfrm>
                <a:off x="3848" y="1963"/>
                <a:ext cx="0" cy="26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398" name="Google Shape;398;p25"/>
              <p:cNvCxnSpPr/>
              <p:nvPr/>
            </p:nvCxnSpPr>
            <p:spPr>
              <a:xfrm rot="5400000">
                <a:off x="4923" y="3311"/>
                <a:ext cx="11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9" name="Google Shape;399;p25"/>
              <p:cNvCxnSpPr/>
              <p:nvPr/>
            </p:nvCxnSpPr>
            <p:spPr>
              <a:xfrm rot="5400000">
                <a:off x="3767" y="3311"/>
                <a:ext cx="11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0" name="Google Shape;400;p25"/>
              <p:cNvCxnSpPr/>
              <p:nvPr/>
            </p:nvCxnSpPr>
            <p:spPr>
              <a:xfrm rot="5400000">
                <a:off x="4354" y="3308"/>
                <a:ext cx="11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1" name="Google Shape;401;p25"/>
              <p:cNvCxnSpPr/>
              <p:nvPr/>
            </p:nvCxnSpPr>
            <p:spPr>
              <a:xfrm rot="5400000">
                <a:off x="3176" y="3308"/>
                <a:ext cx="11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2" name="Google Shape;402;p25"/>
              <p:cNvCxnSpPr/>
              <p:nvPr/>
            </p:nvCxnSpPr>
            <p:spPr>
              <a:xfrm rot="5400000">
                <a:off x="4629" y="3308"/>
                <a:ext cx="11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3" name="Google Shape;403;p25"/>
              <p:cNvCxnSpPr/>
              <p:nvPr/>
            </p:nvCxnSpPr>
            <p:spPr>
              <a:xfrm rot="5400000">
                <a:off x="4060" y="3316"/>
                <a:ext cx="11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4" name="Google Shape;404;p25"/>
              <p:cNvCxnSpPr/>
              <p:nvPr/>
            </p:nvCxnSpPr>
            <p:spPr>
              <a:xfrm rot="5400000">
                <a:off x="3462" y="3308"/>
                <a:ext cx="11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5" name="Google Shape;405;p25"/>
              <p:cNvCxnSpPr/>
              <p:nvPr/>
            </p:nvCxnSpPr>
            <p:spPr>
              <a:xfrm rot="5400000">
                <a:off x="2882" y="3316"/>
                <a:ext cx="11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06" name="Google Shape;406;p25"/>
            <p:cNvSpPr txBox="1"/>
            <p:nvPr/>
          </p:nvSpPr>
          <p:spPr>
            <a:xfrm>
              <a:off x="924" y="3605"/>
              <a:ext cx="44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86     87      88     89     90      91    92     93     94      95     96     97     98     99    2000</a:t>
              </a:r>
              <a:endParaRPr/>
            </a:p>
          </p:txBody>
        </p:sp>
        <p:grpSp>
          <p:nvGrpSpPr>
            <p:cNvPr id="407" name="Google Shape;407;p25"/>
            <p:cNvGrpSpPr/>
            <p:nvPr/>
          </p:nvGrpSpPr>
          <p:grpSpPr>
            <a:xfrm>
              <a:off x="833" y="1049"/>
              <a:ext cx="118" cy="2696"/>
              <a:chOff x="1064" y="1104"/>
              <a:chExt cx="118" cy="2696"/>
            </a:xfrm>
          </p:grpSpPr>
          <p:cxnSp>
            <p:nvCxnSpPr>
              <p:cNvPr id="408" name="Google Shape;408;p25"/>
              <p:cNvCxnSpPr/>
              <p:nvPr/>
            </p:nvCxnSpPr>
            <p:spPr>
              <a:xfrm>
                <a:off x="1122" y="1104"/>
                <a:ext cx="0" cy="26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409" name="Google Shape;409;p25"/>
              <p:cNvCxnSpPr/>
              <p:nvPr/>
            </p:nvCxnSpPr>
            <p:spPr>
              <a:xfrm>
                <a:off x="1067" y="1322"/>
                <a:ext cx="11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0" name="Google Shape;410;p25"/>
              <p:cNvCxnSpPr/>
              <p:nvPr/>
            </p:nvCxnSpPr>
            <p:spPr>
              <a:xfrm>
                <a:off x="1067" y="2478"/>
                <a:ext cx="11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1" name="Google Shape;411;p25"/>
              <p:cNvCxnSpPr/>
              <p:nvPr/>
            </p:nvCxnSpPr>
            <p:spPr>
              <a:xfrm>
                <a:off x="1064" y="1891"/>
                <a:ext cx="11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2" name="Google Shape;412;p25"/>
              <p:cNvCxnSpPr/>
              <p:nvPr/>
            </p:nvCxnSpPr>
            <p:spPr>
              <a:xfrm>
                <a:off x="1064" y="3069"/>
                <a:ext cx="11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3" name="Google Shape;413;p25"/>
              <p:cNvCxnSpPr/>
              <p:nvPr/>
            </p:nvCxnSpPr>
            <p:spPr>
              <a:xfrm>
                <a:off x="1064" y="1616"/>
                <a:ext cx="11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4" name="Google Shape;414;p25"/>
              <p:cNvCxnSpPr/>
              <p:nvPr/>
            </p:nvCxnSpPr>
            <p:spPr>
              <a:xfrm>
                <a:off x="1072" y="2185"/>
                <a:ext cx="11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5" name="Google Shape;415;p25"/>
              <p:cNvCxnSpPr/>
              <p:nvPr/>
            </p:nvCxnSpPr>
            <p:spPr>
              <a:xfrm>
                <a:off x="1064" y="2783"/>
                <a:ext cx="11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6" name="Google Shape;416;p25"/>
              <p:cNvCxnSpPr/>
              <p:nvPr/>
            </p:nvCxnSpPr>
            <p:spPr>
              <a:xfrm>
                <a:off x="1072" y="3363"/>
                <a:ext cx="11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17" name="Google Shape;417;p25"/>
            <p:cNvSpPr txBox="1"/>
            <p:nvPr/>
          </p:nvSpPr>
          <p:spPr>
            <a:xfrm>
              <a:off x="701" y="3490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418" name="Google Shape;418;p25"/>
            <p:cNvSpPr txBox="1"/>
            <p:nvPr/>
          </p:nvSpPr>
          <p:spPr>
            <a:xfrm>
              <a:off x="698" y="3223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419" name="Google Shape;419;p25"/>
            <p:cNvSpPr txBox="1"/>
            <p:nvPr/>
          </p:nvSpPr>
          <p:spPr>
            <a:xfrm>
              <a:off x="695" y="2923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420" name="Google Shape;420;p25"/>
            <p:cNvSpPr txBox="1"/>
            <p:nvPr/>
          </p:nvSpPr>
          <p:spPr>
            <a:xfrm>
              <a:off x="703" y="2623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sp>
          <p:nvSpPr>
            <p:cNvPr id="421" name="Google Shape;421;p25"/>
            <p:cNvSpPr txBox="1"/>
            <p:nvPr/>
          </p:nvSpPr>
          <p:spPr>
            <a:xfrm>
              <a:off x="634" y="2334"/>
              <a:ext cx="24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</a:t>
              </a:r>
              <a:endParaRPr/>
            </a:p>
          </p:txBody>
        </p:sp>
        <p:sp>
          <p:nvSpPr>
            <p:cNvPr id="422" name="Google Shape;422;p25"/>
            <p:cNvSpPr txBox="1"/>
            <p:nvPr/>
          </p:nvSpPr>
          <p:spPr>
            <a:xfrm>
              <a:off x="631" y="2045"/>
              <a:ext cx="24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</a:t>
              </a:r>
              <a:endParaRPr/>
            </a:p>
          </p:txBody>
        </p:sp>
        <p:sp>
          <p:nvSpPr>
            <p:cNvPr id="423" name="Google Shape;423;p25"/>
            <p:cNvSpPr txBox="1"/>
            <p:nvPr/>
          </p:nvSpPr>
          <p:spPr>
            <a:xfrm>
              <a:off x="595" y="1734"/>
              <a:ext cx="27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64</a:t>
              </a:r>
              <a:endParaRPr/>
            </a:p>
          </p:txBody>
        </p:sp>
        <p:sp>
          <p:nvSpPr>
            <p:cNvPr id="424" name="Google Shape;424;p25"/>
            <p:cNvSpPr txBox="1"/>
            <p:nvPr/>
          </p:nvSpPr>
          <p:spPr>
            <a:xfrm>
              <a:off x="570" y="1467"/>
              <a:ext cx="30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128</a:t>
              </a:r>
              <a:endParaRPr/>
            </a:p>
          </p:txBody>
        </p:sp>
        <p:sp>
          <p:nvSpPr>
            <p:cNvPr id="425" name="Google Shape;425;p25"/>
            <p:cNvSpPr txBox="1"/>
            <p:nvPr/>
          </p:nvSpPr>
          <p:spPr>
            <a:xfrm>
              <a:off x="567" y="1178"/>
              <a:ext cx="30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256</a:t>
              </a:r>
              <a:endParaRPr/>
            </a:p>
          </p:txBody>
        </p:sp>
        <p:sp>
          <p:nvSpPr>
            <p:cNvPr id="426" name="Google Shape;426;p25"/>
            <p:cNvSpPr txBox="1"/>
            <p:nvPr/>
          </p:nvSpPr>
          <p:spPr>
            <a:xfrm rot="-5394917">
              <a:off x="-197" y="1519"/>
              <a:ext cx="141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Número de DRAMs</a:t>
              </a:r>
              <a:endParaRPr/>
            </a:p>
          </p:txBody>
        </p:sp>
        <p:cxnSp>
          <p:nvCxnSpPr>
            <p:cNvPr id="427" name="Google Shape;427;p25"/>
            <p:cNvCxnSpPr/>
            <p:nvPr/>
          </p:nvCxnSpPr>
          <p:spPr>
            <a:xfrm>
              <a:off x="894" y="2334"/>
              <a:ext cx="1884" cy="1266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8" name="Google Shape;428;p25"/>
            <p:cNvCxnSpPr/>
            <p:nvPr/>
          </p:nvCxnSpPr>
          <p:spPr>
            <a:xfrm>
              <a:off x="891" y="1734"/>
              <a:ext cx="2626" cy="1863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9" name="Google Shape;429;p25"/>
            <p:cNvCxnSpPr/>
            <p:nvPr/>
          </p:nvCxnSpPr>
          <p:spPr>
            <a:xfrm>
              <a:off x="1188" y="1267"/>
              <a:ext cx="3221" cy="233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0" name="Google Shape;430;p25"/>
            <p:cNvCxnSpPr/>
            <p:nvPr/>
          </p:nvCxnSpPr>
          <p:spPr>
            <a:xfrm>
              <a:off x="1934" y="1267"/>
              <a:ext cx="3044" cy="2338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1" name="Google Shape;431;p25"/>
            <p:cNvCxnSpPr/>
            <p:nvPr/>
          </p:nvCxnSpPr>
          <p:spPr>
            <a:xfrm>
              <a:off x="2778" y="1267"/>
              <a:ext cx="2477" cy="1927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2" name="Google Shape;432;p25"/>
            <p:cNvCxnSpPr/>
            <p:nvPr/>
          </p:nvCxnSpPr>
          <p:spPr>
            <a:xfrm>
              <a:off x="3689" y="1267"/>
              <a:ext cx="1566" cy="1156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3" name="Google Shape;433;p25"/>
            <p:cNvCxnSpPr/>
            <p:nvPr/>
          </p:nvCxnSpPr>
          <p:spPr>
            <a:xfrm>
              <a:off x="4684" y="1267"/>
              <a:ext cx="571" cy="467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4" name="Google Shape;434;p25"/>
            <p:cNvSpPr txBox="1"/>
            <p:nvPr/>
          </p:nvSpPr>
          <p:spPr>
            <a:xfrm rot="1797052">
              <a:off x="1702" y="2646"/>
              <a:ext cx="65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Large PCs</a:t>
              </a:r>
              <a:endParaRPr/>
            </a:p>
          </p:txBody>
        </p:sp>
        <p:sp>
          <p:nvSpPr>
            <p:cNvPr id="435" name="Google Shape;435;p25"/>
            <p:cNvSpPr txBox="1"/>
            <p:nvPr/>
          </p:nvSpPr>
          <p:spPr>
            <a:xfrm rot="1799412">
              <a:off x="1064" y="2982"/>
              <a:ext cx="65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Small PCs</a:t>
              </a:r>
              <a:endParaRPr/>
            </a:p>
          </p:txBody>
        </p:sp>
        <p:sp>
          <p:nvSpPr>
            <p:cNvPr id="436" name="Google Shape;436;p25"/>
            <p:cNvSpPr txBox="1"/>
            <p:nvPr/>
          </p:nvSpPr>
          <p:spPr>
            <a:xfrm rot="1727071">
              <a:off x="2366" y="2067"/>
              <a:ext cx="80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Workstations</a:t>
              </a:r>
              <a:endParaRPr/>
            </a:p>
          </p:txBody>
        </p:sp>
        <p:cxnSp>
          <p:nvCxnSpPr>
            <p:cNvPr id="437" name="Google Shape;437;p25"/>
            <p:cNvCxnSpPr/>
            <p:nvPr/>
          </p:nvCxnSpPr>
          <p:spPr>
            <a:xfrm>
              <a:off x="889" y="1267"/>
              <a:ext cx="436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8" name="Google Shape;438;p25"/>
            <p:cNvCxnSpPr/>
            <p:nvPr/>
          </p:nvCxnSpPr>
          <p:spPr>
            <a:xfrm>
              <a:off x="5255" y="1267"/>
              <a:ext cx="0" cy="233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9" name="Google Shape;439;p25"/>
            <p:cNvSpPr txBox="1"/>
            <p:nvPr/>
          </p:nvSpPr>
          <p:spPr>
            <a:xfrm rot="1745127">
              <a:off x="3576" y="1620"/>
              <a:ext cx="5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Servers</a:t>
              </a:r>
              <a:endParaRPr/>
            </a:p>
          </p:txBody>
        </p:sp>
        <p:sp>
          <p:nvSpPr>
            <p:cNvPr id="440" name="Google Shape;440;p25"/>
            <p:cNvSpPr txBox="1"/>
            <p:nvPr/>
          </p:nvSpPr>
          <p:spPr>
            <a:xfrm rot="842270">
              <a:off x="3990" y="1349"/>
              <a:ext cx="95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Supercomputers</a:t>
              </a:r>
              <a:endParaRPr/>
            </a:p>
          </p:txBody>
        </p:sp>
        <p:sp>
          <p:nvSpPr>
            <p:cNvPr id="441" name="Google Shape;441;p25"/>
            <p:cNvSpPr txBox="1"/>
            <p:nvPr/>
          </p:nvSpPr>
          <p:spPr>
            <a:xfrm rot="1859515">
              <a:off x="2534" y="2920"/>
              <a:ext cx="41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8MB</a:t>
              </a:r>
              <a:endParaRPr/>
            </a:p>
          </p:txBody>
        </p:sp>
        <p:sp>
          <p:nvSpPr>
            <p:cNvPr id="442" name="Google Shape;442;p25"/>
            <p:cNvSpPr txBox="1"/>
            <p:nvPr/>
          </p:nvSpPr>
          <p:spPr>
            <a:xfrm rot="2320216">
              <a:off x="2978" y="2634"/>
              <a:ext cx="484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32MB</a:t>
              </a:r>
              <a:endParaRPr/>
            </a:p>
          </p:txBody>
        </p:sp>
        <p:sp>
          <p:nvSpPr>
            <p:cNvPr id="443" name="Google Shape;443;p25"/>
            <p:cNvSpPr txBox="1"/>
            <p:nvPr/>
          </p:nvSpPr>
          <p:spPr>
            <a:xfrm rot="1859515">
              <a:off x="2124" y="3170"/>
              <a:ext cx="41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2MB</a:t>
              </a:r>
              <a:endParaRPr/>
            </a:p>
          </p:txBody>
        </p:sp>
        <p:sp>
          <p:nvSpPr>
            <p:cNvPr id="444" name="Google Shape;444;p25"/>
            <p:cNvSpPr txBox="1"/>
            <p:nvPr/>
          </p:nvSpPr>
          <p:spPr>
            <a:xfrm rot="2200556">
              <a:off x="3297" y="2410"/>
              <a:ext cx="556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128MB</a:t>
              </a:r>
              <a:endParaRPr/>
            </a:p>
          </p:txBody>
        </p:sp>
        <p:sp>
          <p:nvSpPr>
            <p:cNvPr id="445" name="Google Shape;445;p25"/>
            <p:cNvSpPr txBox="1"/>
            <p:nvPr/>
          </p:nvSpPr>
          <p:spPr>
            <a:xfrm rot="2089645">
              <a:off x="3767" y="2121"/>
              <a:ext cx="556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512MB</a:t>
              </a:r>
              <a:endParaRPr/>
            </a:p>
          </p:txBody>
        </p:sp>
        <p:sp>
          <p:nvSpPr>
            <p:cNvPr id="446" name="Google Shape;446;p25"/>
            <p:cNvSpPr txBox="1"/>
            <p:nvPr/>
          </p:nvSpPr>
          <p:spPr>
            <a:xfrm rot="1990529">
              <a:off x="4359" y="1789"/>
              <a:ext cx="388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2GB</a:t>
              </a:r>
              <a:endParaRPr/>
            </a:p>
          </p:txBody>
        </p:sp>
        <p:sp>
          <p:nvSpPr>
            <p:cNvPr id="447" name="Google Shape;447;p25"/>
            <p:cNvSpPr txBox="1"/>
            <p:nvPr/>
          </p:nvSpPr>
          <p:spPr>
            <a:xfrm rot="2287133">
              <a:off x="4873" y="1445"/>
              <a:ext cx="388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8GB</a:t>
              </a:r>
              <a:endParaRPr/>
            </a:p>
          </p:txBody>
        </p:sp>
      </p:grpSp>
      <p:cxnSp>
        <p:nvCxnSpPr>
          <p:cNvPr id="448" name="Google Shape;448;p25"/>
          <p:cNvCxnSpPr/>
          <p:nvPr/>
        </p:nvCxnSpPr>
        <p:spPr>
          <a:xfrm>
            <a:off x="1250950" y="5338763"/>
            <a:ext cx="140493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49" name="Google Shape;449;p25"/>
          <p:cNvCxnSpPr/>
          <p:nvPr/>
        </p:nvCxnSpPr>
        <p:spPr>
          <a:xfrm>
            <a:off x="2655888" y="5338763"/>
            <a:ext cx="13684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50" name="Google Shape;450;p25"/>
          <p:cNvCxnSpPr/>
          <p:nvPr/>
        </p:nvCxnSpPr>
        <p:spPr>
          <a:xfrm>
            <a:off x="4024313" y="5338763"/>
            <a:ext cx="13906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51" name="Google Shape;451;p25"/>
          <p:cNvCxnSpPr/>
          <p:nvPr/>
        </p:nvCxnSpPr>
        <p:spPr>
          <a:xfrm>
            <a:off x="5414963" y="5338763"/>
            <a:ext cx="14160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52" name="Google Shape;452;p25"/>
          <p:cNvCxnSpPr/>
          <p:nvPr/>
        </p:nvCxnSpPr>
        <p:spPr>
          <a:xfrm>
            <a:off x="6831013" y="5338763"/>
            <a:ext cx="13525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53" name="Google Shape;453;p25"/>
          <p:cNvSpPr txBox="1"/>
          <p:nvPr/>
        </p:nvSpPr>
        <p:spPr>
          <a:xfrm>
            <a:off x="1608138" y="5330825"/>
            <a:ext cx="6826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1Mbit</a:t>
            </a:r>
            <a:endParaRPr/>
          </a:p>
        </p:txBody>
      </p:sp>
      <p:sp>
        <p:nvSpPr>
          <p:cNvPr id="454" name="Google Shape;454;p25"/>
          <p:cNvSpPr txBox="1"/>
          <p:nvPr/>
        </p:nvSpPr>
        <p:spPr>
          <a:xfrm>
            <a:off x="3000375" y="5326063"/>
            <a:ext cx="6826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4Mbit</a:t>
            </a:r>
            <a:endParaRPr/>
          </a:p>
        </p:txBody>
      </p:sp>
      <p:sp>
        <p:nvSpPr>
          <p:cNvPr id="455" name="Google Shape;455;p25"/>
          <p:cNvSpPr txBox="1"/>
          <p:nvPr/>
        </p:nvSpPr>
        <p:spPr>
          <a:xfrm>
            <a:off x="4322763" y="5321300"/>
            <a:ext cx="7842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16Mbit</a:t>
            </a:r>
            <a:endParaRPr/>
          </a:p>
        </p:txBody>
      </p:sp>
      <p:sp>
        <p:nvSpPr>
          <p:cNvPr id="456" name="Google Shape;456;p25"/>
          <p:cNvSpPr txBox="1"/>
          <p:nvPr/>
        </p:nvSpPr>
        <p:spPr>
          <a:xfrm>
            <a:off x="5715000" y="5334000"/>
            <a:ext cx="7842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64Mbit</a:t>
            </a:r>
            <a:endParaRPr/>
          </a:p>
        </p:txBody>
      </p:sp>
      <p:sp>
        <p:nvSpPr>
          <p:cNvPr id="457" name="Google Shape;457;p25"/>
          <p:cNvSpPr txBox="1"/>
          <p:nvPr/>
        </p:nvSpPr>
        <p:spPr>
          <a:xfrm>
            <a:off x="7054850" y="5329238"/>
            <a:ext cx="8858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256Mbit</a:t>
            </a:r>
            <a:endParaRPr/>
          </a:p>
        </p:txBody>
      </p:sp>
      <p:sp>
        <p:nvSpPr>
          <p:cNvPr id="458" name="Google Shape;458;p25"/>
          <p:cNvSpPr txBox="1"/>
          <p:nvPr/>
        </p:nvSpPr>
        <p:spPr>
          <a:xfrm>
            <a:off x="300038" y="5627688"/>
            <a:ext cx="73787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Predominant          1Mx1                      1Mx4                     4Mx4                       ???                          ???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Organization        256Kx4                                                   2Mx8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464" name="Google Shape;464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Google Shape;465;p26"/>
          <p:cNvSpPr txBox="1"/>
          <p:nvPr>
            <p:ph type="title"/>
          </p:nvPr>
        </p:nvSpPr>
        <p:spPr>
          <a:xfrm>
            <a:off x="685800" y="328613"/>
            <a:ext cx="7772400" cy="8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PC</a:t>
            </a:r>
            <a:endParaRPr/>
          </a:p>
        </p:txBody>
      </p:sp>
      <p:grpSp>
        <p:nvGrpSpPr>
          <p:cNvPr id="466" name="Google Shape;466;p26"/>
          <p:cNvGrpSpPr/>
          <p:nvPr/>
        </p:nvGrpSpPr>
        <p:grpSpPr>
          <a:xfrm>
            <a:off x="1736725" y="1262063"/>
            <a:ext cx="5462588" cy="4797426"/>
            <a:chOff x="1736725" y="1262063"/>
            <a:chExt cx="5462588" cy="4797426"/>
          </a:xfrm>
        </p:grpSpPr>
        <p:sp>
          <p:nvSpPr>
            <p:cNvPr id="467" name="Google Shape;467;p26"/>
            <p:cNvSpPr/>
            <p:nvPr/>
          </p:nvSpPr>
          <p:spPr>
            <a:xfrm>
              <a:off x="3763963" y="1262063"/>
              <a:ext cx="1358900" cy="102235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IBM 801</a:t>
              </a:r>
              <a:endParaRPr/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1736725" y="2336801"/>
              <a:ext cx="1600200" cy="102235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IBM ROMP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(PC RT)</a:t>
              </a:r>
              <a:endParaRPr/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5387975" y="3349626"/>
              <a:ext cx="1781175" cy="116363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IBM POWER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(RS 6000)</a:t>
              </a:r>
              <a:endParaRPr/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5418138" y="4895851"/>
              <a:ext cx="1781175" cy="116363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PowerPC</a:t>
              </a:r>
              <a:endParaRPr/>
            </a:p>
          </p:txBody>
        </p:sp>
        <p:cxnSp>
          <p:nvCxnSpPr>
            <p:cNvPr id="471" name="Google Shape;471;p26"/>
            <p:cNvCxnSpPr/>
            <p:nvPr/>
          </p:nvCxnSpPr>
          <p:spPr>
            <a:xfrm flipH="1">
              <a:off x="3228975" y="2014538"/>
              <a:ext cx="534988" cy="5111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72" name="Google Shape;472;p26"/>
            <p:cNvCxnSpPr/>
            <p:nvPr/>
          </p:nvCxnSpPr>
          <p:spPr>
            <a:xfrm>
              <a:off x="4991100" y="2136776"/>
              <a:ext cx="1235075" cy="11779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73" name="Google Shape;473;p26"/>
            <p:cNvCxnSpPr/>
            <p:nvPr/>
          </p:nvCxnSpPr>
          <p:spPr>
            <a:xfrm>
              <a:off x="6296025" y="4513263"/>
              <a:ext cx="0" cy="3825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479" name="Google Shape;479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27"/>
          <p:cNvSpPr txBox="1"/>
          <p:nvPr>
            <p:ph type="title"/>
          </p:nvPr>
        </p:nvSpPr>
        <p:spPr>
          <a:xfrm>
            <a:off x="685800" y="327025"/>
            <a:ext cx="7772400" cy="8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Modelos PowerPC</a:t>
            </a:r>
            <a:endParaRPr/>
          </a:p>
        </p:txBody>
      </p:sp>
      <p:grpSp>
        <p:nvGrpSpPr>
          <p:cNvPr id="481" name="Google Shape;481;p27"/>
          <p:cNvGrpSpPr/>
          <p:nvPr/>
        </p:nvGrpSpPr>
        <p:grpSpPr>
          <a:xfrm>
            <a:off x="1554163" y="5645150"/>
            <a:ext cx="6140450" cy="265113"/>
            <a:chOff x="979" y="3556"/>
            <a:chExt cx="3868" cy="167"/>
          </a:xfrm>
        </p:grpSpPr>
        <p:cxnSp>
          <p:nvCxnSpPr>
            <p:cNvPr id="482" name="Google Shape;482;p27"/>
            <p:cNvCxnSpPr/>
            <p:nvPr/>
          </p:nvCxnSpPr>
          <p:spPr>
            <a:xfrm>
              <a:off x="979" y="3633"/>
              <a:ext cx="386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83" name="Google Shape;483;p27"/>
            <p:cNvCxnSpPr/>
            <p:nvPr/>
          </p:nvCxnSpPr>
          <p:spPr>
            <a:xfrm>
              <a:off x="2011" y="3556"/>
              <a:ext cx="0" cy="1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4" name="Google Shape;484;p27"/>
            <p:cNvCxnSpPr/>
            <p:nvPr/>
          </p:nvCxnSpPr>
          <p:spPr>
            <a:xfrm>
              <a:off x="2900" y="3556"/>
              <a:ext cx="0" cy="1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5" name="Google Shape;485;p27"/>
            <p:cNvCxnSpPr/>
            <p:nvPr/>
          </p:nvCxnSpPr>
          <p:spPr>
            <a:xfrm>
              <a:off x="3796" y="3556"/>
              <a:ext cx="0" cy="1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6" name="Google Shape;486;p27"/>
            <p:cNvCxnSpPr/>
            <p:nvPr/>
          </p:nvCxnSpPr>
          <p:spPr>
            <a:xfrm>
              <a:off x="4685" y="3556"/>
              <a:ext cx="0" cy="1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87" name="Google Shape;487;p27"/>
          <p:cNvSpPr txBox="1"/>
          <p:nvPr/>
        </p:nvSpPr>
        <p:spPr>
          <a:xfrm>
            <a:off x="2103438" y="5783263"/>
            <a:ext cx="641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1992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27"/>
          <p:cNvSpPr txBox="1"/>
          <p:nvPr/>
        </p:nvSpPr>
        <p:spPr>
          <a:xfrm>
            <a:off x="3630613" y="5788025"/>
            <a:ext cx="6413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1993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27"/>
          <p:cNvSpPr txBox="1"/>
          <p:nvPr/>
        </p:nvSpPr>
        <p:spPr>
          <a:xfrm>
            <a:off x="5053013" y="5788025"/>
            <a:ext cx="6413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1994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27"/>
          <p:cNvSpPr txBox="1"/>
          <p:nvPr/>
        </p:nvSpPr>
        <p:spPr>
          <a:xfrm>
            <a:off x="6459538" y="5788025"/>
            <a:ext cx="6413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1995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91" name="Google Shape;491;p27"/>
          <p:cNvCxnSpPr/>
          <p:nvPr/>
        </p:nvCxnSpPr>
        <p:spPr>
          <a:xfrm rot="10800000">
            <a:off x="1817688" y="1146175"/>
            <a:ext cx="0" cy="47640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2" name="Google Shape;492;p27"/>
          <p:cNvCxnSpPr/>
          <p:nvPr/>
        </p:nvCxnSpPr>
        <p:spPr>
          <a:xfrm rot="10800000">
            <a:off x="7694613" y="1146175"/>
            <a:ext cx="0" cy="46212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3" name="Google Shape;493;p27"/>
          <p:cNvCxnSpPr/>
          <p:nvPr/>
        </p:nvCxnSpPr>
        <p:spPr>
          <a:xfrm>
            <a:off x="1817688" y="1146175"/>
            <a:ext cx="58769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4" name="Google Shape;494;p27"/>
          <p:cNvCxnSpPr/>
          <p:nvPr/>
        </p:nvCxnSpPr>
        <p:spPr>
          <a:xfrm flipH="1" rot="10800000">
            <a:off x="1817688" y="2505075"/>
            <a:ext cx="5876925" cy="32623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5" name="Google Shape;495;p27"/>
          <p:cNvCxnSpPr/>
          <p:nvPr/>
        </p:nvCxnSpPr>
        <p:spPr>
          <a:xfrm flipH="1" rot="10800000">
            <a:off x="1817688" y="1865313"/>
            <a:ext cx="5876925" cy="32797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6" name="Google Shape;496;p27"/>
          <p:cNvCxnSpPr/>
          <p:nvPr/>
        </p:nvCxnSpPr>
        <p:spPr>
          <a:xfrm flipH="1" rot="10800000">
            <a:off x="2860675" y="3086100"/>
            <a:ext cx="4833938" cy="26812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7" name="Google Shape;497;p27"/>
          <p:cNvSpPr/>
          <p:nvPr/>
        </p:nvSpPr>
        <p:spPr>
          <a:xfrm>
            <a:off x="2668588" y="4830763"/>
            <a:ext cx="1079500" cy="43656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601</a:t>
            </a: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4097338" y="4830763"/>
            <a:ext cx="1079500" cy="43656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603</a:t>
            </a: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4603750" y="3343275"/>
            <a:ext cx="1079500" cy="436563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604</a:t>
            </a: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5835650" y="1865313"/>
            <a:ext cx="1079500" cy="436562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620</a:t>
            </a:r>
            <a:endParaRPr/>
          </a:p>
        </p:txBody>
      </p:sp>
      <p:cxnSp>
        <p:nvCxnSpPr>
          <p:cNvPr id="501" name="Google Shape;501;p27"/>
          <p:cNvCxnSpPr/>
          <p:nvPr/>
        </p:nvCxnSpPr>
        <p:spPr>
          <a:xfrm>
            <a:off x="6130925" y="4075113"/>
            <a:ext cx="889000" cy="11572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2" name="Google Shape;502;p27"/>
          <p:cNvCxnSpPr/>
          <p:nvPr/>
        </p:nvCxnSpPr>
        <p:spPr>
          <a:xfrm rot="10800000">
            <a:off x="4394200" y="1778000"/>
            <a:ext cx="904875" cy="12207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3" name="Google Shape;503;p27"/>
          <p:cNvSpPr txBox="1"/>
          <p:nvPr/>
        </p:nvSpPr>
        <p:spPr>
          <a:xfrm>
            <a:off x="3422650" y="1935163"/>
            <a:ext cx="11811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Alto Custo</a:t>
            </a:r>
            <a:endParaRPr/>
          </a:p>
        </p:txBody>
      </p:sp>
      <p:sp>
        <p:nvSpPr>
          <p:cNvPr id="504" name="Google Shape;504;p27"/>
          <p:cNvSpPr txBox="1"/>
          <p:nvPr/>
        </p:nvSpPr>
        <p:spPr>
          <a:xfrm>
            <a:off x="6116638" y="5145088"/>
            <a:ext cx="1320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Baixo Custo</a:t>
            </a: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2874963" y="3527425"/>
            <a:ext cx="582612" cy="63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68991" y="83400"/>
                </a:lnTo>
                <a:lnTo>
                  <a:pt x="68991" y="56700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6" name="Google Shape;506;p27"/>
          <p:cNvSpPr txBox="1"/>
          <p:nvPr/>
        </p:nvSpPr>
        <p:spPr>
          <a:xfrm>
            <a:off x="2254250" y="2986088"/>
            <a:ext cx="998538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Preço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Constante</a:t>
            </a:r>
            <a:endParaRPr/>
          </a:p>
        </p:txBody>
      </p:sp>
      <p:sp>
        <p:nvSpPr>
          <p:cNvPr id="507" name="Google Shape;507;p27"/>
          <p:cNvSpPr txBox="1"/>
          <p:nvPr/>
        </p:nvSpPr>
        <p:spPr>
          <a:xfrm rot="-5400000">
            <a:off x="703262" y="1771651"/>
            <a:ext cx="17748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Desempenho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513" name="Google Shape;513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4" name="Google Shape;514;p28"/>
          <p:cNvSpPr txBox="1"/>
          <p:nvPr>
            <p:ph type="title"/>
          </p:nvPr>
        </p:nvSpPr>
        <p:spPr>
          <a:xfrm>
            <a:off x="703263" y="274638"/>
            <a:ext cx="7772400" cy="790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Membros da família PowerPC</a:t>
            </a:r>
            <a:endParaRPr/>
          </a:p>
        </p:txBody>
      </p:sp>
      <p:sp>
        <p:nvSpPr>
          <p:cNvPr id="515" name="Google Shape;515;p28"/>
          <p:cNvSpPr txBox="1"/>
          <p:nvPr>
            <p:ph idx="1" type="body"/>
          </p:nvPr>
        </p:nvSpPr>
        <p:spPr>
          <a:xfrm>
            <a:off x="703263" y="1204913"/>
            <a:ext cx="7772400" cy="469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Família PowerPC introduziu 4 membros: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601: trouxe a arquitetura PowerPC para o mercado (ASAP) com palavra de 32bits;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603: para desktop e laptops, também com 32bits, mas com custo inferior ao 601;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604: para desktop e low-end servers - 32bits mas com arquitetura super-escalar; e,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620: para high-end servers - 64bits, incluindo registradores, vias, etc., com avançada arquitetura super-escalar.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Estrutura do Computador IAS</a:t>
            </a:r>
            <a:endParaRPr/>
          </a:p>
        </p:txBody>
      </p:sp>
      <p:grpSp>
        <p:nvGrpSpPr>
          <p:cNvPr id="104" name="Google Shape;104;p14"/>
          <p:cNvGrpSpPr/>
          <p:nvPr/>
        </p:nvGrpSpPr>
        <p:grpSpPr>
          <a:xfrm>
            <a:off x="1371600" y="2286000"/>
            <a:ext cx="6477000" cy="2743200"/>
            <a:chOff x="1056" y="1344"/>
            <a:chExt cx="4080" cy="1728"/>
          </a:xfrm>
        </p:grpSpPr>
        <p:sp>
          <p:nvSpPr>
            <p:cNvPr id="105" name="Google Shape;105;p14"/>
            <p:cNvSpPr/>
            <p:nvPr/>
          </p:nvSpPr>
          <p:spPr>
            <a:xfrm>
              <a:off x="1056" y="1344"/>
              <a:ext cx="960" cy="172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1" i="0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Memória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1" i="0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Principal</a:t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2592" y="1344"/>
              <a:ext cx="960" cy="57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1" i="0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ALU</a:t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2592" y="2256"/>
              <a:ext cx="960" cy="72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1" i="0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Unidade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1" i="0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1" i="0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Controle</a:t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4128" y="1344"/>
              <a:ext cx="1008" cy="172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1" i="0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Dispositivos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1" i="0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1" i="0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I/O</a:t>
              </a:r>
              <a:endParaRPr/>
            </a:p>
          </p:txBody>
        </p:sp>
        <p:cxnSp>
          <p:nvCxnSpPr>
            <p:cNvPr id="109" name="Google Shape;109;p14"/>
            <p:cNvCxnSpPr/>
            <p:nvPr/>
          </p:nvCxnSpPr>
          <p:spPr>
            <a:xfrm>
              <a:off x="2064" y="1488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0" name="Google Shape;110;p14"/>
            <p:cNvCxnSpPr/>
            <p:nvPr/>
          </p:nvCxnSpPr>
          <p:spPr>
            <a:xfrm rot="10800000">
              <a:off x="2064" y="1776"/>
              <a:ext cx="43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1" name="Google Shape;111;p14"/>
            <p:cNvCxnSpPr/>
            <p:nvPr/>
          </p:nvCxnSpPr>
          <p:spPr>
            <a:xfrm>
              <a:off x="3600" y="1488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2" name="Google Shape;112;p14"/>
            <p:cNvCxnSpPr/>
            <p:nvPr/>
          </p:nvCxnSpPr>
          <p:spPr>
            <a:xfrm rot="10800000">
              <a:off x="3600" y="1776"/>
              <a:ext cx="43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3" name="Google Shape;113;p14"/>
            <p:cNvCxnSpPr/>
            <p:nvPr/>
          </p:nvCxnSpPr>
          <p:spPr>
            <a:xfrm>
              <a:off x="2064" y="2400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4" name="Google Shape;114;p14"/>
            <p:cNvCxnSpPr/>
            <p:nvPr/>
          </p:nvCxnSpPr>
          <p:spPr>
            <a:xfrm rot="10800000">
              <a:off x="2064" y="2688"/>
              <a:ext cx="43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5" name="Google Shape;115;p14"/>
            <p:cNvCxnSpPr/>
            <p:nvPr/>
          </p:nvCxnSpPr>
          <p:spPr>
            <a:xfrm>
              <a:off x="2928" y="1968"/>
              <a:ext cx="0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6" name="Google Shape;116;p14"/>
            <p:cNvCxnSpPr/>
            <p:nvPr/>
          </p:nvCxnSpPr>
          <p:spPr>
            <a:xfrm rot="10800000">
              <a:off x="3216" y="1968"/>
              <a:ext cx="0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17" name="Google Shape;117;p14"/>
          <p:cNvSpPr txBox="1"/>
          <p:nvPr/>
        </p:nvSpPr>
        <p:spPr>
          <a:xfrm>
            <a:off x="5105400" y="5486400"/>
            <a:ext cx="38115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 - Arithmetic-Logic Unit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4" name="Google Shape;124;p15"/>
          <p:cNvGrpSpPr/>
          <p:nvPr/>
        </p:nvGrpSpPr>
        <p:grpSpPr>
          <a:xfrm>
            <a:off x="1219200" y="609600"/>
            <a:ext cx="7246938" cy="5486400"/>
            <a:chOff x="1219200" y="609600"/>
            <a:chExt cx="7246938" cy="5486400"/>
          </a:xfrm>
        </p:grpSpPr>
        <p:sp>
          <p:nvSpPr>
            <p:cNvPr id="125" name="Google Shape;125;p15"/>
            <p:cNvSpPr/>
            <p:nvPr/>
          </p:nvSpPr>
          <p:spPr>
            <a:xfrm>
              <a:off x="1752600" y="762000"/>
              <a:ext cx="914400" cy="3048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1" i="0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</a:t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219200" y="609600"/>
              <a:ext cx="3200400" cy="2133600"/>
            </a:xfrm>
            <a:prstGeom prst="rect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1" i="0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1" i="0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1" i="0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352800" y="762000"/>
              <a:ext cx="914400" cy="3048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1" i="0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MQ</a:t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752600" y="1524000"/>
              <a:ext cx="2514600" cy="3048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1" i="0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 Circuits</a:t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2590800" y="2286000"/>
              <a:ext cx="914400" cy="3048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1" i="0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MBR</a:t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1676400" y="3657600"/>
              <a:ext cx="914400" cy="3048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1" i="0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IBR</a:t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219200" y="3276600"/>
              <a:ext cx="3200400" cy="2819400"/>
            </a:xfrm>
            <a:prstGeom prst="rect">
              <a:avLst/>
            </a:prstGeom>
            <a:noFill/>
            <a:ln cap="rnd" cmpd="sng" w="9525">
              <a:solidFill>
                <a:schemeClr val="dk1"/>
              </a:solidFill>
              <a:prstDash val="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1" i="0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1" i="0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276600" y="3657600"/>
              <a:ext cx="914400" cy="3048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1" i="0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PC</a:t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1447800" y="5257800"/>
              <a:ext cx="1371600" cy="7620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1" i="0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Control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1" i="0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Circuits</a:t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3276600" y="4419600"/>
              <a:ext cx="914400" cy="3048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1" i="0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MAR</a:t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676400" y="4419600"/>
              <a:ext cx="914400" cy="3048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1" i="0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IR</a:t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5791200" y="685800"/>
              <a:ext cx="1447800" cy="19050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1" i="0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I/O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1" i="0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Equipment</a:t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5867400" y="3810000"/>
              <a:ext cx="1447800" cy="19050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1" i="0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Main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1" i="0" lang="pt-BR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Memory</a:t>
              </a:r>
              <a:endParaRPr/>
            </a:p>
          </p:txBody>
        </p:sp>
        <p:cxnSp>
          <p:nvCxnSpPr>
            <p:cNvPr id="138" name="Google Shape;138;p15"/>
            <p:cNvCxnSpPr/>
            <p:nvPr/>
          </p:nvCxnSpPr>
          <p:spPr>
            <a:xfrm rot="10800000">
              <a:off x="2743200" y="9144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9" name="Google Shape;139;p15"/>
            <p:cNvCxnSpPr/>
            <p:nvPr/>
          </p:nvCxnSpPr>
          <p:spPr>
            <a:xfrm>
              <a:off x="2057400" y="1066800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0" name="Google Shape;140;p15"/>
            <p:cNvCxnSpPr/>
            <p:nvPr/>
          </p:nvCxnSpPr>
          <p:spPr>
            <a:xfrm rot="10800000">
              <a:off x="2362200" y="1066800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1" name="Google Shape;141;p15"/>
            <p:cNvCxnSpPr/>
            <p:nvPr/>
          </p:nvCxnSpPr>
          <p:spPr>
            <a:xfrm>
              <a:off x="3657600" y="1066800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2" name="Google Shape;142;p15"/>
            <p:cNvCxnSpPr/>
            <p:nvPr/>
          </p:nvCxnSpPr>
          <p:spPr>
            <a:xfrm rot="10800000">
              <a:off x="3962400" y="1066800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3" name="Google Shape;143;p15"/>
            <p:cNvCxnSpPr/>
            <p:nvPr/>
          </p:nvCxnSpPr>
          <p:spPr>
            <a:xfrm>
              <a:off x="2895600" y="1828800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4" name="Google Shape;144;p15"/>
            <p:cNvCxnSpPr/>
            <p:nvPr/>
          </p:nvCxnSpPr>
          <p:spPr>
            <a:xfrm rot="10800000">
              <a:off x="3124200" y="1828800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5" name="Google Shape;145;p15"/>
            <p:cNvSpPr/>
            <p:nvPr/>
          </p:nvSpPr>
          <p:spPr>
            <a:xfrm>
              <a:off x="3352800" y="2590800"/>
              <a:ext cx="3048000" cy="228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3276600" y="2590800"/>
              <a:ext cx="3352800" cy="381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3124200" y="2590800"/>
              <a:ext cx="3505200" cy="1219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45000"/>
                  </a:lnTo>
                  <a:lnTo>
                    <a:pt x="120000" y="45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2971800" y="2590800"/>
              <a:ext cx="3429000" cy="1219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9" name="Google Shape;149;p15"/>
            <p:cNvCxnSpPr/>
            <p:nvPr/>
          </p:nvCxnSpPr>
          <p:spPr>
            <a:xfrm>
              <a:off x="2667000" y="2590800"/>
              <a:ext cx="0" cy="2667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0" name="Google Shape;150;p15"/>
            <p:cNvSpPr/>
            <p:nvPr/>
          </p:nvSpPr>
          <p:spPr>
            <a:xfrm>
              <a:off x="2133600" y="3429000"/>
              <a:ext cx="533400" cy="2286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1" name="Google Shape;151;p15"/>
            <p:cNvCxnSpPr/>
            <p:nvPr/>
          </p:nvCxnSpPr>
          <p:spPr>
            <a:xfrm>
              <a:off x="2133600" y="3962400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2" name="Google Shape;152;p15"/>
            <p:cNvSpPr/>
            <p:nvPr/>
          </p:nvSpPr>
          <p:spPr>
            <a:xfrm>
              <a:off x="2362200" y="4267200"/>
              <a:ext cx="1066800" cy="1524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2133600" y="4114800"/>
              <a:ext cx="1447800" cy="304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0"/>
                  </a:lnTo>
                  <a:lnTo>
                    <a:pt x="119999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4" name="Google Shape;154;p15"/>
            <p:cNvCxnSpPr/>
            <p:nvPr/>
          </p:nvCxnSpPr>
          <p:spPr>
            <a:xfrm>
              <a:off x="3810000" y="3962400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5" name="Google Shape;155;p15"/>
            <p:cNvCxnSpPr/>
            <p:nvPr/>
          </p:nvCxnSpPr>
          <p:spPr>
            <a:xfrm rot="10800000">
              <a:off x="3962400" y="3962400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6" name="Google Shape;156;p15"/>
            <p:cNvSpPr/>
            <p:nvPr/>
          </p:nvSpPr>
          <p:spPr>
            <a:xfrm>
              <a:off x="2667000" y="4267200"/>
              <a:ext cx="76200" cy="762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t/>
              </a:r>
              <a:endParaRPr b="1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7" name="Google Shape;157;p15"/>
            <p:cNvCxnSpPr/>
            <p:nvPr/>
          </p:nvCxnSpPr>
          <p:spPr>
            <a:xfrm>
              <a:off x="2819400" y="54102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8" name="Google Shape;158;p15"/>
            <p:cNvCxnSpPr/>
            <p:nvPr/>
          </p:nvCxnSpPr>
          <p:spPr>
            <a:xfrm>
              <a:off x="2819400" y="55626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9" name="Google Shape;159;p15"/>
            <p:cNvCxnSpPr/>
            <p:nvPr/>
          </p:nvCxnSpPr>
          <p:spPr>
            <a:xfrm>
              <a:off x="2819400" y="57150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60" name="Google Shape;160;p15"/>
            <p:cNvCxnSpPr/>
            <p:nvPr/>
          </p:nvCxnSpPr>
          <p:spPr>
            <a:xfrm>
              <a:off x="2819400" y="58674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61" name="Google Shape;161;p15"/>
            <p:cNvSpPr txBox="1"/>
            <p:nvPr/>
          </p:nvSpPr>
          <p:spPr>
            <a:xfrm>
              <a:off x="3032125" y="5146675"/>
              <a:ext cx="1204913" cy="830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1" lang="pt-BR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Control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1" lang="pt-BR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Signals</a:t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733800" y="4724400"/>
              <a:ext cx="2133600" cy="304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64285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" name="Google Shape;163;p15"/>
            <p:cNvSpPr txBox="1"/>
            <p:nvPr/>
          </p:nvSpPr>
          <p:spPr>
            <a:xfrm>
              <a:off x="4403725" y="4613275"/>
              <a:ext cx="887413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1" lang="pt-BR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Addr</a:t>
              </a:r>
              <a:endParaRPr/>
            </a:p>
          </p:txBody>
        </p:sp>
        <p:sp>
          <p:nvSpPr>
            <p:cNvPr id="164" name="Google Shape;164;p15"/>
            <p:cNvSpPr txBox="1"/>
            <p:nvPr/>
          </p:nvSpPr>
          <p:spPr>
            <a:xfrm>
              <a:off x="6689725" y="2708275"/>
              <a:ext cx="1776413" cy="830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1" lang="pt-BR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Instructions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1" lang="pt-BR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170" name="Google Shape;170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6"/>
          <p:cNvSpPr txBox="1"/>
          <p:nvPr>
            <p:ph type="title"/>
          </p:nvPr>
        </p:nvSpPr>
        <p:spPr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Módulos do IAS</a:t>
            </a:r>
            <a:endParaRPr/>
          </a:p>
        </p:txBody>
      </p:sp>
      <p:sp>
        <p:nvSpPr>
          <p:cNvPr id="172" name="Google Shape;172;p16"/>
          <p:cNvSpPr txBox="1"/>
          <p:nvPr>
            <p:ph idx="1" type="body"/>
          </p:nvPr>
        </p:nvSpPr>
        <p:spPr>
          <a:xfrm>
            <a:off x="685800" y="1676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Unidade de Lógica-Aritmética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AC: Accumulator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MQ: Multiplying/Quotient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MBR: Memory Buffer Register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Unidade de Controle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PC: Program Counter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IR: Instruction Register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IBR: Instruction Buffer Register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MAR: Memory Address Register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178" name="Google Shape;178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7"/>
          <p:cNvSpPr txBox="1"/>
          <p:nvPr>
            <p:ph type="title"/>
          </p:nvPr>
        </p:nvSpPr>
        <p:spPr>
          <a:xfrm>
            <a:off x="990600" y="228600"/>
            <a:ext cx="7239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Ciclo de Fetch do IAS</a:t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962400" y="914400"/>
            <a:ext cx="7620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Inicio</a:t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3352800" y="1828800"/>
            <a:ext cx="2057400" cy="1219200"/>
          </a:xfrm>
          <a:prstGeom prst="flowChartDecision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contém prox.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Instrução?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6172200" y="2209800"/>
            <a:ext cx="12954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 ← PC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6019800" y="2895600"/>
            <a:ext cx="16764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MBR ← M(MAR)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447800" y="2209800"/>
            <a:ext cx="12954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 ← I(IBR)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1295400" y="3200400"/>
            <a:ext cx="15240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 ← D(IBR)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6248400" y="3581400"/>
            <a:ext cx="12954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 ← I(MBR)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6019800" y="4343400"/>
            <a:ext cx="1752600" cy="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 ← D(MBR)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8" name="Google Shape;188;p17"/>
          <p:cNvCxnSpPr/>
          <p:nvPr/>
        </p:nvCxnSpPr>
        <p:spPr>
          <a:xfrm>
            <a:off x="5410200" y="243840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p17"/>
          <p:cNvCxnSpPr/>
          <p:nvPr/>
        </p:nvCxnSpPr>
        <p:spPr>
          <a:xfrm>
            <a:off x="6858000" y="26670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" name="Google Shape;190;p17"/>
          <p:cNvCxnSpPr/>
          <p:nvPr/>
        </p:nvCxnSpPr>
        <p:spPr>
          <a:xfrm>
            <a:off x="6858000" y="33528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" name="Google Shape;191;p17"/>
          <p:cNvCxnSpPr/>
          <p:nvPr/>
        </p:nvCxnSpPr>
        <p:spPr>
          <a:xfrm>
            <a:off x="6858000" y="40386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2" name="Google Shape;192;p17"/>
          <p:cNvCxnSpPr/>
          <p:nvPr/>
        </p:nvCxnSpPr>
        <p:spPr>
          <a:xfrm rot="10800000">
            <a:off x="2743200" y="24384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" name="Google Shape;193;p17"/>
          <p:cNvCxnSpPr/>
          <p:nvPr/>
        </p:nvCxnSpPr>
        <p:spPr>
          <a:xfrm>
            <a:off x="2133600" y="26670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4" name="Google Shape;194;p17"/>
          <p:cNvSpPr/>
          <p:nvPr/>
        </p:nvSpPr>
        <p:spPr>
          <a:xfrm>
            <a:off x="3505200" y="5029200"/>
            <a:ext cx="1752600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 ← PC + 1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5" name="Google Shape;195;p17"/>
          <p:cNvCxnSpPr/>
          <p:nvPr/>
        </p:nvCxnSpPr>
        <p:spPr>
          <a:xfrm rot="10800000">
            <a:off x="4419600" y="4572000"/>
            <a:ext cx="160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6" name="Google Shape;196;p17"/>
          <p:cNvSpPr/>
          <p:nvPr/>
        </p:nvSpPr>
        <p:spPr>
          <a:xfrm>
            <a:off x="2133600" y="3657600"/>
            <a:ext cx="2286000" cy="91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7" name="Google Shape;197;p17"/>
          <p:cNvCxnSpPr/>
          <p:nvPr/>
        </p:nvCxnSpPr>
        <p:spPr>
          <a:xfrm>
            <a:off x="4419600" y="45720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" name="Google Shape;198;p17"/>
          <p:cNvCxnSpPr/>
          <p:nvPr/>
        </p:nvCxnSpPr>
        <p:spPr>
          <a:xfrm>
            <a:off x="4343400" y="14478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9" name="Google Shape;199;p17"/>
          <p:cNvCxnSpPr/>
          <p:nvPr/>
        </p:nvCxnSpPr>
        <p:spPr>
          <a:xfrm>
            <a:off x="4343400" y="5410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0" name="Google Shape;200;p17"/>
          <p:cNvSpPr txBox="1"/>
          <p:nvPr/>
        </p:nvSpPr>
        <p:spPr>
          <a:xfrm>
            <a:off x="3124200" y="5527675"/>
            <a:ext cx="24653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Ciclo de Execução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206" name="Google Shape;206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18"/>
          <p:cNvSpPr txBox="1"/>
          <p:nvPr>
            <p:ph type="title"/>
          </p:nvPr>
        </p:nvSpPr>
        <p:spPr>
          <a:xfrm>
            <a:off x="685800" y="3048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 de Instruções do IAS</a:t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18"/>
          <p:cNvSpPr/>
          <p:nvPr/>
        </p:nvSpPr>
        <p:spPr>
          <a:xfrm>
            <a:off x="1143000" y="1371600"/>
            <a:ext cx="6934200" cy="464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		OpCode		Simbolic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DataTransfer	00001010	LOAD MQ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00001001	LOAD MQ,M(X)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00100001	STOR M(X)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Unconditional	00001101	JUMP M(X)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	00001111	JUMP+ M(X)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Arithmetic	00000101	ADD M(X)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00001011	MUL M(X)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00010100	LSH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pt-B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00010101	RSH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214" name="Google Shape;214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9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Terceira Geração: Circuitos Integrados</a:t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19"/>
          <p:cNvSpPr txBox="1"/>
          <p:nvPr>
            <p:ph idx="1" type="body"/>
          </p:nvPr>
        </p:nvSpPr>
        <p:spPr>
          <a:xfrm>
            <a:off x="685800" y="15240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único transistor é dito um componente discreto (e capacitores, resistores, etc.)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décadas de 50/60 foram marcadas por equipamentos baseados em componentes discretos (segunda geração)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Começaram a aparecer problemas quando número destes componentes atingiu a casa de 10.000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década de 60 foi marcada pelo inicio da era da micro-eletrônica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222" name="Google Shape;222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Microeletrônica</a:t>
            </a:r>
            <a:endParaRPr/>
          </a:p>
        </p:txBody>
      </p:sp>
      <p:sp>
        <p:nvSpPr>
          <p:cNvPr id="224" name="Google Shape;224;p2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Elementos básicos devem prover funções: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armazenar;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mover;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processar; e,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controlar.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Elementos básicos são contruídos a partir de elementos fundamentais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to Mr P. F. Rosa, PhD</a:t>
            </a:r>
            <a:endParaRPr/>
          </a:p>
        </p:txBody>
      </p:sp>
      <p:sp>
        <p:nvSpPr>
          <p:cNvPr id="230" name="Google Shape;230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fld id="{00000000-1234-1234-1234-123412341234}" type="slidenum"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1"/>
          <p:cNvSpPr txBox="1"/>
          <p:nvPr>
            <p:ph type="title"/>
          </p:nvPr>
        </p:nvSpPr>
        <p:spPr>
          <a:xfrm>
            <a:off x="685800" y="381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Microeletrônica: elementos fundamentais</a:t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32" name="Google Shape;232;p21"/>
          <p:cNvGrpSpPr/>
          <p:nvPr/>
        </p:nvGrpSpPr>
        <p:grpSpPr>
          <a:xfrm>
            <a:off x="2590800" y="1447800"/>
            <a:ext cx="5432425" cy="2006600"/>
            <a:chOff x="2590800" y="1447800"/>
            <a:chExt cx="5432425" cy="2006600"/>
          </a:xfrm>
        </p:grpSpPr>
        <p:sp>
          <p:nvSpPr>
            <p:cNvPr id="233" name="Google Shape;233;p21"/>
            <p:cNvSpPr/>
            <p:nvPr/>
          </p:nvSpPr>
          <p:spPr>
            <a:xfrm>
              <a:off x="5045075" y="1447800"/>
              <a:ext cx="1219200" cy="11430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Função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Lógica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Boleana</a:t>
              </a:r>
              <a:endParaRPr/>
            </a:p>
          </p:txBody>
        </p:sp>
        <p:cxnSp>
          <p:nvCxnSpPr>
            <p:cNvPr id="234" name="Google Shape;234;p21"/>
            <p:cNvCxnSpPr/>
            <p:nvPr/>
          </p:nvCxnSpPr>
          <p:spPr>
            <a:xfrm>
              <a:off x="3902075" y="1600200"/>
              <a:ext cx="1143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35" name="Google Shape;235;p21"/>
            <p:cNvCxnSpPr/>
            <p:nvPr/>
          </p:nvCxnSpPr>
          <p:spPr>
            <a:xfrm>
              <a:off x="3902075" y="1752600"/>
              <a:ext cx="1143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36" name="Google Shape;236;p21"/>
            <p:cNvCxnSpPr/>
            <p:nvPr/>
          </p:nvCxnSpPr>
          <p:spPr>
            <a:xfrm>
              <a:off x="3902075" y="1905000"/>
              <a:ext cx="1143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37" name="Google Shape;237;p21"/>
            <p:cNvCxnSpPr/>
            <p:nvPr/>
          </p:nvCxnSpPr>
          <p:spPr>
            <a:xfrm>
              <a:off x="3902075" y="2438400"/>
              <a:ext cx="1143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38" name="Google Shape;238;p21"/>
            <p:cNvSpPr txBox="1"/>
            <p:nvPr/>
          </p:nvSpPr>
          <p:spPr>
            <a:xfrm rot="5400000">
              <a:off x="4397375" y="1943100"/>
              <a:ext cx="320675" cy="549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...</a:t>
              </a:r>
              <a:endParaRPr/>
            </a:p>
          </p:txBody>
        </p:sp>
        <p:sp>
          <p:nvSpPr>
            <p:cNvPr id="239" name="Google Shape;239;p21"/>
            <p:cNvSpPr txBox="1"/>
            <p:nvPr/>
          </p:nvSpPr>
          <p:spPr>
            <a:xfrm>
              <a:off x="2590800" y="1641475"/>
              <a:ext cx="1249363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Entradas</a:t>
              </a:r>
              <a:endParaRPr/>
            </a:p>
          </p:txBody>
        </p:sp>
        <p:cxnSp>
          <p:nvCxnSpPr>
            <p:cNvPr id="240" name="Google Shape;240;p21"/>
            <p:cNvCxnSpPr/>
            <p:nvPr/>
          </p:nvCxnSpPr>
          <p:spPr>
            <a:xfrm>
              <a:off x="6264275" y="2057400"/>
              <a:ext cx="914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1" name="Google Shape;241;p21"/>
            <p:cNvSpPr txBox="1"/>
            <p:nvPr/>
          </p:nvSpPr>
          <p:spPr>
            <a:xfrm>
              <a:off x="7162800" y="1641475"/>
              <a:ext cx="8604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Saída</a:t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4511675" y="2590800"/>
              <a:ext cx="1143000" cy="4572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3" name="Google Shape;243;p21"/>
            <p:cNvSpPr txBox="1"/>
            <p:nvPr/>
          </p:nvSpPr>
          <p:spPr>
            <a:xfrm>
              <a:off x="3352800" y="2632075"/>
              <a:ext cx="12827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Sinal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Ativação</a:t>
              </a:r>
              <a:endParaRPr/>
            </a:p>
          </p:txBody>
        </p:sp>
      </p:grpSp>
      <p:grpSp>
        <p:nvGrpSpPr>
          <p:cNvPr id="244" name="Google Shape;244;p21"/>
          <p:cNvGrpSpPr/>
          <p:nvPr/>
        </p:nvGrpSpPr>
        <p:grpSpPr>
          <a:xfrm>
            <a:off x="2743200" y="3810000"/>
            <a:ext cx="5356225" cy="2006600"/>
            <a:chOff x="2743200" y="3810000"/>
            <a:chExt cx="5356225" cy="2006600"/>
          </a:xfrm>
        </p:grpSpPr>
        <p:sp>
          <p:nvSpPr>
            <p:cNvPr id="245" name="Google Shape;245;p21"/>
            <p:cNvSpPr/>
            <p:nvPr/>
          </p:nvSpPr>
          <p:spPr>
            <a:xfrm>
              <a:off x="5121275" y="3810000"/>
              <a:ext cx="1219200" cy="11430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Armazena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Bit</a:t>
              </a:r>
              <a:endParaRPr/>
            </a:p>
          </p:txBody>
        </p:sp>
        <p:cxnSp>
          <p:nvCxnSpPr>
            <p:cNvPr id="246" name="Google Shape;246;p21"/>
            <p:cNvCxnSpPr/>
            <p:nvPr/>
          </p:nvCxnSpPr>
          <p:spPr>
            <a:xfrm>
              <a:off x="3962400" y="4419600"/>
              <a:ext cx="1143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7" name="Google Shape;247;p21"/>
            <p:cNvSpPr txBox="1"/>
            <p:nvPr/>
          </p:nvSpPr>
          <p:spPr>
            <a:xfrm>
              <a:off x="2743200" y="4114800"/>
              <a:ext cx="113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Entrada</a:t>
              </a:r>
              <a:endParaRPr/>
            </a:p>
          </p:txBody>
        </p:sp>
        <p:cxnSp>
          <p:nvCxnSpPr>
            <p:cNvPr id="248" name="Google Shape;248;p21"/>
            <p:cNvCxnSpPr/>
            <p:nvPr/>
          </p:nvCxnSpPr>
          <p:spPr>
            <a:xfrm>
              <a:off x="6340475" y="4419600"/>
              <a:ext cx="914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9" name="Google Shape;249;p21"/>
            <p:cNvSpPr txBox="1"/>
            <p:nvPr/>
          </p:nvSpPr>
          <p:spPr>
            <a:xfrm>
              <a:off x="7239000" y="4003675"/>
              <a:ext cx="8604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Saída</a:t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4419600" y="4953000"/>
              <a:ext cx="1143000" cy="3048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1" name="Google Shape;251;p21"/>
            <p:cNvSpPr txBox="1"/>
            <p:nvPr/>
          </p:nvSpPr>
          <p:spPr>
            <a:xfrm>
              <a:off x="3429000" y="4994275"/>
              <a:ext cx="876300" cy="822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pt-BR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Write</a:t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4419600" y="4953000"/>
              <a:ext cx="1600200" cy="6858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53" name="Google Shape;253;p21"/>
          <p:cNvSpPr txBox="1"/>
          <p:nvPr/>
        </p:nvSpPr>
        <p:spPr>
          <a:xfrm>
            <a:off x="822325" y="1870075"/>
            <a:ext cx="1004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Porta</a:t>
            </a:r>
            <a:endParaRPr/>
          </a:p>
        </p:txBody>
      </p:sp>
      <p:sp>
        <p:nvSpPr>
          <p:cNvPr id="254" name="Google Shape;254;p21"/>
          <p:cNvSpPr txBox="1"/>
          <p:nvPr/>
        </p:nvSpPr>
        <p:spPr>
          <a:xfrm>
            <a:off x="823913" y="4343400"/>
            <a:ext cx="1519237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Célula 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Memória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