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3"/>
          <p:cNvSpPr txBox="1"/>
          <p:nvPr>
            <p:ph type="title"/>
          </p:nvPr>
        </p:nvSpPr>
        <p:spPr>
          <a:xfrm>
            <a:off x="685800" y="1730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System</a:t>
            </a:r>
            <a:endParaRPr/>
          </a:p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685800" y="15621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Consiste dos seguintes componentes: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Processador;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Memória;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I/O; e,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de interconexão.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Podemos entender seu funcionamento pelas: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dos componentes; e,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estrutura de interconexão destes componentes.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342" name="Google Shape;342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22"/>
          <p:cNvSpPr txBox="1"/>
          <p:nvPr>
            <p:ph type="title"/>
          </p:nvPr>
        </p:nvSpPr>
        <p:spPr>
          <a:xfrm>
            <a:off x="685800" y="292100"/>
            <a:ext cx="7772400" cy="819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Elementos do Projeto de Barramento</a:t>
            </a:r>
            <a:endParaRPr/>
          </a:p>
        </p:txBody>
      </p:sp>
      <p:sp>
        <p:nvSpPr>
          <p:cNvPr id="344" name="Google Shape;344;p22"/>
          <p:cNvSpPr txBox="1"/>
          <p:nvPr>
            <p:ph idx="1" type="body"/>
          </p:nvPr>
        </p:nvSpPr>
        <p:spPr>
          <a:xfrm>
            <a:off x="685800" y="1322388"/>
            <a:ext cx="7772400" cy="4773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				Tipo da Transferência Dados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Dedicado				Read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Multiplexado				Write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Método de arbitragem			Read-modify-write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Centralizado				Read-after-write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Distribuído				Block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Temporização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Síncrono			Largura das vias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Assíncrono				Endereço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Dados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350" name="Google Shape;350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23"/>
          <p:cNvSpPr txBox="1"/>
          <p:nvPr>
            <p:ph type="title"/>
          </p:nvPr>
        </p:nvSpPr>
        <p:spPr>
          <a:xfrm>
            <a:off x="685800" y="239713"/>
            <a:ext cx="7772400" cy="766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Synchronous Timing</a:t>
            </a:r>
            <a:endParaRPr/>
          </a:p>
        </p:txBody>
      </p:sp>
      <p:grpSp>
        <p:nvGrpSpPr>
          <p:cNvPr id="352" name="Google Shape;352;p23"/>
          <p:cNvGrpSpPr/>
          <p:nvPr/>
        </p:nvGrpSpPr>
        <p:grpSpPr>
          <a:xfrm>
            <a:off x="658813" y="1381125"/>
            <a:ext cx="7337425" cy="3930650"/>
            <a:chOff x="415" y="870"/>
            <a:chExt cx="4622" cy="2476"/>
          </a:xfrm>
        </p:grpSpPr>
        <p:sp>
          <p:nvSpPr>
            <p:cNvPr id="353" name="Google Shape;353;p23"/>
            <p:cNvSpPr/>
            <p:nvPr/>
          </p:nvSpPr>
          <p:spPr>
            <a:xfrm>
              <a:off x="1441" y="1053"/>
              <a:ext cx="600" cy="229"/>
            </a:xfrm>
            <a:custGeom>
              <a:rect b="b" l="l" r="r" t="t"/>
              <a:pathLst>
                <a:path extrusionOk="0" h="120000" w="120000">
                  <a:moveTo>
                    <a:pt x="0" y="116295"/>
                  </a:moveTo>
                  <a:lnTo>
                    <a:pt x="60000" y="116295"/>
                  </a:lnTo>
                  <a:lnTo>
                    <a:pt x="60000" y="0"/>
                  </a:lnTo>
                  <a:lnTo>
                    <a:pt x="120000" y="0"/>
                  </a:lnTo>
                  <a:lnTo>
                    <a:pt x="120000" y="119999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2037" y="1059"/>
              <a:ext cx="600" cy="228"/>
            </a:xfrm>
            <a:custGeom>
              <a:rect b="b" l="l" r="r" t="t"/>
              <a:pathLst>
                <a:path extrusionOk="0" h="120000" w="120000">
                  <a:moveTo>
                    <a:pt x="0" y="116295"/>
                  </a:moveTo>
                  <a:lnTo>
                    <a:pt x="60000" y="116295"/>
                  </a:lnTo>
                  <a:lnTo>
                    <a:pt x="60000" y="0"/>
                  </a:lnTo>
                  <a:lnTo>
                    <a:pt x="120000" y="0"/>
                  </a:lnTo>
                  <a:lnTo>
                    <a:pt x="120000" y="119999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2637" y="1068"/>
              <a:ext cx="600" cy="228"/>
            </a:xfrm>
            <a:custGeom>
              <a:rect b="b" l="l" r="r" t="t"/>
              <a:pathLst>
                <a:path extrusionOk="0" h="120000" w="120000">
                  <a:moveTo>
                    <a:pt x="0" y="116295"/>
                  </a:moveTo>
                  <a:lnTo>
                    <a:pt x="60000" y="116295"/>
                  </a:lnTo>
                  <a:lnTo>
                    <a:pt x="60000" y="0"/>
                  </a:lnTo>
                  <a:lnTo>
                    <a:pt x="120000" y="0"/>
                  </a:lnTo>
                  <a:lnTo>
                    <a:pt x="120000" y="119999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1428" y="1470"/>
              <a:ext cx="3356" cy="220"/>
            </a:xfrm>
            <a:custGeom>
              <a:rect b="b" l="l" r="r" t="t"/>
              <a:pathLst>
                <a:path extrusionOk="0" h="120000" w="120000">
                  <a:moveTo>
                    <a:pt x="0" y="115056"/>
                  </a:moveTo>
                  <a:lnTo>
                    <a:pt x="11120" y="115056"/>
                  </a:lnTo>
                  <a:lnTo>
                    <a:pt x="11120" y="0"/>
                  </a:lnTo>
                  <a:lnTo>
                    <a:pt x="32574" y="449"/>
                  </a:lnTo>
                  <a:lnTo>
                    <a:pt x="32574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1425" y="1878"/>
              <a:ext cx="3356" cy="225"/>
            </a:xfrm>
            <a:custGeom>
              <a:rect b="b" l="l" r="r" t="t"/>
              <a:pathLst>
                <a:path extrusionOk="0" h="120000" w="120000">
                  <a:moveTo>
                    <a:pt x="0" y="115200"/>
                  </a:moveTo>
                  <a:lnTo>
                    <a:pt x="11048" y="113600"/>
                  </a:lnTo>
                  <a:lnTo>
                    <a:pt x="11048" y="0"/>
                  </a:lnTo>
                  <a:lnTo>
                    <a:pt x="32574" y="533"/>
                  </a:lnTo>
                  <a:lnTo>
                    <a:pt x="32574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1440" y="2279"/>
              <a:ext cx="3349" cy="223"/>
            </a:xfrm>
            <a:custGeom>
              <a:rect b="b" l="l" r="r" t="t"/>
              <a:pathLst>
                <a:path extrusionOk="0" h="120000" w="120000">
                  <a:moveTo>
                    <a:pt x="0" y="118923"/>
                  </a:moveTo>
                  <a:lnTo>
                    <a:pt x="10856" y="119999"/>
                  </a:lnTo>
                  <a:lnTo>
                    <a:pt x="10892" y="0"/>
                  </a:lnTo>
                  <a:lnTo>
                    <a:pt x="32391" y="538"/>
                  </a:lnTo>
                  <a:lnTo>
                    <a:pt x="32391" y="118385"/>
                  </a:lnTo>
                  <a:lnTo>
                    <a:pt x="120000" y="118385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59" name="Google Shape;359;p23"/>
            <p:cNvCxnSpPr/>
            <p:nvPr/>
          </p:nvCxnSpPr>
          <p:spPr>
            <a:xfrm>
              <a:off x="1740" y="2499"/>
              <a:ext cx="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0" name="Google Shape;360;p23"/>
            <p:cNvSpPr/>
            <p:nvPr/>
          </p:nvSpPr>
          <p:spPr>
            <a:xfrm>
              <a:off x="1439" y="2655"/>
              <a:ext cx="3367" cy="219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53852" y="120000"/>
                  </a:lnTo>
                  <a:lnTo>
                    <a:pt x="53852" y="0"/>
                  </a:lnTo>
                  <a:lnTo>
                    <a:pt x="75628" y="0"/>
                  </a:lnTo>
                  <a:lnTo>
                    <a:pt x="75521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61" name="Google Shape;361;p23"/>
            <p:cNvCxnSpPr/>
            <p:nvPr/>
          </p:nvCxnSpPr>
          <p:spPr>
            <a:xfrm>
              <a:off x="2951" y="2874"/>
              <a:ext cx="61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2" name="Google Shape;362;p23"/>
            <p:cNvSpPr/>
            <p:nvPr/>
          </p:nvSpPr>
          <p:spPr>
            <a:xfrm>
              <a:off x="1425" y="3048"/>
              <a:ext cx="3367" cy="219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53852" y="120000"/>
                  </a:lnTo>
                  <a:lnTo>
                    <a:pt x="53852" y="0"/>
                  </a:lnTo>
                  <a:lnTo>
                    <a:pt x="75628" y="0"/>
                  </a:lnTo>
                  <a:lnTo>
                    <a:pt x="75663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3237" y="1068"/>
              <a:ext cx="600" cy="228"/>
            </a:xfrm>
            <a:custGeom>
              <a:rect b="b" l="l" r="r" t="t"/>
              <a:pathLst>
                <a:path extrusionOk="0" h="120000" w="120000">
                  <a:moveTo>
                    <a:pt x="0" y="116295"/>
                  </a:moveTo>
                  <a:lnTo>
                    <a:pt x="60000" y="116295"/>
                  </a:lnTo>
                  <a:lnTo>
                    <a:pt x="60000" y="0"/>
                  </a:lnTo>
                  <a:lnTo>
                    <a:pt x="120000" y="0"/>
                  </a:lnTo>
                  <a:lnTo>
                    <a:pt x="120000" y="119999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3837" y="1068"/>
              <a:ext cx="600" cy="228"/>
            </a:xfrm>
            <a:custGeom>
              <a:rect b="b" l="l" r="r" t="t"/>
              <a:pathLst>
                <a:path extrusionOk="0" h="120000" w="120000">
                  <a:moveTo>
                    <a:pt x="0" y="116295"/>
                  </a:moveTo>
                  <a:lnTo>
                    <a:pt x="60000" y="116295"/>
                  </a:lnTo>
                  <a:lnTo>
                    <a:pt x="60000" y="0"/>
                  </a:lnTo>
                  <a:lnTo>
                    <a:pt x="120000" y="0"/>
                  </a:lnTo>
                  <a:lnTo>
                    <a:pt x="120000" y="119999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4437" y="1068"/>
              <a:ext cx="600" cy="228"/>
            </a:xfrm>
            <a:custGeom>
              <a:rect b="b" l="l" r="r" t="t"/>
              <a:pathLst>
                <a:path extrusionOk="0" h="120000" w="120000">
                  <a:moveTo>
                    <a:pt x="0" y="116295"/>
                  </a:moveTo>
                  <a:lnTo>
                    <a:pt x="60000" y="116295"/>
                  </a:lnTo>
                  <a:lnTo>
                    <a:pt x="60000" y="0"/>
                  </a:lnTo>
                  <a:lnTo>
                    <a:pt x="120000" y="0"/>
                  </a:lnTo>
                  <a:lnTo>
                    <a:pt x="120000" y="119999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6" name="Google Shape;366;p23"/>
            <p:cNvSpPr txBox="1"/>
            <p:nvPr/>
          </p:nvSpPr>
          <p:spPr>
            <a:xfrm>
              <a:off x="415" y="870"/>
              <a:ext cx="1182" cy="24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Clock</a:t>
              </a:r>
              <a:endParaRPr/>
            </a:p>
            <a:p>
              <a:pPr indent="0" lvl="0" marL="0" marR="0" rtl="0" algn="l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Start</a:t>
              </a:r>
              <a:endParaRPr/>
            </a:p>
            <a:p>
              <a:pPr indent="0" lvl="0" marL="0" marR="0" rtl="0" algn="l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Read</a:t>
              </a:r>
              <a:endParaRPr/>
            </a:p>
            <a:p>
              <a:pPr indent="0" lvl="0" marL="0" marR="0" rtl="0" algn="l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Address</a:t>
              </a:r>
              <a:endParaRPr/>
            </a:p>
            <a:p>
              <a:pPr indent="0" lvl="0" marL="0" marR="0" rtl="0" algn="l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  <a:p>
              <a:pPr indent="0" lvl="0" marL="0" marR="0" rtl="0" algn="l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Acknowledge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372" name="Google Shape;372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24"/>
          <p:cNvSpPr txBox="1"/>
          <p:nvPr>
            <p:ph type="title"/>
          </p:nvPr>
        </p:nvSpPr>
        <p:spPr>
          <a:xfrm>
            <a:off x="685800" y="327025"/>
            <a:ext cx="77724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Asynchronous Timing</a:t>
            </a:r>
            <a:endParaRPr/>
          </a:p>
        </p:txBody>
      </p:sp>
      <p:grpSp>
        <p:nvGrpSpPr>
          <p:cNvPr id="374" name="Google Shape;374;p24"/>
          <p:cNvGrpSpPr/>
          <p:nvPr/>
        </p:nvGrpSpPr>
        <p:grpSpPr>
          <a:xfrm>
            <a:off x="1341438" y="1662113"/>
            <a:ext cx="6297612" cy="3656012"/>
            <a:chOff x="1252" y="981"/>
            <a:chExt cx="3967" cy="2303"/>
          </a:xfrm>
        </p:grpSpPr>
        <p:grpSp>
          <p:nvGrpSpPr>
            <p:cNvPr id="375" name="Google Shape;375;p24"/>
            <p:cNvGrpSpPr/>
            <p:nvPr/>
          </p:nvGrpSpPr>
          <p:grpSpPr>
            <a:xfrm>
              <a:off x="2070" y="1156"/>
              <a:ext cx="3149" cy="2034"/>
              <a:chOff x="752" y="1156"/>
              <a:chExt cx="4310" cy="2300"/>
            </a:xfrm>
          </p:grpSpPr>
          <p:sp>
            <p:nvSpPr>
              <p:cNvPr id="376" name="Google Shape;376;p24"/>
              <p:cNvSpPr/>
              <p:nvPr/>
            </p:nvSpPr>
            <p:spPr>
              <a:xfrm>
                <a:off x="755" y="2225"/>
                <a:ext cx="3432" cy="222"/>
              </a:xfrm>
              <a:custGeom>
                <a:rect b="b" l="l" r="r" t="t"/>
                <a:pathLst>
                  <a:path extrusionOk="0" h="120000" w="120000">
                    <a:moveTo>
                      <a:pt x="0" y="120000"/>
                    </a:moveTo>
                    <a:lnTo>
                      <a:pt x="10176" y="120000"/>
                    </a:lnTo>
                    <a:lnTo>
                      <a:pt x="10176" y="0"/>
                    </a:lnTo>
                    <a:lnTo>
                      <a:pt x="69174" y="0"/>
                    </a:lnTo>
                    <a:lnTo>
                      <a:pt x="69174" y="120000"/>
                    </a:lnTo>
                    <a:lnTo>
                      <a:pt x="120000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7" name="Google Shape;377;p24"/>
              <p:cNvSpPr/>
              <p:nvPr/>
            </p:nvSpPr>
            <p:spPr>
              <a:xfrm>
                <a:off x="767" y="1156"/>
                <a:ext cx="4056" cy="266"/>
              </a:xfrm>
              <a:custGeom>
                <a:rect b="b" l="l" r="r" t="t"/>
                <a:pathLst>
                  <a:path extrusionOk="0" h="120000" w="120000">
                    <a:moveTo>
                      <a:pt x="0" y="120000"/>
                    </a:moveTo>
                    <a:lnTo>
                      <a:pt x="20710" y="120000"/>
                    </a:lnTo>
                    <a:lnTo>
                      <a:pt x="20710" y="0"/>
                    </a:lnTo>
                    <a:lnTo>
                      <a:pt x="40769" y="0"/>
                    </a:lnTo>
                    <a:lnTo>
                      <a:pt x="40769" y="120000"/>
                    </a:lnTo>
                    <a:lnTo>
                      <a:pt x="120000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78" name="Google Shape;378;p24"/>
              <p:cNvGrpSpPr/>
              <p:nvPr/>
            </p:nvGrpSpPr>
            <p:grpSpPr>
              <a:xfrm>
                <a:off x="767" y="1692"/>
                <a:ext cx="4295" cy="266"/>
                <a:chOff x="767" y="1549"/>
                <a:chExt cx="4295" cy="266"/>
              </a:xfrm>
            </p:grpSpPr>
            <p:sp>
              <p:nvSpPr>
                <p:cNvPr id="379" name="Google Shape;379;p24"/>
                <p:cNvSpPr/>
                <p:nvPr/>
              </p:nvSpPr>
              <p:spPr>
                <a:xfrm>
                  <a:off x="1006" y="1549"/>
                  <a:ext cx="4056" cy="266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120000"/>
                      </a:moveTo>
                      <a:lnTo>
                        <a:pt x="20710" y="120000"/>
                      </a:lnTo>
                      <a:lnTo>
                        <a:pt x="20710" y="0"/>
                      </a:lnTo>
                      <a:lnTo>
                        <a:pt x="40769" y="0"/>
                      </a:lnTo>
                      <a:lnTo>
                        <a:pt x="40769" y="120000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380" name="Google Shape;380;p24"/>
                <p:cNvCxnSpPr/>
                <p:nvPr/>
              </p:nvCxnSpPr>
              <p:spPr>
                <a:xfrm rot="10800000">
                  <a:off x="767" y="1815"/>
                  <a:ext cx="247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81" name="Google Shape;381;p24"/>
              <p:cNvGrpSpPr/>
              <p:nvPr/>
            </p:nvGrpSpPr>
            <p:grpSpPr>
              <a:xfrm>
                <a:off x="755" y="3190"/>
                <a:ext cx="4307" cy="266"/>
                <a:chOff x="763" y="2866"/>
                <a:chExt cx="4307" cy="266"/>
              </a:xfrm>
            </p:grpSpPr>
            <p:sp>
              <p:nvSpPr>
                <p:cNvPr id="382" name="Google Shape;382;p24"/>
                <p:cNvSpPr/>
                <p:nvPr/>
              </p:nvSpPr>
              <p:spPr>
                <a:xfrm>
                  <a:off x="1014" y="2866"/>
                  <a:ext cx="4056" cy="266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120000"/>
                      </a:moveTo>
                      <a:lnTo>
                        <a:pt x="20710" y="120000"/>
                      </a:lnTo>
                      <a:lnTo>
                        <a:pt x="20710" y="0"/>
                      </a:lnTo>
                      <a:lnTo>
                        <a:pt x="40769" y="0"/>
                      </a:lnTo>
                      <a:lnTo>
                        <a:pt x="40769" y="120000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383" name="Google Shape;383;p24"/>
                <p:cNvCxnSpPr/>
                <p:nvPr/>
              </p:nvCxnSpPr>
              <p:spPr>
                <a:xfrm rot="10800000">
                  <a:off x="763" y="3132"/>
                  <a:ext cx="251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384" name="Google Shape;384;p24"/>
              <p:cNvSpPr/>
              <p:nvPr/>
            </p:nvSpPr>
            <p:spPr>
              <a:xfrm>
                <a:off x="1467" y="1300"/>
                <a:ext cx="244" cy="555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42786" y="8216"/>
                      <a:pt x="85573" y="16432"/>
                      <a:pt x="92950" y="31135"/>
                    </a:cubicBezTo>
                    <a:cubicBezTo>
                      <a:pt x="100327" y="45837"/>
                      <a:pt x="39344" y="74162"/>
                      <a:pt x="43770" y="88864"/>
                    </a:cubicBezTo>
                    <a:cubicBezTo>
                      <a:pt x="48196" y="103567"/>
                      <a:pt x="84098" y="111783"/>
                      <a:pt x="120000" y="12000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5" name="Google Shape;385;p24"/>
              <p:cNvSpPr/>
              <p:nvPr/>
            </p:nvSpPr>
            <p:spPr>
              <a:xfrm>
                <a:off x="1296" y="1655"/>
                <a:ext cx="426" cy="1689"/>
              </a:xfrm>
              <a:custGeom>
                <a:rect b="b" l="l" r="r" t="t"/>
                <a:pathLst>
                  <a:path extrusionOk="0" h="120000" w="120000">
                    <a:moveTo>
                      <a:pt x="76338" y="0"/>
                    </a:moveTo>
                    <a:cubicBezTo>
                      <a:pt x="64788" y="14991"/>
                      <a:pt x="0" y="69271"/>
                      <a:pt x="7323" y="89236"/>
                    </a:cubicBezTo>
                    <a:cubicBezTo>
                      <a:pt x="14647" y="109200"/>
                      <a:pt x="67042" y="114387"/>
                      <a:pt x="119999" y="12000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6" name="Google Shape;386;p24"/>
              <p:cNvSpPr/>
              <p:nvPr/>
            </p:nvSpPr>
            <p:spPr>
              <a:xfrm>
                <a:off x="1711" y="1298"/>
                <a:ext cx="445" cy="593"/>
              </a:xfrm>
              <a:custGeom>
                <a:rect b="b" l="l" r="r" t="t"/>
                <a:pathLst>
                  <a:path extrusionOk="0" h="120000" w="120000">
                    <a:moveTo>
                      <a:pt x="0" y="112715"/>
                    </a:moveTo>
                    <a:cubicBezTo>
                      <a:pt x="10516" y="116357"/>
                      <a:pt x="21303" y="120000"/>
                      <a:pt x="33168" y="117369"/>
                    </a:cubicBezTo>
                    <a:cubicBezTo>
                      <a:pt x="45033" y="114738"/>
                      <a:pt x="66067" y="108465"/>
                      <a:pt x="72000" y="97133"/>
                    </a:cubicBezTo>
                    <a:cubicBezTo>
                      <a:pt x="77932" y="85801"/>
                      <a:pt x="72000" y="60708"/>
                      <a:pt x="69033" y="49780"/>
                    </a:cubicBezTo>
                    <a:cubicBezTo>
                      <a:pt x="66067" y="38853"/>
                      <a:pt x="54471" y="39258"/>
                      <a:pt x="53932" y="31770"/>
                    </a:cubicBezTo>
                    <a:cubicBezTo>
                      <a:pt x="53393" y="24283"/>
                      <a:pt x="55011" y="9713"/>
                      <a:pt x="66067" y="4856"/>
                    </a:cubicBezTo>
                    <a:cubicBezTo>
                      <a:pt x="77123" y="0"/>
                      <a:pt x="98426" y="1214"/>
                      <a:pt x="120000" y="263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7" name="Google Shape;387;p24"/>
              <p:cNvSpPr/>
              <p:nvPr/>
            </p:nvSpPr>
            <p:spPr>
              <a:xfrm>
                <a:off x="2145" y="1300"/>
                <a:ext cx="244" cy="533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44754" y="13283"/>
                      <a:pt x="89508" y="26791"/>
                      <a:pt x="92950" y="42551"/>
                    </a:cubicBezTo>
                    <a:cubicBezTo>
                      <a:pt x="96393" y="58311"/>
                      <a:pt x="17213" y="82176"/>
                      <a:pt x="21639" y="95009"/>
                    </a:cubicBezTo>
                    <a:cubicBezTo>
                      <a:pt x="26065" y="107842"/>
                      <a:pt x="72786" y="113921"/>
                      <a:pt x="120000" y="12000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8" name="Google Shape;388;p24"/>
              <p:cNvSpPr/>
              <p:nvPr/>
            </p:nvSpPr>
            <p:spPr>
              <a:xfrm>
                <a:off x="752" y="2717"/>
                <a:ext cx="3432" cy="222"/>
              </a:xfrm>
              <a:custGeom>
                <a:rect b="b" l="l" r="r" t="t"/>
                <a:pathLst>
                  <a:path extrusionOk="0" h="120000" w="120000">
                    <a:moveTo>
                      <a:pt x="0" y="120000"/>
                    </a:moveTo>
                    <a:lnTo>
                      <a:pt x="10176" y="120000"/>
                    </a:lnTo>
                    <a:lnTo>
                      <a:pt x="10176" y="0"/>
                    </a:lnTo>
                    <a:lnTo>
                      <a:pt x="69174" y="0"/>
                    </a:lnTo>
                    <a:lnTo>
                      <a:pt x="69174" y="120000"/>
                    </a:lnTo>
                    <a:lnTo>
                      <a:pt x="120000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9" name="Google Shape;389;p24"/>
              <p:cNvSpPr/>
              <p:nvPr/>
            </p:nvSpPr>
            <p:spPr>
              <a:xfrm>
                <a:off x="2400" y="1822"/>
                <a:ext cx="334" cy="533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27305" y="4502"/>
                      <a:pt x="54610" y="9230"/>
                      <a:pt x="60000" y="22514"/>
                    </a:cubicBezTo>
                    <a:cubicBezTo>
                      <a:pt x="65389" y="35797"/>
                      <a:pt x="21916" y="63939"/>
                      <a:pt x="31976" y="80150"/>
                    </a:cubicBezTo>
                    <a:cubicBezTo>
                      <a:pt x="42035" y="96360"/>
                      <a:pt x="80838" y="108067"/>
                      <a:pt x="120000" y="12000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0" name="Google Shape;390;p24"/>
              <p:cNvSpPr/>
              <p:nvPr/>
            </p:nvSpPr>
            <p:spPr>
              <a:xfrm>
                <a:off x="2410" y="2100"/>
                <a:ext cx="324" cy="722"/>
              </a:xfrm>
              <a:custGeom>
                <a:rect b="b" l="l" r="r" t="t"/>
                <a:pathLst>
                  <a:path extrusionOk="0" h="120000" w="120000">
                    <a:moveTo>
                      <a:pt x="29259" y="0"/>
                    </a:moveTo>
                    <a:cubicBezTo>
                      <a:pt x="14444" y="23933"/>
                      <a:pt x="0" y="48033"/>
                      <a:pt x="4814" y="66481"/>
                    </a:cubicBezTo>
                    <a:cubicBezTo>
                      <a:pt x="9629" y="84930"/>
                      <a:pt x="38888" y="101717"/>
                      <a:pt x="58148" y="110692"/>
                    </a:cubicBezTo>
                    <a:cubicBezTo>
                      <a:pt x="77407" y="119667"/>
                      <a:pt x="98518" y="119833"/>
                      <a:pt x="120000" y="12000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1" name="Google Shape;391;p24"/>
              <p:cNvSpPr/>
              <p:nvPr/>
            </p:nvSpPr>
            <p:spPr>
              <a:xfrm>
                <a:off x="2087" y="1722"/>
                <a:ext cx="302" cy="1661"/>
              </a:xfrm>
              <a:custGeom>
                <a:rect b="b" l="l" r="r" t="t"/>
                <a:pathLst>
                  <a:path extrusionOk="0" h="120000" w="120000">
                    <a:moveTo>
                      <a:pt x="40529" y="0"/>
                    </a:moveTo>
                    <a:cubicBezTo>
                      <a:pt x="21059" y="24780"/>
                      <a:pt x="1589" y="49632"/>
                      <a:pt x="794" y="68199"/>
                    </a:cubicBezTo>
                    <a:cubicBezTo>
                      <a:pt x="0" y="86767"/>
                      <a:pt x="16291" y="103094"/>
                      <a:pt x="36158" y="111547"/>
                    </a:cubicBezTo>
                    <a:cubicBezTo>
                      <a:pt x="56026" y="120000"/>
                      <a:pt x="87814" y="119349"/>
                      <a:pt x="120000" y="118771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392" name="Google Shape;392;p24"/>
              <p:cNvCxnSpPr/>
              <p:nvPr/>
            </p:nvCxnSpPr>
            <p:spPr>
              <a:xfrm>
                <a:off x="1006" y="2939"/>
                <a:ext cx="172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3" name="Google Shape;393;p24"/>
              <p:cNvCxnSpPr/>
              <p:nvPr/>
            </p:nvCxnSpPr>
            <p:spPr>
              <a:xfrm>
                <a:off x="1711" y="3456"/>
                <a:ext cx="84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94" name="Google Shape;394;p24"/>
            <p:cNvSpPr txBox="1"/>
            <p:nvPr/>
          </p:nvSpPr>
          <p:spPr>
            <a:xfrm>
              <a:off x="1252" y="981"/>
              <a:ext cx="746" cy="2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MSYN</a:t>
              </a:r>
              <a:endParaRPr/>
            </a:p>
            <a:p>
              <a:pPr indent="0" lvl="0" marL="0" marR="0" rtl="0" algn="l">
                <a:lnSpc>
                  <a:spcPct val="1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SSYN</a:t>
              </a:r>
              <a:endParaRPr/>
            </a:p>
            <a:p>
              <a:pPr indent="0" lvl="0" marL="0" marR="0" rtl="0" algn="l">
                <a:lnSpc>
                  <a:spcPct val="1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Read</a:t>
              </a:r>
              <a:endParaRPr/>
            </a:p>
            <a:p>
              <a:pPr indent="0" lvl="0" marL="0" marR="0" rtl="0" algn="l">
                <a:lnSpc>
                  <a:spcPct val="1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Address</a:t>
              </a:r>
              <a:endParaRPr/>
            </a:p>
            <a:p>
              <a:pPr indent="0" lvl="0" marL="0" marR="0" rtl="0" algn="l">
                <a:lnSpc>
                  <a:spcPct val="1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</p:grpSp>
      <p:sp>
        <p:nvSpPr>
          <p:cNvPr id="395" name="Google Shape;395;p24"/>
          <p:cNvSpPr/>
          <p:nvPr/>
        </p:nvSpPr>
        <p:spPr>
          <a:xfrm>
            <a:off x="2971800" y="2057400"/>
            <a:ext cx="514350" cy="15240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35925" y="103375"/>
                  <a:pt x="71851" y="86750"/>
                  <a:pt x="75555" y="69000"/>
                </a:cubicBezTo>
                <a:cubicBezTo>
                  <a:pt x="79259" y="51250"/>
                  <a:pt x="14814" y="25000"/>
                  <a:pt x="22222" y="13500"/>
                </a:cubicBezTo>
                <a:cubicBezTo>
                  <a:pt x="29629" y="2000"/>
                  <a:pt x="74814" y="1000"/>
                  <a:pt x="12000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Google Shape;396;p24"/>
          <p:cNvSpPr/>
          <p:nvPr/>
        </p:nvSpPr>
        <p:spPr>
          <a:xfrm>
            <a:off x="2990850" y="3371850"/>
            <a:ext cx="114300" cy="7620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20000" y="100000"/>
                  <a:pt x="95000" y="25000"/>
                  <a:pt x="12000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402" name="Google Shape;402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p25"/>
          <p:cNvSpPr/>
          <p:nvPr/>
        </p:nvSpPr>
        <p:spPr>
          <a:xfrm>
            <a:off x="685800" y="255588"/>
            <a:ext cx="7772400" cy="836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Transfer</a:t>
            </a:r>
            <a:endParaRPr/>
          </a:p>
        </p:txBody>
      </p:sp>
      <p:sp>
        <p:nvSpPr>
          <p:cNvPr id="404" name="Google Shape;404;p25"/>
          <p:cNvSpPr/>
          <p:nvPr/>
        </p:nvSpPr>
        <p:spPr>
          <a:xfrm>
            <a:off x="1987550" y="1308100"/>
            <a:ext cx="2576513" cy="600075"/>
          </a:xfrm>
          <a:prstGeom prst="rect">
            <a:avLst/>
          </a:prstGeom>
          <a:solidFill>
            <a:srgbClr val="EDF9F4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(1st cycle)</a:t>
            </a:r>
            <a:endParaRPr/>
          </a:p>
        </p:txBody>
      </p:sp>
      <p:sp>
        <p:nvSpPr>
          <p:cNvPr id="405" name="Google Shape;405;p25"/>
          <p:cNvSpPr/>
          <p:nvPr/>
        </p:nvSpPr>
        <p:spPr>
          <a:xfrm>
            <a:off x="4564063" y="1308100"/>
            <a:ext cx="2576513" cy="600075"/>
          </a:xfrm>
          <a:prstGeom prst="rect">
            <a:avLst/>
          </a:prstGeom>
          <a:solidFill>
            <a:srgbClr val="EDF9F4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(2nd cycle)</a:t>
            </a:r>
            <a:endParaRPr/>
          </a:p>
        </p:txBody>
      </p:sp>
      <p:sp>
        <p:nvSpPr>
          <p:cNvPr id="406" name="Google Shape;406;p25"/>
          <p:cNvSpPr txBox="1"/>
          <p:nvPr/>
        </p:nvSpPr>
        <p:spPr>
          <a:xfrm>
            <a:off x="2565400" y="1946275"/>
            <a:ext cx="38179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(multiplex) operation</a:t>
            </a:r>
            <a:endParaRPr/>
          </a:p>
        </p:txBody>
      </p:sp>
      <p:sp>
        <p:nvSpPr>
          <p:cNvPr id="407" name="Google Shape;407;p25"/>
          <p:cNvSpPr/>
          <p:nvPr/>
        </p:nvSpPr>
        <p:spPr>
          <a:xfrm>
            <a:off x="2000250" y="2560638"/>
            <a:ext cx="2163763" cy="600075"/>
          </a:xfrm>
          <a:prstGeom prst="rect">
            <a:avLst/>
          </a:prstGeom>
          <a:solidFill>
            <a:srgbClr val="EDF9F4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(1st cycle)</a:t>
            </a:r>
            <a:endParaRPr/>
          </a:p>
        </p:txBody>
      </p:sp>
      <p:sp>
        <p:nvSpPr>
          <p:cNvPr id="408" name="Google Shape;408;p25"/>
          <p:cNvSpPr/>
          <p:nvPr/>
        </p:nvSpPr>
        <p:spPr>
          <a:xfrm>
            <a:off x="5411788" y="2560638"/>
            <a:ext cx="1741488" cy="600075"/>
          </a:xfrm>
          <a:prstGeom prst="rect">
            <a:avLst/>
          </a:prstGeom>
          <a:solidFill>
            <a:srgbClr val="EDF9F4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(2nd cycle)</a:t>
            </a:r>
            <a:endParaRPr/>
          </a:p>
        </p:txBody>
      </p:sp>
      <p:sp>
        <p:nvSpPr>
          <p:cNvPr id="409" name="Google Shape;409;p25"/>
          <p:cNvSpPr txBox="1"/>
          <p:nvPr/>
        </p:nvSpPr>
        <p:spPr>
          <a:xfrm>
            <a:off x="2578100" y="3198813"/>
            <a:ext cx="37401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(multiplex) operation</a:t>
            </a:r>
            <a:endParaRPr/>
          </a:p>
        </p:txBody>
      </p:sp>
      <p:sp>
        <p:nvSpPr>
          <p:cNvPr id="410" name="Google Shape;410;p25"/>
          <p:cNvSpPr txBox="1"/>
          <p:nvPr/>
        </p:nvSpPr>
        <p:spPr>
          <a:xfrm>
            <a:off x="4403725" y="2522538"/>
            <a:ext cx="831850" cy="641350"/>
          </a:xfrm>
          <a:prstGeom prst="rect">
            <a:avLst/>
          </a:prstGeom>
          <a:solidFill>
            <a:srgbClr val="EDF9F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</a:t>
            </a:r>
            <a:endParaRPr/>
          </a:p>
        </p:txBody>
      </p:sp>
      <p:cxnSp>
        <p:nvCxnSpPr>
          <p:cNvPr id="411" name="Google Shape;411;p25"/>
          <p:cNvCxnSpPr/>
          <p:nvPr/>
        </p:nvCxnSpPr>
        <p:spPr>
          <a:xfrm>
            <a:off x="4164013" y="2560638"/>
            <a:ext cx="1247775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12" name="Google Shape;412;p25"/>
          <p:cNvCxnSpPr/>
          <p:nvPr/>
        </p:nvCxnSpPr>
        <p:spPr>
          <a:xfrm>
            <a:off x="4164013" y="3160713"/>
            <a:ext cx="1247775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13" name="Google Shape;413;p25"/>
          <p:cNvSpPr/>
          <p:nvPr/>
        </p:nvSpPr>
        <p:spPr>
          <a:xfrm>
            <a:off x="1847850" y="3792538"/>
            <a:ext cx="2163763" cy="600075"/>
          </a:xfrm>
          <a:prstGeom prst="rect">
            <a:avLst/>
          </a:prstGeom>
          <a:solidFill>
            <a:srgbClr val="EDF9F4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</a:t>
            </a:r>
            <a:endParaRPr/>
          </a:p>
        </p:txBody>
      </p:sp>
      <p:sp>
        <p:nvSpPr>
          <p:cNvPr id="414" name="Google Shape;414;p25"/>
          <p:cNvSpPr/>
          <p:nvPr/>
        </p:nvSpPr>
        <p:spPr>
          <a:xfrm>
            <a:off x="4979988" y="3792538"/>
            <a:ext cx="1133475" cy="600075"/>
          </a:xfrm>
          <a:prstGeom prst="rect">
            <a:avLst/>
          </a:prstGeom>
          <a:solidFill>
            <a:srgbClr val="EDF9F4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Read</a:t>
            </a:r>
            <a:endParaRPr/>
          </a:p>
        </p:txBody>
      </p:sp>
      <p:sp>
        <p:nvSpPr>
          <p:cNvPr id="415" name="Google Shape;415;p25"/>
          <p:cNvSpPr txBox="1"/>
          <p:nvPr/>
        </p:nvSpPr>
        <p:spPr>
          <a:xfrm>
            <a:off x="2425700" y="4430713"/>
            <a:ext cx="40222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Read-modify-write operation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25"/>
          <p:cNvSpPr txBox="1"/>
          <p:nvPr/>
        </p:nvSpPr>
        <p:spPr>
          <a:xfrm>
            <a:off x="4059238" y="3754438"/>
            <a:ext cx="831850" cy="641350"/>
          </a:xfrm>
          <a:prstGeom prst="rect">
            <a:avLst/>
          </a:prstGeom>
          <a:solidFill>
            <a:srgbClr val="EDF9F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</a:t>
            </a:r>
            <a:endParaRPr/>
          </a:p>
        </p:txBody>
      </p:sp>
      <p:cxnSp>
        <p:nvCxnSpPr>
          <p:cNvPr id="417" name="Google Shape;417;p25"/>
          <p:cNvCxnSpPr/>
          <p:nvPr/>
        </p:nvCxnSpPr>
        <p:spPr>
          <a:xfrm>
            <a:off x="4011613" y="3792538"/>
            <a:ext cx="1247775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18" name="Google Shape;418;p25"/>
          <p:cNvCxnSpPr/>
          <p:nvPr/>
        </p:nvCxnSpPr>
        <p:spPr>
          <a:xfrm>
            <a:off x="4011613" y="4392613"/>
            <a:ext cx="1247775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19" name="Google Shape;419;p25"/>
          <p:cNvSpPr/>
          <p:nvPr/>
        </p:nvSpPr>
        <p:spPr>
          <a:xfrm>
            <a:off x="6110288" y="3787776"/>
            <a:ext cx="1133475" cy="600075"/>
          </a:xfrm>
          <a:prstGeom prst="rect">
            <a:avLst/>
          </a:prstGeom>
          <a:solidFill>
            <a:srgbClr val="EDF9F4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Write</a:t>
            </a:r>
            <a:endParaRPr/>
          </a:p>
        </p:txBody>
      </p:sp>
      <p:sp>
        <p:nvSpPr>
          <p:cNvPr id="420" name="Google Shape;420;p25"/>
          <p:cNvSpPr/>
          <p:nvPr/>
        </p:nvSpPr>
        <p:spPr>
          <a:xfrm>
            <a:off x="1825625" y="4992688"/>
            <a:ext cx="2163763" cy="600075"/>
          </a:xfrm>
          <a:prstGeom prst="rect">
            <a:avLst/>
          </a:prstGeom>
          <a:solidFill>
            <a:srgbClr val="EDF9F4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</a:t>
            </a:r>
            <a:endParaRPr/>
          </a:p>
        </p:txBody>
      </p:sp>
      <p:sp>
        <p:nvSpPr>
          <p:cNvPr id="421" name="Google Shape;421;p25"/>
          <p:cNvSpPr/>
          <p:nvPr/>
        </p:nvSpPr>
        <p:spPr>
          <a:xfrm>
            <a:off x="6078538" y="4989513"/>
            <a:ext cx="1133475" cy="600075"/>
          </a:xfrm>
          <a:prstGeom prst="rect">
            <a:avLst/>
          </a:prstGeom>
          <a:solidFill>
            <a:srgbClr val="EDF9F4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Read</a:t>
            </a:r>
            <a:endParaRPr/>
          </a:p>
        </p:txBody>
      </p:sp>
      <p:sp>
        <p:nvSpPr>
          <p:cNvPr id="422" name="Google Shape;422;p25"/>
          <p:cNvSpPr txBox="1"/>
          <p:nvPr/>
        </p:nvSpPr>
        <p:spPr>
          <a:xfrm>
            <a:off x="2403475" y="5630863"/>
            <a:ext cx="37190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Read-after-write operation</a:t>
            </a:r>
            <a:endParaRPr/>
          </a:p>
        </p:txBody>
      </p:sp>
      <p:sp>
        <p:nvSpPr>
          <p:cNvPr id="423" name="Google Shape;423;p25"/>
          <p:cNvSpPr txBox="1"/>
          <p:nvPr/>
        </p:nvSpPr>
        <p:spPr>
          <a:xfrm>
            <a:off x="5224463" y="4951413"/>
            <a:ext cx="831850" cy="641350"/>
          </a:xfrm>
          <a:prstGeom prst="rect">
            <a:avLst/>
          </a:prstGeom>
          <a:solidFill>
            <a:srgbClr val="EDF9F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</a:t>
            </a:r>
            <a:endParaRPr/>
          </a:p>
        </p:txBody>
      </p:sp>
      <p:cxnSp>
        <p:nvCxnSpPr>
          <p:cNvPr id="424" name="Google Shape;424;p25"/>
          <p:cNvCxnSpPr/>
          <p:nvPr/>
        </p:nvCxnSpPr>
        <p:spPr>
          <a:xfrm>
            <a:off x="5176838" y="4989513"/>
            <a:ext cx="1247775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25" name="Google Shape;425;p25"/>
          <p:cNvCxnSpPr/>
          <p:nvPr/>
        </p:nvCxnSpPr>
        <p:spPr>
          <a:xfrm>
            <a:off x="5176838" y="5589588"/>
            <a:ext cx="1247775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26" name="Google Shape;426;p25"/>
          <p:cNvSpPr/>
          <p:nvPr/>
        </p:nvSpPr>
        <p:spPr>
          <a:xfrm>
            <a:off x="3989388" y="4992688"/>
            <a:ext cx="1133475" cy="600075"/>
          </a:xfrm>
          <a:prstGeom prst="rect">
            <a:avLst/>
          </a:prstGeom>
          <a:solidFill>
            <a:srgbClr val="EDF9F4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Write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432" name="Google Shape;432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26"/>
          <p:cNvSpPr/>
          <p:nvPr/>
        </p:nvSpPr>
        <p:spPr>
          <a:xfrm>
            <a:off x="685800" y="10318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Transfer</a:t>
            </a:r>
            <a:endParaRPr/>
          </a:p>
        </p:txBody>
      </p:sp>
      <p:sp>
        <p:nvSpPr>
          <p:cNvPr id="434" name="Google Shape;434;p26"/>
          <p:cNvSpPr/>
          <p:nvPr/>
        </p:nvSpPr>
        <p:spPr>
          <a:xfrm>
            <a:off x="1428750" y="1657349"/>
            <a:ext cx="2147888" cy="6000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</a:t>
            </a:r>
            <a:endParaRPr/>
          </a:p>
        </p:txBody>
      </p:sp>
      <p:sp>
        <p:nvSpPr>
          <p:cNvPr id="435" name="Google Shape;435;p26"/>
          <p:cNvSpPr/>
          <p:nvPr/>
        </p:nvSpPr>
        <p:spPr>
          <a:xfrm>
            <a:off x="3586163" y="1657349"/>
            <a:ext cx="877888" cy="6000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/>
          </a:p>
        </p:txBody>
      </p:sp>
      <p:sp>
        <p:nvSpPr>
          <p:cNvPr id="436" name="Google Shape;436;p26"/>
          <p:cNvSpPr txBox="1"/>
          <p:nvPr/>
        </p:nvSpPr>
        <p:spPr>
          <a:xfrm>
            <a:off x="2006600" y="2257424"/>
            <a:ext cx="42608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(multiplex) data transfer</a:t>
            </a:r>
            <a:endParaRPr/>
          </a:p>
        </p:txBody>
      </p:sp>
      <p:sp>
        <p:nvSpPr>
          <p:cNvPr id="437" name="Google Shape;437;p26"/>
          <p:cNvSpPr/>
          <p:nvPr/>
        </p:nvSpPr>
        <p:spPr>
          <a:xfrm>
            <a:off x="4454525" y="1652587"/>
            <a:ext cx="877888" cy="6000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/>
          </a:p>
        </p:txBody>
      </p:sp>
      <p:sp>
        <p:nvSpPr>
          <p:cNvPr id="438" name="Google Shape;438;p26"/>
          <p:cNvSpPr/>
          <p:nvPr/>
        </p:nvSpPr>
        <p:spPr>
          <a:xfrm>
            <a:off x="5327650" y="1652587"/>
            <a:ext cx="877888" cy="6000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/>
          </a:p>
        </p:txBody>
      </p:sp>
      <p:sp>
        <p:nvSpPr>
          <p:cNvPr id="439" name="Google Shape;439;p26"/>
          <p:cNvSpPr/>
          <p:nvPr/>
        </p:nvSpPr>
        <p:spPr>
          <a:xfrm>
            <a:off x="6196013" y="1665287"/>
            <a:ext cx="877888" cy="6000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/>
          </a:p>
        </p:txBody>
      </p:sp>
      <p:cxnSp>
        <p:nvCxnSpPr>
          <p:cNvPr id="440" name="Google Shape;440;p26"/>
          <p:cNvCxnSpPr/>
          <p:nvPr/>
        </p:nvCxnSpPr>
        <p:spPr>
          <a:xfrm>
            <a:off x="7073900" y="1652587"/>
            <a:ext cx="701675" cy="4762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41" name="Google Shape;441;p26"/>
          <p:cNvCxnSpPr/>
          <p:nvPr/>
        </p:nvCxnSpPr>
        <p:spPr>
          <a:xfrm flipH="1" rot="10800000">
            <a:off x="7051675" y="2252661"/>
            <a:ext cx="701675" cy="635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42" name="Google Shape;442;p26"/>
          <p:cNvSpPr/>
          <p:nvPr/>
        </p:nvSpPr>
        <p:spPr>
          <a:xfrm>
            <a:off x="1285875" y="4344988"/>
            <a:ext cx="1247775" cy="361950"/>
          </a:xfrm>
          <a:prstGeom prst="rect">
            <a:avLst/>
          </a:prstGeom>
          <a:noFill/>
          <a:ln cap="rnd" cmpd="sng" w="9525">
            <a:solidFill>
              <a:schemeClr val="dk1"/>
            </a:solidFill>
            <a:prstDash val="dot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p26"/>
          <p:cNvSpPr/>
          <p:nvPr/>
        </p:nvSpPr>
        <p:spPr>
          <a:xfrm>
            <a:off x="1263650" y="3802063"/>
            <a:ext cx="2147888" cy="35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Google Shape;444;p26"/>
          <p:cNvSpPr/>
          <p:nvPr/>
        </p:nvSpPr>
        <p:spPr>
          <a:xfrm>
            <a:off x="2270125" y="4344988"/>
            <a:ext cx="1141413" cy="3619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/>
          </a:p>
        </p:txBody>
      </p:sp>
      <p:sp>
        <p:nvSpPr>
          <p:cNvPr id="445" name="Google Shape;445;p26"/>
          <p:cNvSpPr txBox="1"/>
          <p:nvPr/>
        </p:nvSpPr>
        <p:spPr>
          <a:xfrm>
            <a:off x="660400" y="4706938"/>
            <a:ext cx="3686176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(non multiplex) operation</a:t>
            </a:r>
            <a:endParaRPr/>
          </a:p>
        </p:txBody>
      </p:sp>
      <p:sp>
        <p:nvSpPr>
          <p:cNvPr id="446" name="Google Shape;446;p26"/>
          <p:cNvSpPr/>
          <p:nvPr/>
        </p:nvSpPr>
        <p:spPr>
          <a:xfrm>
            <a:off x="5089525" y="4344988"/>
            <a:ext cx="1944688" cy="361950"/>
          </a:xfrm>
          <a:prstGeom prst="rect">
            <a:avLst/>
          </a:prstGeom>
          <a:noFill/>
          <a:ln cap="rnd" cmpd="sng" w="9525">
            <a:solidFill>
              <a:schemeClr val="dk1"/>
            </a:solidFill>
            <a:prstDash val="dot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7" name="Google Shape;447;p26"/>
          <p:cNvSpPr/>
          <p:nvPr/>
        </p:nvSpPr>
        <p:spPr>
          <a:xfrm>
            <a:off x="5067300" y="3802063"/>
            <a:ext cx="3128963" cy="35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</a:t>
            </a:r>
            <a:endParaRPr/>
          </a:p>
        </p:txBody>
      </p:sp>
      <p:sp>
        <p:nvSpPr>
          <p:cNvPr id="448" name="Google Shape;448;p26"/>
          <p:cNvSpPr/>
          <p:nvPr/>
        </p:nvSpPr>
        <p:spPr>
          <a:xfrm>
            <a:off x="7034213" y="4344988"/>
            <a:ext cx="1141413" cy="3619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/>
          </a:p>
        </p:txBody>
      </p:sp>
      <p:sp>
        <p:nvSpPr>
          <p:cNvPr id="449" name="Google Shape;449;p26"/>
          <p:cNvSpPr txBox="1"/>
          <p:nvPr/>
        </p:nvSpPr>
        <p:spPr>
          <a:xfrm>
            <a:off x="5022850" y="4706938"/>
            <a:ext cx="3621088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(non multiplex) operation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455" name="Google Shape;455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6" name="Google Shape;456;p2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Peripheral Component Interconnect</a:t>
            </a:r>
            <a:endParaRPr/>
          </a:p>
        </p:txBody>
      </p:sp>
      <p:sp>
        <p:nvSpPr>
          <p:cNvPr id="457" name="Google Shape;457;p27"/>
          <p:cNvSpPr txBox="1"/>
          <p:nvPr>
            <p:ph idx="1" type="body"/>
          </p:nvPr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PCI é um barramento independente de processador de alta taxa (high bandwidth)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Barramento de alta velocidade para dispositivos tais como: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 display adapter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interface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 controller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audio adapter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463" name="Google Shape;463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4" name="Google Shape;464;p2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PCI &amp; Intel</a:t>
            </a:r>
            <a:endParaRPr/>
          </a:p>
        </p:txBody>
      </p:sp>
      <p:sp>
        <p:nvSpPr>
          <p:cNvPr id="465" name="Google Shape;465;p2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 começou a trabalhar no PCI em 1990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Criou uma associação industrial e liberou o uso de suas patentes: PCI SIG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PCI é largamente utilizado desde 1993 e está na versão 2.0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471" name="Google Shape;471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2" name="Google Shape;472;p29"/>
          <p:cNvSpPr txBox="1"/>
          <p:nvPr>
            <p:ph type="title"/>
          </p:nvPr>
        </p:nvSpPr>
        <p:spPr>
          <a:xfrm>
            <a:off x="685800" y="24765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PCI bus structure</a:t>
            </a:r>
            <a:endParaRPr/>
          </a:p>
        </p:txBody>
      </p:sp>
      <p:sp>
        <p:nvSpPr>
          <p:cNvPr id="473" name="Google Shape;473;p29"/>
          <p:cNvSpPr txBox="1"/>
          <p:nvPr>
            <p:ph idx="1" type="body"/>
          </p:nvPr>
        </p:nvSpPr>
        <p:spPr>
          <a:xfrm>
            <a:off x="685800" y="1257300"/>
            <a:ext cx="7772400" cy="49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Pode ser configurado para barramentos de 32 ou 64 bits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Contém os seguintes grupos funcionais: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pins, incluindo pinos de clock e reset;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and Data pins: apresenta 32 linhas que são multiplexedas no tempo entre dados e endereços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control pins:  controle a temporização das transações e coordena initiators and targets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Arbitration pins: not shared lines. Cada master no barramento PCI tem uma linha direta com o árbitro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reporting pins: parity and other errors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479" name="Google Shape;479;p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0" name="Google Shape;480;p30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PCI optional bus structure</a:t>
            </a:r>
            <a:endParaRPr/>
          </a:p>
        </p:txBody>
      </p:sp>
      <p:sp>
        <p:nvSpPr>
          <p:cNvPr id="481" name="Google Shape;481;p30"/>
          <p:cNvSpPr txBox="1"/>
          <p:nvPr>
            <p:ph idx="1" type="body"/>
          </p:nvPr>
        </p:nvSpPr>
        <p:spPr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Contém os seguintes grupos funcionais opcionais: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 pins: (not shared) para dispositivos que devem gerar requisições de serviços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Cache support pins: necessários para suporte memory cached em processadores e outros dispositovos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64-bit bus extension pins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JTAG/Boundary scan pins: these signal lines support testing procedures defined in IEEE standard 149.1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487" name="Google Shape;487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8" name="Google Shape;488;p3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PCI Commands</a:t>
            </a:r>
            <a:endParaRPr/>
          </a:p>
        </p:txBody>
      </p:sp>
      <p:sp>
        <p:nvSpPr>
          <p:cNvPr id="489" name="Google Shape;489;p31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 acknowledge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 cycle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Read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Write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read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read line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read multiple</a:t>
            </a:r>
            <a:endParaRPr/>
          </a:p>
        </p:txBody>
      </p:sp>
      <p:sp>
        <p:nvSpPr>
          <p:cNvPr id="490" name="Google Shape;490;p31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write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write e Invalidate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Configuration read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Configuration write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Dual addres cycle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685800" y="327025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Function</a:t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3810000" y="1325563"/>
            <a:ext cx="1570038" cy="546100"/>
          </a:xfrm>
          <a:prstGeom prst="flowChartAlternateProcess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3810000" y="2382838"/>
            <a:ext cx="1570038" cy="952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Fetch next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</a:t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3810000" y="3865563"/>
            <a:ext cx="1570038" cy="10223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Decode and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 the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</a:t>
            </a:r>
            <a:endParaRPr/>
          </a:p>
        </p:txBody>
      </p:sp>
      <p:cxnSp>
        <p:nvCxnSpPr>
          <p:cNvPr id="102" name="Google Shape;102;p14"/>
          <p:cNvCxnSpPr/>
          <p:nvPr/>
        </p:nvCxnSpPr>
        <p:spPr>
          <a:xfrm>
            <a:off x="4621213" y="1871663"/>
            <a:ext cx="0" cy="5111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3" name="Google Shape;103;p14"/>
          <p:cNvCxnSpPr/>
          <p:nvPr/>
        </p:nvCxnSpPr>
        <p:spPr>
          <a:xfrm>
            <a:off x="4621213" y="3335338"/>
            <a:ext cx="0" cy="5302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4" name="Google Shape;104;p14"/>
          <p:cNvSpPr/>
          <p:nvPr/>
        </p:nvSpPr>
        <p:spPr>
          <a:xfrm>
            <a:off x="3016250" y="2136775"/>
            <a:ext cx="1604963" cy="2222500"/>
          </a:xfrm>
          <a:custGeom>
            <a:rect b="b" l="l" r="r" t="t"/>
            <a:pathLst>
              <a:path extrusionOk="0" h="120000" w="120000">
                <a:moveTo>
                  <a:pt x="59347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3821113" y="5270500"/>
            <a:ext cx="1570037" cy="546100"/>
          </a:xfrm>
          <a:prstGeom prst="flowChartAlternateProcess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Halt</a:t>
            </a:r>
            <a:endParaRPr/>
          </a:p>
        </p:txBody>
      </p:sp>
      <p:cxnSp>
        <p:nvCxnSpPr>
          <p:cNvPr id="106" name="Google Shape;106;p14"/>
          <p:cNvCxnSpPr/>
          <p:nvPr/>
        </p:nvCxnSpPr>
        <p:spPr>
          <a:xfrm>
            <a:off x="4621213" y="4887913"/>
            <a:ext cx="0" cy="382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7" name="Google Shape;107;p14"/>
          <p:cNvSpPr txBox="1"/>
          <p:nvPr/>
        </p:nvSpPr>
        <p:spPr>
          <a:xfrm>
            <a:off x="5729288" y="2552700"/>
            <a:ext cx="15779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Fetch cycle</a:t>
            </a:r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5637213" y="4019550"/>
            <a:ext cx="18811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 cycle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496" name="Google Shape;496;p3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7" name="Google Shape;497;p32"/>
          <p:cNvSpPr txBox="1"/>
          <p:nvPr>
            <p:ph type="title"/>
          </p:nvPr>
        </p:nvSpPr>
        <p:spPr>
          <a:xfrm>
            <a:off x="685800" y="24765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Uso típico em Desktop</a:t>
            </a:r>
            <a:endParaRPr/>
          </a:p>
        </p:txBody>
      </p:sp>
      <p:grpSp>
        <p:nvGrpSpPr>
          <p:cNvPr id="498" name="Google Shape;498;p32"/>
          <p:cNvGrpSpPr/>
          <p:nvPr/>
        </p:nvGrpSpPr>
        <p:grpSpPr>
          <a:xfrm>
            <a:off x="709613" y="1525588"/>
            <a:ext cx="7772400" cy="3789362"/>
            <a:chOff x="432" y="1080"/>
            <a:chExt cx="4896" cy="2387"/>
          </a:xfrm>
        </p:grpSpPr>
        <p:cxnSp>
          <p:nvCxnSpPr>
            <p:cNvPr id="499" name="Google Shape;499;p32"/>
            <p:cNvCxnSpPr/>
            <p:nvPr/>
          </p:nvCxnSpPr>
          <p:spPr>
            <a:xfrm>
              <a:off x="432" y="2268"/>
              <a:ext cx="4896" cy="0"/>
            </a:xfrm>
            <a:prstGeom prst="straightConnector1">
              <a:avLst/>
            </a:prstGeom>
            <a:noFill/>
            <a:ln cap="flat" cmpd="sng" w="1492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grpSp>
          <p:nvGrpSpPr>
            <p:cNvPr id="500" name="Google Shape;500;p32"/>
            <p:cNvGrpSpPr/>
            <p:nvPr/>
          </p:nvGrpSpPr>
          <p:grpSpPr>
            <a:xfrm>
              <a:off x="1032" y="1080"/>
              <a:ext cx="1824" cy="1188"/>
              <a:chOff x="1020" y="744"/>
              <a:chExt cx="2076" cy="1524"/>
            </a:xfrm>
          </p:grpSpPr>
          <p:sp>
            <p:nvSpPr>
              <p:cNvPr id="501" name="Google Shape;501;p32"/>
              <p:cNvSpPr/>
              <p:nvPr/>
            </p:nvSpPr>
            <p:spPr>
              <a:xfrm>
                <a:off x="1092" y="744"/>
                <a:ext cx="828" cy="336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Processor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2" name="Google Shape;502;p32"/>
              <p:cNvSpPr/>
              <p:nvPr/>
            </p:nvSpPr>
            <p:spPr>
              <a:xfrm>
                <a:off x="1920" y="1200"/>
                <a:ext cx="648" cy="18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Cache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3" name="Google Shape;503;p32"/>
              <p:cNvSpPr/>
              <p:nvPr/>
            </p:nvSpPr>
            <p:spPr>
              <a:xfrm>
                <a:off x="1020" y="1572"/>
                <a:ext cx="972" cy="492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Bridge/Mem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Controller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4" name="Google Shape;504;p32"/>
              <p:cNvSpPr/>
              <p:nvPr/>
            </p:nvSpPr>
            <p:spPr>
              <a:xfrm>
                <a:off x="2268" y="1644"/>
                <a:ext cx="828" cy="336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DRAM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505" name="Google Shape;505;p32"/>
              <p:cNvCxnSpPr/>
              <p:nvPr/>
            </p:nvCxnSpPr>
            <p:spPr>
              <a:xfrm>
                <a:off x="1524" y="1080"/>
                <a:ext cx="0" cy="4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6" name="Google Shape;506;p32"/>
              <p:cNvCxnSpPr/>
              <p:nvPr/>
            </p:nvCxnSpPr>
            <p:spPr>
              <a:xfrm rot="10800000">
                <a:off x="1524" y="1296"/>
                <a:ext cx="39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7" name="Google Shape;507;p32"/>
              <p:cNvCxnSpPr/>
              <p:nvPr/>
            </p:nvCxnSpPr>
            <p:spPr>
              <a:xfrm rot="10800000">
                <a:off x="1992" y="1812"/>
                <a:ext cx="27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8" name="Google Shape;508;p32"/>
              <p:cNvCxnSpPr/>
              <p:nvPr/>
            </p:nvCxnSpPr>
            <p:spPr>
              <a:xfrm>
                <a:off x="1524" y="2064"/>
                <a:ext cx="0" cy="20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509" name="Google Shape;509;p32"/>
            <p:cNvGrpSpPr/>
            <p:nvPr/>
          </p:nvGrpSpPr>
          <p:grpSpPr>
            <a:xfrm>
              <a:off x="3216" y="1510"/>
              <a:ext cx="660" cy="758"/>
              <a:chOff x="3084" y="1116"/>
              <a:chExt cx="660" cy="1152"/>
            </a:xfrm>
          </p:grpSpPr>
          <p:sp>
            <p:nvSpPr>
              <p:cNvPr id="510" name="Google Shape;510;p32"/>
              <p:cNvSpPr/>
              <p:nvPr/>
            </p:nvSpPr>
            <p:spPr>
              <a:xfrm>
                <a:off x="3084" y="1116"/>
                <a:ext cx="660" cy="336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Audio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511" name="Google Shape;511;p32"/>
              <p:cNvCxnSpPr/>
              <p:nvPr/>
            </p:nvCxnSpPr>
            <p:spPr>
              <a:xfrm>
                <a:off x="3420" y="1452"/>
                <a:ext cx="0" cy="81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512" name="Google Shape;512;p32"/>
            <p:cNvGrpSpPr/>
            <p:nvPr/>
          </p:nvGrpSpPr>
          <p:grpSpPr>
            <a:xfrm>
              <a:off x="4248" y="1080"/>
              <a:ext cx="741" cy="1188"/>
              <a:chOff x="4185" y="744"/>
              <a:chExt cx="804" cy="1524"/>
            </a:xfrm>
          </p:grpSpPr>
          <p:sp>
            <p:nvSpPr>
              <p:cNvPr id="513" name="Google Shape;513;p32"/>
              <p:cNvSpPr/>
              <p:nvPr/>
            </p:nvSpPr>
            <p:spPr>
              <a:xfrm>
                <a:off x="4248" y="1572"/>
                <a:ext cx="660" cy="432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Motion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Video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514" name="Google Shape;514;p32"/>
              <p:cNvCxnSpPr/>
              <p:nvPr/>
            </p:nvCxnSpPr>
            <p:spPr>
              <a:xfrm>
                <a:off x="4584" y="2004"/>
                <a:ext cx="0" cy="26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15" name="Google Shape;515;p32"/>
              <p:cNvGrpSpPr/>
              <p:nvPr/>
            </p:nvGrpSpPr>
            <p:grpSpPr>
              <a:xfrm>
                <a:off x="4185" y="744"/>
                <a:ext cx="804" cy="717"/>
                <a:chOff x="1452" y="2580"/>
                <a:chExt cx="900" cy="789"/>
              </a:xfrm>
            </p:grpSpPr>
            <p:sp>
              <p:nvSpPr>
                <p:cNvPr id="516" name="Google Shape;516;p32"/>
                <p:cNvSpPr/>
                <p:nvPr/>
              </p:nvSpPr>
              <p:spPr>
                <a:xfrm>
                  <a:off x="1452" y="2580"/>
                  <a:ext cx="900" cy="789"/>
                </a:xfrm>
                <a:prstGeom prst="rect">
                  <a:avLst/>
                </a:prstGeom>
                <a:solidFill>
                  <a:schemeClr val="folHlink"/>
                </a:solidFill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17" name="Google Shape;517;p32"/>
                <p:cNvSpPr/>
                <p:nvPr/>
              </p:nvSpPr>
              <p:spPr>
                <a:xfrm>
                  <a:off x="1524" y="2652"/>
                  <a:ext cx="744" cy="576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18" name="Google Shape;518;p32"/>
                <p:cNvSpPr/>
                <p:nvPr/>
              </p:nvSpPr>
              <p:spPr>
                <a:xfrm>
                  <a:off x="2172" y="3276"/>
                  <a:ext cx="96" cy="48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cxnSp>
            <p:nvCxnSpPr>
              <p:cNvPr id="519" name="Google Shape;519;p32"/>
              <p:cNvCxnSpPr/>
              <p:nvPr/>
            </p:nvCxnSpPr>
            <p:spPr>
              <a:xfrm>
                <a:off x="4584" y="1461"/>
                <a:ext cx="0" cy="11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520" name="Google Shape;520;p32"/>
            <p:cNvGrpSpPr/>
            <p:nvPr/>
          </p:nvGrpSpPr>
          <p:grpSpPr>
            <a:xfrm>
              <a:off x="447" y="2261"/>
              <a:ext cx="660" cy="564"/>
              <a:chOff x="507" y="2273"/>
              <a:chExt cx="660" cy="564"/>
            </a:xfrm>
          </p:grpSpPr>
          <p:sp>
            <p:nvSpPr>
              <p:cNvPr id="521" name="Google Shape;521;p32"/>
              <p:cNvSpPr/>
              <p:nvPr/>
            </p:nvSpPr>
            <p:spPr>
              <a:xfrm>
                <a:off x="507" y="2616"/>
                <a:ext cx="660" cy="221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LAN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522" name="Google Shape;522;p32"/>
              <p:cNvCxnSpPr/>
              <p:nvPr/>
            </p:nvCxnSpPr>
            <p:spPr>
              <a:xfrm rot="10800000">
                <a:off x="843" y="2273"/>
                <a:ext cx="0" cy="34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523" name="Google Shape;523;p32"/>
            <p:cNvGrpSpPr/>
            <p:nvPr/>
          </p:nvGrpSpPr>
          <p:grpSpPr>
            <a:xfrm>
              <a:off x="1469" y="2268"/>
              <a:ext cx="660" cy="564"/>
              <a:chOff x="507" y="2273"/>
              <a:chExt cx="660" cy="564"/>
            </a:xfrm>
          </p:grpSpPr>
          <p:sp>
            <p:nvSpPr>
              <p:cNvPr id="524" name="Google Shape;524;p32"/>
              <p:cNvSpPr/>
              <p:nvPr/>
            </p:nvSpPr>
            <p:spPr>
              <a:xfrm>
                <a:off x="507" y="2616"/>
                <a:ext cx="660" cy="221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SCSI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525" name="Google Shape;525;p32"/>
              <p:cNvCxnSpPr/>
              <p:nvPr/>
            </p:nvCxnSpPr>
            <p:spPr>
              <a:xfrm rot="10800000">
                <a:off x="843" y="2273"/>
                <a:ext cx="0" cy="34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526" name="Google Shape;526;p32"/>
            <p:cNvSpPr/>
            <p:nvPr/>
          </p:nvSpPr>
          <p:spPr>
            <a:xfrm>
              <a:off x="1475" y="3024"/>
              <a:ext cx="330" cy="432"/>
            </a:xfrm>
            <a:prstGeom prst="flowChartMagneticDisk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1967" y="3024"/>
              <a:ext cx="330" cy="432"/>
            </a:xfrm>
            <a:prstGeom prst="flowChartMagneticDisk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28" name="Google Shape;528;p32"/>
            <p:cNvCxnSpPr/>
            <p:nvPr/>
          </p:nvCxnSpPr>
          <p:spPr>
            <a:xfrm rot="10800000">
              <a:off x="1644" y="2832"/>
              <a:ext cx="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29" name="Google Shape;529;p32"/>
            <p:cNvSpPr/>
            <p:nvPr/>
          </p:nvSpPr>
          <p:spPr>
            <a:xfrm>
              <a:off x="1932" y="2844"/>
              <a:ext cx="192" cy="18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120000" y="63428"/>
                  </a:lnTo>
                  <a:lnTo>
                    <a:pt x="0" y="6342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2811" y="2604"/>
              <a:ext cx="828" cy="37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Expansion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Bus Bridge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31" name="Google Shape;531;p32"/>
            <p:cNvCxnSpPr/>
            <p:nvPr/>
          </p:nvCxnSpPr>
          <p:spPr>
            <a:xfrm rot="10800000">
              <a:off x="3231" y="2249"/>
              <a:ext cx="0" cy="34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2" name="Google Shape;532;p32"/>
            <p:cNvCxnSpPr/>
            <p:nvPr/>
          </p:nvCxnSpPr>
          <p:spPr>
            <a:xfrm>
              <a:off x="2844" y="3264"/>
              <a:ext cx="1929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533" name="Google Shape;533;p32"/>
            <p:cNvCxnSpPr/>
            <p:nvPr/>
          </p:nvCxnSpPr>
          <p:spPr>
            <a:xfrm>
              <a:off x="3216" y="2981"/>
              <a:ext cx="0" cy="28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34" name="Google Shape;534;p32"/>
            <p:cNvSpPr/>
            <p:nvPr/>
          </p:nvSpPr>
          <p:spPr>
            <a:xfrm>
              <a:off x="3999" y="2604"/>
              <a:ext cx="828" cy="37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Base I/O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Devices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35" name="Google Shape;535;p32"/>
            <p:cNvCxnSpPr/>
            <p:nvPr/>
          </p:nvCxnSpPr>
          <p:spPr>
            <a:xfrm>
              <a:off x="4427" y="2981"/>
              <a:ext cx="0" cy="28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36" name="Google Shape;536;p32"/>
            <p:cNvSpPr txBox="1"/>
            <p:nvPr/>
          </p:nvSpPr>
          <p:spPr>
            <a:xfrm>
              <a:off x="2882" y="2036"/>
              <a:ext cx="54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PCI Bus</a:t>
              </a:r>
              <a:endParaRPr/>
            </a:p>
          </p:txBody>
        </p:sp>
        <p:sp>
          <p:nvSpPr>
            <p:cNvPr id="537" name="Google Shape;537;p32"/>
            <p:cNvSpPr txBox="1"/>
            <p:nvPr/>
          </p:nvSpPr>
          <p:spPr>
            <a:xfrm>
              <a:off x="3370" y="3255"/>
              <a:ext cx="88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Expansion Bus</a:t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543" name="Google Shape;543;p3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4" name="Google Shape;544;p33"/>
          <p:cNvSpPr txBox="1"/>
          <p:nvPr>
            <p:ph type="title"/>
          </p:nvPr>
        </p:nvSpPr>
        <p:spPr>
          <a:xfrm>
            <a:off x="733425" y="228600"/>
            <a:ext cx="7772400" cy="895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Uso típico em servidores</a:t>
            </a:r>
            <a:endParaRPr/>
          </a:p>
        </p:txBody>
      </p:sp>
      <p:grpSp>
        <p:nvGrpSpPr>
          <p:cNvPr id="545" name="Google Shape;545;p33"/>
          <p:cNvGrpSpPr/>
          <p:nvPr/>
        </p:nvGrpSpPr>
        <p:grpSpPr>
          <a:xfrm>
            <a:off x="709613" y="1674813"/>
            <a:ext cx="7829550" cy="3379787"/>
            <a:chOff x="447" y="1115"/>
            <a:chExt cx="4932" cy="2129"/>
          </a:xfrm>
        </p:grpSpPr>
        <p:sp>
          <p:nvSpPr>
            <p:cNvPr id="546" name="Google Shape;546;p33"/>
            <p:cNvSpPr/>
            <p:nvPr/>
          </p:nvSpPr>
          <p:spPr>
            <a:xfrm>
              <a:off x="3050" y="2735"/>
              <a:ext cx="660" cy="22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LAN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47" name="Google Shape;547;p33"/>
            <p:cNvCxnSpPr/>
            <p:nvPr/>
          </p:nvCxnSpPr>
          <p:spPr>
            <a:xfrm rot="10800000">
              <a:off x="3386" y="2580"/>
              <a:ext cx="0" cy="15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48" name="Google Shape;548;p33"/>
            <p:cNvSpPr/>
            <p:nvPr/>
          </p:nvSpPr>
          <p:spPr>
            <a:xfrm>
              <a:off x="668" y="2867"/>
              <a:ext cx="828" cy="37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Expansion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Bus Bridge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549" name="Google Shape;549;p33"/>
            <p:cNvGrpSpPr/>
            <p:nvPr/>
          </p:nvGrpSpPr>
          <p:grpSpPr>
            <a:xfrm>
              <a:off x="447" y="1115"/>
              <a:ext cx="4911" cy="725"/>
              <a:chOff x="447" y="1451"/>
              <a:chExt cx="4911" cy="725"/>
            </a:xfrm>
          </p:grpSpPr>
          <p:cxnSp>
            <p:nvCxnSpPr>
              <p:cNvPr id="550" name="Google Shape;550;p33"/>
              <p:cNvCxnSpPr/>
              <p:nvPr/>
            </p:nvCxnSpPr>
            <p:spPr>
              <a:xfrm>
                <a:off x="447" y="2176"/>
                <a:ext cx="4896" cy="0"/>
              </a:xfrm>
              <a:prstGeom prst="straightConnector1">
                <a:avLst/>
              </a:prstGeom>
              <a:noFill/>
              <a:ln cap="flat" cmpd="sng" w="149225">
                <a:solidFill>
                  <a:schemeClr val="dk1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grpSp>
            <p:nvGrpSpPr>
              <p:cNvPr id="551" name="Google Shape;551;p33"/>
              <p:cNvGrpSpPr/>
              <p:nvPr/>
            </p:nvGrpSpPr>
            <p:grpSpPr>
              <a:xfrm>
                <a:off x="811" y="1451"/>
                <a:ext cx="872" cy="673"/>
                <a:chOff x="1051" y="1451"/>
                <a:chExt cx="872" cy="673"/>
              </a:xfrm>
            </p:grpSpPr>
            <p:sp>
              <p:nvSpPr>
                <p:cNvPr id="552" name="Google Shape;552;p33"/>
                <p:cNvSpPr/>
                <p:nvPr/>
              </p:nvSpPr>
              <p:spPr>
                <a:xfrm>
                  <a:off x="1051" y="1451"/>
                  <a:ext cx="872" cy="496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20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Processor /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20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Cache</a:t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553" name="Google Shape;553;p33"/>
                <p:cNvCxnSpPr/>
                <p:nvPr/>
              </p:nvCxnSpPr>
              <p:spPr>
                <a:xfrm>
                  <a:off x="1484" y="1961"/>
                  <a:ext cx="0" cy="16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554" name="Google Shape;554;p33"/>
              <p:cNvSpPr/>
              <p:nvPr/>
            </p:nvSpPr>
            <p:spPr>
              <a:xfrm>
                <a:off x="3534" y="1506"/>
                <a:ext cx="854" cy="384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Memory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Controller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55" name="Google Shape;555;p33"/>
              <p:cNvSpPr/>
              <p:nvPr/>
            </p:nvSpPr>
            <p:spPr>
              <a:xfrm>
                <a:off x="4631" y="1575"/>
                <a:ext cx="727" cy="261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DRAM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556" name="Google Shape;556;p33"/>
              <p:cNvCxnSpPr/>
              <p:nvPr/>
            </p:nvCxnSpPr>
            <p:spPr>
              <a:xfrm rot="10800000">
                <a:off x="4388" y="1706"/>
                <a:ext cx="24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7" name="Google Shape;557;p33"/>
              <p:cNvCxnSpPr/>
              <p:nvPr/>
            </p:nvCxnSpPr>
            <p:spPr>
              <a:xfrm>
                <a:off x="3977" y="1908"/>
                <a:ext cx="0" cy="2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58" name="Google Shape;558;p33"/>
              <p:cNvGrpSpPr/>
              <p:nvPr/>
            </p:nvGrpSpPr>
            <p:grpSpPr>
              <a:xfrm>
                <a:off x="2119" y="1451"/>
                <a:ext cx="872" cy="673"/>
                <a:chOff x="1147" y="1547"/>
                <a:chExt cx="872" cy="673"/>
              </a:xfrm>
            </p:grpSpPr>
            <p:sp>
              <p:nvSpPr>
                <p:cNvPr id="559" name="Google Shape;559;p33"/>
                <p:cNvSpPr/>
                <p:nvPr/>
              </p:nvSpPr>
              <p:spPr>
                <a:xfrm>
                  <a:off x="1147" y="1547"/>
                  <a:ext cx="872" cy="496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20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Processor /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20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Cache</a:t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560" name="Google Shape;560;p33"/>
                <p:cNvCxnSpPr/>
                <p:nvPr/>
              </p:nvCxnSpPr>
              <p:spPr>
                <a:xfrm>
                  <a:off x="1580" y="2057"/>
                  <a:ext cx="0" cy="16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561" name="Google Shape;561;p33"/>
            <p:cNvSpPr txBox="1"/>
            <p:nvPr/>
          </p:nvSpPr>
          <p:spPr>
            <a:xfrm>
              <a:off x="2828" y="1596"/>
              <a:ext cx="80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System Bus</a:t>
              </a:r>
              <a:endParaRPr/>
            </a:p>
          </p:txBody>
        </p:sp>
        <p:grpSp>
          <p:nvGrpSpPr>
            <p:cNvPr id="562" name="Google Shape;562;p33"/>
            <p:cNvGrpSpPr/>
            <p:nvPr/>
          </p:nvGrpSpPr>
          <p:grpSpPr>
            <a:xfrm>
              <a:off x="632" y="1840"/>
              <a:ext cx="1929" cy="720"/>
              <a:chOff x="1820" y="1648"/>
              <a:chExt cx="1929" cy="720"/>
            </a:xfrm>
          </p:grpSpPr>
          <p:sp>
            <p:nvSpPr>
              <p:cNvPr id="563" name="Google Shape;563;p33"/>
              <p:cNvSpPr/>
              <p:nvPr/>
            </p:nvSpPr>
            <p:spPr>
              <a:xfrm>
                <a:off x="2312" y="1858"/>
                <a:ext cx="828" cy="299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PCI Bridge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564" name="Google Shape;564;p33"/>
              <p:cNvCxnSpPr/>
              <p:nvPr/>
            </p:nvCxnSpPr>
            <p:spPr>
              <a:xfrm>
                <a:off x="1820" y="2368"/>
                <a:ext cx="1929" cy="0"/>
              </a:xfrm>
              <a:prstGeom prst="straightConnector1">
                <a:avLst/>
              </a:prstGeom>
              <a:noFill/>
              <a:ln cap="flat" cmpd="sng" w="101600">
                <a:solidFill>
                  <a:schemeClr val="dk1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565" name="Google Shape;565;p33"/>
              <p:cNvCxnSpPr/>
              <p:nvPr/>
            </p:nvCxnSpPr>
            <p:spPr>
              <a:xfrm rot="10800000">
                <a:off x="2732" y="1648"/>
                <a:ext cx="0" cy="2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6" name="Google Shape;566;p33"/>
              <p:cNvCxnSpPr/>
              <p:nvPr/>
            </p:nvCxnSpPr>
            <p:spPr>
              <a:xfrm>
                <a:off x="2732" y="2157"/>
                <a:ext cx="0" cy="21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567" name="Google Shape;567;p33"/>
            <p:cNvSpPr/>
            <p:nvPr/>
          </p:nvSpPr>
          <p:spPr>
            <a:xfrm>
              <a:off x="3483" y="2050"/>
              <a:ext cx="828" cy="29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PCI Bridge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68" name="Google Shape;568;p33"/>
            <p:cNvCxnSpPr/>
            <p:nvPr/>
          </p:nvCxnSpPr>
          <p:spPr>
            <a:xfrm>
              <a:off x="2864" y="2560"/>
              <a:ext cx="2515" cy="0"/>
            </a:xfrm>
            <a:prstGeom prst="straightConnector1">
              <a:avLst/>
            </a:prstGeom>
            <a:noFill/>
            <a:ln cap="flat" cmpd="sng" w="1016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569" name="Google Shape;569;p33"/>
            <p:cNvCxnSpPr/>
            <p:nvPr/>
          </p:nvCxnSpPr>
          <p:spPr>
            <a:xfrm rot="10800000">
              <a:off x="3903" y="1840"/>
              <a:ext cx="0" cy="21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0" name="Google Shape;570;p33"/>
            <p:cNvCxnSpPr/>
            <p:nvPr/>
          </p:nvCxnSpPr>
          <p:spPr>
            <a:xfrm>
              <a:off x="3903" y="2349"/>
              <a:ext cx="0" cy="2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71" name="Google Shape;571;p33"/>
            <p:cNvSpPr/>
            <p:nvPr/>
          </p:nvSpPr>
          <p:spPr>
            <a:xfrm>
              <a:off x="1712" y="2867"/>
              <a:ext cx="828" cy="37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Expansion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Bus Bridge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72" name="Google Shape;572;p33"/>
            <p:cNvCxnSpPr/>
            <p:nvPr/>
          </p:nvCxnSpPr>
          <p:spPr>
            <a:xfrm rot="10800000">
              <a:off x="1107" y="2560"/>
              <a:ext cx="0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3" name="Google Shape;573;p33"/>
            <p:cNvCxnSpPr/>
            <p:nvPr/>
          </p:nvCxnSpPr>
          <p:spPr>
            <a:xfrm rot="10800000">
              <a:off x="2119" y="2560"/>
              <a:ext cx="0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74" name="Google Shape;574;p33"/>
            <p:cNvSpPr/>
            <p:nvPr/>
          </p:nvSpPr>
          <p:spPr>
            <a:xfrm>
              <a:off x="3794" y="2735"/>
              <a:ext cx="660" cy="22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SCSI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75" name="Google Shape;575;p33"/>
            <p:cNvCxnSpPr/>
            <p:nvPr/>
          </p:nvCxnSpPr>
          <p:spPr>
            <a:xfrm rot="10800000">
              <a:off x="4130" y="2580"/>
              <a:ext cx="0" cy="15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76" name="Google Shape;576;p33"/>
            <p:cNvSpPr/>
            <p:nvPr/>
          </p:nvSpPr>
          <p:spPr>
            <a:xfrm>
              <a:off x="4539" y="2735"/>
              <a:ext cx="660" cy="22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SCSI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77" name="Google Shape;577;p33"/>
            <p:cNvCxnSpPr/>
            <p:nvPr/>
          </p:nvCxnSpPr>
          <p:spPr>
            <a:xfrm rot="10800000">
              <a:off x="4875" y="2580"/>
              <a:ext cx="0" cy="15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78" name="Google Shape;578;p33"/>
            <p:cNvSpPr txBox="1"/>
            <p:nvPr/>
          </p:nvSpPr>
          <p:spPr>
            <a:xfrm>
              <a:off x="1784" y="2324"/>
              <a:ext cx="60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PCI Bus</a:t>
              </a:r>
              <a:endParaRPr/>
            </a:p>
          </p:txBody>
        </p:sp>
        <p:sp>
          <p:nvSpPr>
            <p:cNvPr id="579" name="Google Shape;579;p33"/>
            <p:cNvSpPr txBox="1"/>
            <p:nvPr/>
          </p:nvSpPr>
          <p:spPr>
            <a:xfrm>
              <a:off x="4388" y="2312"/>
              <a:ext cx="60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PCI Bus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685800" y="327025"/>
            <a:ext cx="7772400" cy="801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Diagrama de Estado de um ciclo de instrução</a:t>
            </a:r>
            <a:endParaRPr/>
          </a:p>
        </p:txBody>
      </p:sp>
      <p:grpSp>
        <p:nvGrpSpPr>
          <p:cNvPr id="116" name="Google Shape;116;p15"/>
          <p:cNvGrpSpPr/>
          <p:nvPr/>
        </p:nvGrpSpPr>
        <p:grpSpPr>
          <a:xfrm>
            <a:off x="92075" y="1485900"/>
            <a:ext cx="8778876" cy="3921125"/>
            <a:chOff x="92075" y="1485900"/>
            <a:chExt cx="8778876" cy="3921125"/>
          </a:xfrm>
        </p:grpSpPr>
        <p:sp>
          <p:nvSpPr>
            <p:cNvPr id="117" name="Google Shape;117;p15"/>
            <p:cNvSpPr/>
            <p:nvPr/>
          </p:nvSpPr>
          <p:spPr>
            <a:xfrm>
              <a:off x="6634163" y="1598191"/>
              <a:ext cx="933450" cy="1016051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Operand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store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(os)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860800" y="1598191"/>
              <a:ext cx="931863" cy="1016051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Operand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fetch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(of)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096963" y="1600002"/>
              <a:ext cx="933450" cy="1016051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Instr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fetch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(if)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5256213" y="4034178"/>
              <a:ext cx="933450" cy="1016051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operation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(do)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3860800" y="4034178"/>
              <a:ext cx="931863" cy="1016051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Operand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address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calc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(oac)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479675" y="4034178"/>
              <a:ext cx="935038" cy="1016051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Instr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Operation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Decoding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(iod)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1090613" y="4034178"/>
              <a:ext cx="933450" cy="1016051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Instr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address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calc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(iac)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6651625" y="4034178"/>
              <a:ext cx="931863" cy="1016051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Operand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address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calc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(oac)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5" name="Google Shape;125;p15"/>
            <p:cNvCxnSpPr/>
            <p:nvPr/>
          </p:nvCxnSpPr>
          <p:spPr>
            <a:xfrm rot="10800000">
              <a:off x="1574800" y="2614242"/>
              <a:ext cx="0" cy="1419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6" name="Google Shape;126;p15"/>
            <p:cNvCxnSpPr/>
            <p:nvPr/>
          </p:nvCxnSpPr>
          <p:spPr>
            <a:xfrm>
              <a:off x="1927225" y="2427694"/>
              <a:ext cx="963613" cy="16064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7" name="Google Shape;127;p15"/>
            <p:cNvCxnSpPr/>
            <p:nvPr/>
          </p:nvCxnSpPr>
          <p:spPr>
            <a:xfrm>
              <a:off x="3414713" y="4543110"/>
              <a:ext cx="44608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8" name="Google Shape;128;p15"/>
            <p:cNvCxnSpPr/>
            <p:nvPr/>
          </p:nvCxnSpPr>
          <p:spPr>
            <a:xfrm rot="10800000">
              <a:off x="4254500" y="2614242"/>
              <a:ext cx="0" cy="1419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9" name="Google Shape;129;p15"/>
            <p:cNvCxnSpPr/>
            <p:nvPr/>
          </p:nvCxnSpPr>
          <p:spPr>
            <a:xfrm>
              <a:off x="4418013" y="2614242"/>
              <a:ext cx="0" cy="1419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0" name="Google Shape;130;p15"/>
            <p:cNvCxnSpPr/>
            <p:nvPr/>
          </p:nvCxnSpPr>
          <p:spPr>
            <a:xfrm>
              <a:off x="4727575" y="2427694"/>
              <a:ext cx="963613" cy="16064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1" name="Google Shape;131;p15"/>
            <p:cNvCxnSpPr/>
            <p:nvPr/>
          </p:nvCxnSpPr>
          <p:spPr>
            <a:xfrm>
              <a:off x="6205538" y="4543110"/>
              <a:ext cx="44767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2" name="Google Shape;132;p15"/>
            <p:cNvCxnSpPr/>
            <p:nvPr/>
          </p:nvCxnSpPr>
          <p:spPr>
            <a:xfrm rot="10800000">
              <a:off x="7027863" y="2616053"/>
              <a:ext cx="0" cy="14217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3" name="Google Shape;133;p15"/>
            <p:cNvCxnSpPr/>
            <p:nvPr/>
          </p:nvCxnSpPr>
          <p:spPr>
            <a:xfrm>
              <a:off x="7189788" y="2616053"/>
              <a:ext cx="0" cy="14217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4" name="Google Shape;134;p15"/>
            <p:cNvSpPr/>
            <p:nvPr/>
          </p:nvSpPr>
          <p:spPr>
            <a:xfrm>
              <a:off x="1887538" y="4919827"/>
              <a:ext cx="3187700" cy="479953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13587" y="120000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" name="Google Shape;135;p15"/>
            <p:cNvSpPr txBox="1"/>
            <p:nvPr/>
          </p:nvSpPr>
          <p:spPr>
            <a:xfrm>
              <a:off x="2359025" y="1485900"/>
              <a:ext cx="1204913" cy="825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CPU Access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 memory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 I/O</a:t>
              </a:r>
              <a:endParaRPr/>
            </a:p>
          </p:txBody>
        </p:sp>
        <p:sp>
          <p:nvSpPr>
            <p:cNvPr id="136" name="Google Shape;136;p15"/>
            <p:cNvSpPr txBox="1"/>
            <p:nvPr/>
          </p:nvSpPr>
          <p:spPr>
            <a:xfrm>
              <a:off x="92075" y="4037801"/>
              <a:ext cx="998538" cy="825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Internal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CPU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Operation</a:t>
              </a:r>
              <a:endParaRPr/>
            </a:p>
          </p:txBody>
        </p:sp>
        <p:sp>
          <p:nvSpPr>
            <p:cNvPr id="137" name="Google Shape;137;p15"/>
            <p:cNvSpPr txBox="1"/>
            <p:nvPr/>
          </p:nvSpPr>
          <p:spPr>
            <a:xfrm>
              <a:off x="3563938" y="2721100"/>
              <a:ext cx="827088" cy="517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Multiple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operands</a:t>
              </a:r>
              <a:endParaRPr/>
            </a:p>
          </p:txBody>
        </p:sp>
        <p:sp>
          <p:nvSpPr>
            <p:cNvPr id="138" name="Google Shape;138;p15"/>
            <p:cNvSpPr txBox="1"/>
            <p:nvPr/>
          </p:nvSpPr>
          <p:spPr>
            <a:xfrm>
              <a:off x="6364288" y="2739211"/>
              <a:ext cx="796925" cy="517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Multiple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results</a:t>
              </a:r>
              <a:endParaRPr/>
            </a:p>
          </p:txBody>
        </p:sp>
        <p:sp>
          <p:nvSpPr>
            <p:cNvPr id="139" name="Google Shape;139;p15"/>
            <p:cNvSpPr txBox="1"/>
            <p:nvPr/>
          </p:nvSpPr>
          <p:spPr>
            <a:xfrm>
              <a:off x="4860925" y="4798481"/>
              <a:ext cx="820738" cy="517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String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 vector</a:t>
              </a:r>
              <a:endParaRPr/>
            </a:p>
          </p:txBody>
        </p:sp>
        <p:sp>
          <p:nvSpPr>
            <p:cNvPr id="140" name="Google Shape;140;p15"/>
            <p:cNvSpPr txBox="1"/>
            <p:nvPr/>
          </p:nvSpPr>
          <p:spPr>
            <a:xfrm>
              <a:off x="2155825" y="4889038"/>
              <a:ext cx="944563" cy="517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Next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instruction</a:t>
              </a: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7939088" y="4037801"/>
              <a:ext cx="931863" cy="1016051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Interrupt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4675188" y="2447617"/>
              <a:ext cx="3087688" cy="2957597"/>
            </a:xfrm>
            <a:custGeom>
              <a:rect b="b" l="l" r="r" t="t"/>
              <a:pathLst>
                <a:path extrusionOk="0" h="120000" w="120000">
                  <a:moveTo>
                    <a:pt x="0" y="99571"/>
                  </a:moveTo>
                  <a:lnTo>
                    <a:pt x="16473" y="120000"/>
                  </a:lnTo>
                  <a:lnTo>
                    <a:pt x="104205" y="120000"/>
                  </a:lnTo>
                  <a:lnTo>
                    <a:pt x="120000" y="101996"/>
                  </a:lnTo>
                  <a:lnTo>
                    <a:pt x="120000" y="20355"/>
                  </a:lnTo>
                  <a:lnTo>
                    <a:pt x="108339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7569200" y="2125234"/>
              <a:ext cx="811213" cy="1910756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49549" y="0"/>
                  </a:lnTo>
                  <a:lnTo>
                    <a:pt x="120000" y="53004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7339013" y="5062908"/>
              <a:ext cx="1041400" cy="342306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83414" y="120000"/>
                  </a:lnTo>
                  <a:lnTo>
                    <a:pt x="12000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5" name="Google Shape;145;p15"/>
            <p:cNvSpPr txBox="1"/>
            <p:nvPr/>
          </p:nvSpPr>
          <p:spPr>
            <a:xfrm>
              <a:off x="7458075" y="3003638"/>
              <a:ext cx="795338" cy="517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interrupt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151" name="Google Shape;151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6"/>
          <p:cNvSpPr txBox="1"/>
          <p:nvPr>
            <p:ph type="title"/>
          </p:nvPr>
        </p:nvSpPr>
        <p:spPr>
          <a:xfrm>
            <a:off x="703263" y="119063"/>
            <a:ext cx="7772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Interrupts</a:t>
            </a:r>
            <a:endParaRPr/>
          </a:p>
        </p:txBody>
      </p:sp>
      <p:grpSp>
        <p:nvGrpSpPr>
          <p:cNvPr id="153" name="Google Shape;153;p16"/>
          <p:cNvGrpSpPr/>
          <p:nvPr/>
        </p:nvGrpSpPr>
        <p:grpSpPr>
          <a:xfrm>
            <a:off x="577850" y="1223963"/>
            <a:ext cx="3557588" cy="4613275"/>
            <a:chOff x="577850" y="1223963"/>
            <a:chExt cx="3557588" cy="4613275"/>
          </a:xfrm>
        </p:grpSpPr>
        <p:grpSp>
          <p:nvGrpSpPr>
            <p:cNvPr id="154" name="Google Shape;154;p16"/>
            <p:cNvGrpSpPr/>
            <p:nvPr/>
          </p:nvGrpSpPr>
          <p:grpSpPr>
            <a:xfrm>
              <a:off x="577850" y="1223963"/>
              <a:ext cx="3557588" cy="3925888"/>
              <a:chOff x="441" y="771"/>
              <a:chExt cx="2834" cy="2740"/>
            </a:xfrm>
          </p:grpSpPr>
          <p:sp>
            <p:nvSpPr>
              <p:cNvPr id="155" name="Google Shape;155;p16"/>
              <p:cNvSpPr/>
              <p:nvPr/>
            </p:nvSpPr>
            <p:spPr>
              <a:xfrm>
                <a:off x="756" y="771"/>
                <a:ext cx="633" cy="274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6" name="Google Shape;156;p16"/>
              <p:cNvSpPr txBox="1"/>
              <p:nvPr/>
            </p:nvSpPr>
            <p:spPr>
              <a:xfrm rot="-5400000">
                <a:off x="-35" y="1746"/>
                <a:ext cx="1316" cy="3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User Program</a:t>
                </a:r>
                <a:endParaRPr/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2122" y="1067"/>
                <a:ext cx="556" cy="711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8" name="Google Shape;158;p16"/>
              <p:cNvSpPr/>
              <p:nvPr/>
            </p:nvSpPr>
            <p:spPr>
              <a:xfrm>
                <a:off x="2122" y="1955"/>
                <a:ext cx="556" cy="1056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1067" y="855"/>
                <a:ext cx="1344" cy="2522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42823"/>
                    </a:lnTo>
                    <a:lnTo>
                      <a:pt x="119017" y="11657"/>
                    </a:lnTo>
                    <a:lnTo>
                      <a:pt x="119017" y="41252"/>
                    </a:lnTo>
                    <a:lnTo>
                      <a:pt x="0" y="46534"/>
                    </a:lnTo>
                    <a:lnTo>
                      <a:pt x="120000" y="57097"/>
                    </a:lnTo>
                    <a:lnTo>
                      <a:pt x="120000" y="98350"/>
                    </a:lnTo>
                    <a:lnTo>
                      <a:pt x="0" y="52339"/>
                    </a:lnTo>
                    <a:lnTo>
                      <a:pt x="0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0" name="Google Shape;160;p16"/>
              <p:cNvSpPr txBox="1"/>
              <p:nvPr/>
            </p:nvSpPr>
            <p:spPr>
              <a:xfrm>
                <a:off x="1899" y="777"/>
                <a:ext cx="1376" cy="2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Interrupt handler</a:t>
                </a:r>
                <a:endParaRPr/>
              </a:p>
            </p:txBody>
          </p:sp>
          <p:sp>
            <p:nvSpPr>
              <p:cNvPr id="161" name="Google Shape;161;p16"/>
              <p:cNvSpPr txBox="1"/>
              <p:nvPr/>
            </p:nvSpPr>
            <p:spPr>
              <a:xfrm>
                <a:off x="1898" y="1353"/>
                <a:ext cx="322" cy="3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endParaRPr/>
              </a:p>
            </p:txBody>
          </p:sp>
          <p:sp>
            <p:nvSpPr>
              <p:cNvPr id="162" name="Google Shape;162;p16"/>
              <p:cNvSpPr txBox="1"/>
              <p:nvPr/>
            </p:nvSpPr>
            <p:spPr>
              <a:xfrm>
                <a:off x="1909" y="2250"/>
                <a:ext cx="323" cy="3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Y</a:t>
                </a:r>
                <a:endParaRPr/>
              </a:p>
            </p:txBody>
          </p:sp>
        </p:grpSp>
        <p:sp>
          <p:nvSpPr>
            <p:cNvPr id="163" name="Google Shape;163;p16"/>
            <p:cNvSpPr txBox="1"/>
            <p:nvPr/>
          </p:nvSpPr>
          <p:spPr>
            <a:xfrm>
              <a:off x="1708150" y="5440363"/>
              <a:ext cx="151447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a) sequencial</a:t>
              </a:r>
              <a:endParaRPr/>
            </a:p>
          </p:txBody>
        </p:sp>
      </p:grpSp>
      <p:grpSp>
        <p:nvGrpSpPr>
          <p:cNvPr id="164" name="Google Shape;164;p16"/>
          <p:cNvGrpSpPr/>
          <p:nvPr/>
        </p:nvGrpSpPr>
        <p:grpSpPr>
          <a:xfrm>
            <a:off x="4457700" y="1236663"/>
            <a:ext cx="4235450" cy="4584700"/>
            <a:chOff x="4457700" y="1236663"/>
            <a:chExt cx="4235450" cy="4584700"/>
          </a:xfrm>
        </p:grpSpPr>
        <p:sp>
          <p:nvSpPr>
            <p:cNvPr id="165" name="Google Shape;165;p16"/>
            <p:cNvSpPr/>
            <p:nvPr/>
          </p:nvSpPr>
          <p:spPr>
            <a:xfrm>
              <a:off x="4949825" y="1236663"/>
              <a:ext cx="922338" cy="39258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" name="Google Shape;166;p16"/>
            <p:cNvSpPr txBox="1"/>
            <p:nvPr/>
          </p:nvSpPr>
          <p:spPr>
            <a:xfrm rot="-5400000">
              <a:off x="3743325" y="2614613"/>
              <a:ext cx="18859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User Program</a:t>
              </a: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6484938" y="2049463"/>
              <a:ext cx="809625" cy="101917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7883525" y="2633663"/>
              <a:ext cx="809625" cy="15128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9" name="Google Shape;169;p16"/>
            <p:cNvSpPr txBox="1"/>
            <p:nvPr/>
          </p:nvSpPr>
          <p:spPr>
            <a:xfrm>
              <a:off x="6613525" y="1244601"/>
              <a:ext cx="17272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Interrupt handler</a:t>
              </a:r>
              <a:endParaRPr/>
            </a:p>
          </p:txBody>
        </p:sp>
        <p:sp>
          <p:nvSpPr>
            <p:cNvPr id="170" name="Google Shape;170;p16"/>
            <p:cNvSpPr txBox="1"/>
            <p:nvPr/>
          </p:nvSpPr>
          <p:spPr>
            <a:xfrm>
              <a:off x="6157913" y="2284413"/>
              <a:ext cx="404813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171" name="Google Shape;171;p16"/>
            <p:cNvSpPr txBox="1"/>
            <p:nvPr/>
          </p:nvSpPr>
          <p:spPr>
            <a:xfrm>
              <a:off x="7553325" y="2832101"/>
              <a:ext cx="404813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5397500" y="1357313"/>
              <a:ext cx="2911475" cy="3581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6648"/>
                  </a:lnTo>
                  <a:lnTo>
                    <a:pt x="62551" y="25425"/>
                  </a:lnTo>
                  <a:lnTo>
                    <a:pt x="62551" y="36063"/>
                  </a:lnTo>
                  <a:lnTo>
                    <a:pt x="119999" y="47872"/>
                  </a:lnTo>
                  <a:lnTo>
                    <a:pt x="119999" y="89840"/>
                  </a:lnTo>
                  <a:lnTo>
                    <a:pt x="62551" y="39042"/>
                  </a:lnTo>
                  <a:lnTo>
                    <a:pt x="62551" y="54414"/>
                  </a:lnTo>
                  <a:lnTo>
                    <a:pt x="0" y="39627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" name="Google Shape;173;p16"/>
            <p:cNvSpPr txBox="1"/>
            <p:nvPr/>
          </p:nvSpPr>
          <p:spPr>
            <a:xfrm>
              <a:off x="6254750" y="5424488"/>
              <a:ext cx="1106488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b) nested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179" name="Google Shape;179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17"/>
          <p:cNvSpPr txBox="1"/>
          <p:nvPr>
            <p:ph type="title"/>
          </p:nvPr>
        </p:nvSpPr>
        <p:spPr>
          <a:xfrm>
            <a:off x="703263" y="222250"/>
            <a:ext cx="7772400" cy="66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Módulos do Computador</a:t>
            </a:r>
            <a:endParaRPr/>
          </a:p>
        </p:txBody>
      </p:sp>
      <p:grpSp>
        <p:nvGrpSpPr>
          <p:cNvPr id="181" name="Google Shape;181;p17"/>
          <p:cNvGrpSpPr/>
          <p:nvPr/>
        </p:nvGrpSpPr>
        <p:grpSpPr>
          <a:xfrm>
            <a:off x="523875" y="1538288"/>
            <a:ext cx="3867151" cy="1919287"/>
            <a:chOff x="523875" y="1538288"/>
            <a:chExt cx="3867151" cy="1919287"/>
          </a:xfrm>
        </p:grpSpPr>
        <p:sp>
          <p:nvSpPr>
            <p:cNvPr id="182" name="Google Shape;182;p17"/>
            <p:cNvSpPr/>
            <p:nvPr/>
          </p:nvSpPr>
          <p:spPr>
            <a:xfrm>
              <a:off x="1763713" y="1552575"/>
              <a:ext cx="1411288" cy="19050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Memória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 Words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N-1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2276475" y="2381250"/>
              <a:ext cx="669925" cy="1412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2271713" y="3109913"/>
              <a:ext cx="669925" cy="1412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5" name="Google Shape;185;p17"/>
            <p:cNvCxnSpPr/>
            <p:nvPr/>
          </p:nvCxnSpPr>
          <p:spPr>
            <a:xfrm>
              <a:off x="703263" y="1798638"/>
              <a:ext cx="10604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6" name="Google Shape;186;p17"/>
            <p:cNvCxnSpPr/>
            <p:nvPr/>
          </p:nvCxnSpPr>
          <p:spPr>
            <a:xfrm>
              <a:off x="703263" y="2116138"/>
              <a:ext cx="10604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87" name="Google Shape;187;p17"/>
            <p:cNvSpPr/>
            <p:nvPr/>
          </p:nvSpPr>
          <p:spPr>
            <a:xfrm>
              <a:off x="528638" y="2557463"/>
              <a:ext cx="1217613" cy="3365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5" y="0"/>
                  </a:lnTo>
                  <a:lnTo>
                    <a:pt x="120000" y="63396"/>
                  </a:lnTo>
                  <a:lnTo>
                    <a:pt x="107796" y="12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523875" y="3076575"/>
              <a:ext cx="1217613" cy="3365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5" y="0"/>
                  </a:lnTo>
                  <a:lnTo>
                    <a:pt x="120000" y="63396"/>
                  </a:lnTo>
                  <a:lnTo>
                    <a:pt x="107796" y="12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3173413" y="2328863"/>
              <a:ext cx="1217613" cy="3365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5" y="0"/>
                  </a:lnTo>
                  <a:lnTo>
                    <a:pt x="120000" y="63396"/>
                  </a:lnTo>
                  <a:lnTo>
                    <a:pt x="107796" y="12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0" name="Google Shape;190;p17"/>
            <p:cNvSpPr txBox="1"/>
            <p:nvPr/>
          </p:nvSpPr>
          <p:spPr>
            <a:xfrm>
              <a:off x="754063" y="1538288"/>
              <a:ext cx="601663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Read</a:t>
              </a:r>
              <a:endParaRPr/>
            </a:p>
          </p:txBody>
        </p:sp>
        <p:sp>
          <p:nvSpPr>
            <p:cNvPr id="191" name="Google Shape;191;p17"/>
            <p:cNvSpPr txBox="1"/>
            <p:nvPr/>
          </p:nvSpPr>
          <p:spPr>
            <a:xfrm>
              <a:off x="747713" y="1849438"/>
              <a:ext cx="649288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Write</a:t>
              </a:r>
              <a:endParaRPr/>
            </a:p>
          </p:txBody>
        </p:sp>
        <p:sp>
          <p:nvSpPr>
            <p:cNvPr id="192" name="Google Shape;192;p17"/>
            <p:cNvSpPr txBox="1"/>
            <p:nvPr/>
          </p:nvSpPr>
          <p:spPr>
            <a:xfrm>
              <a:off x="776288" y="2565400"/>
              <a:ext cx="5683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  <p:sp>
          <p:nvSpPr>
            <p:cNvPr id="193" name="Google Shape;193;p17"/>
            <p:cNvSpPr txBox="1"/>
            <p:nvPr/>
          </p:nvSpPr>
          <p:spPr>
            <a:xfrm>
              <a:off x="3416300" y="2328863"/>
              <a:ext cx="5683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  <p:sp>
          <p:nvSpPr>
            <p:cNvPr id="194" name="Google Shape;194;p17"/>
            <p:cNvSpPr txBox="1"/>
            <p:nvPr/>
          </p:nvSpPr>
          <p:spPr>
            <a:xfrm>
              <a:off x="647700" y="3052763"/>
              <a:ext cx="8509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Address</a:t>
              </a:r>
              <a:endParaRPr/>
            </a:p>
          </p:txBody>
        </p:sp>
      </p:grpSp>
      <p:grpSp>
        <p:nvGrpSpPr>
          <p:cNvPr id="195" name="Google Shape;195;p17"/>
          <p:cNvGrpSpPr/>
          <p:nvPr/>
        </p:nvGrpSpPr>
        <p:grpSpPr>
          <a:xfrm>
            <a:off x="506413" y="3819525"/>
            <a:ext cx="3870326" cy="1905000"/>
            <a:chOff x="506413" y="3819525"/>
            <a:chExt cx="3870326" cy="1905000"/>
          </a:xfrm>
        </p:grpSpPr>
        <p:sp>
          <p:nvSpPr>
            <p:cNvPr id="196" name="Google Shape;196;p17"/>
            <p:cNvSpPr/>
            <p:nvPr/>
          </p:nvSpPr>
          <p:spPr>
            <a:xfrm>
              <a:off x="1741488" y="3819525"/>
              <a:ext cx="1411288" cy="19050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CPU</a:t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506413" y="4649788"/>
              <a:ext cx="1217613" cy="3365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5" y="0"/>
                  </a:lnTo>
                  <a:lnTo>
                    <a:pt x="120000" y="63396"/>
                  </a:lnTo>
                  <a:lnTo>
                    <a:pt x="107796" y="12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519113" y="5203825"/>
              <a:ext cx="1217613" cy="3365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5" y="0"/>
                  </a:lnTo>
                  <a:lnTo>
                    <a:pt x="120000" y="63396"/>
                  </a:lnTo>
                  <a:lnTo>
                    <a:pt x="107796" y="12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3151188" y="4805363"/>
              <a:ext cx="1217613" cy="3365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5" y="0"/>
                  </a:lnTo>
                  <a:lnTo>
                    <a:pt x="120000" y="63396"/>
                  </a:lnTo>
                  <a:lnTo>
                    <a:pt x="107796" y="12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0" name="Google Shape;200;p17"/>
            <p:cNvSpPr txBox="1"/>
            <p:nvPr/>
          </p:nvSpPr>
          <p:spPr>
            <a:xfrm>
              <a:off x="754063" y="4657725"/>
              <a:ext cx="5683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  <p:sp>
          <p:nvSpPr>
            <p:cNvPr id="201" name="Google Shape;201;p17"/>
            <p:cNvSpPr txBox="1"/>
            <p:nvPr/>
          </p:nvSpPr>
          <p:spPr>
            <a:xfrm>
              <a:off x="3394076" y="4805363"/>
              <a:ext cx="5683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  <p:sp>
          <p:nvSpPr>
            <p:cNvPr id="202" name="Google Shape;202;p17"/>
            <p:cNvSpPr txBox="1"/>
            <p:nvPr/>
          </p:nvSpPr>
          <p:spPr>
            <a:xfrm>
              <a:off x="642938" y="5100638"/>
              <a:ext cx="804863" cy="5175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Interrupt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Signals</a:t>
              </a: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517526" y="4078288"/>
              <a:ext cx="1217613" cy="3365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5" y="0"/>
                  </a:lnTo>
                  <a:lnTo>
                    <a:pt x="120000" y="63396"/>
                  </a:lnTo>
                  <a:lnTo>
                    <a:pt x="107796" y="12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4" name="Google Shape;204;p17"/>
            <p:cNvSpPr txBox="1"/>
            <p:nvPr/>
          </p:nvSpPr>
          <p:spPr>
            <a:xfrm>
              <a:off x="520701" y="4067175"/>
              <a:ext cx="1147763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Instructions</a:t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3159126" y="4330700"/>
              <a:ext cx="1217613" cy="3365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5" y="0"/>
                  </a:lnTo>
                  <a:lnTo>
                    <a:pt x="120000" y="63396"/>
                  </a:lnTo>
                  <a:lnTo>
                    <a:pt x="107796" y="12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6" name="Google Shape;206;p17"/>
            <p:cNvSpPr txBox="1"/>
            <p:nvPr/>
          </p:nvSpPr>
          <p:spPr>
            <a:xfrm>
              <a:off x="3265488" y="4227513"/>
              <a:ext cx="727075" cy="5175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Control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Signals</a:t>
              </a:r>
              <a:endParaRPr/>
            </a:p>
          </p:txBody>
        </p:sp>
      </p:grpSp>
      <p:grpSp>
        <p:nvGrpSpPr>
          <p:cNvPr id="207" name="Google Shape;207;p17"/>
          <p:cNvGrpSpPr/>
          <p:nvPr/>
        </p:nvGrpSpPr>
        <p:grpSpPr>
          <a:xfrm>
            <a:off x="4665663" y="2266950"/>
            <a:ext cx="3992562" cy="2325688"/>
            <a:chOff x="4665663" y="2266950"/>
            <a:chExt cx="3992562" cy="2325688"/>
          </a:xfrm>
        </p:grpSpPr>
        <p:sp>
          <p:nvSpPr>
            <p:cNvPr id="208" name="Google Shape;208;p17"/>
            <p:cNvSpPr/>
            <p:nvPr/>
          </p:nvSpPr>
          <p:spPr>
            <a:xfrm>
              <a:off x="6008688" y="2281238"/>
              <a:ext cx="1411287" cy="2311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I/O Modules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 Ports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9" name="Google Shape;209;p17"/>
            <p:cNvCxnSpPr/>
            <p:nvPr/>
          </p:nvCxnSpPr>
          <p:spPr>
            <a:xfrm>
              <a:off x="4948238" y="2527300"/>
              <a:ext cx="10604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0" name="Google Shape;210;p17"/>
            <p:cNvCxnSpPr/>
            <p:nvPr/>
          </p:nvCxnSpPr>
          <p:spPr>
            <a:xfrm>
              <a:off x="4948238" y="2844800"/>
              <a:ext cx="10604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11" name="Google Shape;211;p17"/>
            <p:cNvSpPr txBox="1"/>
            <p:nvPr/>
          </p:nvSpPr>
          <p:spPr>
            <a:xfrm>
              <a:off x="4999038" y="2266950"/>
              <a:ext cx="601662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Read</a:t>
              </a:r>
              <a:endParaRPr/>
            </a:p>
          </p:txBody>
        </p:sp>
        <p:sp>
          <p:nvSpPr>
            <p:cNvPr id="212" name="Google Shape;212;p17"/>
            <p:cNvSpPr txBox="1"/>
            <p:nvPr/>
          </p:nvSpPr>
          <p:spPr>
            <a:xfrm>
              <a:off x="4992688" y="2578100"/>
              <a:ext cx="649287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Write</a:t>
              </a:r>
              <a:endParaRPr/>
            </a:p>
          </p:txBody>
        </p:sp>
        <p:grpSp>
          <p:nvGrpSpPr>
            <p:cNvPr id="213" name="Google Shape;213;p17"/>
            <p:cNvGrpSpPr/>
            <p:nvPr/>
          </p:nvGrpSpPr>
          <p:grpSpPr>
            <a:xfrm>
              <a:off x="4665663" y="3094038"/>
              <a:ext cx="1333500" cy="1360488"/>
              <a:chOff x="2950" y="1608"/>
              <a:chExt cx="840" cy="857"/>
            </a:xfrm>
          </p:grpSpPr>
          <p:sp>
            <p:nvSpPr>
              <p:cNvPr id="214" name="Google Shape;214;p17"/>
              <p:cNvSpPr/>
              <p:nvPr/>
            </p:nvSpPr>
            <p:spPr>
              <a:xfrm>
                <a:off x="3018" y="1608"/>
                <a:ext cx="767" cy="212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6075" y="0"/>
                    </a:lnTo>
                    <a:lnTo>
                      <a:pt x="120000" y="63396"/>
                    </a:lnTo>
                    <a:lnTo>
                      <a:pt x="107796" y="120000"/>
                    </a:lnTo>
                    <a:lnTo>
                      <a:pt x="0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3015" y="1935"/>
                <a:ext cx="767" cy="212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6075" y="0"/>
                    </a:lnTo>
                    <a:lnTo>
                      <a:pt x="120000" y="63396"/>
                    </a:lnTo>
                    <a:lnTo>
                      <a:pt x="107796" y="120000"/>
                    </a:lnTo>
                    <a:lnTo>
                      <a:pt x="0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6" name="Google Shape;216;p17"/>
              <p:cNvSpPr txBox="1"/>
              <p:nvPr/>
            </p:nvSpPr>
            <p:spPr>
              <a:xfrm>
                <a:off x="2976" y="1613"/>
                <a:ext cx="790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Internal Data</a:t>
                </a:r>
                <a:endParaRPr/>
              </a:p>
            </p:txBody>
          </p:sp>
          <p:sp>
            <p:nvSpPr>
              <p:cNvPr id="217" name="Google Shape;217;p17"/>
              <p:cNvSpPr txBox="1"/>
              <p:nvPr/>
            </p:nvSpPr>
            <p:spPr>
              <a:xfrm>
                <a:off x="2950" y="1920"/>
                <a:ext cx="825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External Data</a:t>
                </a:r>
                <a:endParaRPr/>
              </a:p>
            </p:txBody>
          </p:sp>
          <p:sp>
            <p:nvSpPr>
              <p:cNvPr id="218" name="Google Shape;218;p17"/>
              <p:cNvSpPr/>
              <p:nvPr/>
            </p:nvSpPr>
            <p:spPr>
              <a:xfrm>
                <a:off x="3023" y="2253"/>
                <a:ext cx="767" cy="212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6075" y="0"/>
                    </a:lnTo>
                    <a:lnTo>
                      <a:pt x="120000" y="63396"/>
                    </a:lnTo>
                    <a:lnTo>
                      <a:pt x="107796" y="120000"/>
                    </a:lnTo>
                    <a:lnTo>
                      <a:pt x="0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9" name="Google Shape;219;p17"/>
              <p:cNvSpPr txBox="1"/>
              <p:nvPr/>
            </p:nvSpPr>
            <p:spPr>
              <a:xfrm>
                <a:off x="3101" y="2238"/>
                <a:ext cx="536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Address</a:t>
                </a:r>
                <a:endParaRPr/>
              </a:p>
            </p:txBody>
          </p:sp>
        </p:grpSp>
        <p:sp>
          <p:nvSpPr>
            <p:cNvPr id="220" name="Google Shape;220;p17"/>
            <p:cNvSpPr/>
            <p:nvPr/>
          </p:nvSpPr>
          <p:spPr>
            <a:xfrm>
              <a:off x="7432675" y="2771775"/>
              <a:ext cx="1217612" cy="3365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5" y="0"/>
                  </a:lnTo>
                  <a:lnTo>
                    <a:pt x="120000" y="63396"/>
                  </a:lnTo>
                  <a:lnTo>
                    <a:pt x="107796" y="12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7427913" y="3290888"/>
              <a:ext cx="1217612" cy="3365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5" y="0"/>
                  </a:lnTo>
                  <a:lnTo>
                    <a:pt x="120000" y="63396"/>
                  </a:lnTo>
                  <a:lnTo>
                    <a:pt x="107796" y="12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2" name="Google Shape;222;p17"/>
            <p:cNvSpPr txBox="1"/>
            <p:nvPr/>
          </p:nvSpPr>
          <p:spPr>
            <a:xfrm>
              <a:off x="7366000" y="2779713"/>
              <a:ext cx="12541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Internal Data</a:t>
              </a:r>
              <a:endParaRPr/>
            </a:p>
          </p:txBody>
        </p:sp>
        <p:sp>
          <p:nvSpPr>
            <p:cNvPr id="223" name="Google Shape;223;p17"/>
            <p:cNvSpPr txBox="1"/>
            <p:nvPr/>
          </p:nvSpPr>
          <p:spPr>
            <a:xfrm>
              <a:off x="7324725" y="3267075"/>
              <a:ext cx="1309687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External Data</a:t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7440613" y="3795713"/>
              <a:ext cx="1217612" cy="3365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5" y="0"/>
                  </a:lnTo>
                  <a:lnTo>
                    <a:pt x="120000" y="63396"/>
                  </a:lnTo>
                  <a:lnTo>
                    <a:pt x="107796" y="12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5" name="Google Shape;225;p17"/>
            <p:cNvSpPr txBox="1"/>
            <p:nvPr/>
          </p:nvSpPr>
          <p:spPr>
            <a:xfrm>
              <a:off x="7407275" y="3771900"/>
              <a:ext cx="1220787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Interrupt Sig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231" name="Google Shape;231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18"/>
          <p:cNvSpPr txBox="1"/>
          <p:nvPr>
            <p:ph type="title"/>
          </p:nvPr>
        </p:nvSpPr>
        <p:spPr>
          <a:xfrm>
            <a:off x="703263" y="292100"/>
            <a:ext cx="7772400" cy="790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 interconnection scheme</a:t>
            </a:r>
            <a:endParaRPr/>
          </a:p>
        </p:txBody>
      </p:sp>
      <p:grpSp>
        <p:nvGrpSpPr>
          <p:cNvPr id="233" name="Google Shape;233;p18"/>
          <p:cNvGrpSpPr/>
          <p:nvPr/>
        </p:nvGrpSpPr>
        <p:grpSpPr>
          <a:xfrm>
            <a:off x="2012950" y="1489075"/>
            <a:ext cx="5014913" cy="4410075"/>
            <a:chOff x="2012950" y="1489075"/>
            <a:chExt cx="5014913" cy="4410075"/>
          </a:xfrm>
        </p:grpSpPr>
        <p:sp>
          <p:nvSpPr>
            <p:cNvPr id="234" name="Google Shape;234;p18"/>
            <p:cNvSpPr/>
            <p:nvPr/>
          </p:nvSpPr>
          <p:spPr>
            <a:xfrm>
              <a:off x="3971925" y="1489075"/>
              <a:ext cx="1217613" cy="982663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CPU</a:t>
              </a: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2012950" y="2773363"/>
              <a:ext cx="1217613" cy="6873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Memory</a:t>
              </a: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2012950" y="4432300"/>
              <a:ext cx="1217613" cy="6873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Memory</a:t>
              </a: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5810250" y="3314700"/>
              <a:ext cx="1217613" cy="6873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I/O</a:t>
              </a: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5810250" y="5148263"/>
              <a:ext cx="1217613" cy="6873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I/O</a:t>
              </a:r>
              <a:endParaRPr/>
            </a:p>
          </p:txBody>
        </p:sp>
        <p:cxnSp>
          <p:nvCxnSpPr>
            <p:cNvPr id="239" name="Google Shape;239;p18"/>
            <p:cNvCxnSpPr/>
            <p:nvPr/>
          </p:nvCxnSpPr>
          <p:spPr>
            <a:xfrm>
              <a:off x="4303713" y="2471738"/>
              <a:ext cx="0" cy="3419475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0" name="Google Shape;240;p18"/>
            <p:cNvCxnSpPr/>
            <p:nvPr/>
          </p:nvCxnSpPr>
          <p:spPr>
            <a:xfrm>
              <a:off x="4595813" y="2466975"/>
              <a:ext cx="0" cy="3419475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1" name="Google Shape;241;p18"/>
            <p:cNvCxnSpPr/>
            <p:nvPr/>
          </p:nvCxnSpPr>
          <p:spPr>
            <a:xfrm>
              <a:off x="4905375" y="2479675"/>
              <a:ext cx="0" cy="3419475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42" name="Google Shape;242;p18"/>
            <p:cNvGrpSpPr/>
            <p:nvPr/>
          </p:nvGrpSpPr>
          <p:grpSpPr>
            <a:xfrm>
              <a:off x="3225800" y="2913063"/>
              <a:ext cx="1679575" cy="415925"/>
              <a:chOff x="2032" y="1722"/>
              <a:chExt cx="1058" cy="262"/>
            </a:xfrm>
          </p:grpSpPr>
          <p:cxnSp>
            <p:nvCxnSpPr>
              <p:cNvPr id="243" name="Google Shape;243;p18"/>
              <p:cNvCxnSpPr/>
              <p:nvPr/>
            </p:nvCxnSpPr>
            <p:spPr>
              <a:xfrm>
                <a:off x="2035" y="1722"/>
                <a:ext cx="67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244" name="Google Shape;244;p18"/>
              <p:cNvCxnSpPr/>
              <p:nvPr/>
            </p:nvCxnSpPr>
            <p:spPr>
              <a:xfrm>
                <a:off x="2035" y="1855"/>
                <a:ext cx="86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245" name="Google Shape;245;p18"/>
              <p:cNvCxnSpPr/>
              <p:nvPr/>
            </p:nvCxnSpPr>
            <p:spPr>
              <a:xfrm>
                <a:off x="2032" y="1984"/>
                <a:ext cx="1058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</p:grpSp>
        <p:grpSp>
          <p:nvGrpSpPr>
            <p:cNvPr id="246" name="Google Shape;246;p18"/>
            <p:cNvGrpSpPr/>
            <p:nvPr/>
          </p:nvGrpSpPr>
          <p:grpSpPr>
            <a:xfrm>
              <a:off x="3225800" y="4572000"/>
              <a:ext cx="1679575" cy="415925"/>
              <a:chOff x="2032" y="1722"/>
              <a:chExt cx="1058" cy="262"/>
            </a:xfrm>
          </p:grpSpPr>
          <p:cxnSp>
            <p:nvCxnSpPr>
              <p:cNvPr id="247" name="Google Shape;247;p18"/>
              <p:cNvCxnSpPr/>
              <p:nvPr/>
            </p:nvCxnSpPr>
            <p:spPr>
              <a:xfrm>
                <a:off x="2035" y="1722"/>
                <a:ext cx="67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248" name="Google Shape;248;p18"/>
              <p:cNvCxnSpPr/>
              <p:nvPr/>
            </p:nvCxnSpPr>
            <p:spPr>
              <a:xfrm>
                <a:off x="2035" y="1855"/>
                <a:ext cx="86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249" name="Google Shape;249;p18"/>
              <p:cNvCxnSpPr/>
              <p:nvPr/>
            </p:nvCxnSpPr>
            <p:spPr>
              <a:xfrm>
                <a:off x="2032" y="1984"/>
                <a:ext cx="1058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</p:grpSp>
        <p:grpSp>
          <p:nvGrpSpPr>
            <p:cNvPr id="250" name="Google Shape;250;p18"/>
            <p:cNvGrpSpPr/>
            <p:nvPr/>
          </p:nvGrpSpPr>
          <p:grpSpPr>
            <a:xfrm>
              <a:off x="4303713" y="3454400"/>
              <a:ext cx="1506538" cy="433388"/>
              <a:chOff x="2711" y="1920"/>
              <a:chExt cx="949" cy="273"/>
            </a:xfrm>
          </p:grpSpPr>
          <p:cxnSp>
            <p:nvCxnSpPr>
              <p:cNvPr id="251" name="Google Shape;251;p18"/>
              <p:cNvCxnSpPr/>
              <p:nvPr/>
            </p:nvCxnSpPr>
            <p:spPr>
              <a:xfrm rot="10800000">
                <a:off x="2711" y="1920"/>
                <a:ext cx="949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252" name="Google Shape;252;p18"/>
              <p:cNvCxnSpPr/>
              <p:nvPr/>
            </p:nvCxnSpPr>
            <p:spPr>
              <a:xfrm rot="10800000">
                <a:off x="2895" y="2053"/>
                <a:ext cx="76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253" name="Google Shape;253;p18"/>
              <p:cNvCxnSpPr/>
              <p:nvPr/>
            </p:nvCxnSpPr>
            <p:spPr>
              <a:xfrm rot="10800000">
                <a:off x="3090" y="2193"/>
                <a:ext cx="57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</p:grpSp>
        <p:grpSp>
          <p:nvGrpSpPr>
            <p:cNvPr id="254" name="Google Shape;254;p18"/>
            <p:cNvGrpSpPr/>
            <p:nvPr/>
          </p:nvGrpSpPr>
          <p:grpSpPr>
            <a:xfrm>
              <a:off x="4303713" y="5270500"/>
              <a:ext cx="1506538" cy="433388"/>
              <a:chOff x="2711" y="1920"/>
              <a:chExt cx="949" cy="273"/>
            </a:xfrm>
          </p:grpSpPr>
          <p:cxnSp>
            <p:nvCxnSpPr>
              <p:cNvPr id="255" name="Google Shape;255;p18"/>
              <p:cNvCxnSpPr/>
              <p:nvPr/>
            </p:nvCxnSpPr>
            <p:spPr>
              <a:xfrm rot="10800000">
                <a:off x="2711" y="1920"/>
                <a:ext cx="949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256" name="Google Shape;256;p18"/>
              <p:cNvCxnSpPr/>
              <p:nvPr/>
            </p:nvCxnSpPr>
            <p:spPr>
              <a:xfrm rot="10800000">
                <a:off x="2895" y="2053"/>
                <a:ext cx="76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257" name="Google Shape;257;p18"/>
              <p:cNvCxnSpPr/>
              <p:nvPr/>
            </p:nvCxnSpPr>
            <p:spPr>
              <a:xfrm rot="10800000">
                <a:off x="3090" y="2193"/>
                <a:ext cx="57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</p:grpSp>
        <p:sp>
          <p:nvSpPr>
            <p:cNvPr id="258" name="Google Shape;258;p18"/>
            <p:cNvSpPr txBox="1"/>
            <p:nvPr/>
          </p:nvSpPr>
          <p:spPr>
            <a:xfrm>
              <a:off x="2236788" y="3662363"/>
              <a:ext cx="5651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. .</a:t>
              </a:r>
              <a:endParaRPr/>
            </a:p>
          </p:txBody>
        </p:sp>
        <p:sp>
          <p:nvSpPr>
            <p:cNvPr id="259" name="Google Shape;259;p18"/>
            <p:cNvSpPr txBox="1"/>
            <p:nvPr/>
          </p:nvSpPr>
          <p:spPr>
            <a:xfrm>
              <a:off x="6011863" y="4443413"/>
              <a:ext cx="5651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. .</a:t>
              </a:r>
              <a:endParaRPr/>
            </a:p>
          </p:txBody>
        </p:sp>
      </p:grpSp>
      <p:sp>
        <p:nvSpPr>
          <p:cNvPr id="260" name="Google Shape;260;p18"/>
          <p:cNvSpPr txBox="1"/>
          <p:nvPr/>
        </p:nvSpPr>
        <p:spPr>
          <a:xfrm>
            <a:off x="6242050" y="1279525"/>
            <a:ext cx="1252538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</a:t>
            </a:r>
            <a:endParaRPr b="1" sz="2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</a:t>
            </a:r>
            <a:endParaRPr b="1" sz="2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266" name="Google Shape;266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19"/>
          <p:cNvSpPr txBox="1"/>
          <p:nvPr>
            <p:ph type="title"/>
          </p:nvPr>
        </p:nvSpPr>
        <p:spPr>
          <a:xfrm>
            <a:off x="685800" y="363538"/>
            <a:ext cx="77724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Operações Típicas</a:t>
            </a:r>
            <a:endParaRPr/>
          </a:p>
        </p:txBody>
      </p:sp>
      <p:sp>
        <p:nvSpPr>
          <p:cNvPr id="268" name="Google Shape;268;p19"/>
          <p:cNvSpPr txBox="1"/>
          <p:nvPr>
            <p:ph idx="1" type="body"/>
          </p:nvPr>
        </p:nvSpPr>
        <p:spPr>
          <a:xfrm>
            <a:off x="1311275" y="1147763"/>
            <a:ext cx="7146925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write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read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write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read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ack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 request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 grant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 request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 ack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Clock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274" name="Google Shape;274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20"/>
          <p:cNvSpPr txBox="1"/>
          <p:nvPr>
            <p:ph type="title"/>
          </p:nvPr>
        </p:nvSpPr>
        <p:spPr>
          <a:xfrm>
            <a:off x="685800" y="311150"/>
            <a:ext cx="7772400" cy="801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tradicional</a:t>
            </a:r>
            <a:endParaRPr/>
          </a:p>
        </p:txBody>
      </p:sp>
      <p:grpSp>
        <p:nvGrpSpPr>
          <p:cNvPr id="276" name="Google Shape;276;p20"/>
          <p:cNvGrpSpPr/>
          <p:nvPr/>
        </p:nvGrpSpPr>
        <p:grpSpPr>
          <a:xfrm>
            <a:off x="598488" y="1690688"/>
            <a:ext cx="7999412" cy="3679825"/>
            <a:chOff x="598488" y="1690688"/>
            <a:chExt cx="7999412" cy="3679825"/>
          </a:xfrm>
        </p:grpSpPr>
        <p:sp>
          <p:nvSpPr>
            <p:cNvPr id="277" name="Google Shape;277;p20"/>
            <p:cNvSpPr/>
            <p:nvPr/>
          </p:nvSpPr>
          <p:spPr>
            <a:xfrm>
              <a:off x="1516063" y="1690688"/>
              <a:ext cx="952500" cy="563563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CPU</a:t>
              </a:r>
              <a:endParaRPr/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3997325" y="1690688"/>
              <a:ext cx="952500" cy="563563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cache</a:t>
              </a:r>
              <a:endParaRPr/>
            </a:p>
          </p:txBody>
        </p:sp>
        <p:cxnSp>
          <p:nvCxnSpPr>
            <p:cNvPr id="279" name="Google Shape;279;p20"/>
            <p:cNvCxnSpPr/>
            <p:nvPr/>
          </p:nvCxnSpPr>
          <p:spPr>
            <a:xfrm>
              <a:off x="2468563" y="1989138"/>
              <a:ext cx="1528762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280" name="Google Shape;280;p20"/>
            <p:cNvSpPr/>
            <p:nvPr/>
          </p:nvSpPr>
          <p:spPr>
            <a:xfrm>
              <a:off x="2790825" y="2406651"/>
              <a:ext cx="952500" cy="563563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Local I/O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Controller</a:t>
              </a:r>
              <a:endParaRPr/>
            </a:p>
          </p:txBody>
        </p:sp>
        <p:cxnSp>
          <p:nvCxnSpPr>
            <p:cNvPr id="281" name="Google Shape;281;p20"/>
            <p:cNvCxnSpPr/>
            <p:nvPr/>
          </p:nvCxnSpPr>
          <p:spPr>
            <a:xfrm rot="10800000">
              <a:off x="3262313" y="1989138"/>
              <a:ext cx="0" cy="41751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2" name="Google Shape;282;p20"/>
            <p:cNvSpPr txBox="1"/>
            <p:nvPr/>
          </p:nvSpPr>
          <p:spPr>
            <a:xfrm>
              <a:off x="2681288" y="1690688"/>
              <a:ext cx="10795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Local bus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83" name="Google Shape;283;p20"/>
            <p:cNvCxnSpPr/>
            <p:nvPr/>
          </p:nvCxnSpPr>
          <p:spPr>
            <a:xfrm>
              <a:off x="1516063" y="3348038"/>
              <a:ext cx="66675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284" name="Google Shape;284;p20"/>
            <p:cNvCxnSpPr/>
            <p:nvPr/>
          </p:nvCxnSpPr>
          <p:spPr>
            <a:xfrm>
              <a:off x="4479925" y="2254251"/>
              <a:ext cx="0" cy="10937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5" name="Google Shape;285;p20"/>
            <p:cNvSpPr txBox="1"/>
            <p:nvPr/>
          </p:nvSpPr>
          <p:spPr>
            <a:xfrm>
              <a:off x="4857750" y="2940051"/>
              <a:ext cx="1303337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system bus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6438900" y="1690688"/>
              <a:ext cx="952500" cy="862013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Main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memory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87" name="Google Shape;287;p20"/>
            <p:cNvCxnSpPr/>
            <p:nvPr/>
          </p:nvCxnSpPr>
          <p:spPr>
            <a:xfrm>
              <a:off x="6924675" y="2552701"/>
              <a:ext cx="0" cy="79533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8" name="Google Shape;288;p20"/>
            <p:cNvSpPr/>
            <p:nvPr/>
          </p:nvSpPr>
          <p:spPr>
            <a:xfrm>
              <a:off x="3997325" y="3748088"/>
              <a:ext cx="1804987" cy="563563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Expansion bus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interface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89" name="Google Shape;289;p20"/>
            <p:cNvCxnSpPr/>
            <p:nvPr/>
          </p:nvCxnSpPr>
          <p:spPr>
            <a:xfrm>
              <a:off x="4949825" y="3348038"/>
              <a:ext cx="0" cy="41751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0" name="Google Shape;290;p20"/>
            <p:cNvCxnSpPr/>
            <p:nvPr/>
          </p:nvCxnSpPr>
          <p:spPr>
            <a:xfrm>
              <a:off x="4949825" y="4311651"/>
              <a:ext cx="0" cy="41751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1" name="Google Shape;291;p20"/>
            <p:cNvCxnSpPr/>
            <p:nvPr/>
          </p:nvCxnSpPr>
          <p:spPr>
            <a:xfrm>
              <a:off x="598488" y="4729163"/>
              <a:ext cx="7999412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292" name="Google Shape;292;p20"/>
            <p:cNvSpPr/>
            <p:nvPr/>
          </p:nvSpPr>
          <p:spPr>
            <a:xfrm>
              <a:off x="1249363" y="4089401"/>
              <a:ext cx="952500" cy="32385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Network</a:t>
              </a: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2468563" y="3765551"/>
              <a:ext cx="952500" cy="32385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SCSI</a:t>
              </a:r>
              <a:endParaRPr/>
            </a:p>
          </p:txBody>
        </p:sp>
        <p:cxnSp>
          <p:nvCxnSpPr>
            <p:cNvPr id="294" name="Google Shape;294;p20"/>
            <p:cNvCxnSpPr/>
            <p:nvPr/>
          </p:nvCxnSpPr>
          <p:spPr>
            <a:xfrm>
              <a:off x="1731963" y="4413251"/>
              <a:ext cx="0" cy="31591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5" name="Google Shape;295;p20"/>
            <p:cNvCxnSpPr/>
            <p:nvPr/>
          </p:nvCxnSpPr>
          <p:spPr>
            <a:xfrm>
              <a:off x="2965450" y="4089401"/>
              <a:ext cx="0" cy="63976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6" name="Google Shape;296;p20"/>
            <p:cNvSpPr/>
            <p:nvPr/>
          </p:nvSpPr>
          <p:spPr>
            <a:xfrm>
              <a:off x="5972175" y="5046663"/>
              <a:ext cx="952500" cy="32385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Modem</a:t>
              </a:r>
              <a:endParaRPr/>
            </a:p>
          </p:txBody>
        </p:sp>
        <p:cxnSp>
          <p:nvCxnSpPr>
            <p:cNvPr id="297" name="Google Shape;297;p20"/>
            <p:cNvCxnSpPr/>
            <p:nvPr/>
          </p:nvCxnSpPr>
          <p:spPr>
            <a:xfrm>
              <a:off x="6438900" y="4730751"/>
              <a:ext cx="0" cy="31591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8" name="Google Shape;298;p20"/>
            <p:cNvSpPr/>
            <p:nvPr/>
          </p:nvSpPr>
          <p:spPr>
            <a:xfrm>
              <a:off x="6924675" y="4089401"/>
              <a:ext cx="952500" cy="32385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Serial</a:t>
              </a:r>
              <a:endParaRPr/>
            </a:p>
          </p:txBody>
        </p:sp>
        <p:cxnSp>
          <p:nvCxnSpPr>
            <p:cNvPr id="299" name="Google Shape;299;p20"/>
            <p:cNvCxnSpPr/>
            <p:nvPr/>
          </p:nvCxnSpPr>
          <p:spPr>
            <a:xfrm>
              <a:off x="7407275" y="4413251"/>
              <a:ext cx="0" cy="31591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0" name="Google Shape;300;p20"/>
            <p:cNvSpPr txBox="1"/>
            <p:nvPr/>
          </p:nvSpPr>
          <p:spPr>
            <a:xfrm>
              <a:off x="2965450" y="4730751"/>
              <a:ext cx="162877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expansion bus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306" name="Google Shape;306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21"/>
          <p:cNvSpPr txBox="1"/>
          <p:nvPr>
            <p:ph type="title"/>
          </p:nvPr>
        </p:nvSpPr>
        <p:spPr>
          <a:xfrm>
            <a:off x="685800" y="261938"/>
            <a:ext cx="7772400" cy="88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de alto desempenho</a:t>
            </a:r>
            <a:endParaRPr/>
          </a:p>
        </p:txBody>
      </p:sp>
      <p:grpSp>
        <p:nvGrpSpPr>
          <p:cNvPr id="308" name="Google Shape;308;p21"/>
          <p:cNvGrpSpPr/>
          <p:nvPr/>
        </p:nvGrpSpPr>
        <p:grpSpPr>
          <a:xfrm>
            <a:off x="598488" y="1433513"/>
            <a:ext cx="7999412" cy="4360862"/>
            <a:chOff x="598488" y="1433513"/>
            <a:chExt cx="7999412" cy="4360862"/>
          </a:xfrm>
        </p:grpSpPr>
        <p:sp>
          <p:nvSpPr>
            <p:cNvPr id="309" name="Google Shape;309;p21"/>
            <p:cNvSpPr/>
            <p:nvPr/>
          </p:nvSpPr>
          <p:spPr>
            <a:xfrm>
              <a:off x="1516063" y="2114550"/>
              <a:ext cx="952500" cy="56356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CPU</a:t>
              </a:r>
              <a:endParaRPr/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3752850" y="2114550"/>
              <a:ext cx="952500" cy="56356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Cache/bridge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11" name="Google Shape;311;p21"/>
            <p:cNvCxnSpPr/>
            <p:nvPr/>
          </p:nvCxnSpPr>
          <p:spPr>
            <a:xfrm>
              <a:off x="2468563" y="2413000"/>
              <a:ext cx="1292225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312" name="Google Shape;312;p21"/>
            <p:cNvSpPr txBox="1"/>
            <p:nvPr/>
          </p:nvSpPr>
          <p:spPr>
            <a:xfrm>
              <a:off x="2611438" y="2138363"/>
              <a:ext cx="9810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Local bus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13" name="Google Shape;313;p21"/>
            <p:cNvCxnSpPr/>
            <p:nvPr/>
          </p:nvCxnSpPr>
          <p:spPr>
            <a:xfrm>
              <a:off x="1516063" y="3771900"/>
              <a:ext cx="66675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314" name="Google Shape;314;p21"/>
            <p:cNvCxnSpPr/>
            <p:nvPr/>
          </p:nvCxnSpPr>
          <p:spPr>
            <a:xfrm>
              <a:off x="4252913" y="2678113"/>
              <a:ext cx="0" cy="1093787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5" name="Google Shape;315;p21"/>
            <p:cNvSpPr txBox="1"/>
            <p:nvPr/>
          </p:nvSpPr>
          <p:spPr>
            <a:xfrm>
              <a:off x="5245100" y="2370138"/>
              <a:ext cx="11938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system bus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5351463" y="1433513"/>
              <a:ext cx="952500" cy="56356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Main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memory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17" name="Google Shape;317;p21"/>
            <p:cNvCxnSpPr/>
            <p:nvPr/>
          </p:nvCxnSpPr>
          <p:spPr>
            <a:xfrm>
              <a:off x="5827713" y="1997075"/>
              <a:ext cx="0" cy="407987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8" name="Google Shape;318;p21"/>
            <p:cNvSpPr/>
            <p:nvPr/>
          </p:nvSpPr>
          <p:spPr>
            <a:xfrm>
              <a:off x="3997325" y="4171950"/>
              <a:ext cx="1804987" cy="56356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Expansion bus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interface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19" name="Google Shape;319;p21"/>
            <p:cNvCxnSpPr/>
            <p:nvPr/>
          </p:nvCxnSpPr>
          <p:spPr>
            <a:xfrm>
              <a:off x="4949825" y="3771900"/>
              <a:ext cx="0" cy="41751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0" name="Google Shape;320;p21"/>
            <p:cNvCxnSpPr/>
            <p:nvPr/>
          </p:nvCxnSpPr>
          <p:spPr>
            <a:xfrm>
              <a:off x="4949825" y="4735513"/>
              <a:ext cx="0" cy="41751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1" name="Google Shape;321;p21"/>
            <p:cNvCxnSpPr/>
            <p:nvPr/>
          </p:nvCxnSpPr>
          <p:spPr>
            <a:xfrm>
              <a:off x="598488" y="5153025"/>
              <a:ext cx="7999412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322" name="Google Shape;322;p21"/>
            <p:cNvSpPr/>
            <p:nvPr/>
          </p:nvSpPr>
          <p:spPr>
            <a:xfrm>
              <a:off x="6438900" y="3095625"/>
              <a:ext cx="952500" cy="32385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LAN</a:t>
              </a:r>
              <a:endParaRPr/>
            </a:p>
          </p:txBody>
        </p:sp>
        <p:cxnSp>
          <p:nvCxnSpPr>
            <p:cNvPr id="323" name="Google Shape;323;p21"/>
            <p:cNvCxnSpPr/>
            <p:nvPr/>
          </p:nvCxnSpPr>
          <p:spPr>
            <a:xfrm>
              <a:off x="6921500" y="3419475"/>
              <a:ext cx="0" cy="31591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4" name="Google Shape;324;p21"/>
            <p:cNvCxnSpPr/>
            <p:nvPr/>
          </p:nvCxnSpPr>
          <p:spPr>
            <a:xfrm>
              <a:off x="3438525" y="3349625"/>
              <a:ext cx="0" cy="422275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5" name="Google Shape;325;p21"/>
            <p:cNvSpPr/>
            <p:nvPr/>
          </p:nvSpPr>
          <p:spPr>
            <a:xfrm>
              <a:off x="5972175" y="5470525"/>
              <a:ext cx="952500" cy="32385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Modem</a:t>
              </a:r>
              <a:endParaRPr/>
            </a:p>
          </p:txBody>
        </p:sp>
        <p:cxnSp>
          <p:nvCxnSpPr>
            <p:cNvPr id="326" name="Google Shape;326;p21"/>
            <p:cNvCxnSpPr/>
            <p:nvPr/>
          </p:nvCxnSpPr>
          <p:spPr>
            <a:xfrm>
              <a:off x="6438900" y="5154613"/>
              <a:ext cx="0" cy="31591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7" name="Google Shape;327;p21"/>
            <p:cNvSpPr/>
            <p:nvPr/>
          </p:nvSpPr>
          <p:spPr>
            <a:xfrm>
              <a:off x="6924675" y="4513263"/>
              <a:ext cx="952500" cy="32385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Serial</a:t>
              </a:r>
              <a:endParaRPr/>
            </a:p>
          </p:txBody>
        </p:sp>
        <p:cxnSp>
          <p:nvCxnSpPr>
            <p:cNvPr id="328" name="Google Shape;328;p21"/>
            <p:cNvCxnSpPr/>
            <p:nvPr/>
          </p:nvCxnSpPr>
          <p:spPr>
            <a:xfrm>
              <a:off x="7407275" y="4837113"/>
              <a:ext cx="0" cy="31591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9" name="Google Shape;329;p21"/>
            <p:cNvSpPr txBox="1"/>
            <p:nvPr/>
          </p:nvSpPr>
          <p:spPr>
            <a:xfrm>
              <a:off x="2965450" y="5154613"/>
              <a:ext cx="162877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expansion bus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30" name="Google Shape;330;p21"/>
            <p:cNvCxnSpPr/>
            <p:nvPr/>
          </p:nvCxnSpPr>
          <p:spPr>
            <a:xfrm>
              <a:off x="4705350" y="2405063"/>
              <a:ext cx="2219325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331" name="Google Shape;331;p21"/>
            <p:cNvSpPr/>
            <p:nvPr/>
          </p:nvSpPr>
          <p:spPr>
            <a:xfrm>
              <a:off x="5019675" y="3095625"/>
              <a:ext cx="952500" cy="32385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Graphic</a:t>
              </a:r>
              <a:endParaRPr/>
            </a:p>
          </p:txBody>
        </p:sp>
        <p:cxnSp>
          <p:nvCxnSpPr>
            <p:cNvPr id="332" name="Google Shape;332;p21"/>
            <p:cNvCxnSpPr/>
            <p:nvPr/>
          </p:nvCxnSpPr>
          <p:spPr>
            <a:xfrm>
              <a:off x="5502275" y="3419475"/>
              <a:ext cx="0" cy="31591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3" name="Google Shape;333;p21"/>
            <p:cNvSpPr/>
            <p:nvPr/>
          </p:nvSpPr>
          <p:spPr>
            <a:xfrm>
              <a:off x="2936875" y="3095625"/>
              <a:ext cx="952500" cy="32385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SCSI</a:t>
              </a:r>
              <a:endParaRPr/>
            </a:p>
          </p:txBody>
        </p:sp>
        <p:sp>
          <p:nvSpPr>
            <p:cNvPr id="334" name="Google Shape;334;p21"/>
            <p:cNvSpPr txBox="1"/>
            <p:nvPr/>
          </p:nvSpPr>
          <p:spPr>
            <a:xfrm>
              <a:off x="2139950" y="3735388"/>
              <a:ext cx="16129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High-speed bus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1984375" y="4513263"/>
              <a:ext cx="952500" cy="32385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FAX</a:t>
              </a:r>
              <a:endParaRPr/>
            </a:p>
          </p:txBody>
        </p:sp>
        <p:cxnSp>
          <p:nvCxnSpPr>
            <p:cNvPr id="336" name="Google Shape;336;p21"/>
            <p:cNvCxnSpPr/>
            <p:nvPr/>
          </p:nvCxnSpPr>
          <p:spPr>
            <a:xfrm>
              <a:off x="2466975" y="4837113"/>
              <a:ext cx="0" cy="31591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