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6858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Memory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685800" y="3676650"/>
            <a:ext cx="77724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0" i="0" lang="pt-BR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Locality and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Hierarquia: Como fazer funcionar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685800" y="1333500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Localidade Temporal: manter os itens de dados recentemente usados ‘próximos’ ao processador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Localidade Espacial: mover blocos de </a:t>
            </a:r>
            <a:r>
              <a:rPr b="0" i="1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words</a:t>
            </a: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os níveis superiores</a:t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2800350" y="4191000"/>
            <a:ext cx="1466850" cy="1733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 Level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blk X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5718175" y="52419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4" name="Google Shape;184;p22"/>
          <p:cNvGrpSpPr/>
          <p:nvPr/>
        </p:nvGrpSpPr>
        <p:grpSpPr>
          <a:xfrm>
            <a:off x="3238500" y="5448300"/>
            <a:ext cx="609600" cy="323850"/>
            <a:chOff x="1956" y="3372"/>
            <a:chExt cx="384" cy="204"/>
          </a:xfrm>
        </p:grpSpPr>
        <p:sp>
          <p:nvSpPr>
            <p:cNvPr id="185" name="Google Shape;185;p22"/>
            <p:cNvSpPr/>
            <p:nvPr/>
          </p:nvSpPr>
          <p:spPr>
            <a:xfrm>
              <a:off x="1956" y="3372"/>
              <a:ext cx="96" cy="20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2052" y="3372"/>
              <a:ext cx="96" cy="20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2148" y="3372"/>
              <a:ext cx="96" cy="20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2244" y="3372"/>
              <a:ext cx="96" cy="20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89" name="Google Shape;189;p22"/>
          <p:cNvCxnSpPr/>
          <p:nvPr/>
        </p:nvCxnSpPr>
        <p:spPr>
          <a:xfrm rot="10800000">
            <a:off x="1866900" y="4819650"/>
            <a:ext cx="9334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22"/>
          <p:cNvCxnSpPr/>
          <p:nvPr/>
        </p:nvCxnSpPr>
        <p:spPr>
          <a:xfrm>
            <a:off x="1924050" y="5238750"/>
            <a:ext cx="87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22"/>
          <p:cNvSpPr txBox="1"/>
          <p:nvPr/>
        </p:nvSpPr>
        <p:spPr>
          <a:xfrm>
            <a:off x="1108075" y="4746625"/>
            <a:ext cx="1370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</a:t>
            </a:r>
            <a:endParaRPr/>
          </a:p>
        </p:txBody>
      </p:sp>
      <p:cxnSp>
        <p:nvCxnSpPr>
          <p:cNvPr id="192" name="Google Shape;192;p22"/>
          <p:cNvCxnSpPr/>
          <p:nvPr/>
        </p:nvCxnSpPr>
        <p:spPr>
          <a:xfrm>
            <a:off x="4267200" y="50673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3" name="Google Shape;193;p22"/>
          <p:cNvSpPr/>
          <p:nvPr/>
        </p:nvSpPr>
        <p:spPr>
          <a:xfrm>
            <a:off x="5181600" y="3962400"/>
            <a:ext cx="1657350" cy="224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Level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blk 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4" name="Google Shape;194;p22"/>
          <p:cNvGrpSpPr/>
          <p:nvPr/>
        </p:nvGrpSpPr>
        <p:grpSpPr>
          <a:xfrm>
            <a:off x="5676900" y="5600700"/>
            <a:ext cx="609600" cy="323850"/>
            <a:chOff x="1956" y="3372"/>
            <a:chExt cx="384" cy="204"/>
          </a:xfrm>
        </p:grpSpPr>
        <p:sp>
          <p:nvSpPr>
            <p:cNvPr id="195" name="Google Shape;195;p22"/>
            <p:cNvSpPr/>
            <p:nvPr/>
          </p:nvSpPr>
          <p:spPr>
            <a:xfrm>
              <a:off x="1956" y="3372"/>
              <a:ext cx="96" cy="204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052" y="3372"/>
              <a:ext cx="96" cy="204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2148" y="3372"/>
              <a:ext cx="96" cy="204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2244" y="3372"/>
              <a:ext cx="96" cy="204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723900" y="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Hierarquia: Terminologia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762000" y="1047750"/>
            <a:ext cx="77724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Hit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ocorrência de um dado em algum bloco em níveis superiores: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Hit Rate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frequência de acesso à memória nos níveis superiores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Hit Time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tempo de acesso aos níveis superiores incluindo acesso a RAM e tempo para determinar hit/miss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necessidade de recuperar um dado em um bloco nos níveis inferiores: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 Rate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(1 - Hit Rate)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 Penalty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tempo de repor um bloco + tempo de liberar o bloco antigo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Hit Time &lt;&lt; Miss Penalty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Localização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Registradores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Cache nível 1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Cache nível 2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 (memória principal)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 (memória secundária)</a:t>
            </a:r>
            <a:endParaRPr/>
          </a:p>
          <a:p>
            <a: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Características Chaves (1)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Características Chaves (2)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Expressa em termos de octetos (8bits)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Expressa em termos de words - tamanhos comuns de words: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8, 16, 32 bits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 externa é sempre expressa em termos de octetos (bytes)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Características Chaves (3)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de transferência: memória interna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linhas da via de dados dentro/fora do módulo de memória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Frequentemente igual ao tamanho da palavra (MAS nem sempre!!!)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CRAY-1 tinha palavra de 64bits, mas usava inteiro de 24 bits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VAX tem variedade incrível de comprimento de instruções expressas em múltiplos de bytes e de words de 32 bits.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Características Chaves (4)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de transferência: memória externa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bits lidos/escritos da/na memória de uma vêz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unidade de transferência não precisa ser igual a uma word ou uma unidade endereçável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Muitas vezes são transferidas streams de unidades, que são os blocos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Características Chaves (5)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 de acesso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Sequencial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Acesso direto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Acesso aleatório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Associativo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Características Chaves (6)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Desempenho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 de acesso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memória de acesso aleatório este é o tempo necessário para fazer uma leitura/escrita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 de ciclo da memória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 de acesso + interlúdio necessário até que uma nova operação seja feita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Taxa de transferência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taxa na qual dados são transferidos de/para uma unidade de memória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Características Chaves (7)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físico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Superfície magnética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utilizada para discos e tapes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Semicondutor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utilizada em tecnologias LSI e VLSI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Óptico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utilizado em discos ópticos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Características Chaves (8)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Características físicas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Voláteis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voláteis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Apagáveis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apagáveis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Memory: Locality and Technology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Aparentemente simples em conceito, memórias exibem uma das maiores variedades: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Tecnologia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Organização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Desempenho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76" name="Google Shape;276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Restrições de Projeto</a:t>
            </a:r>
            <a:endParaRPr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Perguntas canônicas: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fast?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expensive?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Respostas</a:t>
            </a:r>
            <a:endParaRPr/>
          </a:p>
        </p:txBody>
      </p:sp>
      <p:sp>
        <p:nvSpPr>
          <p:cNvPr id="286" name="Google Shape;286;p3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1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</a:t>
            </a: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?” é uma questão aberta, pois se há capacidade, então os programas a consomem!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1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fast?</a:t>
            </a: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é, de uma certa maneira, mais fácil de responder.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1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expensive?</a:t>
            </a: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obedece às restrições orçamentárias típicas de qualquer projeto.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Restrições de relacionamento</a:t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Menor tempo de acesso, maior custo por bit armazenado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Maior capacidade, menor custo por bit armazenado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Maior capacidade, maior tempo de acesso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685800" y="361950"/>
            <a:ext cx="77724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Hierarchy</a:t>
            </a:r>
            <a:endParaRPr/>
          </a:p>
        </p:txBody>
      </p:sp>
      <p:grpSp>
        <p:nvGrpSpPr>
          <p:cNvPr id="302" name="Google Shape;302;p35"/>
          <p:cNvGrpSpPr/>
          <p:nvPr/>
        </p:nvGrpSpPr>
        <p:grpSpPr>
          <a:xfrm>
            <a:off x="914400" y="1504950"/>
            <a:ext cx="4991100" cy="4060825"/>
            <a:chOff x="1320" y="948"/>
            <a:chExt cx="3144" cy="2558"/>
          </a:xfrm>
        </p:grpSpPr>
        <p:grpSp>
          <p:nvGrpSpPr>
            <p:cNvPr id="303" name="Google Shape;303;p35"/>
            <p:cNvGrpSpPr/>
            <p:nvPr/>
          </p:nvGrpSpPr>
          <p:grpSpPr>
            <a:xfrm>
              <a:off x="1320" y="948"/>
              <a:ext cx="3144" cy="2520"/>
              <a:chOff x="1056" y="1104"/>
              <a:chExt cx="3144" cy="2520"/>
            </a:xfrm>
          </p:grpSpPr>
          <p:sp>
            <p:nvSpPr>
              <p:cNvPr id="304" name="Google Shape;304;p35"/>
              <p:cNvSpPr/>
              <p:nvPr/>
            </p:nvSpPr>
            <p:spPr>
              <a:xfrm>
                <a:off x="1056" y="1104"/>
                <a:ext cx="3144" cy="2520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6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05" name="Google Shape;305;p35"/>
              <p:cNvCxnSpPr/>
              <p:nvPr/>
            </p:nvCxnSpPr>
            <p:spPr>
              <a:xfrm>
                <a:off x="1848" y="2364"/>
                <a:ext cx="157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p35"/>
              <p:cNvCxnSpPr/>
              <p:nvPr/>
            </p:nvCxnSpPr>
            <p:spPr>
              <a:xfrm>
                <a:off x="1596" y="2760"/>
                <a:ext cx="205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35"/>
              <p:cNvCxnSpPr/>
              <p:nvPr/>
            </p:nvCxnSpPr>
            <p:spPr>
              <a:xfrm>
                <a:off x="1356" y="3156"/>
                <a:ext cx="254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35"/>
              <p:cNvCxnSpPr/>
              <p:nvPr/>
            </p:nvCxnSpPr>
            <p:spPr>
              <a:xfrm>
                <a:off x="2112" y="1932"/>
                <a:ext cx="103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35"/>
              <p:cNvCxnSpPr/>
              <p:nvPr/>
            </p:nvCxnSpPr>
            <p:spPr>
              <a:xfrm>
                <a:off x="2328" y="1584"/>
                <a:ext cx="61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10" name="Google Shape;310;p35"/>
            <p:cNvSpPr txBox="1"/>
            <p:nvPr/>
          </p:nvSpPr>
          <p:spPr>
            <a:xfrm>
              <a:off x="2738" y="1166"/>
              <a:ext cx="36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</a:t>
              </a:r>
              <a:endParaRPr/>
            </a:p>
          </p:txBody>
        </p:sp>
        <p:sp>
          <p:nvSpPr>
            <p:cNvPr id="311" name="Google Shape;311;p35"/>
            <p:cNvSpPr txBox="1"/>
            <p:nvPr/>
          </p:nvSpPr>
          <p:spPr>
            <a:xfrm>
              <a:off x="2644" y="1538"/>
              <a:ext cx="55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cache</a:t>
              </a:r>
              <a:endParaRPr/>
            </a:p>
          </p:txBody>
        </p:sp>
        <p:cxnSp>
          <p:nvCxnSpPr>
            <p:cNvPr id="312" name="Google Shape;312;p35"/>
            <p:cNvCxnSpPr/>
            <p:nvPr/>
          </p:nvCxnSpPr>
          <p:spPr>
            <a:xfrm rot="10800000">
              <a:off x="2906" y="3000"/>
              <a:ext cx="0" cy="4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3" name="Google Shape;313;p35"/>
            <p:cNvSpPr txBox="1"/>
            <p:nvPr/>
          </p:nvSpPr>
          <p:spPr>
            <a:xfrm>
              <a:off x="2332" y="1970"/>
              <a:ext cx="12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Main memory</a:t>
              </a:r>
              <a:endParaRPr/>
            </a:p>
          </p:txBody>
        </p:sp>
        <p:sp>
          <p:nvSpPr>
            <p:cNvPr id="314" name="Google Shape;314;p35"/>
            <p:cNvSpPr txBox="1"/>
            <p:nvPr/>
          </p:nvSpPr>
          <p:spPr>
            <a:xfrm>
              <a:off x="2462" y="2354"/>
              <a:ext cx="96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Disk cache</a:t>
              </a:r>
              <a:endParaRPr/>
            </a:p>
          </p:txBody>
        </p:sp>
        <p:sp>
          <p:nvSpPr>
            <p:cNvPr id="315" name="Google Shape;315;p35"/>
            <p:cNvSpPr txBox="1"/>
            <p:nvPr/>
          </p:nvSpPr>
          <p:spPr>
            <a:xfrm>
              <a:off x="2330" y="2750"/>
              <a:ext cx="12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Magnetic disk</a:t>
              </a:r>
              <a:endParaRPr/>
            </a:p>
          </p:txBody>
        </p:sp>
        <p:sp>
          <p:nvSpPr>
            <p:cNvPr id="316" name="Google Shape;316;p35"/>
            <p:cNvSpPr txBox="1"/>
            <p:nvPr/>
          </p:nvSpPr>
          <p:spPr>
            <a:xfrm>
              <a:off x="1610" y="3218"/>
              <a:ext cx="120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Magnetic tape</a:t>
              </a:r>
              <a:endParaRPr/>
            </a:p>
          </p:txBody>
        </p:sp>
        <p:sp>
          <p:nvSpPr>
            <p:cNvPr id="317" name="Google Shape;317;p35"/>
            <p:cNvSpPr txBox="1"/>
            <p:nvPr/>
          </p:nvSpPr>
          <p:spPr>
            <a:xfrm>
              <a:off x="3102" y="3218"/>
              <a:ext cx="104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Optical disk</a:t>
              </a:r>
              <a:endParaRPr/>
            </a:p>
          </p:txBody>
        </p:sp>
      </p:grpSp>
      <p:cxnSp>
        <p:nvCxnSpPr>
          <p:cNvPr id="318" name="Google Shape;318;p35"/>
          <p:cNvCxnSpPr/>
          <p:nvPr/>
        </p:nvCxnSpPr>
        <p:spPr>
          <a:xfrm>
            <a:off x="6324600" y="1504950"/>
            <a:ext cx="0" cy="400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19" name="Google Shape;319;p35"/>
          <p:cNvSpPr txBox="1"/>
          <p:nvPr/>
        </p:nvSpPr>
        <p:spPr>
          <a:xfrm>
            <a:off x="6308725" y="2749550"/>
            <a:ext cx="2770188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 access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 capacity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cost per bit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325" name="Google Shape;325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6"/>
          <p:cNvSpPr txBox="1"/>
          <p:nvPr>
            <p:ph type="title"/>
          </p:nvPr>
        </p:nvSpPr>
        <p:spPr>
          <a:xfrm>
            <a:off x="685800" y="228600"/>
            <a:ext cx="7772400" cy="89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Comparativo entre memórias</a:t>
            </a: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1466850" y="1200150"/>
            <a:ext cx="6399213" cy="45704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8" name="Google Shape;328;p36"/>
          <p:cNvCxnSpPr/>
          <p:nvPr/>
        </p:nvCxnSpPr>
        <p:spPr>
          <a:xfrm>
            <a:off x="1333500" y="3924300"/>
            <a:ext cx="2476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36"/>
          <p:cNvCxnSpPr/>
          <p:nvPr/>
        </p:nvCxnSpPr>
        <p:spPr>
          <a:xfrm>
            <a:off x="1333500" y="4838700"/>
            <a:ext cx="2476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36"/>
          <p:cNvCxnSpPr/>
          <p:nvPr/>
        </p:nvCxnSpPr>
        <p:spPr>
          <a:xfrm>
            <a:off x="1333500" y="2990850"/>
            <a:ext cx="2476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36"/>
          <p:cNvCxnSpPr/>
          <p:nvPr/>
        </p:nvCxnSpPr>
        <p:spPr>
          <a:xfrm>
            <a:off x="1333500" y="2057400"/>
            <a:ext cx="2476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36"/>
          <p:cNvCxnSpPr/>
          <p:nvPr/>
        </p:nvCxnSpPr>
        <p:spPr>
          <a:xfrm>
            <a:off x="1352550" y="5295900"/>
            <a:ext cx="2476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36"/>
          <p:cNvCxnSpPr/>
          <p:nvPr/>
        </p:nvCxnSpPr>
        <p:spPr>
          <a:xfrm>
            <a:off x="1333500" y="4381500"/>
            <a:ext cx="26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1333500" y="3467100"/>
            <a:ext cx="2476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36"/>
          <p:cNvCxnSpPr/>
          <p:nvPr/>
        </p:nvCxnSpPr>
        <p:spPr>
          <a:xfrm>
            <a:off x="1352550" y="2514600"/>
            <a:ext cx="2476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36"/>
          <p:cNvCxnSpPr/>
          <p:nvPr/>
        </p:nvCxnSpPr>
        <p:spPr>
          <a:xfrm>
            <a:off x="1333500" y="1600200"/>
            <a:ext cx="2476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36"/>
          <p:cNvCxnSpPr/>
          <p:nvPr/>
        </p:nvCxnSpPr>
        <p:spPr>
          <a:xfrm>
            <a:off x="1466850" y="5048250"/>
            <a:ext cx="6399213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38" name="Google Shape;338;p36"/>
          <p:cNvCxnSpPr/>
          <p:nvPr/>
        </p:nvCxnSpPr>
        <p:spPr>
          <a:xfrm>
            <a:off x="1466850" y="3562350"/>
            <a:ext cx="6399213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39" name="Google Shape;339;p36"/>
          <p:cNvSpPr txBox="1"/>
          <p:nvPr/>
        </p:nvSpPr>
        <p:spPr>
          <a:xfrm>
            <a:off x="841375" y="1390650"/>
            <a:ext cx="539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aseline="30000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6"/>
          <p:cNvSpPr txBox="1"/>
          <p:nvPr/>
        </p:nvSpPr>
        <p:spPr>
          <a:xfrm>
            <a:off x="841375" y="1847850"/>
            <a:ext cx="539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aseline="30000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-7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841375" y="2324100"/>
            <a:ext cx="539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aseline="30000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-6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841375" y="2800350"/>
            <a:ext cx="539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aseline="30000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6"/>
          <p:cNvSpPr txBox="1"/>
          <p:nvPr/>
        </p:nvSpPr>
        <p:spPr>
          <a:xfrm>
            <a:off x="841375" y="3257550"/>
            <a:ext cx="539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aseline="30000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841375" y="3714750"/>
            <a:ext cx="539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aseline="30000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841375" y="4191000"/>
            <a:ext cx="539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aseline="30000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841375" y="4648200"/>
            <a:ext cx="539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aseline="30000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841375" y="5105400"/>
            <a:ext cx="488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aseline="30000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6"/>
          <p:cNvSpPr txBox="1"/>
          <p:nvPr/>
        </p:nvSpPr>
        <p:spPr>
          <a:xfrm rot="-5400000">
            <a:off x="-636587" y="3122613"/>
            <a:ext cx="25368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Time (seconds)</a:t>
            </a:r>
            <a:endParaRPr/>
          </a:p>
        </p:txBody>
      </p:sp>
      <p:cxnSp>
        <p:nvCxnSpPr>
          <p:cNvPr id="349" name="Google Shape;349;p36"/>
          <p:cNvCxnSpPr/>
          <p:nvPr/>
        </p:nvCxnSpPr>
        <p:spPr>
          <a:xfrm>
            <a:off x="2381250" y="5683250"/>
            <a:ext cx="0" cy="1825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p36"/>
          <p:cNvCxnSpPr/>
          <p:nvPr/>
        </p:nvCxnSpPr>
        <p:spPr>
          <a:xfrm>
            <a:off x="3314700" y="5683250"/>
            <a:ext cx="0" cy="1825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36"/>
          <p:cNvCxnSpPr/>
          <p:nvPr/>
        </p:nvCxnSpPr>
        <p:spPr>
          <a:xfrm>
            <a:off x="4248150" y="5683250"/>
            <a:ext cx="0" cy="1825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36"/>
          <p:cNvCxnSpPr/>
          <p:nvPr/>
        </p:nvCxnSpPr>
        <p:spPr>
          <a:xfrm>
            <a:off x="5181600" y="5683250"/>
            <a:ext cx="0" cy="1825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36"/>
          <p:cNvCxnSpPr/>
          <p:nvPr/>
        </p:nvCxnSpPr>
        <p:spPr>
          <a:xfrm>
            <a:off x="6115050" y="5683250"/>
            <a:ext cx="0" cy="1825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36"/>
          <p:cNvCxnSpPr/>
          <p:nvPr/>
        </p:nvCxnSpPr>
        <p:spPr>
          <a:xfrm>
            <a:off x="7048500" y="5683250"/>
            <a:ext cx="0" cy="1825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36"/>
          <p:cNvSpPr txBox="1"/>
          <p:nvPr/>
        </p:nvSpPr>
        <p:spPr>
          <a:xfrm>
            <a:off x="2174875" y="5846763"/>
            <a:ext cx="612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             1             10            100        1000       10000       (MB)</a:t>
            </a: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4953000" y="5372100"/>
            <a:ext cx="1524000" cy="3841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tape</a:t>
            </a: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6477000" y="5472113"/>
            <a:ext cx="571500" cy="39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</a:t>
            </a:r>
            <a:endParaRPr/>
          </a:p>
        </p:txBody>
      </p:sp>
      <p:sp>
        <p:nvSpPr>
          <p:cNvPr id="358" name="Google Shape;358;p36"/>
          <p:cNvSpPr txBox="1"/>
          <p:nvPr/>
        </p:nvSpPr>
        <p:spPr>
          <a:xfrm>
            <a:off x="1508125" y="4995863"/>
            <a:ext cx="2559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Magnetic tape technology</a:t>
            </a:r>
            <a:endParaRPr/>
          </a:p>
        </p:txBody>
      </p:sp>
      <p:sp>
        <p:nvSpPr>
          <p:cNvPr id="359" name="Google Shape;359;p36"/>
          <p:cNvSpPr txBox="1"/>
          <p:nvPr/>
        </p:nvSpPr>
        <p:spPr>
          <a:xfrm>
            <a:off x="1485900" y="3548063"/>
            <a:ext cx="2559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Magnetic disk technology</a:t>
            </a: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2381250" y="4572000"/>
            <a:ext cx="1314450" cy="40005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floppy</a:t>
            </a:r>
            <a:endParaRPr/>
          </a:p>
        </p:txBody>
      </p:sp>
      <p:sp>
        <p:nvSpPr>
          <p:cNvPr id="361" name="Google Shape;361;p36"/>
          <p:cNvSpPr/>
          <p:nvPr/>
        </p:nvSpPr>
        <p:spPr>
          <a:xfrm rot="-736253">
            <a:off x="5453063" y="4002088"/>
            <a:ext cx="1931987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hd</a:t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6724650" y="4135438"/>
            <a:ext cx="817563" cy="64611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worm</a:t>
            </a:r>
            <a:endParaRPr/>
          </a:p>
        </p:txBody>
      </p:sp>
      <p:sp>
        <p:nvSpPr>
          <p:cNvPr id="363" name="Google Shape;363;p36"/>
          <p:cNvSpPr txBox="1"/>
          <p:nvPr/>
        </p:nvSpPr>
        <p:spPr>
          <a:xfrm>
            <a:off x="7335838" y="3948113"/>
            <a:ext cx="9271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CDROM</a:t>
            </a:r>
            <a:endParaRPr/>
          </a:p>
        </p:txBody>
      </p:sp>
      <p:sp>
        <p:nvSpPr>
          <p:cNvPr id="364" name="Google Shape;364;p36"/>
          <p:cNvSpPr txBox="1"/>
          <p:nvPr/>
        </p:nvSpPr>
        <p:spPr>
          <a:xfrm>
            <a:off x="5927725" y="4538663"/>
            <a:ext cx="9191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Mag/Opt</a:t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3143250" y="1390650"/>
            <a:ext cx="2784475" cy="823913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RAM/ROM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685800" y="0"/>
            <a:ext cx="7772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Recap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685800" y="971550"/>
            <a:ext cx="7772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do Conjunto de Instruções do MIPS I tornou pipeline visível (delayed branch, delayed load)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Pipelines mais profundos significam mais desempenho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Paralelismo de instruções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Incrementar o tamanho de pipes aumentam o impacto de riscos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Pipelines visam quantidade de instruções e não diminuição de latência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 Pipelining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Symbolic Loop Unrolling to get most from pipeline with little code expansion, little overhead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Branch Prediction + early branch address for speculative execution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Superscalar and VLIW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685800" y="0"/>
            <a:ext cx="77724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Tendências Tecnológicas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409700" y="1085850"/>
            <a:ext cx="6534150" cy="176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Velocidade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Lógica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2x em 3anos	2x em 3anos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DRAM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4x em 3anos	2x em 10anos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</a:t>
            </a: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4x em 3anos	2xem 10anos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409700" y="3260725"/>
            <a:ext cx="6534150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DRAM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pt-BR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</a:t>
            </a:r>
            <a:r>
              <a:rPr b="0" i="0" lang="pt-BR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pt-BR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</a:t>
            </a:r>
            <a:r>
              <a:rPr b="0" i="0" lang="pt-BR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pt-BR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Time</a:t>
            </a:r>
            <a:endParaRPr b="0" i="0" sz="20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1980		      64 kb	    250 ns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1983		    256 kb	    220 ns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1986		       1 Mb	    190 ns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1989		       4 Mb	    185 ns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1992		     16 Mb	    145 ns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1995		     64 Mb	    120 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685800" y="14097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Espera-se que os caches vão ser a ponte sobre o gap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Gap no desempenho entre DRAMs e μProcessors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of a full cache miss in instructions executed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1st Alpha (7000) : 340ns/5ns    = 68clks · 2  = 136 instructions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2nd Alpha (8400): 266ns/3.3ns = 80clks · 4  = 320 instructions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3nd Alpha(t.b.d.) : 180ns/1.7ns = 108clks ·6 = 648 instructions</a:t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Situação Atual: Microprocessador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685800" y="0"/>
            <a:ext cx="7772400" cy="89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Impacto no Desempenho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685800" y="895350"/>
            <a:ext cx="7848600" cy="379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Suponha-se: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1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Processador 200MHz (ciclo de 5ns)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1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CPI = 1.1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1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50% Arith/Logic, 30% ld/st, 20% control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Suponha-se que 10% das operações de memória sejam penalizadas com perda de 50 ciclos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CPI = CPI ideal + média de stalls / instr.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= 1.1(cyc) + (0.30 datamops/instr) x (0.10miss/datamops) x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(50 cycle/miss) = 2.6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58% do tempo processador está parado (stalled) esperando pela memória, e para cada 1%  de perda adiciona 0.5 ciclo ao CPI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8188" y="3810000"/>
            <a:ext cx="46799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Sonho</a:t>
            </a: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Memórias </a:t>
            </a:r>
            <a:r>
              <a:rPr b="1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extensas</a:t>
            </a: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rápidas</a:t>
            </a: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b="1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baratas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Fato: Memórias extensas são lentas, memórias rápidas são pequenas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podemos criar a memória dos sonhos?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Hierarquia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Paralelismo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0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Visão geral da Memória</a:t>
            </a:r>
            <a:endParaRPr/>
          </a:p>
        </p:txBody>
      </p:sp>
      <p:grpSp>
        <p:nvGrpSpPr>
          <p:cNvPr id="149" name="Google Shape;149;p20"/>
          <p:cNvGrpSpPr/>
          <p:nvPr/>
        </p:nvGrpSpPr>
        <p:grpSpPr>
          <a:xfrm>
            <a:off x="704850" y="1143000"/>
            <a:ext cx="7581900" cy="3429000"/>
            <a:chOff x="708" y="1392"/>
            <a:chExt cx="4776" cy="2160"/>
          </a:xfrm>
        </p:grpSpPr>
        <p:sp>
          <p:nvSpPr>
            <p:cNvPr id="150" name="Google Shape;150;p20"/>
            <p:cNvSpPr/>
            <p:nvPr/>
          </p:nvSpPr>
          <p:spPr>
            <a:xfrm>
              <a:off x="708" y="1392"/>
              <a:ext cx="1812" cy="19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</a:t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912" y="1704"/>
              <a:ext cx="1464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</a:t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912" y="2316"/>
              <a:ext cx="900" cy="91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Path</a:t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 rot="5400000">
              <a:off x="1278" y="2622"/>
              <a:ext cx="600" cy="27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 rot="5400000">
              <a:off x="1764" y="2520"/>
              <a:ext cx="828" cy="42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2892" y="2076"/>
              <a:ext cx="636" cy="116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6" name="Google Shape;156;p20"/>
            <p:cNvCxnSpPr/>
            <p:nvPr/>
          </p:nvCxnSpPr>
          <p:spPr>
            <a:xfrm flipH="1" rot="10800000">
              <a:off x="1452" y="1584"/>
              <a:ext cx="3168" cy="8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1440" y="3060"/>
              <a:ext cx="3552" cy="4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20"/>
            <p:cNvSpPr/>
            <p:nvPr/>
          </p:nvSpPr>
          <p:spPr>
            <a:xfrm>
              <a:off x="3696" y="1836"/>
              <a:ext cx="732" cy="152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4620" y="1596"/>
              <a:ext cx="864" cy="190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0" name="Google Shape;160;p20"/>
          <p:cNvSpPr txBox="1"/>
          <p:nvPr/>
        </p:nvSpPr>
        <p:spPr>
          <a:xfrm>
            <a:off x="952500" y="4648200"/>
            <a:ext cx="737235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Speed: Fastest					     Slowest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  : Smallest					     Biggest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 : Highest					     Lowest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quê hierarquia funciona?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685800" y="1981200"/>
            <a:ext cx="77724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Princípio da localidade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Processos (threads, etc.) acessam porções relativamente pequenas do espaço de endereçamento em qualquer dado instante</a:t>
            </a:r>
            <a:endParaRPr/>
          </a:p>
        </p:txBody>
      </p:sp>
      <p:cxnSp>
        <p:nvCxnSpPr>
          <p:cNvPr id="169" name="Google Shape;169;p21"/>
          <p:cNvCxnSpPr/>
          <p:nvPr/>
        </p:nvCxnSpPr>
        <p:spPr>
          <a:xfrm>
            <a:off x="2019300" y="4267200"/>
            <a:ext cx="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70" name="Google Shape;170;p21"/>
          <p:cNvCxnSpPr/>
          <p:nvPr/>
        </p:nvCxnSpPr>
        <p:spPr>
          <a:xfrm>
            <a:off x="1733550" y="5791200"/>
            <a:ext cx="571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p21"/>
          <p:cNvSpPr/>
          <p:nvPr/>
        </p:nvSpPr>
        <p:spPr>
          <a:xfrm>
            <a:off x="2019300" y="4419600"/>
            <a:ext cx="3733800" cy="13335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31224" y="120000"/>
                </a:lnTo>
                <a:lnTo>
                  <a:pt x="33061" y="0"/>
                </a:lnTo>
                <a:lnTo>
                  <a:pt x="36122" y="120000"/>
                </a:lnTo>
                <a:lnTo>
                  <a:pt x="53877" y="120000"/>
                </a:lnTo>
                <a:lnTo>
                  <a:pt x="58775" y="90857"/>
                </a:lnTo>
                <a:lnTo>
                  <a:pt x="64285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7242175" y="5756275"/>
            <a:ext cx="692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765175" y="3927475"/>
            <a:ext cx="353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Probabilidade de referência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