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6858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Memory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685800" y="3676650"/>
            <a:ext cx="77724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b="0" i="0" lang="pt-BR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532" name="Google Shape;532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22"/>
          <p:cNvSpPr txBox="1"/>
          <p:nvPr>
            <p:ph type="title"/>
          </p:nvPr>
        </p:nvSpPr>
        <p:spPr>
          <a:xfrm>
            <a:off x="6667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Classical DRAM Organization</a:t>
            </a:r>
            <a:endParaRPr/>
          </a:p>
        </p:txBody>
      </p:sp>
      <p:grpSp>
        <p:nvGrpSpPr>
          <p:cNvPr id="534" name="Google Shape;534;p22"/>
          <p:cNvGrpSpPr/>
          <p:nvPr/>
        </p:nvGrpSpPr>
        <p:grpSpPr>
          <a:xfrm>
            <a:off x="669925" y="1066800"/>
            <a:ext cx="8102600" cy="4735513"/>
            <a:chOff x="422" y="672"/>
            <a:chExt cx="5104" cy="2983"/>
          </a:xfrm>
        </p:grpSpPr>
        <p:sp>
          <p:nvSpPr>
            <p:cNvPr descr="Contorno de losango" id="535" name="Google Shape;535;p22"/>
            <p:cNvSpPr/>
            <p:nvPr/>
          </p:nvSpPr>
          <p:spPr>
            <a:xfrm>
              <a:off x="1824" y="780"/>
              <a:ext cx="1737" cy="173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6" name="Google Shape;536;p22"/>
            <p:cNvSpPr txBox="1"/>
            <p:nvPr/>
          </p:nvSpPr>
          <p:spPr>
            <a:xfrm rot="5400000">
              <a:off x="525" y="1468"/>
              <a:ext cx="1533" cy="35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 Decoder</a:t>
              </a:r>
              <a:endParaRPr/>
            </a:p>
          </p:txBody>
        </p:sp>
        <p:cxnSp>
          <p:nvCxnSpPr>
            <p:cNvPr id="537" name="Google Shape;537;p22"/>
            <p:cNvCxnSpPr/>
            <p:nvPr/>
          </p:nvCxnSpPr>
          <p:spPr>
            <a:xfrm>
              <a:off x="1468" y="998"/>
              <a:ext cx="20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8" name="Google Shape;538;p22"/>
            <p:cNvCxnSpPr/>
            <p:nvPr/>
          </p:nvCxnSpPr>
          <p:spPr>
            <a:xfrm>
              <a:off x="1468" y="1168"/>
              <a:ext cx="2028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9" name="Google Shape;539;p22"/>
            <p:cNvCxnSpPr/>
            <p:nvPr/>
          </p:nvCxnSpPr>
          <p:spPr>
            <a:xfrm>
              <a:off x="1468" y="1315"/>
              <a:ext cx="20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0" name="Google Shape;540;p22"/>
            <p:cNvCxnSpPr/>
            <p:nvPr/>
          </p:nvCxnSpPr>
          <p:spPr>
            <a:xfrm>
              <a:off x="1468" y="1492"/>
              <a:ext cx="20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1" name="Google Shape;541;p22"/>
            <p:cNvCxnSpPr/>
            <p:nvPr/>
          </p:nvCxnSpPr>
          <p:spPr>
            <a:xfrm>
              <a:off x="1468" y="1639"/>
              <a:ext cx="20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2" name="Google Shape;542;p22"/>
            <p:cNvCxnSpPr/>
            <p:nvPr/>
          </p:nvCxnSpPr>
          <p:spPr>
            <a:xfrm>
              <a:off x="1468" y="1816"/>
              <a:ext cx="20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3" name="Google Shape;543;p22"/>
            <p:cNvCxnSpPr/>
            <p:nvPr/>
          </p:nvCxnSpPr>
          <p:spPr>
            <a:xfrm>
              <a:off x="1468" y="1963"/>
              <a:ext cx="20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4" name="Google Shape;544;p22"/>
            <p:cNvCxnSpPr/>
            <p:nvPr/>
          </p:nvCxnSpPr>
          <p:spPr>
            <a:xfrm>
              <a:off x="1468" y="2140"/>
              <a:ext cx="20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5" name="Google Shape;545;p22"/>
            <p:cNvCxnSpPr/>
            <p:nvPr/>
          </p:nvCxnSpPr>
          <p:spPr>
            <a:xfrm>
              <a:off x="1468" y="2287"/>
              <a:ext cx="20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6" name="Google Shape;546;p22"/>
            <p:cNvCxnSpPr/>
            <p:nvPr/>
          </p:nvCxnSpPr>
          <p:spPr>
            <a:xfrm rot="5400000">
              <a:off x="2400" y="1858"/>
              <a:ext cx="19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7" name="Google Shape;547;p22"/>
            <p:cNvCxnSpPr/>
            <p:nvPr/>
          </p:nvCxnSpPr>
          <p:spPr>
            <a:xfrm rot="5400000">
              <a:off x="2221" y="1858"/>
              <a:ext cx="19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8" name="Google Shape;548;p22"/>
            <p:cNvCxnSpPr/>
            <p:nvPr/>
          </p:nvCxnSpPr>
          <p:spPr>
            <a:xfrm rot="5400000">
              <a:off x="2065" y="1858"/>
              <a:ext cx="1932" cy="0"/>
            </a:xfrm>
            <a:prstGeom prst="straightConnector1">
              <a:avLst/>
            </a:prstGeom>
            <a:noFill/>
            <a:ln cap="flat" cmpd="sng" w="9525">
              <a:solidFill>
                <a:srgbClr val="FF99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9" name="Google Shape;549;p22"/>
            <p:cNvCxnSpPr/>
            <p:nvPr/>
          </p:nvCxnSpPr>
          <p:spPr>
            <a:xfrm rot="5400000">
              <a:off x="1878" y="1858"/>
              <a:ext cx="19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0" name="Google Shape;550;p22"/>
            <p:cNvCxnSpPr/>
            <p:nvPr/>
          </p:nvCxnSpPr>
          <p:spPr>
            <a:xfrm rot="5400000">
              <a:off x="1723" y="1858"/>
              <a:ext cx="19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1" name="Google Shape;551;p22"/>
            <p:cNvCxnSpPr/>
            <p:nvPr/>
          </p:nvCxnSpPr>
          <p:spPr>
            <a:xfrm rot="5400000">
              <a:off x="1536" y="1858"/>
              <a:ext cx="19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2" name="Google Shape;552;p22"/>
            <p:cNvCxnSpPr/>
            <p:nvPr/>
          </p:nvCxnSpPr>
          <p:spPr>
            <a:xfrm rot="5400000">
              <a:off x="1381" y="1858"/>
              <a:ext cx="19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3" name="Google Shape;553;p22"/>
            <p:cNvCxnSpPr/>
            <p:nvPr/>
          </p:nvCxnSpPr>
          <p:spPr>
            <a:xfrm rot="5400000">
              <a:off x="1194" y="1858"/>
              <a:ext cx="19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4" name="Google Shape;554;p22"/>
            <p:cNvCxnSpPr/>
            <p:nvPr/>
          </p:nvCxnSpPr>
          <p:spPr>
            <a:xfrm rot="5400000">
              <a:off x="1039" y="1858"/>
              <a:ext cx="19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5" name="Google Shape;555;p22"/>
            <p:cNvSpPr txBox="1"/>
            <p:nvPr/>
          </p:nvSpPr>
          <p:spPr>
            <a:xfrm>
              <a:off x="1847" y="2699"/>
              <a:ext cx="1720" cy="41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Column Selector &amp;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I/O Circuits</a:t>
              </a:r>
              <a:endParaRPr/>
            </a:p>
          </p:txBody>
        </p:sp>
        <p:cxnSp>
          <p:nvCxnSpPr>
            <p:cNvPr id="556" name="Google Shape;556;p22"/>
            <p:cNvCxnSpPr/>
            <p:nvPr/>
          </p:nvCxnSpPr>
          <p:spPr>
            <a:xfrm>
              <a:off x="2472" y="3107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57" name="Google Shape;557;p22"/>
            <p:cNvCxnSpPr/>
            <p:nvPr/>
          </p:nvCxnSpPr>
          <p:spPr>
            <a:xfrm>
              <a:off x="2568" y="3107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58" name="Google Shape;558;p22"/>
            <p:cNvCxnSpPr/>
            <p:nvPr/>
          </p:nvCxnSpPr>
          <p:spPr>
            <a:xfrm>
              <a:off x="2664" y="3107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59" name="Google Shape;559;p22"/>
            <p:cNvCxnSpPr/>
            <p:nvPr/>
          </p:nvCxnSpPr>
          <p:spPr>
            <a:xfrm>
              <a:off x="2760" y="3107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60" name="Google Shape;560;p22"/>
            <p:cNvCxnSpPr/>
            <p:nvPr/>
          </p:nvCxnSpPr>
          <p:spPr>
            <a:xfrm>
              <a:off x="2856" y="3107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61" name="Google Shape;561;p22"/>
            <p:cNvCxnSpPr/>
            <p:nvPr/>
          </p:nvCxnSpPr>
          <p:spPr>
            <a:xfrm>
              <a:off x="2952" y="3107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562" name="Google Shape;562;p22"/>
            <p:cNvSpPr txBox="1"/>
            <p:nvPr/>
          </p:nvSpPr>
          <p:spPr>
            <a:xfrm>
              <a:off x="1934" y="3405"/>
              <a:ext cx="154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Data/Column Address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3" name="Google Shape;563;p22"/>
            <p:cNvCxnSpPr/>
            <p:nvPr/>
          </p:nvCxnSpPr>
          <p:spPr>
            <a:xfrm>
              <a:off x="768" y="1416"/>
              <a:ext cx="34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64" name="Google Shape;564;p22"/>
            <p:cNvCxnSpPr/>
            <p:nvPr/>
          </p:nvCxnSpPr>
          <p:spPr>
            <a:xfrm>
              <a:off x="768" y="1512"/>
              <a:ext cx="34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65" name="Google Shape;565;p22"/>
            <p:cNvCxnSpPr/>
            <p:nvPr/>
          </p:nvCxnSpPr>
          <p:spPr>
            <a:xfrm>
              <a:off x="768" y="1608"/>
              <a:ext cx="34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66" name="Google Shape;566;p22"/>
            <p:cNvCxnSpPr/>
            <p:nvPr/>
          </p:nvCxnSpPr>
          <p:spPr>
            <a:xfrm>
              <a:off x="768" y="1704"/>
              <a:ext cx="34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67" name="Google Shape;567;p22"/>
            <p:cNvCxnSpPr/>
            <p:nvPr/>
          </p:nvCxnSpPr>
          <p:spPr>
            <a:xfrm>
              <a:off x="768" y="1800"/>
              <a:ext cx="34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68" name="Google Shape;568;p22"/>
            <p:cNvSpPr txBox="1"/>
            <p:nvPr/>
          </p:nvSpPr>
          <p:spPr>
            <a:xfrm>
              <a:off x="422" y="1644"/>
              <a:ext cx="58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</a:t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3072" y="828"/>
              <a:ext cx="864" cy="3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7083" y="80400"/>
                    <a:pt x="14166" y="40800"/>
                    <a:pt x="28333" y="28800"/>
                  </a:cubicBezTo>
                  <a:cubicBezTo>
                    <a:pt x="42500" y="16800"/>
                    <a:pt x="69722" y="52800"/>
                    <a:pt x="85000" y="48000"/>
                  </a:cubicBezTo>
                  <a:cubicBezTo>
                    <a:pt x="100277" y="43200"/>
                    <a:pt x="110138" y="21600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0" name="Google Shape;570;p22"/>
            <p:cNvSpPr txBox="1"/>
            <p:nvPr/>
          </p:nvSpPr>
          <p:spPr>
            <a:xfrm>
              <a:off x="3938" y="672"/>
              <a:ext cx="147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Each intersection means a 1-T DRAM Cell</a:t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3396" y="2474"/>
              <a:ext cx="1056" cy="222"/>
            </a:xfrm>
            <a:custGeom>
              <a:rect b="b" l="l" r="r" t="t"/>
              <a:pathLst>
                <a:path extrusionOk="0" h="120000" w="120000">
                  <a:moveTo>
                    <a:pt x="0" y="76756"/>
                  </a:moveTo>
                  <a:cubicBezTo>
                    <a:pt x="19090" y="98378"/>
                    <a:pt x="38181" y="120000"/>
                    <a:pt x="50454" y="109189"/>
                  </a:cubicBezTo>
                  <a:cubicBezTo>
                    <a:pt x="62727" y="98378"/>
                    <a:pt x="62045" y="23783"/>
                    <a:pt x="73636" y="11891"/>
                  </a:cubicBezTo>
                  <a:cubicBezTo>
                    <a:pt x="85227" y="0"/>
                    <a:pt x="102613" y="18918"/>
                    <a:pt x="120000" y="3783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2" name="Google Shape;572;p22"/>
            <p:cNvSpPr txBox="1"/>
            <p:nvPr/>
          </p:nvSpPr>
          <p:spPr>
            <a:xfrm>
              <a:off x="4442" y="2403"/>
              <a:ext cx="59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Bit Lines</a:t>
              </a:r>
              <a:endParaRPr/>
            </a:p>
          </p:txBody>
        </p:sp>
        <p:sp>
          <p:nvSpPr>
            <p:cNvPr id="573" name="Google Shape;573;p22"/>
            <p:cNvSpPr txBox="1"/>
            <p:nvPr/>
          </p:nvSpPr>
          <p:spPr>
            <a:xfrm>
              <a:off x="4034" y="1416"/>
              <a:ext cx="149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 and Column Addr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- Select 1 bit a time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579" name="Google Shape;579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23"/>
          <p:cNvSpPr txBox="1"/>
          <p:nvPr>
            <p:ph type="title"/>
          </p:nvPr>
        </p:nvSpPr>
        <p:spPr>
          <a:xfrm>
            <a:off x="723900" y="-19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DRAM Logical Organization (4Mbit)</a:t>
            </a:r>
            <a:endParaRPr/>
          </a:p>
        </p:txBody>
      </p:sp>
      <p:grpSp>
        <p:nvGrpSpPr>
          <p:cNvPr id="581" name="Google Shape;581;p23"/>
          <p:cNvGrpSpPr/>
          <p:nvPr/>
        </p:nvGrpSpPr>
        <p:grpSpPr>
          <a:xfrm>
            <a:off x="1450975" y="1371600"/>
            <a:ext cx="5702300" cy="3086100"/>
            <a:chOff x="566" y="864"/>
            <a:chExt cx="3592" cy="1944"/>
          </a:xfrm>
        </p:grpSpPr>
        <p:cxnSp>
          <p:nvCxnSpPr>
            <p:cNvPr id="582" name="Google Shape;582;p23"/>
            <p:cNvCxnSpPr/>
            <p:nvPr/>
          </p:nvCxnSpPr>
          <p:spPr>
            <a:xfrm rot="10800000">
              <a:off x="780" y="2184"/>
              <a:ext cx="1092" cy="0"/>
            </a:xfrm>
            <a:prstGeom prst="straightConnector1">
              <a:avLst/>
            </a:prstGeom>
            <a:noFill/>
            <a:ln cap="flat" cmpd="sng" w="69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83" name="Google Shape;583;p23"/>
            <p:cNvSpPr/>
            <p:nvPr/>
          </p:nvSpPr>
          <p:spPr>
            <a:xfrm>
              <a:off x="1236" y="1536"/>
              <a:ext cx="216" cy="127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1812" y="1536"/>
              <a:ext cx="216" cy="127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85" name="Google Shape;585;p23"/>
            <p:cNvCxnSpPr/>
            <p:nvPr/>
          </p:nvCxnSpPr>
          <p:spPr>
            <a:xfrm>
              <a:off x="888" y="208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86" name="Google Shape;586;p23"/>
            <p:cNvSpPr txBox="1"/>
            <p:nvPr/>
          </p:nvSpPr>
          <p:spPr>
            <a:xfrm>
              <a:off x="566" y="2049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7" name="Google Shape;587;p23"/>
            <p:cNvSpPr txBox="1"/>
            <p:nvPr/>
          </p:nvSpPr>
          <p:spPr>
            <a:xfrm>
              <a:off x="866" y="2247"/>
              <a:ext cx="24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2196" y="1536"/>
              <a:ext cx="1272" cy="12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 Array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(2k x 2k)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2196" y="1332"/>
              <a:ext cx="1272" cy="204"/>
            </a:xfrm>
            <a:prstGeom prst="rect">
              <a:avLst/>
            </a:prstGeom>
            <a:solidFill>
              <a:schemeClr val="hlink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Sense Amps &amp; I/O</a:t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2196" y="864"/>
              <a:ext cx="1272" cy="19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Column Decoder</a:t>
              </a:r>
              <a:endParaRPr/>
            </a:p>
          </p:txBody>
        </p:sp>
        <p:sp>
          <p:nvSpPr>
            <p:cNvPr id="591" name="Google Shape;591;p23"/>
            <p:cNvSpPr txBox="1"/>
            <p:nvPr/>
          </p:nvSpPr>
          <p:spPr>
            <a:xfrm>
              <a:off x="2678" y="986"/>
              <a:ext cx="35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1632" y="960"/>
              <a:ext cx="564" cy="122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93" name="Google Shape;593;p23"/>
            <p:cNvCxnSpPr/>
            <p:nvPr/>
          </p:nvCxnSpPr>
          <p:spPr>
            <a:xfrm>
              <a:off x="1824" y="864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4" name="Google Shape;594;p23"/>
            <p:cNvSpPr txBox="1"/>
            <p:nvPr/>
          </p:nvSpPr>
          <p:spPr>
            <a:xfrm>
              <a:off x="1802" y="1023"/>
              <a:ext cx="24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/>
            </a:p>
          </p:txBody>
        </p:sp>
        <p:cxnSp>
          <p:nvCxnSpPr>
            <p:cNvPr id="595" name="Google Shape;595;p23"/>
            <p:cNvCxnSpPr/>
            <p:nvPr/>
          </p:nvCxnSpPr>
          <p:spPr>
            <a:xfrm>
              <a:off x="2136" y="2712"/>
              <a:ext cx="1332" cy="0"/>
            </a:xfrm>
            <a:prstGeom prst="straightConnector1">
              <a:avLst/>
            </a:prstGeom>
            <a:noFill/>
            <a:ln cap="flat" cmpd="sng" w="9525">
              <a:solidFill>
                <a:srgbClr val="6666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6" name="Google Shape;596;p23"/>
            <p:cNvCxnSpPr/>
            <p:nvPr/>
          </p:nvCxnSpPr>
          <p:spPr>
            <a:xfrm>
              <a:off x="3372" y="1536"/>
              <a:ext cx="0" cy="1272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7" name="Google Shape;597;p23"/>
            <p:cNvSpPr/>
            <p:nvPr/>
          </p:nvSpPr>
          <p:spPr>
            <a:xfrm>
              <a:off x="3324" y="2664"/>
              <a:ext cx="84" cy="84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3684" y="996"/>
              <a:ext cx="192" cy="72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3684" y="1776"/>
              <a:ext cx="192" cy="72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0" name="Google Shape;600;p23"/>
            <p:cNvSpPr txBox="1"/>
            <p:nvPr/>
          </p:nvSpPr>
          <p:spPr>
            <a:xfrm>
              <a:off x="3926" y="1245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601" name="Google Shape;601;p23"/>
            <p:cNvSpPr txBox="1"/>
            <p:nvPr/>
          </p:nvSpPr>
          <p:spPr>
            <a:xfrm>
              <a:off x="3926" y="2013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endParaRPr/>
            </a:p>
          </p:txBody>
        </p:sp>
      </p:grpSp>
      <p:sp>
        <p:nvSpPr>
          <p:cNvPr id="602" name="Google Shape;602;p23"/>
          <p:cNvSpPr txBox="1"/>
          <p:nvPr/>
        </p:nvSpPr>
        <p:spPr>
          <a:xfrm>
            <a:off x="2327275" y="4994275"/>
            <a:ext cx="4256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root of bits per RAS/CAS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608" name="Google Shape;608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24"/>
          <p:cNvSpPr txBox="1"/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Diagram of a Typical DRAM</a:t>
            </a:r>
            <a:endParaRPr/>
          </a:p>
        </p:txBody>
      </p:sp>
      <p:sp>
        <p:nvSpPr>
          <p:cNvPr id="610" name="Google Shape;610;p24"/>
          <p:cNvSpPr txBox="1"/>
          <p:nvPr>
            <p:ph idx="1" type="body"/>
          </p:nvPr>
        </p:nvSpPr>
        <p:spPr>
          <a:xfrm>
            <a:off x="685800" y="2990850"/>
            <a:ext cx="7772400" cy="310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baseline="-2500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D</a:t>
            </a:r>
            <a:r>
              <a:rPr b="0" baseline="-2500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combined (D):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is asserted and OE is disasserted: D</a:t>
            </a:r>
            <a:r>
              <a:rPr b="0" baseline="-2500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is disasserted and OE is asserted: D</a:t>
            </a:r>
            <a:r>
              <a:rPr b="0" baseline="-2500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 and Column addresses share pins (A):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asserted: Pins A are latched in as </a:t>
            </a:r>
            <a:r>
              <a:rPr b="1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address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asserted: Pins A are latched in as </a:t>
            </a:r>
            <a:r>
              <a:rPr b="1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address</a:t>
            </a:r>
            <a:endParaRPr/>
          </a:p>
        </p:txBody>
      </p:sp>
      <p:grpSp>
        <p:nvGrpSpPr>
          <p:cNvPr id="611" name="Google Shape;611;p24"/>
          <p:cNvGrpSpPr/>
          <p:nvPr/>
        </p:nvGrpSpPr>
        <p:grpSpPr>
          <a:xfrm>
            <a:off x="1603375" y="963613"/>
            <a:ext cx="5473700" cy="1646237"/>
            <a:chOff x="1010" y="679"/>
            <a:chExt cx="3448" cy="1037"/>
          </a:xfrm>
        </p:grpSpPr>
        <p:sp>
          <p:nvSpPr>
            <p:cNvPr id="612" name="Google Shape;612;p24"/>
            <p:cNvSpPr/>
            <p:nvPr/>
          </p:nvSpPr>
          <p:spPr>
            <a:xfrm>
              <a:off x="1836" y="1284"/>
              <a:ext cx="1956" cy="4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256k x 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DRAM</a:t>
              </a:r>
              <a:endParaRPr/>
            </a:p>
          </p:txBody>
        </p:sp>
        <p:cxnSp>
          <p:nvCxnSpPr>
            <p:cNvPr id="613" name="Google Shape;613;p24"/>
            <p:cNvCxnSpPr/>
            <p:nvPr/>
          </p:nvCxnSpPr>
          <p:spPr>
            <a:xfrm>
              <a:off x="1188" y="1512"/>
              <a:ext cx="6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4" name="Google Shape;614;p24"/>
            <p:cNvCxnSpPr/>
            <p:nvPr/>
          </p:nvCxnSpPr>
          <p:spPr>
            <a:xfrm flipH="1">
              <a:off x="3960" y="1392"/>
              <a:ext cx="132" cy="2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5" name="Google Shape;615;p24"/>
            <p:cNvSpPr txBox="1"/>
            <p:nvPr/>
          </p:nvSpPr>
          <p:spPr>
            <a:xfrm>
              <a:off x="3926" y="1275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616" name="Google Shape;616;p24"/>
            <p:cNvSpPr txBox="1"/>
            <p:nvPr/>
          </p:nvSpPr>
          <p:spPr>
            <a:xfrm>
              <a:off x="4226" y="1353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cxnSp>
          <p:nvCxnSpPr>
            <p:cNvPr id="617" name="Google Shape;617;p24"/>
            <p:cNvCxnSpPr/>
            <p:nvPr/>
          </p:nvCxnSpPr>
          <p:spPr>
            <a:xfrm>
              <a:off x="2112" y="840"/>
              <a:ext cx="0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8" name="Google Shape;618;p24"/>
            <p:cNvSpPr txBox="1"/>
            <p:nvPr/>
          </p:nvSpPr>
          <p:spPr>
            <a:xfrm>
              <a:off x="1898" y="679"/>
              <a:ext cx="39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RAS#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19" name="Google Shape;619;p24"/>
            <p:cNvCxnSpPr/>
            <p:nvPr/>
          </p:nvCxnSpPr>
          <p:spPr>
            <a:xfrm>
              <a:off x="2424" y="840"/>
              <a:ext cx="0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0" name="Google Shape;620;p24"/>
            <p:cNvSpPr txBox="1"/>
            <p:nvPr/>
          </p:nvSpPr>
          <p:spPr>
            <a:xfrm>
              <a:off x="2210" y="679"/>
              <a:ext cx="39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CAS#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21" name="Google Shape;621;p24"/>
            <p:cNvCxnSpPr/>
            <p:nvPr/>
          </p:nvCxnSpPr>
          <p:spPr>
            <a:xfrm>
              <a:off x="3132" y="840"/>
              <a:ext cx="0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2" name="Google Shape;622;p24"/>
            <p:cNvSpPr txBox="1"/>
            <p:nvPr/>
          </p:nvSpPr>
          <p:spPr>
            <a:xfrm>
              <a:off x="2954" y="679"/>
              <a:ext cx="34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WE#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23" name="Google Shape;623;p24"/>
            <p:cNvCxnSpPr/>
            <p:nvPr/>
          </p:nvCxnSpPr>
          <p:spPr>
            <a:xfrm>
              <a:off x="3444" y="840"/>
              <a:ext cx="0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4" name="Google Shape;624;p24"/>
            <p:cNvSpPr txBox="1"/>
            <p:nvPr/>
          </p:nvSpPr>
          <p:spPr>
            <a:xfrm>
              <a:off x="3278" y="679"/>
              <a:ext cx="32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OE#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25" name="Google Shape;625;p24"/>
            <p:cNvCxnSpPr/>
            <p:nvPr/>
          </p:nvCxnSpPr>
          <p:spPr>
            <a:xfrm>
              <a:off x="3792" y="1488"/>
              <a:ext cx="4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626" name="Google Shape;626;p24"/>
            <p:cNvCxnSpPr/>
            <p:nvPr/>
          </p:nvCxnSpPr>
          <p:spPr>
            <a:xfrm flipH="1">
              <a:off x="1392" y="1440"/>
              <a:ext cx="132" cy="2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7" name="Google Shape;627;p24"/>
            <p:cNvSpPr txBox="1"/>
            <p:nvPr/>
          </p:nvSpPr>
          <p:spPr>
            <a:xfrm>
              <a:off x="1358" y="1323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  <p:sp>
          <p:nvSpPr>
            <p:cNvPr id="628" name="Google Shape;628;p24"/>
            <p:cNvSpPr txBox="1"/>
            <p:nvPr/>
          </p:nvSpPr>
          <p:spPr>
            <a:xfrm>
              <a:off x="1010" y="1377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634" name="Google Shape;634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25"/>
          <p:cNvSpPr txBox="1"/>
          <p:nvPr>
            <p:ph type="title"/>
          </p:nvPr>
        </p:nvSpPr>
        <p:spPr>
          <a:xfrm>
            <a:off x="666750" y="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256kB Memory Organization</a:t>
            </a:r>
            <a:endParaRPr/>
          </a:p>
        </p:txBody>
      </p:sp>
      <p:grpSp>
        <p:nvGrpSpPr>
          <p:cNvPr id="636" name="Google Shape;636;p25"/>
          <p:cNvGrpSpPr/>
          <p:nvPr/>
        </p:nvGrpSpPr>
        <p:grpSpPr>
          <a:xfrm>
            <a:off x="1050925" y="1298575"/>
            <a:ext cx="6226175" cy="4606925"/>
            <a:chOff x="662" y="818"/>
            <a:chExt cx="3922" cy="2902"/>
          </a:xfrm>
        </p:grpSpPr>
        <p:sp>
          <p:nvSpPr>
            <p:cNvPr id="637" name="Google Shape;637;p25"/>
            <p:cNvSpPr/>
            <p:nvPr/>
          </p:nvSpPr>
          <p:spPr>
            <a:xfrm>
              <a:off x="804" y="1140"/>
              <a:ext cx="168" cy="66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804" y="1800"/>
              <a:ext cx="168" cy="66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  <p:grpSp>
          <p:nvGrpSpPr>
            <p:cNvPr id="639" name="Google Shape;639;p25"/>
            <p:cNvGrpSpPr/>
            <p:nvPr/>
          </p:nvGrpSpPr>
          <p:grpSpPr>
            <a:xfrm>
              <a:off x="2448" y="972"/>
              <a:ext cx="1068" cy="900"/>
              <a:chOff x="2448" y="972"/>
              <a:chExt cx="1068" cy="900"/>
            </a:xfrm>
          </p:grpSpPr>
          <p:sp>
            <p:nvSpPr>
              <p:cNvPr id="640" name="Google Shape;640;p25"/>
              <p:cNvSpPr/>
              <p:nvPr/>
            </p:nvSpPr>
            <p:spPr>
              <a:xfrm>
                <a:off x="2448" y="972"/>
                <a:ext cx="1068" cy="9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1" name="Google Shape;641;p25"/>
              <p:cNvSpPr/>
              <p:nvPr/>
            </p:nvSpPr>
            <p:spPr>
              <a:xfrm rot="5400000">
                <a:off x="2394" y="1182"/>
                <a:ext cx="504" cy="25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R Dec1</a:t>
                </a:r>
                <a:endParaRPr/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>
                <a:off x="2856" y="1596"/>
                <a:ext cx="528" cy="228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 Dec1</a:t>
                </a:r>
                <a:endParaRPr/>
              </a:p>
            </p:txBody>
          </p:sp>
          <p:sp>
            <p:nvSpPr>
              <p:cNvPr id="643" name="Google Shape;643;p25"/>
              <p:cNvSpPr txBox="1"/>
              <p:nvPr/>
            </p:nvSpPr>
            <p:spPr>
              <a:xfrm>
                <a:off x="2954" y="987"/>
                <a:ext cx="429" cy="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512W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by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512b</a:t>
                </a:r>
                <a:endParaRPr/>
              </a:p>
            </p:txBody>
          </p:sp>
        </p:grpSp>
        <p:grpSp>
          <p:nvGrpSpPr>
            <p:cNvPr id="644" name="Google Shape;644;p25"/>
            <p:cNvGrpSpPr/>
            <p:nvPr/>
          </p:nvGrpSpPr>
          <p:grpSpPr>
            <a:xfrm>
              <a:off x="2448" y="2712"/>
              <a:ext cx="1068" cy="900"/>
              <a:chOff x="2448" y="972"/>
              <a:chExt cx="1068" cy="900"/>
            </a:xfrm>
          </p:grpSpPr>
          <p:sp>
            <p:nvSpPr>
              <p:cNvPr id="645" name="Google Shape;645;p25"/>
              <p:cNvSpPr/>
              <p:nvPr/>
            </p:nvSpPr>
            <p:spPr>
              <a:xfrm>
                <a:off x="2448" y="972"/>
                <a:ext cx="1068" cy="9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 rot="5400000">
                <a:off x="2394" y="1182"/>
                <a:ext cx="504" cy="25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R Dec1</a:t>
                </a:r>
                <a:endParaRPr/>
              </a:p>
            </p:txBody>
          </p:sp>
          <p:sp>
            <p:nvSpPr>
              <p:cNvPr id="647" name="Google Shape;647;p25"/>
              <p:cNvSpPr/>
              <p:nvPr/>
            </p:nvSpPr>
            <p:spPr>
              <a:xfrm>
                <a:off x="2856" y="1596"/>
                <a:ext cx="528" cy="228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 Dec1</a:t>
                </a:r>
                <a:endParaRPr/>
              </a:p>
            </p:txBody>
          </p:sp>
          <p:sp>
            <p:nvSpPr>
              <p:cNvPr id="648" name="Google Shape;648;p25"/>
              <p:cNvSpPr txBox="1"/>
              <p:nvPr/>
            </p:nvSpPr>
            <p:spPr>
              <a:xfrm>
                <a:off x="2954" y="987"/>
                <a:ext cx="429" cy="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512W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by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512b</a:t>
                </a:r>
                <a:endParaRPr/>
              </a:p>
            </p:txBody>
          </p:sp>
        </p:grpSp>
        <p:sp>
          <p:nvSpPr>
            <p:cNvPr id="649" name="Google Shape;649;p25"/>
            <p:cNvSpPr/>
            <p:nvPr/>
          </p:nvSpPr>
          <p:spPr>
            <a:xfrm>
              <a:off x="2292" y="1704"/>
              <a:ext cx="564" cy="175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1234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0" name="Google Shape;650;p25"/>
            <p:cNvCxnSpPr/>
            <p:nvPr/>
          </p:nvCxnSpPr>
          <p:spPr>
            <a:xfrm>
              <a:off x="2292" y="2484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51" name="Google Shape;651;p25"/>
            <p:cNvSpPr/>
            <p:nvPr/>
          </p:nvSpPr>
          <p:spPr>
            <a:xfrm>
              <a:off x="2136" y="1308"/>
              <a:ext cx="384" cy="170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19999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2" name="Google Shape;652;p25"/>
            <p:cNvCxnSpPr/>
            <p:nvPr/>
          </p:nvCxnSpPr>
          <p:spPr>
            <a:xfrm>
              <a:off x="2136" y="2100"/>
              <a:ext cx="39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53" name="Google Shape;653;p25"/>
            <p:cNvCxnSpPr/>
            <p:nvPr/>
          </p:nvCxnSpPr>
          <p:spPr>
            <a:xfrm>
              <a:off x="972" y="1488"/>
              <a:ext cx="11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4" name="Google Shape;654;p25"/>
            <p:cNvCxnSpPr/>
            <p:nvPr/>
          </p:nvCxnSpPr>
          <p:spPr>
            <a:xfrm>
              <a:off x="972" y="2244"/>
              <a:ext cx="131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5" name="Google Shape;655;p25"/>
            <p:cNvSpPr/>
            <p:nvPr/>
          </p:nvSpPr>
          <p:spPr>
            <a:xfrm>
              <a:off x="3108" y="1824"/>
              <a:ext cx="1200" cy="16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3132" y="2292"/>
              <a:ext cx="1164" cy="276"/>
            </a:xfrm>
            <a:custGeom>
              <a:rect b="b" l="l" r="r" t="t"/>
              <a:pathLst>
                <a:path extrusionOk="0" h="120000" w="120000">
                  <a:moveTo>
                    <a:pt x="0" y="78260"/>
                  </a:moveTo>
                  <a:lnTo>
                    <a:pt x="0" y="120000"/>
                  </a:lnTo>
                  <a:lnTo>
                    <a:pt x="86597" y="120000"/>
                  </a:lnTo>
                  <a:lnTo>
                    <a:pt x="86597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3120" y="2736"/>
              <a:ext cx="1200" cy="984"/>
            </a:xfrm>
            <a:custGeom>
              <a:rect b="b" l="l" r="r" t="t"/>
              <a:pathLst>
                <a:path extrusionOk="0" h="120000" w="120000">
                  <a:moveTo>
                    <a:pt x="0" y="100975"/>
                  </a:moveTo>
                  <a:lnTo>
                    <a:pt x="0" y="120000"/>
                  </a:lnTo>
                  <a:lnTo>
                    <a:pt x="105600" y="120000"/>
                  </a:lnTo>
                  <a:lnTo>
                    <a:pt x="1056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4308" y="1764"/>
              <a:ext cx="276" cy="123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sp>
          <p:nvSpPr>
            <p:cNvPr id="659" name="Google Shape;659;p25"/>
            <p:cNvSpPr txBox="1"/>
            <p:nvPr/>
          </p:nvSpPr>
          <p:spPr>
            <a:xfrm>
              <a:off x="662" y="818"/>
              <a:ext cx="55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665" name="Google Shape;665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Google Shape;666;p26"/>
          <p:cNvSpPr txBox="1"/>
          <p:nvPr>
            <p:ph type="title"/>
          </p:nvPr>
        </p:nvSpPr>
        <p:spPr>
          <a:xfrm>
            <a:off x="666750" y="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1MB Memory Organization</a:t>
            </a:r>
            <a:endParaRPr/>
          </a:p>
        </p:txBody>
      </p:sp>
      <p:grpSp>
        <p:nvGrpSpPr>
          <p:cNvPr id="667" name="Google Shape;667;p26"/>
          <p:cNvGrpSpPr/>
          <p:nvPr/>
        </p:nvGrpSpPr>
        <p:grpSpPr>
          <a:xfrm>
            <a:off x="765175" y="1219200"/>
            <a:ext cx="7864475" cy="4152900"/>
            <a:chOff x="482" y="768"/>
            <a:chExt cx="4954" cy="2616"/>
          </a:xfrm>
        </p:grpSpPr>
        <p:sp>
          <p:nvSpPr>
            <p:cNvPr id="668" name="Google Shape;668;p26"/>
            <p:cNvSpPr/>
            <p:nvPr/>
          </p:nvSpPr>
          <p:spPr>
            <a:xfrm>
              <a:off x="660" y="1104"/>
              <a:ext cx="132" cy="56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660" y="1668"/>
              <a:ext cx="132" cy="56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660" y="2232"/>
              <a:ext cx="132" cy="1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grpSp>
          <p:nvGrpSpPr>
            <p:cNvPr id="671" name="Google Shape;671;p26"/>
            <p:cNvGrpSpPr/>
            <p:nvPr/>
          </p:nvGrpSpPr>
          <p:grpSpPr>
            <a:xfrm>
              <a:off x="1512" y="768"/>
              <a:ext cx="3504" cy="852"/>
              <a:chOff x="1512" y="768"/>
              <a:chExt cx="3504" cy="852"/>
            </a:xfrm>
          </p:grpSpPr>
          <p:grpSp>
            <p:nvGrpSpPr>
              <p:cNvPr id="672" name="Google Shape;672;p26"/>
              <p:cNvGrpSpPr/>
              <p:nvPr/>
            </p:nvGrpSpPr>
            <p:grpSpPr>
              <a:xfrm>
                <a:off x="1512" y="972"/>
                <a:ext cx="3132" cy="504"/>
                <a:chOff x="1512" y="972"/>
                <a:chExt cx="3132" cy="504"/>
              </a:xfrm>
            </p:grpSpPr>
            <p:sp>
              <p:nvSpPr>
                <p:cNvPr id="673" name="Google Shape;673;p26"/>
                <p:cNvSpPr/>
                <p:nvPr/>
              </p:nvSpPr>
              <p:spPr>
                <a:xfrm>
                  <a:off x="1512" y="972"/>
                  <a:ext cx="540" cy="50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A1</a:t>
                  </a:r>
                  <a:endParaRPr/>
                </a:p>
              </p:txBody>
            </p:sp>
            <p:sp>
              <p:nvSpPr>
                <p:cNvPr id="674" name="Google Shape;674;p26"/>
                <p:cNvSpPr/>
                <p:nvPr/>
              </p:nvSpPr>
              <p:spPr>
                <a:xfrm>
                  <a:off x="2388" y="972"/>
                  <a:ext cx="540" cy="50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B1</a:t>
                  </a:r>
                  <a:endParaRPr/>
                </a:p>
              </p:txBody>
            </p:sp>
            <p:sp>
              <p:nvSpPr>
                <p:cNvPr id="675" name="Google Shape;675;p26"/>
                <p:cNvSpPr/>
                <p:nvPr/>
              </p:nvSpPr>
              <p:spPr>
                <a:xfrm>
                  <a:off x="3252" y="972"/>
                  <a:ext cx="540" cy="50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C1</a:t>
                  </a:r>
                  <a:endParaRPr/>
                </a:p>
              </p:txBody>
            </p:sp>
            <p:sp>
              <p:nvSpPr>
                <p:cNvPr id="676" name="Google Shape;676;p26"/>
                <p:cNvSpPr/>
                <p:nvPr/>
              </p:nvSpPr>
              <p:spPr>
                <a:xfrm>
                  <a:off x="4104" y="972"/>
                  <a:ext cx="540" cy="50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D1</a:t>
                  </a:r>
                  <a:endParaRPr/>
                </a:p>
              </p:txBody>
            </p:sp>
          </p:grpSp>
          <p:sp>
            <p:nvSpPr>
              <p:cNvPr id="677" name="Google Shape;677;p26"/>
              <p:cNvSpPr/>
              <p:nvPr/>
            </p:nvSpPr>
            <p:spPr>
              <a:xfrm>
                <a:off x="1548" y="768"/>
                <a:ext cx="948" cy="36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69873" y="0"/>
                    </a:lnTo>
                    <a:lnTo>
                      <a:pt x="86582" y="44000"/>
                    </a:lnTo>
                    <a:lnTo>
                      <a:pt x="86582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678" name="Google Shape;678;p26"/>
              <p:cNvGrpSpPr/>
              <p:nvPr/>
            </p:nvGrpSpPr>
            <p:grpSpPr>
              <a:xfrm>
                <a:off x="1932" y="768"/>
                <a:ext cx="1428" cy="360"/>
                <a:chOff x="1932" y="768"/>
                <a:chExt cx="1428" cy="360"/>
              </a:xfrm>
            </p:grpSpPr>
            <p:sp>
              <p:nvSpPr>
                <p:cNvPr id="679" name="Google Shape;679;p26"/>
                <p:cNvSpPr/>
                <p:nvPr/>
              </p:nvSpPr>
              <p:spPr>
                <a:xfrm>
                  <a:off x="2412" y="768"/>
                  <a:ext cx="948" cy="36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69873" y="0"/>
                      </a:lnTo>
                      <a:lnTo>
                        <a:pt x="86582" y="44000"/>
                      </a:lnTo>
                      <a:lnTo>
                        <a:pt x="86582" y="120000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680" name="Google Shape;680;p26"/>
                <p:cNvCxnSpPr/>
                <p:nvPr/>
              </p:nvCxnSpPr>
              <p:spPr>
                <a:xfrm rot="10800000">
                  <a:off x="1932" y="768"/>
                  <a:ext cx="70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81" name="Google Shape;681;p26"/>
              <p:cNvGrpSpPr/>
              <p:nvPr/>
            </p:nvGrpSpPr>
            <p:grpSpPr>
              <a:xfrm>
                <a:off x="2784" y="768"/>
                <a:ext cx="1428" cy="360"/>
                <a:chOff x="1932" y="768"/>
                <a:chExt cx="1428" cy="360"/>
              </a:xfrm>
            </p:grpSpPr>
            <p:sp>
              <p:nvSpPr>
                <p:cNvPr id="682" name="Google Shape;682;p26"/>
                <p:cNvSpPr/>
                <p:nvPr/>
              </p:nvSpPr>
              <p:spPr>
                <a:xfrm>
                  <a:off x="2412" y="768"/>
                  <a:ext cx="948" cy="36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69873" y="0"/>
                      </a:lnTo>
                      <a:lnTo>
                        <a:pt x="86582" y="44000"/>
                      </a:lnTo>
                      <a:lnTo>
                        <a:pt x="86582" y="120000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683" name="Google Shape;683;p26"/>
                <p:cNvCxnSpPr/>
                <p:nvPr/>
              </p:nvCxnSpPr>
              <p:spPr>
                <a:xfrm rot="10800000">
                  <a:off x="1932" y="768"/>
                  <a:ext cx="70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684" name="Google Shape;684;p26"/>
              <p:cNvSpPr/>
              <p:nvPr/>
            </p:nvSpPr>
            <p:spPr>
              <a:xfrm>
                <a:off x="1896" y="1416"/>
                <a:ext cx="3120" cy="20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685" name="Google Shape;685;p26"/>
              <p:cNvCxnSpPr/>
              <p:nvPr/>
            </p:nvCxnSpPr>
            <p:spPr>
              <a:xfrm>
                <a:off x="2796" y="1416"/>
                <a:ext cx="0" cy="20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6" name="Google Shape;686;p26"/>
              <p:cNvCxnSpPr/>
              <p:nvPr/>
            </p:nvCxnSpPr>
            <p:spPr>
              <a:xfrm>
                <a:off x="3708" y="1416"/>
                <a:ext cx="0" cy="20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7" name="Google Shape;687;p26"/>
              <p:cNvCxnSpPr/>
              <p:nvPr/>
            </p:nvCxnSpPr>
            <p:spPr>
              <a:xfrm>
                <a:off x="4560" y="1416"/>
                <a:ext cx="0" cy="20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688" name="Google Shape;688;p26"/>
            <p:cNvGrpSpPr/>
            <p:nvPr/>
          </p:nvGrpSpPr>
          <p:grpSpPr>
            <a:xfrm>
              <a:off x="1512" y="2412"/>
              <a:ext cx="3504" cy="852"/>
              <a:chOff x="1512" y="768"/>
              <a:chExt cx="3504" cy="852"/>
            </a:xfrm>
          </p:grpSpPr>
          <p:grpSp>
            <p:nvGrpSpPr>
              <p:cNvPr id="689" name="Google Shape;689;p26"/>
              <p:cNvGrpSpPr/>
              <p:nvPr/>
            </p:nvGrpSpPr>
            <p:grpSpPr>
              <a:xfrm>
                <a:off x="1512" y="972"/>
                <a:ext cx="3132" cy="504"/>
                <a:chOff x="1512" y="972"/>
                <a:chExt cx="3132" cy="504"/>
              </a:xfrm>
            </p:grpSpPr>
            <p:sp>
              <p:nvSpPr>
                <p:cNvPr id="690" name="Google Shape;690;p26"/>
                <p:cNvSpPr/>
                <p:nvPr/>
              </p:nvSpPr>
              <p:spPr>
                <a:xfrm>
                  <a:off x="1512" y="972"/>
                  <a:ext cx="540" cy="50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A8</a:t>
                  </a:r>
                  <a:endParaRPr/>
                </a:p>
              </p:txBody>
            </p:sp>
            <p:sp>
              <p:nvSpPr>
                <p:cNvPr id="691" name="Google Shape;691;p26"/>
                <p:cNvSpPr/>
                <p:nvPr/>
              </p:nvSpPr>
              <p:spPr>
                <a:xfrm>
                  <a:off x="2388" y="972"/>
                  <a:ext cx="540" cy="50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B8</a:t>
                  </a:r>
                  <a:endParaRPr/>
                </a:p>
              </p:txBody>
            </p:sp>
            <p:sp>
              <p:nvSpPr>
                <p:cNvPr id="692" name="Google Shape;692;p26"/>
                <p:cNvSpPr/>
                <p:nvPr/>
              </p:nvSpPr>
              <p:spPr>
                <a:xfrm>
                  <a:off x="3252" y="972"/>
                  <a:ext cx="540" cy="50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C8</a:t>
                  </a:r>
                  <a:endParaRPr/>
                </a:p>
              </p:txBody>
            </p:sp>
            <p:sp>
              <p:nvSpPr>
                <p:cNvPr id="693" name="Google Shape;693;p26"/>
                <p:cNvSpPr/>
                <p:nvPr/>
              </p:nvSpPr>
              <p:spPr>
                <a:xfrm>
                  <a:off x="4104" y="972"/>
                  <a:ext cx="540" cy="50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D8</a:t>
                  </a:r>
                  <a:endParaRPr/>
                </a:p>
              </p:txBody>
            </p:sp>
          </p:grpSp>
          <p:sp>
            <p:nvSpPr>
              <p:cNvPr id="694" name="Google Shape;694;p26"/>
              <p:cNvSpPr/>
              <p:nvPr/>
            </p:nvSpPr>
            <p:spPr>
              <a:xfrm>
                <a:off x="1548" y="768"/>
                <a:ext cx="948" cy="36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69873" y="0"/>
                    </a:lnTo>
                    <a:lnTo>
                      <a:pt x="86582" y="44000"/>
                    </a:lnTo>
                    <a:lnTo>
                      <a:pt x="86582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695" name="Google Shape;695;p26"/>
              <p:cNvGrpSpPr/>
              <p:nvPr/>
            </p:nvGrpSpPr>
            <p:grpSpPr>
              <a:xfrm>
                <a:off x="1932" y="768"/>
                <a:ext cx="1428" cy="360"/>
                <a:chOff x="1932" y="768"/>
                <a:chExt cx="1428" cy="360"/>
              </a:xfrm>
            </p:grpSpPr>
            <p:sp>
              <p:nvSpPr>
                <p:cNvPr id="696" name="Google Shape;696;p26"/>
                <p:cNvSpPr/>
                <p:nvPr/>
              </p:nvSpPr>
              <p:spPr>
                <a:xfrm>
                  <a:off x="2412" y="768"/>
                  <a:ext cx="948" cy="36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69873" y="0"/>
                      </a:lnTo>
                      <a:lnTo>
                        <a:pt x="86582" y="44000"/>
                      </a:lnTo>
                      <a:lnTo>
                        <a:pt x="86582" y="120000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697" name="Google Shape;697;p26"/>
                <p:cNvCxnSpPr/>
                <p:nvPr/>
              </p:nvCxnSpPr>
              <p:spPr>
                <a:xfrm rot="10800000">
                  <a:off x="1932" y="768"/>
                  <a:ext cx="70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98" name="Google Shape;698;p26"/>
              <p:cNvGrpSpPr/>
              <p:nvPr/>
            </p:nvGrpSpPr>
            <p:grpSpPr>
              <a:xfrm>
                <a:off x="2784" y="768"/>
                <a:ext cx="1428" cy="360"/>
                <a:chOff x="1932" y="768"/>
                <a:chExt cx="1428" cy="360"/>
              </a:xfrm>
            </p:grpSpPr>
            <p:sp>
              <p:nvSpPr>
                <p:cNvPr id="699" name="Google Shape;699;p26"/>
                <p:cNvSpPr/>
                <p:nvPr/>
              </p:nvSpPr>
              <p:spPr>
                <a:xfrm>
                  <a:off x="2412" y="768"/>
                  <a:ext cx="948" cy="36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69873" y="0"/>
                      </a:lnTo>
                      <a:lnTo>
                        <a:pt x="86582" y="44000"/>
                      </a:lnTo>
                      <a:lnTo>
                        <a:pt x="86582" y="120000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700" name="Google Shape;700;p26"/>
                <p:cNvCxnSpPr/>
                <p:nvPr/>
              </p:nvCxnSpPr>
              <p:spPr>
                <a:xfrm rot="10800000">
                  <a:off x="1932" y="768"/>
                  <a:ext cx="70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701" name="Google Shape;701;p26"/>
              <p:cNvSpPr/>
              <p:nvPr/>
            </p:nvSpPr>
            <p:spPr>
              <a:xfrm>
                <a:off x="1896" y="1416"/>
                <a:ext cx="3120" cy="20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02" name="Google Shape;702;p26"/>
              <p:cNvCxnSpPr/>
              <p:nvPr/>
            </p:nvCxnSpPr>
            <p:spPr>
              <a:xfrm>
                <a:off x="2796" y="1416"/>
                <a:ext cx="0" cy="20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3" name="Google Shape;703;p26"/>
              <p:cNvCxnSpPr/>
              <p:nvPr/>
            </p:nvCxnSpPr>
            <p:spPr>
              <a:xfrm>
                <a:off x="3708" y="1416"/>
                <a:ext cx="0" cy="20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4" name="Google Shape;704;p26"/>
              <p:cNvCxnSpPr/>
              <p:nvPr/>
            </p:nvCxnSpPr>
            <p:spPr>
              <a:xfrm>
                <a:off x="4560" y="1416"/>
                <a:ext cx="0" cy="20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05" name="Google Shape;705;p26"/>
            <p:cNvSpPr/>
            <p:nvPr/>
          </p:nvSpPr>
          <p:spPr>
            <a:xfrm>
              <a:off x="1380" y="1380"/>
              <a:ext cx="324" cy="164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06666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06" name="Google Shape;706;p26"/>
            <p:cNvCxnSpPr/>
            <p:nvPr/>
          </p:nvCxnSpPr>
          <p:spPr>
            <a:xfrm>
              <a:off x="1380" y="1944"/>
              <a:ext cx="3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07" name="Google Shape;707;p26"/>
            <p:cNvSpPr/>
            <p:nvPr/>
          </p:nvSpPr>
          <p:spPr>
            <a:xfrm>
              <a:off x="1224" y="768"/>
              <a:ext cx="396" cy="1968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16363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08" name="Google Shape;708;p26"/>
            <p:cNvCxnSpPr/>
            <p:nvPr/>
          </p:nvCxnSpPr>
          <p:spPr>
            <a:xfrm>
              <a:off x="1224" y="1104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09" name="Google Shape;709;p26"/>
            <p:cNvCxnSpPr/>
            <p:nvPr/>
          </p:nvCxnSpPr>
          <p:spPr>
            <a:xfrm>
              <a:off x="1224" y="1728"/>
              <a:ext cx="3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10" name="Google Shape;710;p26"/>
            <p:cNvSpPr/>
            <p:nvPr/>
          </p:nvSpPr>
          <p:spPr>
            <a:xfrm>
              <a:off x="1068" y="1476"/>
              <a:ext cx="444" cy="190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5849"/>
                  </a:lnTo>
                  <a:lnTo>
                    <a:pt x="0" y="120000"/>
                  </a:lnTo>
                  <a:lnTo>
                    <a:pt x="120000" y="10339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11" name="Google Shape;711;p26"/>
            <p:cNvCxnSpPr/>
            <p:nvPr/>
          </p:nvCxnSpPr>
          <p:spPr>
            <a:xfrm flipH="1" rot="10800000">
              <a:off x="1068" y="2040"/>
              <a:ext cx="456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oval"/>
            </a:ln>
          </p:spPr>
        </p:cxnSp>
        <p:sp>
          <p:nvSpPr>
            <p:cNvPr id="712" name="Google Shape;712;p26"/>
            <p:cNvSpPr/>
            <p:nvPr/>
          </p:nvSpPr>
          <p:spPr>
            <a:xfrm>
              <a:off x="504" y="2700"/>
              <a:ext cx="420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</a:t>
              </a:r>
              <a:endParaRPr/>
            </a:p>
          </p:txBody>
        </p:sp>
        <p:cxnSp>
          <p:nvCxnSpPr>
            <p:cNvPr id="713" name="Google Shape;713;p26"/>
            <p:cNvCxnSpPr/>
            <p:nvPr/>
          </p:nvCxnSpPr>
          <p:spPr>
            <a:xfrm>
              <a:off x="720" y="2412"/>
              <a:ext cx="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14" name="Google Shape;714;p26"/>
            <p:cNvCxnSpPr/>
            <p:nvPr/>
          </p:nvCxnSpPr>
          <p:spPr>
            <a:xfrm>
              <a:off x="924" y="2904"/>
              <a:ext cx="14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5" name="Google Shape;715;p26"/>
            <p:cNvCxnSpPr/>
            <p:nvPr/>
          </p:nvCxnSpPr>
          <p:spPr>
            <a:xfrm flipH="1">
              <a:off x="972" y="2820"/>
              <a:ext cx="72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6" name="Google Shape;716;p26"/>
            <p:cNvSpPr txBox="1"/>
            <p:nvPr/>
          </p:nvSpPr>
          <p:spPr>
            <a:xfrm>
              <a:off x="902" y="2703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717" name="Google Shape;717;p26"/>
            <p:cNvCxnSpPr/>
            <p:nvPr/>
          </p:nvCxnSpPr>
          <p:spPr>
            <a:xfrm>
              <a:off x="792" y="1308"/>
              <a:ext cx="4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8" name="Google Shape;718;p26"/>
            <p:cNvCxnSpPr/>
            <p:nvPr/>
          </p:nvCxnSpPr>
          <p:spPr>
            <a:xfrm>
              <a:off x="792" y="1848"/>
              <a:ext cx="5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9" name="Google Shape;719;p26"/>
            <p:cNvSpPr/>
            <p:nvPr/>
          </p:nvSpPr>
          <p:spPr>
            <a:xfrm>
              <a:off x="5016" y="2196"/>
              <a:ext cx="252" cy="106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20" name="Google Shape;720;p26"/>
            <p:cNvCxnSpPr/>
            <p:nvPr/>
          </p:nvCxnSpPr>
          <p:spPr>
            <a:xfrm>
              <a:off x="5004" y="1620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1" name="Google Shape;721;p26"/>
            <p:cNvSpPr/>
            <p:nvPr/>
          </p:nvSpPr>
          <p:spPr>
            <a:xfrm>
              <a:off x="5160" y="1356"/>
              <a:ext cx="276" cy="10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sp>
          <p:nvSpPr>
            <p:cNvPr id="722" name="Google Shape;722;p26"/>
            <p:cNvSpPr txBox="1"/>
            <p:nvPr/>
          </p:nvSpPr>
          <p:spPr>
            <a:xfrm>
              <a:off x="482" y="861"/>
              <a:ext cx="48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</a:t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1332" y="1488"/>
              <a:ext cx="1056" cy="9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97333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1332" y="1476"/>
              <a:ext cx="1920" cy="10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07250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1332" y="1476"/>
              <a:ext cx="2772" cy="10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2727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1380" y="3108"/>
              <a:ext cx="1056" cy="9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97333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1380" y="3096"/>
              <a:ext cx="1920" cy="10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07250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1380" y="3096"/>
              <a:ext cx="2772" cy="10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2727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734" name="Google Shape;734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5" name="Google Shape;735;p27"/>
          <p:cNvSpPr txBox="1"/>
          <p:nvPr>
            <p:ph type="title"/>
          </p:nvPr>
        </p:nvSpPr>
        <p:spPr>
          <a:xfrm>
            <a:off x="685800" y="133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DRAM Timing Parameters</a:t>
            </a:r>
            <a:endParaRPr/>
          </a:p>
        </p:txBody>
      </p:sp>
      <p:sp>
        <p:nvSpPr>
          <p:cNvPr id="736" name="Google Shape;736;p27"/>
          <p:cNvSpPr txBox="1"/>
          <p:nvPr>
            <p:ph idx="1" type="body"/>
          </p:nvPr>
        </p:nvSpPr>
        <p:spPr>
          <a:xfrm>
            <a:off x="552450" y="1219200"/>
            <a:ext cx="813435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•"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i="0" lang="pt-BR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minimum time from RAS line falling to the valid data output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Quoted as the speed of a DRAM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fast 4Mb DRAM has t</a:t>
            </a:r>
            <a:r>
              <a:rPr b="0" baseline="-2500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50ns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•"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i="0" lang="pt-BR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RC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minimum time from the start of one row access to the start of the next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baseline="-2500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RC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=100ns for a 4Mb DRAM with a t</a:t>
            </a:r>
            <a:r>
              <a:rPr b="0" baseline="-2500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50ns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•"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i="0" lang="pt-BR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minimum time from CAS line falling to the valid data output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12ns for a 4Mb DRAM with a t</a:t>
            </a:r>
            <a:r>
              <a:rPr b="0" baseline="-2500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50ns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•"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i="0" lang="pt-BR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minimum time from the start of one column access to the start of the next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30ns for a 4Mb DRAM with a t</a:t>
            </a:r>
            <a:r>
              <a:rPr b="0" baseline="-2500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50ns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742" name="Google Shape;742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3" name="Google Shape;743;p28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DRAM Performance</a:t>
            </a:r>
            <a:endParaRPr/>
          </a:p>
        </p:txBody>
      </p:sp>
      <p:sp>
        <p:nvSpPr>
          <p:cNvPr id="744" name="Google Shape;744;p28"/>
          <p:cNvSpPr txBox="1"/>
          <p:nvPr>
            <p:ph idx="1" type="body"/>
          </p:nvPr>
        </p:nvSpPr>
        <p:spPr>
          <a:xfrm>
            <a:off x="704850" y="1238250"/>
            <a:ext cx="77724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50ns (tRAC) DRAM can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a row access only every 100ns (tRC)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column access (tCAC) in 12ns, but time between column accesses is at least 30ns (tPC)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practice, external address delays and turning around buses make it 35ns to 40ns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times do not include the time to drive the addresses off the processor nor the memory controller overhead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 parallel DRAMs, external memory controller, bus to turn around, SIMM modules, pins....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150ns to 210ns latency from processor to memory is good for a ‘50ns’ DRAM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750" name="Google Shape;750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Google Shape;751;p29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DRAM Write Timing</a:t>
            </a:r>
            <a:endParaRPr/>
          </a:p>
        </p:txBody>
      </p:sp>
      <p:grpSp>
        <p:nvGrpSpPr>
          <p:cNvPr id="752" name="Google Shape;752;p29"/>
          <p:cNvGrpSpPr/>
          <p:nvPr/>
        </p:nvGrpSpPr>
        <p:grpSpPr>
          <a:xfrm>
            <a:off x="574675" y="1009650"/>
            <a:ext cx="7864475" cy="4646613"/>
            <a:chOff x="362" y="636"/>
            <a:chExt cx="4954" cy="2927"/>
          </a:xfrm>
        </p:grpSpPr>
        <p:cxnSp>
          <p:nvCxnSpPr>
            <p:cNvPr id="753" name="Google Shape;753;p29"/>
            <p:cNvCxnSpPr/>
            <p:nvPr/>
          </p:nvCxnSpPr>
          <p:spPr>
            <a:xfrm rot="10800000">
              <a:off x="1044" y="647"/>
              <a:ext cx="0" cy="2735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754" name="Google Shape;754;p29"/>
            <p:cNvCxnSpPr/>
            <p:nvPr/>
          </p:nvCxnSpPr>
          <p:spPr>
            <a:xfrm rot="10800000">
              <a:off x="1883" y="1311"/>
              <a:ext cx="0" cy="2094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755" name="Google Shape;755;p29"/>
            <p:cNvCxnSpPr/>
            <p:nvPr/>
          </p:nvCxnSpPr>
          <p:spPr>
            <a:xfrm rot="10800000">
              <a:off x="2987" y="1210"/>
              <a:ext cx="0" cy="2172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756" name="Google Shape;756;p29"/>
            <p:cNvCxnSpPr/>
            <p:nvPr/>
          </p:nvCxnSpPr>
          <p:spPr>
            <a:xfrm>
              <a:off x="3384" y="715"/>
              <a:ext cx="0" cy="1902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757" name="Google Shape;757;p29"/>
            <p:cNvCxnSpPr/>
            <p:nvPr/>
          </p:nvCxnSpPr>
          <p:spPr>
            <a:xfrm rot="10800000">
              <a:off x="4146" y="1210"/>
              <a:ext cx="0" cy="126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grpSp>
          <p:nvGrpSpPr>
            <p:cNvPr id="758" name="Google Shape;758;p29"/>
            <p:cNvGrpSpPr/>
            <p:nvPr/>
          </p:nvGrpSpPr>
          <p:grpSpPr>
            <a:xfrm>
              <a:off x="373" y="951"/>
              <a:ext cx="4899" cy="231"/>
              <a:chOff x="254" y="1140"/>
              <a:chExt cx="5326" cy="246"/>
            </a:xfrm>
          </p:grpSpPr>
          <p:sp>
            <p:nvSpPr>
              <p:cNvPr id="759" name="Google Shape;759;p29"/>
              <p:cNvSpPr/>
              <p:nvPr/>
            </p:nvSpPr>
            <p:spPr>
              <a:xfrm>
                <a:off x="588" y="1152"/>
                <a:ext cx="684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58947" y="0"/>
                    </a:lnTo>
                    <a:lnTo>
                      <a:pt x="75789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60" name="Google Shape;760;p29"/>
              <p:cNvCxnSpPr/>
              <p:nvPr/>
            </p:nvCxnSpPr>
            <p:spPr>
              <a:xfrm rot="10800000">
                <a:off x="312" y="1152"/>
                <a:ext cx="3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1" name="Google Shape;761;p29"/>
              <p:cNvCxnSpPr/>
              <p:nvPr/>
            </p:nvCxnSpPr>
            <p:spPr>
              <a:xfrm>
                <a:off x="1212" y="1368"/>
                <a:ext cx="177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62" name="Google Shape;762;p29"/>
              <p:cNvSpPr/>
              <p:nvPr/>
            </p:nvSpPr>
            <p:spPr>
              <a:xfrm flipH="1">
                <a:off x="2772" y="1152"/>
                <a:ext cx="684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58947" y="0"/>
                    </a:lnTo>
                    <a:lnTo>
                      <a:pt x="75789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3" name="Google Shape;763;p29"/>
              <p:cNvSpPr/>
              <p:nvPr/>
            </p:nvSpPr>
            <p:spPr>
              <a:xfrm>
                <a:off x="3144" y="1152"/>
                <a:ext cx="684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58947" y="0"/>
                    </a:lnTo>
                    <a:lnTo>
                      <a:pt x="75789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4" name="Google Shape;764;p29"/>
              <p:cNvSpPr/>
              <p:nvPr/>
            </p:nvSpPr>
            <p:spPr>
              <a:xfrm flipH="1">
                <a:off x="4896" y="1152"/>
                <a:ext cx="684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58947" y="0"/>
                    </a:lnTo>
                    <a:lnTo>
                      <a:pt x="75789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65" name="Google Shape;765;p29"/>
              <p:cNvCxnSpPr/>
              <p:nvPr/>
            </p:nvCxnSpPr>
            <p:spPr>
              <a:xfrm>
                <a:off x="3756" y="1368"/>
                <a:ext cx="134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66" name="Google Shape;766;p29"/>
              <p:cNvSpPr txBox="1"/>
              <p:nvPr/>
            </p:nvSpPr>
            <p:spPr>
              <a:xfrm>
                <a:off x="254" y="1140"/>
                <a:ext cx="509" cy="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RAS#</a:t>
                </a:r>
                <a:endParaRPr/>
              </a:p>
            </p:txBody>
          </p:sp>
        </p:grpSp>
        <p:grpSp>
          <p:nvGrpSpPr>
            <p:cNvPr id="767" name="Google Shape;767;p29"/>
            <p:cNvGrpSpPr/>
            <p:nvPr/>
          </p:nvGrpSpPr>
          <p:grpSpPr>
            <a:xfrm>
              <a:off x="384" y="1345"/>
              <a:ext cx="4877" cy="231"/>
              <a:chOff x="266" y="1560"/>
              <a:chExt cx="5302" cy="246"/>
            </a:xfrm>
          </p:grpSpPr>
          <p:sp>
            <p:nvSpPr>
              <p:cNvPr id="768" name="Google Shape;768;p29"/>
              <p:cNvSpPr/>
              <p:nvPr/>
            </p:nvSpPr>
            <p:spPr>
              <a:xfrm flipH="1">
                <a:off x="2796" y="1572"/>
                <a:ext cx="684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58947" y="0"/>
                    </a:lnTo>
                    <a:lnTo>
                      <a:pt x="75789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9" name="Google Shape;769;p29"/>
              <p:cNvSpPr/>
              <p:nvPr/>
            </p:nvSpPr>
            <p:spPr>
              <a:xfrm>
                <a:off x="1500" y="1572"/>
                <a:ext cx="684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58947" y="0"/>
                    </a:lnTo>
                    <a:lnTo>
                      <a:pt x="75789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70" name="Google Shape;770;p29"/>
              <p:cNvCxnSpPr/>
              <p:nvPr/>
            </p:nvCxnSpPr>
            <p:spPr>
              <a:xfrm rot="10800000">
                <a:off x="312" y="1572"/>
                <a:ext cx="126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1" name="Google Shape;771;p29"/>
              <p:cNvCxnSpPr/>
              <p:nvPr/>
            </p:nvCxnSpPr>
            <p:spPr>
              <a:xfrm>
                <a:off x="2124" y="1788"/>
                <a:ext cx="82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72" name="Google Shape;772;p29"/>
              <p:cNvSpPr/>
              <p:nvPr/>
            </p:nvSpPr>
            <p:spPr>
              <a:xfrm>
                <a:off x="3972" y="1572"/>
                <a:ext cx="684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58947" y="0"/>
                    </a:lnTo>
                    <a:lnTo>
                      <a:pt x="75789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73" name="Google Shape;773;p29"/>
              <p:cNvCxnSpPr/>
              <p:nvPr/>
            </p:nvCxnSpPr>
            <p:spPr>
              <a:xfrm>
                <a:off x="3384" y="1572"/>
                <a:ext cx="7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4" name="Google Shape;774;p29"/>
              <p:cNvCxnSpPr/>
              <p:nvPr/>
            </p:nvCxnSpPr>
            <p:spPr>
              <a:xfrm>
                <a:off x="4596" y="1788"/>
                <a:ext cx="97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75" name="Google Shape;775;p29"/>
              <p:cNvSpPr txBox="1"/>
              <p:nvPr/>
            </p:nvSpPr>
            <p:spPr>
              <a:xfrm>
                <a:off x="266" y="1560"/>
                <a:ext cx="509" cy="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CAS#</a:t>
                </a:r>
                <a:endParaRPr/>
              </a:p>
            </p:txBody>
          </p:sp>
        </p:grpSp>
        <p:sp>
          <p:nvSpPr>
            <p:cNvPr id="776" name="Google Shape;776;p29"/>
            <p:cNvSpPr/>
            <p:nvPr/>
          </p:nvSpPr>
          <p:spPr>
            <a:xfrm>
              <a:off x="426" y="1728"/>
              <a:ext cx="365" cy="20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1818" y="0"/>
                  </a:lnTo>
                  <a:lnTo>
                    <a:pt x="119999" y="53333"/>
                  </a:lnTo>
                  <a:lnTo>
                    <a:pt x="105454" y="120000"/>
                  </a:lnTo>
                  <a:lnTo>
                    <a:pt x="3636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777" name="Google Shape;777;p29"/>
            <p:cNvGrpSpPr/>
            <p:nvPr/>
          </p:nvGrpSpPr>
          <p:grpSpPr>
            <a:xfrm>
              <a:off x="802" y="1728"/>
              <a:ext cx="838" cy="202"/>
              <a:chOff x="1260" y="2388"/>
              <a:chExt cx="912" cy="216"/>
            </a:xfrm>
          </p:grpSpPr>
          <p:sp>
            <p:nvSpPr>
              <p:cNvPr id="778" name="Google Shape;778;p29"/>
              <p:cNvSpPr/>
              <p:nvPr/>
            </p:nvSpPr>
            <p:spPr>
              <a:xfrm flipH="1">
                <a:off x="1260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9" name="Google Shape;779;p29"/>
              <p:cNvSpPr/>
              <p:nvPr/>
            </p:nvSpPr>
            <p:spPr>
              <a:xfrm>
                <a:off x="1776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80" name="Google Shape;780;p29"/>
              <p:cNvCxnSpPr/>
              <p:nvPr/>
            </p:nvCxnSpPr>
            <p:spPr>
              <a:xfrm>
                <a:off x="1560" y="2388"/>
                <a:ext cx="3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1" name="Google Shape;781;p29"/>
              <p:cNvCxnSpPr/>
              <p:nvPr/>
            </p:nvCxnSpPr>
            <p:spPr>
              <a:xfrm>
                <a:off x="1560" y="2604"/>
                <a:ext cx="34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82" name="Google Shape;782;p29"/>
            <p:cNvSpPr txBox="1"/>
            <p:nvPr/>
          </p:nvSpPr>
          <p:spPr>
            <a:xfrm>
              <a:off x="925" y="1704"/>
              <a:ext cx="68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 addr</a:t>
              </a:r>
              <a:endParaRPr/>
            </a:p>
          </p:txBody>
        </p:sp>
        <p:grpSp>
          <p:nvGrpSpPr>
            <p:cNvPr id="783" name="Google Shape;783;p29"/>
            <p:cNvGrpSpPr/>
            <p:nvPr/>
          </p:nvGrpSpPr>
          <p:grpSpPr>
            <a:xfrm>
              <a:off x="1629" y="1728"/>
              <a:ext cx="839" cy="202"/>
              <a:chOff x="1260" y="2388"/>
              <a:chExt cx="912" cy="216"/>
            </a:xfrm>
          </p:grpSpPr>
          <p:sp>
            <p:nvSpPr>
              <p:cNvPr id="784" name="Google Shape;784;p29"/>
              <p:cNvSpPr/>
              <p:nvPr/>
            </p:nvSpPr>
            <p:spPr>
              <a:xfrm flipH="1">
                <a:off x="1260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5" name="Google Shape;785;p29"/>
              <p:cNvSpPr/>
              <p:nvPr/>
            </p:nvSpPr>
            <p:spPr>
              <a:xfrm>
                <a:off x="1776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86" name="Google Shape;786;p29"/>
              <p:cNvCxnSpPr/>
              <p:nvPr/>
            </p:nvCxnSpPr>
            <p:spPr>
              <a:xfrm>
                <a:off x="1560" y="2388"/>
                <a:ext cx="3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7" name="Google Shape;787;p29"/>
              <p:cNvCxnSpPr/>
              <p:nvPr/>
            </p:nvCxnSpPr>
            <p:spPr>
              <a:xfrm>
                <a:off x="1560" y="2604"/>
                <a:ext cx="34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88" name="Google Shape;788;p29"/>
            <p:cNvSpPr txBox="1"/>
            <p:nvPr/>
          </p:nvSpPr>
          <p:spPr>
            <a:xfrm>
              <a:off x="1731" y="1704"/>
              <a:ext cx="63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 addr</a:t>
              </a:r>
              <a:endParaRPr/>
            </a:p>
          </p:txBody>
        </p:sp>
        <p:grpSp>
          <p:nvGrpSpPr>
            <p:cNvPr id="789" name="Google Shape;789;p29"/>
            <p:cNvGrpSpPr/>
            <p:nvPr/>
          </p:nvGrpSpPr>
          <p:grpSpPr>
            <a:xfrm>
              <a:off x="3053" y="1728"/>
              <a:ext cx="839" cy="202"/>
              <a:chOff x="1260" y="2388"/>
              <a:chExt cx="912" cy="216"/>
            </a:xfrm>
          </p:grpSpPr>
          <p:sp>
            <p:nvSpPr>
              <p:cNvPr id="790" name="Google Shape;790;p29"/>
              <p:cNvSpPr/>
              <p:nvPr/>
            </p:nvSpPr>
            <p:spPr>
              <a:xfrm flipH="1">
                <a:off x="1260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>
                <a:off x="1776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92" name="Google Shape;792;p29"/>
              <p:cNvCxnSpPr/>
              <p:nvPr/>
            </p:nvCxnSpPr>
            <p:spPr>
              <a:xfrm>
                <a:off x="1560" y="2388"/>
                <a:ext cx="3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3" name="Google Shape;793;p29"/>
              <p:cNvCxnSpPr/>
              <p:nvPr/>
            </p:nvCxnSpPr>
            <p:spPr>
              <a:xfrm>
                <a:off x="1560" y="2604"/>
                <a:ext cx="34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794" name="Google Shape;794;p29"/>
            <p:cNvCxnSpPr/>
            <p:nvPr/>
          </p:nvCxnSpPr>
          <p:spPr>
            <a:xfrm>
              <a:off x="2468" y="1818"/>
              <a:ext cx="58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5" name="Google Shape;795;p29"/>
            <p:cNvSpPr txBox="1"/>
            <p:nvPr/>
          </p:nvSpPr>
          <p:spPr>
            <a:xfrm>
              <a:off x="3154" y="1704"/>
              <a:ext cx="68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 addr</a:t>
              </a:r>
              <a:endParaRPr/>
            </a:p>
          </p:txBody>
        </p:sp>
        <p:sp>
          <p:nvSpPr>
            <p:cNvPr id="796" name="Google Shape;796;p29"/>
            <p:cNvSpPr txBox="1"/>
            <p:nvPr/>
          </p:nvSpPr>
          <p:spPr>
            <a:xfrm>
              <a:off x="4026" y="1704"/>
              <a:ext cx="63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 addr</a:t>
              </a:r>
              <a:endParaRPr/>
            </a:p>
          </p:txBody>
        </p:sp>
        <p:grpSp>
          <p:nvGrpSpPr>
            <p:cNvPr id="797" name="Google Shape;797;p29"/>
            <p:cNvGrpSpPr/>
            <p:nvPr/>
          </p:nvGrpSpPr>
          <p:grpSpPr>
            <a:xfrm>
              <a:off x="3892" y="1728"/>
              <a:ext cx="839" cy="202"/>
              <a:chOff x="1260" y="2388"/>
              <a:chExt cx="912" cy="216"/>
            </a:xfrm>
          </p:grpSpPr>
          <p:sp>
            <p:nvSpPr>
              <p:cNvPr id="798" name="Google Shape;798;p29"/>
              <p:cNvSpPr/>
              <p:nvPr/>
            </p:nvSpPr>
            <p:spPr>
              <a:xfrm flipH="1">
                <a:off x="1260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>
                <a:off x="1776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00" name="Google Shape;800;p29"/>
              <p:cNvCxnSpPr/>
              <p:nvPr/>
            </p:nvCxnSpPr>
            <p:spPr>
              <a:xfrm>
                <a:off x="1560" y="2388"/>
                <a:ext cx="3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1" name="Google Shape;801;p29"/>
              <p:cNvCxnSpPr/>
              <p:nvPr/>
            </p:nvCxnSpPr>
            <p:spPr>
              <a:xfrm>
                <a:off x="1560" y="2604"/>
                <a:ext cx="34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02" name="Google Shape;802;p29"/>
            <p:cNvCxnSpPr/>
            <p:nvPr/>
          </p:nvCxnSpPr>
          <p:spPr>
            <a:xfrm>
              <a:off x="4731" y="1818"/>
              <a:ext cx="58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3" name="Google Shape;803;p29"/>
            <p:cNvSpPr txBox="1"/>
            <p:nvPr/>
          </p:nvSpPr>
          <p:spPr>
            <a:xfrm>
              <a:off x="373" y="1728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grpSp>
          <p:nvGrpSpPr>
            <p:cNvPr id="804" name="Google Shape;804;p29"/>
            <p:cNvGrpSpPr/>
            <p:nvPr/>
          </p:nvGrpSpPr>
          <p:grpSpPr>
            <a:xfrm>
              <a:off x="362" y="2133"/>
              <a:ext cx="4935" cy="242"/>
              <a:chOff x="242" y="2400"/>
              <a:chExt cx="5365" cy="258"/>
            </a:xfrm>
          </p:grpSpPr>
          <p:sp>
            <p:nvSpPr>
              <p:cNvPr id="805" name="Google Shape;805;p29"/>
              <p:cNvSpPr/>
              <p:nvPr/>
            </p:nvSpPr>
            <p:spPr>
              <a:xfrm flipH="1">
                <a:off x="492" y="2400"/>
                <a:ext cx="684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58947" y="0"/>
                    </a:lnTo>
                    <a:lnTo>
                      <a:pt x="75789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06" name="Google Shape;806;p29"/>
              <p:cNvCxnSpPr/>
              <p:nvPr/>
            </p:nvCxnSpPr>
            <p:spPr>
              <a:xfrm rot="10800000">
                <a:off x="300" y="2616"/>
                <a:ext cx="28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7" name="Google Shape;807;p29"/>
              <p:cNvCxnSpPr/>
              <p:nvPr/>
            </p:nvCxnSpPr>
            <p:spPr>
              <a:xfrm>
                <a:off x="1104" y="2400"/>
                <a:ext cx="450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08" name="Google Shape;808;p29"/>
              <p:cNvSpPr txBox="1"/>
              <p:nvPr/>
            </p:nvSpPr>
            <p:spPr>
              <a:xfrm>
                <a:off x="242" y="2412"/>
                <a:ext cx="413" cy="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OE#</a:t>
                </a:r>
                <a:endParaRPr/>
              </a:p>
            </p:txBody>
          </p:sp>
        </p:grpSp>
        <p:grpSp>
          <p:nvGrpSpPr>
            <p:cNvPr id="809" name="Google Shape;809;p29"/>
            <p:cNvGrpSpPr/>
            <p:nvPr/>
          </p:nvGrpSpPr>
          <p:grpSpPr>
            <a:xfrm>
              <a:off x="373" y="2528"/>
              <a:ext cx="4921" cy="231"/>
              <a:chOff x="254" y="2821"/>
              <a:chExt cx="5350" cy="247"/>
            </a:xfrm>
          </p:grpSpPr>
          <p:sp>
            <p:nvSpPr>
              <p:cNvPr id="810" name="Google Shape;810;p29"/>
              <p:cNvSpPr/>
              <p:nvPr/>
            </p:nvSpPr>
            <p:spPr>
              <a:xfrm>
                <a:off x="996" y="2832"/>
                <a:ext cx="684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58947" y="0"/>
                    </a:lnTo>
                    <a:lnTo>
                      <a:pt x="75789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11" name="Google Shape;811;p29"/>
              <p:cNvCxnSpPr/>
              <p:nvPr/>
            </p:nvCxnSpPr>
            <p:spPr>
              <a:xfrm rot="10800000">
                <a:off x="300" y="2832"/>
                <a:ext cx="82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12" name="Google Shape;812;p29"/>
              <p:cNvSpPr/>
              <p:nvPr/>
            </p:nvSpPr>
            <p:spPr>
              <a:xfrm flipH="1">
                <a:off x="2796" y="2832"/>
                <a:ext cx="684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58947" y="0"/>
                    </a:lnTo>
                    <a:lnTo>
                      <a:pt x="75789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13" name="Google Shape;813;p29"/>
              <p:cNvCxnSpPr/>
              <p:nvPr/>
            </p:nvCxnSpPr>
            <p:spPr>
              <a:xfrm>
                <a:off x="1620" y="3048"/>
                <a:ext cx="12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14" name="Google Shape;814;p29"/>
              <p:cNvSpPr/>
              <p:nvPr/>
            </p:nvSpPr>
            <p:spPr>
              <a:xfrm>
                <a:off x="4272" y="2832"/>
                <a:ext cx="684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58947" y="0"/>
                    </a:lnTo>
                    <a:lnTo>
                      <a:pt x="75789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15" name="Google Shape;815;p29"/>
              <p:cNvCxnSpPr/>
              <p:nvPr/>
            </p:nvCxnSpPr>
            <p:spPr>
              <a:xfrm>
                <a:off x="3408" y="2832"/>
                <a:ext cx="104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6" name="Google Shape;816;p29"/>
              <p:cNvCxnSpPr/>
              <p:nvPr/>
            </p:nvCxnSpPr>
            <p:spPr>
              <a:xfrm>
                <a:off x="4884" y="3048"/>
                <a:ext cx="7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17" name="Google Shape;817;p29"/>
              <p:cNvSpPr txBox="1"/>
              <p:nvPr/>
            </p:nvSpPr>
            <p:spPr>
              <a:xfrm>
                <a:off x="254" y="2821"/>
                <a:ext cx="448" cy="2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WE#</a:t>
                </a:r>
                <a:endParaRPr/>
              </a:p>
            </p:txBody>
          </p:sp>
        </p:grpSp>
        <p:grpSp>
          <p:nvGrpSpPr>
            <p:cNvPr id="818" name="Google Shape;818;p29"/>
            <p:cNvGrpSpPr/>
            <p:nvPr/>
          </p:nvGrpSpPr>
          <p:grpSpPr>
            <a:xfrm>
              <a:off x="1607" y="2932"/>
              <a:ext cx="839" cy="203"/>
              <a:chOff x="1260" y="2388"/>
              <a:chExt cx="912" cy="216"/>
            </a:xfrm>
          </p:grpSpPr>
          <p:sp>
            <p:nvSpPr>
              <p:cNvPr id="819" name="Google Shape;819;p29"/>
              <p:cNvSpPr/>
              <p:nvPr/>
            </p:nvSpPr>
            <p:spPr>
              <a:xfrm flipH="1">
                <a:off x="1260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1776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21" name="Google Shape;821;p29"/>
              <p:cNvCxnSpPr/>
              <p:nvPr/>
            </p:nvCxnSpPr>
            <p:spPr>
              <a:xfrm>
                <a:off x="1560" y="2388"/>
                <a:ext cx="3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2" name="Google Shape;822;p29"/>
              <p:cNvCxnSpPr/>
              <p:nvPr/>
            </p:nvCxnSpPr>
            <p:spPr>
              <a:xfrm>
                <a:off x="1560" y="2604"/>
                <a:ext cx="34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23" name="Google Shape;823;p29"/>
            <p:cNvSpPr txBox="1"/>
            <p:nvPr/>
          </p:nvSpPr>
          <p:spPr>
            <a:xfrm>
              <a:off x="1671" y="2908"/>
              <a:ext cx="75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input</a:t>
              </a:r>
              <a:endParaRPr/>
            </a:p>
          </p:txBody>
        </p:sp>
        <p:cxnSp>
          <p:nvCxnSpPr>
            <p:cNvPr id="824" name="Google Shape;824;p29"/>
            <p:cNvCxnSpPr/>
            <p:nvPr/>
          </p:nvCxnSpPr>
          <p:spPr>
            <a:xfrm rot="10800000">
              <a:off x="415" y="3022"/>
              <a:ext cx="1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25" name="Google Shape;825;p29"/>
            <p:cNvGrpSpPr/>
            <p:nvPr/>
          </p:nvGrpSpPr>
          <p:grpSpPr>
            <a:xfrm>
              <a:off x="3958" y="2932"/>
              <a:ext cx="839" cy="203"/>
              <a:chOff x="1260" y="2388"/>
              <a:chExt cx="912" cy="216"/>
            </a:xfrm>
          </p:grpSpPr>
          <p:sp>
            <p:nvSpPr>
              <p:cNvPr id="826" name="Google Shape;826;p29"/>
              <p:cNvSpPr/>
              <p:nvPr/>
            </p:nvSpPr>
            <p:spPr>
              <a:xfrm flipH="1">
                <a:off x="1260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1776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28" name="Google Shape;828;p29"/>
              <p:cNvCxnSpPr/>
              <p:nvPr/>
            </p:nvCxnSpPr>
            <p:spPr>
              <a:xfrm>
                <a:off x="1560" y="2388"/>
                <a:ext cx="3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9" name="Google Shape;829;p29"/>
              <p:cNvCxnSpPr/>
              <p:nvPr/>
            </p:nvCxnSpPr>
            <p:spPr>
              <a:xfrm>
                <a:off x="1560" y="2604"/>
                <a:ext cx="34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30" name="Google Shape;830;p29"/>
            <p:cNvSpPr txBox="1"/>
            <p:nvPr/>
          </p:nvSpPr>
          <p:spPr>
            <a:xfrm>
              <a:off x="4025" y="2908"/>
              <a:ext cx="75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input</a:t>
              </a:r>
              <a:endParaRPr/>
            </a:p>
          </p:txBody>
        </p:sp>
        <p:cxnSp>
          <p:nvCxnSpPr>
            <p:cNvPr id="831" name="Google Shape;831;p29"/>
            <p:cNvCxnSpPr/>
            <p:nvPr/>
          </p:nvCxnSpPr>
          <p:spPr>
            <a:xfrm rot="10800000">
              <a:off x="2766" y="3022"/>
              <a:ext cx="1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2" name="Google Shape;832;p29"/>
            <p:cNvCxnSpPr/>
            <p:nvPr/>
          </p:nvCxnSpPr>
          <p:spPr>
            <a:xfrm rot="10800000">
              <a:off x="2446" y="3022"/>
              <a:ext cx="45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3" name="Google Shape;833;p29"/>
            <p:cNvCxnSpPr/>
            <p:nvPr/>
          </p:nvCxnSpPr>
          <p:spPr>
            <a:xfrm>
              <a:off x="4808" y="3022"/>
              <a:ext cx="49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34" name="Google Shape;834;p29"/>
            <p:cNvSpPr txBox="1"/>
            <p:nvPr/>
          </p:nvSpPr>
          <p:spPr>
            <a:xfrm>
              <a:off x="362" y="2921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cxnSp>
          <p:nvCxnSpPr>
            <p:cNvPr id="835" name="Google Shape;835;p29"/>
            <p:cNvCxnSpPr/>
            <p:nvPr/>
          </p:nvCxnSpPr>
          <p:spPr>
            <a:xfrm>
              <a:off x="791" y="1615"/>
              <a:ext cx="0" cy="507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36" name="Google Shape;836;p29"/>
            <p:cNvCxnSpPr/>
            <p:nvPr/>
          </p:nvCxnSpPr>
          <p:spPr>
            <a:xfrm>
              <a:off x="791" y="2020"/>
              <a:ext cx="253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1641" y="1604"/>
              <a:ext cx="0" cy="506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38" name="Google Shape;838;p29"/>
            <p:cNvCxnSpPr/>
            <p:nvPr/>
          </p:nvCxnSpPr>
          <p:spPr>
            <a:xfrm>
              <a:off x="1652" y="2020"/>
              <a:ext cx="212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3053" y="1604"/>
              <a:ext cx="0" cy="506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40" name="Google Shape;840;p29"/>
            <p:cNvCxnSpPr/>
            <p:nvPr/>
          </p:nvCxnSpPr>
          <p:spPr>
            <a:xfrm>
              <a:off x="3053" y="2020"/>
              <a:ext cx="331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1" name="Google Shape;841;p29"/>
            <p:cNvCxnSpPr/>
            <p:nvPr/>
          </p:nvCxnSpPr>
          <p:spPr>
            <a:xfrm>
              <a:off x="1044" y="2020"/>
              <a:ext cx="597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2" name="Google Shape;842;p29"/>
            <p:cNvCxnSpPr/>
            <p:nvPr/>
          </p:nvCxnSpPr>
          <p:spPr>
            <a:xfrm>
              <a:off x="2468" y="1626"/>
              <a:ext cx="0" cy="428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43" name="Google Shape;843;p29"/>
            <p:cNvCxnSpPr/>
            <p:nvPr/>
          </p:nvCxnSpPr>
          <p:spPr>
            <a:xfrm>
              <a:off x="1883" y="2020"/>
              <a:ext cx="585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4" name="Google Shape;844;p29"/>
            <p:cNvCxnSpPr/>
            <p:nvPr/>
          </p:nvCxnSpPr>
          <p:spPr>
            <a:xfrm>
              <a:off x="3892" y="1626"/>
              <a:ext cx="0" cy="417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45" name="Google Shape;845;p29"/>
            <p:cNvCxnSpPr/>
            <p:nvPr/>
          </p:nvCxnSpPr>
          <p:spPr>
            <a:xfrm>
              <a:off x="3384" y="2020"/>
              <a:ext cx="508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6" name="Google Shape;846;p29"/>
            <p:cNvCxnSpPr/>
            <p:nvPr/>
          </p:nvCxnSpPr>
          <p:spPr>
            <a:xfrm>
              <a:off x="4742" y="1638"/>
              <a:ext cx="0" cy="427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47" name="Google Shape;847;p29"/>
            <p:cNvCxnSpPr/>
            <p:nvPr/>
          </p:nvCxnSpPr>
          <p:spPr>
            <a:xfrm>
              <a:off x="3892" y="2020"/>
              <a:ext cx="254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8" name="Google Shape;848;p29"/>
            <p:cNvCxnSpPr/>
            <p:nvPr/>
          </p:nvCxnSpPr>
          <p:spPr>
            <a:xfrm>
              <a:off x="4146" y="2020"/>
              <a:ext cx="596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9" name="Google Shape;849;p29"/>
            <p:cNvCxnSpPr/>
            <p:nvPr/>
          </p:nvCxnSpPr>
          <p:spPr>
            <a:xfrm>
              <a:off x="1596" y="2842"/>
              <a:ext cx="0" cy="461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50" name="Google Shape;850;p29"/>
            <p:cNvCxnSpPr/>
            <p:nvPr/>
          </p:nvCxnSpPr>
          <p:spPr>
            <a:xfrm>
              <a:off x="1596" y="3236"/>
              <a:ext cx="287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1" name="Google Shape;851;p29"/>
            <p:cNvCxnSpPr/>
            <p:nvPr/>
          </p:nvCxnSpPr>
          <p:spPr>
            <a:xfrm>
              <a:off x="1883" y="3236"/>
              <a:ext cx="574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2" name="Google Shape;852;p29"/>
            <p:cNvCxnSpPr/>
            <p:nvPr/>
          </p:nvCxnSpPr>
          <p:spPr>
            <a:xfrm>
              <a:off x="2457" y="2853"/>
              <a:ext cx="0" cy="461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53" name="Google Shape;853;p29"/>
            <p:cNvCxnSpPr/>
            <p:nvPr/>
          </p:nvCxnSpPr>
          <p:spPr>
            <a:xfrm>
              <a:off x="1883" y="3382"/>
              <a:ext cx="1104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854" name="Google Shape;854;p29"/>
            <p:cNvSpPr txBox="1"/>
            <p:nvPr/>
          </p:nvSpPr>
          <p:spPr>
            <a:xfrm>
              <a:off x="1918" y="3351"/>
              <a:ext cx="102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WR Access Time</a:t>
              </a:r>
              <a:endParaRPr/>
            </a:p>
          </p:txBody>
        </p:sp>
        <p:sp>
          <p:nvSpPr>
            <p:cNvPr id="855" name="Google Shape;855;p29"/>
            <p:cNvSpPr txBox="1"/>
            <p:nvPr/>
          </p:nvSpPr>
          <p:spPr>
            <a:xfrm>
              <a:off x="1532" y="636"/>
              <a:ext cx="15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DRAM WR Cycle Time</a:t>
              </a:r>
              <a:endParaRPr/>
            </a:p>
          </p:txBody>
        </p:sp>
        <p:cxnSp>
          <p:nvCxnSpPr>
            <p:cNvPr id="856" name="Google Shape;856;p29"/>
            <p:cNvCxnSpPr/>
            <p:nvPr/>
          </p:nvCxnSpPr>
          <p:spPr>
            <a:xfrm rot="10800000">
              <a:off x="1067" y="749"/>
              <a:ext cx="49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57" name="Google Shape;857;p29"/>
            <p:cNvCxnSpPr/>
            <p:nvPr/>
          </p:nvCxnSpPr>
          <p:spPr>
            <a:xfrm>
              <a:off x="2888" y="749"/>
              <a:ext cx="49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858" name="Google Shape;858;p29"/>
            <p:cNvGrpSpPr/>
            <p:nvPr/>
          </p:nvGrpSpPr>
          <p:grpSpPr>
            <a:xfrm>
              <a:off x="624" y="2880"/>
              <a:ext cx="351" cy="300"/>
              <a:chOff x="3396" y="3252"/>
              <a:chExt cx="1059" cy="876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3456" y="3252"/>
                <a:ext cx="948" cy="87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4344" y="3636"/>
                <a:ext cx="111" cy="1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60759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 flipH="1" rot="10800000">
                <a:off x="3396" y="3636"/>
                <a:ext cx="111" cy="1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60759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62" name="Google Shape;862;p29"/>
            <p:cNvGrpSpPr/>
            <p:nvPr/>
          </p:nvGrpSpPr>
          <p:grpSpPr>
            <a:xfrm>
              <a:off x="3312" y="2856"/>
              <a:ext cx="351" cy="300"/>
              <a:chOff x="3396" y="3252"/>
              <a:chExt cx="1059" cy="876"/>
            </a:xfrm>
          </p:grpSpPr>
          <p:sp>
            <p:nvSpPr>
              <p:cNvPr id="863" name="Google Shape;863;p29"/>
              <p:cNvSpPr/>
              <p:nvPr/>
            </p:nvSpPr>
            <p:spPr>
              <a:xfrm>
                <a:off x="3456" y="3252"/>
                <a:ext cx="948" cy="87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4344" y="3636"/>
                <a:ext cx="111" cy="1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60759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 flipH="1" rot="10800000">
                <a:off x="3396" y="3636"/>
                <a:ext cx="111" cy="1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60759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66" name="Google Shape;866;p29"/>
            <p:cNvGrpSpPr/>
            <p:nvPr/>
          </p:nvGrpSpPr>
          <p:grpSpPr>
            <a:xfrm>
              <a:off x="2556" y="1680"/>
              <a:ext cx="351" cy="300"/>
              <a:chOff x="3396" y="3252"/>
              <a:chExt cx="1059" cy="876"/>
            </a:xfrm>
          </p:grpSpPr>
          <p:sp>
            <p:nvSpPr>
              <p:cNvPr id="867" name="Google Shape;867;p29"/>
              <p:cNvSpPr/>
              <p:nvPr/>
            </p:nvSpPr>
            <p:spPr>
              <a:xfrm>
                <a:off x="3456" y="3252"/>
                <a:ext cx="948" cy="87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8" name="Google Shape;868;p29"/>
              <p:cNvSpPr/>
              <p:nvPr/>
            </p:nvSpPr>
            <p:spPr>
              <a:xfrm>
                <a:off x="4344" y="3636"/>
                <a:ext cx="111" cy="1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60759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9" name="Google Shape;869;p29"/>
              <p:cNvSpPr/>
              <p:nvPr/>
            </p:nvSpPr>
            <p:spPr>
              <a:xfrm flipH="1" rot="10800000">
                <a:off x="3396" y="3636"/>
                <a:ext cx="111" cy="1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60759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70" name="Google Shape;870;p29"/>
            <p:cNvGrpSpPr/>
            <p:nvPr/>
          </p:nvGrpSpPr>
          <p:grpSpPr>
            <a:xfrm>
              <a:off x="4896" y="1668"/>
              <a:ext cx="351" cy="300"/>
              <a:chOff x="3396" y="3252"/>
              <a:chExt cx="1059" cy="876"/>
            </a:xfrm>
          </p:grpSpPr>
          <p:sp>
            <p:nvSpPr>
              <p:cNvPr id="871" name="Google Shape;871;p29"/>
              <p:cNvSpPr/>
              <p:nvPr/>
            </p:nvSpPr>
            <p:spPr>
              <a:xfrm>
                <a:off x="3456" y="3252"/>
                <a:ext cx="948" cy="87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4344" y="3636"/>
                <a:ext cx="111" cy="1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60759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 flipH="1" rot="10800000">
                <a:off x="3396" y="3636"/>
                <a:ext cx="111" cy="1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60759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74" name="Google Shape;874;p29"/>
            <p:cNvGrpSpPr/>
            <p:nvPr/>
          </p:nvGrpSpPr>
          <p:grpSpPr>
            <a:xfrm>
              <a:off x="4884" y="2868"/>
              <a:ext cx="351" cy="300"/>
              <a:chOff x="3396" y="3252"/>
              <a:chExt cx="1059" cy="876"/>
            </a:xfrm>
          </p:grpSpPr>
          <p:sp>
            <p:nvSpPr>
              <p:cNvPr id="875" name="Google Shape;875;p29"/>
              <p:cNvSpPr/>
              <p:nvPr/>
            </p:nvSpPr>
            <p:spPr>
              <a:xfrm>
                <a:off x="3456" y="3252"/>
                <a:ext cx="948" cy="87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6" name="Google Shape;876;p29"/>
              <p:cNvSpPr/>
              <p:nvPr/>
            </p:nvSpPr>
            <p:spPr>
              <a:xfrm>
                <a:off x="4344" y="3636"/>
                <a:ext cx="111" cy="1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60759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7" name="Google Shape;877;p29"/>
              <p:cNvSpPr/>
              <p:nvPr/>
            </p:nvSpPr>
            <p:spPr>
              <a:xfrm flipH="1" rot="10800000">
                <a:off x="3396" y="3636"/>
                <a:ext cx="111" cy="1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60759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883" name="Google Shape;883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4" name="Google Shape;884;p30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DRAM Read Timing</a:t>
            </a:r>
            <a:endParaRPr/>
          </a:p>
        </p:txBody>
      </p:sp>
      <p:grpSp>
        <p:nvGrpSpPr>
          <p:cNvPr id="885" name="Google Shape;885;p30"/>
          <p:cNvGrpSpPr/>
          <p:nvPr/>
        </p:nvGrpSpPr>
        <p:grpSpPr>
          <a:xfrm>
            <a:off x="573088" y="1028700"/>
            <a:ext cx="8089900" cy="4741863"/>
            <a:chOff x="361" y="636"/>
            <a:chExt cx="5096" cy="2987"/>
          </a:xfrm>
        </p:grpSpPr>
        <p:cxnSp>
          <p:nvCxnSpPr>
            <p:cNvPr id="886" name="Google Shape;886;p30"/>
            <p:cNvCxnSpPr/>
            <p:nvPr/>
          </p:nvCxnSpPr>
          <p:spPr>
            <a:xfrm rot="10800000">
              <a:off x="1044" y="647"/>
              <a:ext cx="0" cy="2735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87" name="Google Shape;887;p30"/>
            <p:cNvCxnSpPr/>
            <p:nvPr/>
          </p:nvCxnSpPr>
          <p:spPr>
            <a:xfrm rot="10800000">
              <a:off x="1883" y="1311"/>
              <a:ext cx="0" cy="2094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88" name="Google Shape;888;p30"/>
            <p:cNvCxnSpPr/>
            <p:nvPr/>
          </p:nvCxnSpPr>
          <p:spPr>
            <a:xfrm rot="10800000">
              <a:off x="2987" y="1210"/>
              <a:ext cx="0" cy="2172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89" name="Google Shape;889;p30"/>
            <p:cNvCxnSpPr/>
            <p:nvPr/>
          </p:nvCxnSpPr>
          <p:spPr>
            <a:xfrm>
              <a:off x="3384" y="715"/>
              <a:ext cx="0" cy="1902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90" name="Google Shape;890;p30"/>
            <p:cNvCxnSpPr/>
            <p:nvPr/>
          </p:nvCxnSpPr>
          <p:spPr>
            <a:xfrm rot="10800000">
              <a:off x="4146" y="1210"/>
              <a:ext cx="0" cy="126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grpSp>
          <p:nvGrpSpPr>
            <p:cNvPr id="891" name="Google Shape;891;p30"/>
            <p:cNvGrpSpPr/>
            <p:nvPr/>
          </p:nvGrpSpPr>
          <p:grpSpPr>
            <a:xfrm>
              <a:off x="373" y="951"/>
              <a:ext cx="4899" cy="231"/>
              <a:chOff x="254" y="1140"/>
              <a:chExt cx="5326" cy="246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588" y="1152"/>
                <a:ext cx="684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58947" y="0"/>
                    </a:lnTo>
                    <a:lnTo>
                      <a:pt x="75789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93" name="Google Shape;893;p30"/>
              <p:cNvCxnSpPr/>
              <p:nvPr/>
            </p:nvCxnSpPr>
            <p:spPr>
              <a:xfrm rot="10800000">
                <a:off x="312" y="1152"/>
                <a:ext cx="3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4" name="Google Shape;894;p30"/>
              <p:cNvCxnSpPr/>
              <p:nvPr/>
            </p:nvCxnSpPr>
            <p:spPr>
              <a:xfrm>
                <a:off x="1212" y="1368"/>
                <a:ext cx="177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95" name="Google Shape;895;p30"/>
              <p:cNvSpPr/>
              <p:nvPr/>
            </p:nvSpPr>
            <p:spPr>
              <a:xfrm flipH="1">
                <a:off x="2772" y="1152"/>
                <a:ext cx="684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58947" y="0"/>
                    </a:lnTo>
                    <a:lnTo>
                      <a:pt x="75789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3144" y="1152"/>
                <a:ext cx="684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58947" y="0"/>
                    </a:lnTo>
                    <a:lnTo>
                      <a:pt x="75789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97" name="Google Shape;897;p30"/>
              <p:cNvSpPr/>
              <p:nvPr/>
            </p:nvSpPr>
            <p:spPr>
              <a:xfrm flipH="1">
                <a:off x="4896" y="1152"/>
                <a:ext cx="684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58947" y="0"/>
                    </a:lnTo>
                    <a:lnTo>
                      <a:pt x="75789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98" name="Google Shape;898;p30"/>
              <p:cNvCxnSpPr/>
              <p:nvPr/>
            </p:nvCxnSpPr>
            <p:spPr>
              <a:xfrm>
                <a:off x="3756" y="1368"/>
                <a:ext cx="134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99" name="Google Shape;899;p30"/>
              <p:cNvSpPr txBox="1"/>
              <p:nvPr/>
            </p:nvSpPr>
            <p:spPr>
              <a:xfrm>
                <a:off x="254" y="1140"/>
                <a:ext cx="509" cy="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RAS#</a:t>
                </a:r>
                <a:endParaRPr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384" y="1345"/>
              <a:ext cx="4877" cy="231"/>
              <a:chOff x="266" y="1560"/>
              <a:chExt cx="5302" cy="246"/>
            </a:xfrm>
          </p:grpSpPr>
          <p:sp>
            <p:nvSpPr>
              <p:cNvPr id="901" name="Google Shape;901;p30"/>
              <p:cNvSpPr/>
              <p:nvPr/>
            </p:nvSpPr>
            <p:spPr>
              <a:xfrm flipH="1">
                <a:off x="2796" y="1572"/>
                <a:ext cx="684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58947" y="0"/>
                    </a:lnTo>
                    <a:lnTo>
                      <a:pt x="75789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1500" y="1572"/>
                <a:ext cx="684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58947" y="0"/>
                    </a:lnTo>
                    <a:lnTo>
                      <a:pt x="75789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903" name="Google Shape;903;p30"/>
              <p:cNvCxnSpPr/>
              <p:nvPr/>
            </p:nvCxnSpPr>
            <p:spPr>
              <a:xfrm rot="10800000">
                <a:off x="312" y="1572"/>
                <a:ext cx="126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4" name="Google Shape;904;p30"/>
              <p:cNvCxnSpPr/>
              <p:nvPr/>
            </p:nvCxnSpPr>
            <p:spPr>
              <a:xfrm>
                <a:off x="2124" y="1788"/>
                <a:ext cx="82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05" name="Google Shape;905;p30"/>
              <p:cNvSpPr/>
              <p:nvPr/>
            </p:nvSpPr>
            <p:spPr>
              <a:xfrm>
                <a:off x="3972" y="1572"/>
                <a:ext cx="684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58947" y="0"/>
                    </a:lnTo>
                    <a:lnTo>
                      <a:pt x="75789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906" name="Google Shape;906;p30"/>
              <p:cNvCxnSpPr/>
              <p:nvPr/>
            </p:nvCxnSpPr>
            <p:spPr>
              <a:xfrm>
                <a:off x="3384" y="1572"/>
                <a:ext cx="7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7" name="Google Shape;907;p30"/>
              <p:cNvCxnSpPr/>
              <p:nvPr/>
            </p:nvCxnSpPr>
            <p:spPr>
              <a:xfrm>
                <a:off x="4596" y="1788"/>
                <a:ext cx="97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08" name="Google Shape;908;p30"/>
              <p:cNvSpPr txBox="1"/>
              <p:nvPr/>
            </p:nvSpPr>
            <p:spPr>
              <a:xfrm>
                <a:off x="266" y="1560"/>
                <a:ext cx="509" cy="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CAS#</a:t>
                </a:r>
                <a:endParaRPr/>
              </a:p>
            </p:txBody>
          </p:sp>
        </p:grpSp>
        <p:sp>
          <p:nvSpPr>
            <p:cNvPr id="909" name="Google Shape;909;p30"/>
            <p:cNvSpPr/>
            <p:nvPr/>
          </p:nvSpPr>
          <p:spPr>
            <a:xfrm>
              <a:off x="426" y="1728"/>
              <a:ext cx="365" cy="20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1818" y="0"/>
                  </a:lnTo>
                  <a:lnTo>
                    <a:pt x="119999" y="53333"/>
                  </a:lnTo>
                  <a:lnTo>
                    <a:pt x="105454" y="120000"/>
                  </a:lnTo>
                  <a:lnTo>
                    <a:pt x="3636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910" name="Google Shape;910;p30"/>
            <p:cNvGrpSpPr/>
            <p:nvPr/>
          </p:nvGrpSpPr>
          <p:grpSpPr>
            <a:xfrm>
              <a:off x="802" y="1728"/>
              <a:ext cx="838" cy="202"/>
              <a:chOff x="1260" y="2388"/>
              <a:chExt cx="912" cy="216"/>
            </a:xfrm>
          </p:grpSpPr>
          <p:sp>
            <p:nvSpPr>
              <p:cNvPr id="911" name="Google Shape;911;p30"/>
              <p:cNvSpPr/>
              <p:nvPr/>
            </p:nvSpPr>
            <p:spPr>
              <a:xfrm flipH="1">
                <a:off x="1260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12" name="Google Shape;912;p30"/>
              <p:cNvSpPr/>
              <p:nvPr/>
            </p:nvSpPr>
            <p:spPr>
              <a:xfrm>
                <a:off x="1776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913" name="Google Shape;913;p30"/>
              <p:cNvCxnSpPr/>
              <p:nvPr/>
            </p:nvCxnSpPr>
            <p:spPr>
              <a:xfrm>
                <a:off x="1560" y="2388"/>
                <a:ext cx="3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4" name="Google Shape;914;p30"/>
              <p:cNvCxnSpPr/>
              <p:nvPr/>
            </p:nvCxnSpPr>
            <p:spPr>
              <a:xfrm>
                <a:off x="1560" y="2604"/>
                <a:ext cx="34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15" name="Google Shape;915;p30"/>
            <p:cNvSpPr txBox="1"/>
            <p:nvPr/>
          </p:nvSpPr>
          <p:spPr>
            <a:xfrm>
              <a:off x="925" y="1704"/>
              <a:ext cx="68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 addr</a:t>
              </a:r>
              <a:endParaRPr/>
            </a:p>
          </p:txBody>
        </p:sp>
        <p:grpSp>
          <p:nvGrpSpPr>
            <p:cNvPr id="916" name="Google Shape;916;p30"/>
            <p:cNvGrpSpPr/>
            <p:nvPr/>
          </p:nvGrpSpPr>
          <p:grpSpPr>
            <a:xfrm>
              <a:off x="1629" y="1728"/>
              <a:ext cx="839" cy="202"/>
              <a:chOff x="1260" y="2388"/>
              <a:chExt cx="912" cy="216"/>
            </a:xfrm>
          </p:grpSpPr>
          <p:sp>
            <p:nvSpPr>
              <p:cNvPr id="917" name="Google Shape;917;p30"/>
              <p:cNvSpPr/>
              <p:nvPr/>
            </p:nvSpPr>
            <p:spPr>
              <a:xfrm flipH="1">
                <a:off x="1260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18" name="Google Shape;918;p30"/>
              <p:cNvSpPr/>
              <p:nvPr/>
            </p:nvSpPr>
            <p:spPr>
              <a:xfrm>
                <a:off x="1776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919" name="Google Shape;919;p30"/>
              <p:cNvCxnSpPr/>
              <p:nvPr/>
            </p:nvCxnSpPr>
            <p:spPr>
              <a:xfrm>
                <a:off x="1560" y="2388"/>
                <a:ext cx="3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0" name="Google Shape;920;p30"/>
              <p:cNvCxnSpPr/>
              <p:nvPr/>
            </p:nvCxnSpPr>
            <p:spPr>
              <a:xfrm>
                <a:off x="1560" y="2604"/>
                <a:ext cx="34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21" name="Google Shape;921;p30"/>
            <p:cNvSpPr txBox="1"/>
            <p:nvPr/>
          </p:nvSpPr>
          <p:spPr>
            <a:xfrm>
              <a:off x="1731" y="1704"/>
              <a:ext cx="63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 addr</a:t>
              </a:r>
              <a:endParaRPr/>
            </a:p>
          </p:txBody>
        </p:sp>
        <p:grpSp>
          <p:nvGrpSpPr>
            <p:cNvPr id="922" name="Google Shape;922;p30"/>
            <p:cNvGrpSpPr/>
            <p:nvPr/>
          </p:nvGrpSpPr>
          <p:grpSpPr>
            <a:xfrm>
              <a:off x="3053" y="1728"/>
              <a:ext cx="839" cy="202"/>
              <a:chOff x="1260" y="2388"/>
              <a:chExt cx="912" cy="216"/>
            </a:xfrm>
          </p:grpSpPr>
          <p:sp>
            <p:nvSpPr>
              <p:cNvPr id="923" name="Google Shape;923;p30"/>
              <p:cNvSpPr/>
              <p:nvPr/>
            </p:nvSpPr>
            <p:spPr>
              <a:xfrm flipH="1">
                <a:off x="1260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4" name="Google Shape;924;p30"/>
              <p:cNvSpPr/>
              <p:nvPr/>
            </p:nvSpPr>
            <p:spPr>
              <a:xfrm>
                <a:off x="1776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925" name="Google Shape;925;p30"/>
              <p:cNvCxnSpPr/>
              <p:nvPr/>
            </p:nvCxnSpPr>
            <p:spPr>
              <a:xfrm>
                <a:off x="1560" y="2388"/>
                <a:ext cx="3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6" name="Google Shape;926;p30"/>
              <p:cNvCxnSpPr/>
              <p:nvPr/>
            </p:nvCxnSpPr>
            <p:spPr>
              <a:xfrm>
                <a:off x="1560" y="2604"/>
                <a:ext cx="34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927" name="Google Shape;927;p30"/>
            <p:cNvCxnSpPr/>
            <p:nvPr/>
          </p:nvCxnSpPr>
          <p:spPr>
            <a:xfrm>
              <a:off x="2468" y="1818"/>
              <a:ext cx="58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8" name="Google Shape;928;p30"/>
            <p:cNvSpPr txBox="1"/>
            <p:nvPr/>
          </p:nvSpPr>
          <p:spPr>
            <a:xfrm>
              <a:off x="3154" y="1704"/>
              <a:ext cx="68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 addr</a:t>
              </a:r>
              <a:endParaRPr/>
            </a:p>
          </p:txBody>
        </p:sp>
        <p:sp>
          <p:nvSpPr>
            <p:cNvPr id="929" name="Google Shape;929;p30"/>
            <p:cNvSpPr txBox="1"/>
            <p:nvPr/>
          </p:nvSpPr>
          <p:spPr>
            <a:xfrm>
              <a:off x="4026" y="1704"/>
              <a:ext cx="63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 addr</a:t>
              </a:r>
              <a:endParaRPr/>
            </a:p>
          </p:txBody>
        </p:sp>
        <p:grpSp>
          <p:nvGrpSpPr>
            <p:cNvPr id="930" name="Google Shape;930;p30"/>
            <p:cNvGrpSpPr/>
            <p:nvPr/>
          </p:nvGrpSpPr>
          <p:grpSpPr>
            <a:xfrm>
              <a:off x="3892" y="1728"/>
              <a:ext cx="839" cy="202"/>
              <a:chOff x="1260" y="2388"/>
              <a:chExt cx="912" cy="216"/>
            </a:xfrm>
          </p:grpSpPr>
          <p:sp>
            <p:nvSpPr>
              <p:cNvPr id="931" name="Google Shape;931;p30"/>
              <p:cNvSpPr/>
              <p:nvPr/>
            </p:nvSpPr>
            <p:spPr>
              <a:xfrm flipH="1">
                <a:off x="1260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>
                <a:off x="1776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933" name="Google Shape;933;p30"/>
              <p:cNvCxnSpPr/>
              <p:nvPr/>
            </p:nvCxnSpPr>
            <p:spPr>
              <a:xfrm>
                <a:off x="1560" y="2388"/>
                <a:ext cx="3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4" name="Google Shape;934;p30"/>
              <p:cNvCxnSpPr/>
              <p:nvPr/>
            </p:nvCxnSpPr>
            <p:spPr>
              <a:xfrm>
                <a:off x="1560" y="2604"/>
                <a:ext cx="34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935" name="Google Shape;935;p30"/>
            <p:cNvCxnSpPr/>
            <p:nvPr/>
          </p:nvCxnSpPr>
          <p:spPr>
            <a:xfrm>
              <a:off x="4731" y="1818"/>
              <a:ext cx="58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6" name="Google Shape;936;p30"/>
            <p:cNvSpPr txBox="1"/>
            <p:nvPr/>
          </p:nvSpPr>
          <p:spPr>
            <a:xfrm>
              <a:off x="373" y="1728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 flipH="1">
              <a:off x="592" y="2133"/>
              <a:ext cx="629" cy="2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8947" y="0"/>
                  </a:lnTo>
                  <a:lnTo>
                    <a:pt x="75789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8" name="Google Shape;938;p30"/>
            <p:cNvCxnSpPr/>
            <p:nvPr/>
          </p:nvCxnSpPr>
          <p:spPr>
            <a:xfrm rot="10800000">
              <a:off x="415" y="2336"/>
              <a:ext cx="26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9" name="Google Shape;939;p30"/>
            <p:cNvCxnSpPr/>
            <p:nvPr/>
          </p:nvCxnSpPr>
          <p:spPr>
            <a:xfrm>
              <a:off x="1155" y="2133"/>
              <a:ext cx="41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0" name="Google Shape;940;p30"/>
            <p:cNvSpPr txBox="1"/>
            <p:nvPr/>
          </p:nvSpPr>
          <p:spPr>
            <a:xfrm>
              <a:off x="386" y="2540"/>
              <a:ext cx="3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OE#</a:t>
              </a: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1056" y="2538"/>
              <a:ext cx="629" cy="20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8947" y="0"/>
                  </a:lnTo>
                  <a:lnTo>
                    <a:pt x="75789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42" name="Google Shape;942;p30"/>
            <p:cNvCxnSpPr/>
            <p:nvPr/>
          </p:nvCxnSpPr>
          <p:spPr>
            <a:xfrm rot="10800000">
              <a:off x="415" y="2538"/>
              <a:ext cx="7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3" name="Google Shape;943;p30"/>
            <p:cNvSpPr/>
            <p:nvPr/>
          </p:nvSpPr>
          <p:spPr>
            <a:xfrm flipH="1">
              <a:off x="2711" y="2538"/>
              <a:ext cx="629" cy="20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8947" y="0"/>
                  </a:lnTo>
                  <a:lnTo>
                    <a:pt x="75789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44" name="Google Shape;944;p30"/>
            <p:cNvCxnSpPr/>
            <p:nvPr/>
          </p:nvCxnSpPr>
          <p:spPr>
            <a:xfrm>
              <a:off x="1629" y="2740"/>
              <a:ext cx="119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5" name="Google Shape;945;p30"/>
            <p:cNvSpPr/>
            <p:nvPr/>
          </p:nvSpPr>
          <p:spPr>
            <a:xfrm>
              <a:off x="4069" y="2538"/>
              <a:ext cx="629" cy="20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8947" y="0"/>
                  </a:lnTo>
                  <a:lnTo>
                    <a:pt x="75789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46" name="Google Shape;946;p30"/>
            <p:cNvCxnSpPr/>
            <p:nvPr/>
          </p:nvCxnSpPr>
          <p:spPr>
            <a:xfrm>
              <a:off x="3274" y="2538"/>
              <a:ext cx="9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7" name="Google Shape;947;p30"/>
            <p:cNvCxnSpPr/>
            <p:nvPr/>
          </p:nvCxnSpPr>
          <p:spPr>
            <a:xfrm>
              <a:off x="4632" y="2740"/>
              <a:ext cx="6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8" name="Google Shape;948;p30"/>
            <p:cNvSpPr txBox="1"/>
            <p:nvPr/>
          </p:nvSpPr>
          <p:spPr>
            <a:xfrm>
              <a:off x="361" y="2108"/>
              <a:ext cx="4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WE#</a:t>
              </a:r>
              <a:endParaRPr/>
            </a:p>
          </p:txBody>
        </p:sp>
        <p:grpSp>
          <p:nvGrpSpPr>
            <p:cNvPr id="949" name="Google Shape;949;p30"/>
            <p:cNvGrpSpPr/>
            <p:nvPr/>
          </p:nvGrpSpPr>
          <p:grpSpPr>
            <a:xfrm>
              <a:off x="2315" y="2932"/>
              <a:ext cx="839" cy="203"/>
              <a:chOff x="1260" y="2388"/>
              <a:chExt cx="912" cy="216"/>
            </a:xfrm>
          </p:grpSpPr>
          <p:sp>
            <p:nvSpPr>
              <p:cNvPr id="950" name="Google Shape;950;p30"/>
              <p:cNvSpPr/>
              <p:nvPr/>
            </p:nvSpPr>
            <p:spPr>
              <a:xfrm flipH="1">
                <a:off x="1260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1" name="Google Shape;951;p30"/>
              <p:cNvSpPr/>
              <p:nvPr/>
            </p:nvSpPr>
            <p:spPr>
              <a:xfrm>
                <a:off x="1776" y="2388"/>
                <a:ext cx="396" cy="216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1818" y="0"/>
                    </a:lnTo>
                    <a:lnTo>
                      <a:pt x="119999" y="53333"/>
                    </a:lnTo>
                    <a:lnTo>
                      <a:pt x="105454" y="120000"/>
                    </a:lnTo>
                    <a:lnTo>
                      <a:pt x="3636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952" name="Google Shape;952;p30"/>
              <p:cNvCxnSpPr/>
              <p:nvPr/>
            </p:nvCxnSpPr>
            <p:spPr>
              <a:xfrm>
                <a:off x="1560" y="2388"/>
                <a:ext cx="3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3" name="Google Shape;953;p30"/>
              <p:cNvCxnSpPr/>
              <p:nvPr/>
            </p:nvCxnSpPr>
            <p:spPr>
              <a:xfrm>
                <a:off x="1560" y="2604"/>
                <a:ext cx="34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54" name="Google Shape;954;p30"/>
            <p:cNvSpPr txBox="1"/>
            <p:nvPr/>
          </p:nvSpPr>
          <p:spPr>
            <a:xfrm>
              <a:off x="2379" y="2908"/>
              <a:ext cx="62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out</a:t>
              </a:r>
              <a:endParaRPr/>
            </a:p>
          </p:txBody>
        </p:sp>
        <p:cxnSp>
          <p:nvCxnSpPr>
            <p:cNvPr id="955" name="Google Shape;955;p30"/>
            <p:cNvCxnSpPr/>
            <p:nvPr/>
          </p:nvCxnSpPr>
          <p:spPr>
            <a:xfrm rot="10800000">
              <a:off x="439" y="3034"/>
              <a:ext cx="1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56" name="Google Shape;956;p30"/>
            <p:cNvGrpSpPr/>
            <p:nvPr/>
          </p:nvGrpSpPr>
          <p:grpSpPr>
            <a:xfrm>
              <a:off x="4618" y="2908"/>
              <a:ext cx="839" cy="250"/>
              <a:chOff x="4006" y="2908"/>
              <a:chExt cx="839" cy="250"/>
            </a:xfrm>
          </p:grpSpPr>
          <p:grpSp>
            <p:nvGrpSpPr>
              <p:cNvPr id="957" name="Google Shape;957;p30"/>
              <p:cNvGrpSpPr/>
              <p:nvPr/>
            </p:nvGrpSpPr>
            <p:grpSpPr>
              <a:xfrm>
                <a:off x="4006" y="2932"/>
                <a:ext cx="839" cy="203"/>
                <a:chOff x="1260" y="2388"/>
                <a:chExt cx="912" cy="216"/>
              </a:xfrm>
            </p:grpSpPr>
            <p:sp>
              <p:nvSpPr>
                <p:cNvPr id="958" name="Google Shape;958;p30"/>
                <p:cNvSpPr/>
                <p:nvPr/>
              </p:nvSpPr>
              <p:spPr>
                <a:xfrm flipH="1">
                  <a:off x="1260" y="2388"/>
                  <a:ext cx="396" cy="216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101818" y="0"/>
                      </a:lnTo>
                      <a:lnTo>
                        <a:pt x="119999" y="53333"/>
                      </a:lnTo>
                      <a:lnTo>
                        <a:pt x="105454" y="120000"/>
                      </a:lnTo>
                      <a:lnTo>
                        <a:pt x="3636" y="12000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59" name="Google Shape;959;p30"/>
                <p:cNvSpPr/>
                <p:nvPr/>
              </p:nvSpPr>
              <p:spPr>
                <a:xfrm>
                  <a:off x="1776" y="2388"/>
                  <a:ext cx="396" cy="216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101818" y="0"/>
                      </a:lnTo>
                      <a:lnTo>
                        <a:pt x="119999" y="53333"/>
                      </a:lnTo>
                      <a:lnTo>
                        <a:pt x="105454" y="120000"/>
                      </a:lnTo>
                      <a:lnTo>
                        <a:pt x="3636" y="12000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960" name="Google Shape;960;p30"/>
                <p:cNvCxnSpPr/>
                <p:nvPr/>
              </p:nvCxnSpPr>
              <p:spPr>
                <a:xfrm>
                  <a:off x="1560" y="2388"/>
                  <a:ext cx="39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1" name="Google Shape;961;p30"/>
                <p:cNvCxnSpPr/>
                <p:nvPr/>
              </p:nvCxnSpPr>
              <p:spPr>
                <a:xfrm>
                  <a:off x="1560" y="2604"/>
                  <a:ext cx="34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62" name="Google Shape;962;p30"/>
              <p:cNvSpPr txBox="1"/>
              <p:nvPr/>
            </p:nvSpPr>
            <p:spPr>
              <a:xfrm>
                <a:off x="4109" y="2908"/>
                <a:ext cx="62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out</a:t>
                </a:r>
                <a:endParaRPr/>
              </a:p>
            </p:txBody>
          </p:sp>
        </p:grpSp>
        <p:cxnSp>
          <p:nvCxnSpPr>
            <p:cNvPr id="963" name="Google Shape;963;p30"/>
            <p:cNvCxnSpPr/>
            <p:nvPr/>
          </p:nvCxnSpPr>
          <p:spPr>
            <a:xfrm rot="10800000">
              <a:off x="1662" y="3034"/>
              <a:ext cx="65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4" name="Google Shape;964;p30"/>
            <p:cNvCxnSpPr/>
            <p:nvPr/>
          </p:nvCxnSpPr>
          <p:spPr>
            <a:xfrm>
              <a:off x="3164" y="3034"/>
              <a:ext cx="144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5" name="Google Shape;965;p30"/>
            <p:cNvSpPr txBox="1"/>
            <p:nvPr/>
          </p:nvSpPr>
          <p:spPr>
            <a:xfrm>
              <a:off x="362" y="2921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cxnSp>
          <p:nvCxnSpPr>
            <p:cNvPr id="966" name="Google Shape;966;p30"/>
            <p:cNvCxnSpPr/>
            <p:nvPr/>
          </p:nvCxnSpPr>
          <p:spPr>
            <a:xfrm>
              <a:off x="791" y="1615"/>
              <a:ext cx="0" cy="507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67" name="Google Shape;967;p30"/>
            <p:cNvCxnSpPr/>
            <p:nvPr/>
          </p:nvCxnSpPr>
          <p:spPr>
            <a:xfrm>
              <a:off x="791" y="2020"/>
              <a:ext cx="253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8" name="Google Shape;968;p30"/>
            <p:cNvCxnSpPr/>
            <p:nvPr/>
          </p:nvCxnSpPr>
          <p:spPr>
            <a:xfrm>
              <a:off x="1641" y="1604"/>
              <a:ext cx="0" cy="506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69" name="Google Shape;969;p30"/>
            <p:cNvCxnSpPr/>
            <p:nvPr/>
          </p:nvCxnSpPr>
          <p:spPr>
            <a:xfrm>
              <a:off x="1652" y="2020"/>
              <a:ext cx="212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0" name="Google Shape;970;p30"/>
            <p:cNvCxnSpPr/>
            <p:nvPr/>
          </p:nvCxnSpPr>
          <p:spPr>
            <a:xfrm>
              <a:off x="3053" y="1604"/>
              <a:ext cx="0" cy="506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71" name="Google Shape;971;p30"/>
            <p:cNvCxnSpPr/>
            <p:nvPr/>
          </p:nvCxnSpPr>
          <p:spPr>
            <a:xfrm>
              <a:off x="3053" y="2020"/>
              <a:ext cx="331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2" name="Google Shape;972;p30"/>
            <p:cNvCxnSpPr/>
            <p:nvPr/>
          </p:nvCxnSpPr>
          <p:spPr>
            <a:xfrm>
              <a:off x="1044" y="2020"/>
              <a:ext cx="597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3" name="Google Shape;973;p30"/>
            <p:cNvCxnSpPr/>
            <p:nvPr/>
          </p:nvCxnSpPr>
          <p:spPr>
            <a:xfrm>
              <a:off x="2468" y="1626"/>
              <a:ext cx="0" cy="428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74" name="Google Shape;974;p30"/>
            <p:cNvCxnSpPr/>
            <p:nvPr/>
          </p:nvCxnSpPr>
          <p:spPr>
            <a:xfrm>
              <a:off x="1883" y="2020"/>
              <a:ext cx="585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5" name="Google Shape;975;p30"/>
            <p:cNvCxnSpPr/>
            <p:nvPr/>
          </p:nvCxnSpPr>
          <p:spPr>
            <a:xfrm>
              <a:off x="3892" y="1626"/>
              <a:ext cx="0" cy="417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76" name="Google Shape;976;p30"/>
            <p:cNvCxnSpPr/>
            <p:nvPr/>
          </p:nvCxnSpPr>
          <p:spPr>
            <a:xfrm>
              <a:off x="3384" y="2020"/>
              <a:ext cx="508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7" name="Google Shape;977;p30"/>
            <p:cNvCxnSpPr/>
            <p:nvPr/>
          </p:nvCxnSpPr>
          <p:spPr>
            <a:xfrm>
              <a:off x="4742" y="1638"/>
              <a:ext cx="0" cy="427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78" name="Google Shape;978;p30"/>
            <p:cNvCxnSpPr/>
            <p:nvPr/>
          </p:nvCxnSpPr>
          <p:spPr>
            <a:xfrm>
              <a:off x="3892" y="2020"/>
              <a:ext cx="254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9" name="Google Shape;979;p30"/>
            <p:cNvCxnSpPr/>
            <p:nvPr/>
          </p:nvCxnSpPr>
          <p:spPr>
            <a:xfrm>
              <a:off x="4146" y="2020"/>
              <a:ext cx="596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0" name="Google Shape;980;p30"/>
            <p:cNvCxnSpPr/>
            <p:nvPr/>
          </p:nvCxnSpPr>
          <p:spPr>
            <a:xfrm>
              <a:off x="1895" y="3382"/>
              <a:ext cx="42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981" name="Google Shape;981;p30"/>
            <p:cNvSpPr txBox="1"/>
            <p:nvPr/>
          </p:nvSpPr>
          <p:spPr>
            <a:xfrm>
              <a:off x="1618" y="3411"/>
              <a:ext cx="99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RD Access Time</a:t>
              </a:r>
              <a:endParaRPr/>
            </a:p>
          </p:txBody>
        </p:sp>
        <p:sp>
          <p:nvSpPr>
            <p:cNvPr id="982" name="Google Shape;982;p30"/>
            <p:cNvSpPr txBox="1"/>
            <p:nvPr/>
          </p:nvSpPr>
          <p:spPr>
            <a:xfrm>
              <a:off x="1532" y="636"/>
              <a:ext cx="14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DRAM RD Cycle Time</a:t>
              </a:r>
              <a:endParaRPr/>
            </a:p>
          </p:txBody>
        </p:sp>
        <p:cxnSp>
          <p:nvCxnSpPr>
            <p:cNvPr id="983" name="Google Shape;983;p30"/>
            <p:cNvCxnSpPr/>
            <p:nvPr/>
          </p:nvCxnSpPr>
          <p:spPr>
            <a:xfrm rot="10800000">
              <a:off x="1067" y="749"/>
              <a:ext cx="49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84" name="Google Shape;984;p30"/>
            <p:cNvCxnSpPr/>
            <p:nvPr/>
          </p:nvCxnSpPr>
          <p:spPr>
            <a:xfrm>
              <a:off x="2888" y="749"/>
              <a:ext cx="49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985" name="Google Shape;985;p30"/>
            <p:cNvGrpSpPr/>
            <p:nvPr/>
          </p:nvGrpSpPr>
          <p:grpSpPr>
            <a:xfrm>
              <a:off x="1296" y="2904"/>
              <a:ext cx="351" cy="300"/>
              <a:chOff x="3396" y="3252"/>
              <a:chExt cx="1059" cy="876"/>
            </a:xfrm>
          </p:grpSpPr>
          <p:sp>
            <p:nvSpPr>
              <p:cNvPr id="986" name="Google Shape;986;p30"/>
              <p:cNvSpPr/>
              <p:nvPr/>
            </p:nvSpPr>
            <p:spPr>
              <a:xfrm>
                <a:off x="3456" y="3252"/>
                <a:ext cx="948" cy="87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7" name="Google Shape;987;p30"/>
              <p:cNvSpPr/>
              <p:nvPr/>
            </p:nvSpPr>
            <p:spPr>
              <a:xfrm>
                <a:off x="4344" y="3636"/>
                <a:ext cx="111" cy="1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60759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8" name="Google Shape;988;p30"/>
              <p:cNvSpPr/>
              <p:nvPr/>
            </p:nvSpPr>
            <p:spPr>
              <a:xfrm flipH="1" rot="10800000">
                <a:off x="3396" y="3636"/>
                <a:ext cx="111" cy="1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60759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89" name="Google Shape;989;p30"/>
            <p:cNvGrpSpPr/>
            <p:nvPr/>
          </p:nvGrpSpPr>
          <p:grpSpPr>
            <a:xfrm>
              <a:off x="2556" y="1680"/>
              <a:ext cx="351" cy="300"/>
              <a:chOff x="3396" y="3252"/>
              <a:chExt cx="1059" cy="876"/>
            </a:xfrm>
          </p:grpSpPr>
          <p:sp>
            <p:nvSpPr>
              <p:cNvPr id="990" name="Google Shape;990;p30"/>
              <p:cNvSpPr/>
              <p:nvPr/>
            </p:nvSpPr>
            <p:spPr>
              <a:xfrm>
                <a:off x="3456" y="3252"/>
                <a:ext cx="948" cy="87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1" name="Google Shape;991;p30"/>
              <p:cNvSpPr/>
              <p:nvPr/>
            </p:nvSpPr>
            <p:spPr>
              <a:xfrm>
                <a:off x="4344" y="3636"/>
                <a:ext cx="111" cy="1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60759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2" name="Google Shape;992;p30"/>
              <p:cNvSpPr/>
              <p:nvPr/>
            </p:nvSpPr>
            <p:spPr>
              <a:xfrm flipH="1" rot="10800000">
                <a:off x="3396" y="3636"/>
                <a:ext cx="111" cy="1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60759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93" name="Google Shape;993;p30"/>
            <p:cNvGrpSpPr/>
            <p:nvPr/>
          </p:nvGrpSpPr>
          <p:grpSpPr>
            <a:xfrm>
              <a:off x="4896" y="1668"/>
              <a:ext cx="351" cy="300"/>
              <a:chOff x="3396" y="3252"/>
              <a:chExt cx="1059" cy="876"/>
            </a:xfrm>
          </p:grpSpPr>
          <p:sp>
            <p:nvSpPr>
              <p:cNvPr id="994" name="Google Shape;994;p30"/>
              <p:cNvSpPr/>
              <p:nvPr/>
            </p:nvSpPr>
            <p:spPr>
              <a:xfrm>
                <a:off x="3456" y="3252"/>
                <a:ext cx="948" cy="87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5" name="Google Shape;995;p30"/>
              <p:cNvSpPr/>
              <p:nvPr/>
            </p:nvSpPr>
            <p:spPr>
              <a:xfrm>
                <a:off x="4344" y="3636"/>
                <a:ext cx="111" cy="1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60759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6" name="Google Shape;996;p30"/>
              <p:cNvSpPr/>
              <p:nvPr/>
            </p:nvSpPr>
            <p:spPr>
              <a:xfrm flipH="1" rot="10800000">
                <a:off x="3396" y="3636"/>
                <a:ext cx="111" cy="1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60759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97" name="Google Shape;997;p30"/>
            <p:cNvGrpSpPr/>
            <p:nvPr/>
          </p:nvGrpSpPr>
          <p:grpSpPr>
            <a:xfrm>
              <a:off x="3696" y="2892"/>
              <a:ext cx="351" cy="300"/>
              <a:chOff x="3396" y="3252"/>
              <a:chExt cx="1059" cy="876"/>
            </a:xfrm>
          </p:grpSpPr>
          <p:sp>
            <p:nvSpPr>
              <p:cNvPr id="998" name="Google Shape;998;p30"/>
              <p:cNvSpPr/>
              <p:nvPr/>
            </p:nvSpPr>
            <p:spPr>
              <a:xfrm>
                <a:off x="3456" y="3252"/>
                <a:ext cx="948" cy="87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9" name="Google Shape;999;p30"/>
              <p:cNvSpPr/>
              <p:nvPr/>
            </p:nvSpPr>
            <p:spPr>
              <a:xfrm>
                <a:off x="4344" y="3636"/>
                <a:ext cx="111" cy="1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60759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00" name="Google Shape;1000;p30"/>
              <p:cNvSpPr/>
              <p:nvPr/>
            </p:nvSpPr>
            <p:spPr>
              <a:xfrm flipH="1" rot="10800000">
                <a:off x="3396" y="3636"/>
                <a:ext cx="111" cy="1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60759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001" name="Google Shape;1001;p30"/>
            <p:cNvCxnSpPr/>
            <p:nvPr/>
          </p:nvCxnSpPr>
          <p:spPr>
            <a:xfrm rot="10800000">
              <a:off x="2316" y="2856"/>
              <a:ext cx="0" cy="468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002" name="Google Shape;1002;p30"/>
            <p:cNvCxnSpPr/>
            <p:nvPr/>
          </p:nvCxnSpPr>
          <p:spPr>
            <a:xfrm>
              <a:off x="4428" y="2412"/>
              <a:ext cx="0" cy="972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003" name="Google Shape;1003;p30"/>
            <p:cNvCxnSpPr/>
            <p:nvPr/>
          </p:nvCxnSpPr>
          <p:spPr>
            <a:xfrm>
              <a:off x="4620" y="2832"/>
              <a:ext cx="0" cy="552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004" name="Google Shape;1004;p30"/>
            <p:cNvCxnSpPr/>
            <p:nvPr/>
          </p:nvCxnSpPr>
          <p:spPr>
            <a:xfrm>
              <a:off x="4140" y="3384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05" name="Google Shape;1005;p30"/>
            <p:cNvCxnSpPr/>
            <p:nvPr/>
          </p:nvCxnSpPr>
          <p:spPr>
            <a:xfrm rot="10800000">
              <a:off x="4620" y="3384"/>
              <a:ext cx="3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06" name="Google Shape;1006;p30"/>
            <p:cNvSpPr txBox="1"/>
            <p:nvPr/>
          </p:nvSpPr>
          <p:spPr>
            <a:xfrm>
              <a:off x="4054" y="3411"/>
              <a:ext cx="98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 En Delay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012" name="Google Shape;1012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3" name="Google Shape;1013;p31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Time versus Access Time</a:t>
            </a:r>
            <a:endParaRPr/>
          </a:p>
        </p:txBody>
      </p:sp>
      <p:sp>
        <p:nvSpPr>
          <p:cNvPr id="1014" name="Google Shape;1014;p31"/>
          <p:cNvSpPr txBox="1"/>
          <p:nvPr>
            <p:ph idx="1" type="body"/>
          </p:nvPr>
        </p:nvSpPr>
        <p:spPr>
          <a:xfrm>
            <a:off x="685800" y="2495550"/>
            <a:ext cx="7772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DRAM cycle time &gt;&gt; DRAM access time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 2:1(why?)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DRAM cycle time: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frequently can you initiate na access?</a:t>
            </a:r>
            <a:endParaRPr/>
          </a:p>
          <a:p>
            <a: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Analogy: A little kid can only asks his father for money on Saturday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DRAM access time: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quickly will you get what you want once you initiate an access?</a:t>
            </a:r>
            <a:endParaRPr/>
          </a:p>
          <a:p>
            <a: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Analogy: As soon as he asks, his father will give him the money?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DRAM BW limitation analogy: What happens if he runs out of money on Wednesday?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15" name="Google Shape;1015;p31"/>
          <p:cNvGrpSpPr/>
          <p:nvPr/>
        </p:nvGrpSpPr>
        <p:grpSpPr>
          <a:xfrm>
            <a:off x="2362200" y="1619250"/>
            <a:ext cx="4629150" cy="209550"/>
            <a:chOff x="1488" y="924"/>
            <a:chExt cx="2916" cy="132"/>
          </a:xfrm>
        </p:grpSpPr>
        <p:sp>
          <p:nvSpPr>
            <p:cNvPr id="1016" name="Google Shape;1016;p31"/>
            <p:cNvSpPr/>
            <p:nvPr/>
          </p:nvSpPr>
          <p:spPr>
            <a:xfrm>
              <a:off x="1488" y="924"/>
              <a:ext cx="960" cy="132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2448" y="924"/>
              <a:ext cx="1956" cy="1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18" name="Google Shape;1018;p31"/>
          <p:cNvCxnSpPr/>
          <p:nvPr/>
        </p:nvCxnSpPr>
        <p:spPr>
          <a:xfrm rot="10800000">
            <a:off x="2362200" y="1219200"/>
            <a:ext cx="0" cy="323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9" name="Google Shape;1019;p31"/>
          <p:cNvCxnSpPr/>
          <p:nvPr/>
        </p:nvCxnSpPr>
        <p:spPr>
          <a:xfrm rot="10800000">
            <a:off x="6991350" y="11811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0" name="Google Shape;1020;p31"/>
          <p:cNvSpPr txBox="1"/>
          <p:nvPr/>
        </p:nvSpPr>
        <p:spPr>
          <a:xfrm>
            <a:off x="3984625" y="955675"/>
            <a:ext cx="1441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time</a:t>
            </a:r>
            <a:endParaRPr/>
          </a:p>
        </p:txBody>
      </p:sp>
      <p:cxnSp>
        <p:nvCxnSpPr>
          <p:cNvPr id="1021" name="Google Shape;1021;p31"/>
          <p:cNvCxnSpPr/>
          <p:nvPr/>
        </p:nvCxnSpPr>
        <p:spPr>
          <a:xfrm>
            <a:off x="2419350" y="1352550"/>
            <a:ext cx="453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22" name="Google Shape;1022;p31"/>
          <p:cNvCxnSpPr/>
          <p:nvPr/>
        </p:nvCxnSpPr>
        <p:spPr>
          <a:xfrm>
            <a:off x="2362200" y="1885950"/>
            <a:ext cx="0" cy="2857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3" name="Google Shape;1023;p31"/>
          <p:cNvCxnSpPr/>
          <p:nvPr/>
        </p:nvCxnSpPr>
        <p:spPr>
          <a:xfrm>
            <a:off x="3886200" y="1885950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4" name="Google Shape;1024;p31"/>
          <p:cNvCxnSpPr/>
          <p:nvPr/>
        </p:nvCxnSpPr>
        <p:spPr>
          <a:xfrm>
            <a:off x="1638300" y="2209800"/>
            <a:ext cx="7048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5" name="Google Shape;1025;p31"/>
          <p:cNvCxnSpPr/>
          <p:nvPr/>
        </p:nvCxnSpPr>
        <p:spPr>
          <a:xfrm rot="10800000">
            <a:off x="3905250" y="2209800"/>
            <a:ext cx="64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6" name="Google Shape;1026;p31"/>
          <p:cNvSpPr txBox="1"/>
          <p:nvPr/>
        </p:nvSpPr>
        <p:spPr>
          <a:xfrm>
            <a:off x="2346325" y="1927225"/>
            <a:ext cx="1577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Organização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Todos as memórias de material semicondutor compartilham certas propriedades: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Exibem dois estados (estáveis/semiestáveis);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São capazes de ser escritas (set state); e,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São capazes de ser lidas (sense the state).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032" name="Google Shape;1032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3" name="Google Shape;1033;p32"/>
          <p:cNvSpPr txBox="1"/>
          <p:nvPr>
            <p:ph type="title"/>
          </p:nvPr>
        </p:nvSpPr>
        <p:spPr>
          <a:xfrm>
            <a:off x="723900" y="0"/>
            <a:ext cx="77724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BW - Interleaving</a:t>
            </a:r>
            <a:endParaRPr/>
          </a:p>
        </p:txBody>
      </p:sp>
      <p:grpSp>
        <p:nvGrpSpPr>
          <p:cNvPr id="1034" name="Google Shape;1034;p32"/>
          <p:cNvGrpSpPr/>
          <p:nvPr/>
        </p:nvGrpSpPr>
        <p:grpSpPr>
          <a:xfrm>
            <a:off x="800100" y="2000250"/>
            <a:ext cx="2879725" cy="173038"/>
            <a:chOff x="1488" y="924"/>
            <a:chExt cx="2916" cy="132"/>
          </a:xfrm>
        </p:grpSpPr>
        <p:sp>
          <p:nvSpPr>
            <p:cNvPr id="1035" name="Google Shape;1035;p32"/>
            <p:cNvSpPr/>
            <p:nvPr/>
          </p:nvSpPr>
          <p:spPr>
            <a:xfrm>
              <a:off x="1488" y="924"/>
              <a:ext cx="960" cy="132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2448" y="924"/>
              <a:ext cx="1956" cy="1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37" name="Google Shape;1037;p32"/>
          <p:cNvSpPr txBox="1"/>
          <p:nvPr/>
        </p:nvSpPr>
        <p:spPr>
          <a:xfrm>
            <a:off x="612775" y="1127125"/>
            <a:ext cx="45037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pattern without interleaving</a:t>
            </a:r>
            <a:endParaRPr/>
          </a:p>
        </p:txBody>
      </p:sp>
      <p:grpSp>
        <p:nvGrpSpPr>
          <p:cNvPr id="1038" name="Google Shape;1038;p32"/>
          <p:cNvGrpSpPr/>
          <p:nvPr/>
        </p:nvGrpSpPr>
        <p:grpSpPr>
          <a:xfrm>
            <a:off x="3695700" y="2190750"/>
            <a:ext cx="2879725" cy="173038"/>
            <a:chOff x="1488" y="924"/>
            <a:chExt cx="2916" cy="132"/>
          </a:xfrm>
        </p:grpSpPr>
        <p:sp>
          <p:nvSpPr>
            <p:cNvPr id="1039" name="Google Shape;1039;p32"/>
            <p:cNvSpPr/>
            <p:nvPr/>
          </p:nvSpPr>
          <p:spPr>
            <a:xfrm>
              <a:off x="1488" y="924"/>
              <a:ext cx="960" cy="132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2448" y="924"/>
              <a:ext cx="1956" cy="1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41" name="Google Shape;1041;p32"/>
          <p:cNvSpPr/>
          <p:nvPr/>
        </p:nvSpPr>
        <p:spPr>
          <a:xfrm>
            <a:off x="5657850" y="1085850"/>
            <a:ext cx="914400" cy="64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endParaRPr/>
          </a:p>
        </p:txBody>
      </p:sp>
      <p:sp>
        <p:nvSpPr>
          <p:cNvPr id="1042" name="Google Shape;1042;p32"/>
          <p:cNvSpPr/>
          <p:nvPr/>
        </p:nvSpPr>
        <p:spPr>
          <a:xfrm>
            <a:off x="7296150" y="1066800"/>
            <a:ext cx="1257300" cy="125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endParaRPr/>
          </a:p>
        </p:txBody>
      </p:sp>
      <p:cxnSp>
        <p:nvCxnSpPr>
          <p:cNvPr id="1043" name="Google Shape;1043;p32"/>
          <p:cNvCxnSpPr/>
          <p:nvPr/>
        </p:nvCxnSpPr>
        <p:spPr>
          <a:xfrm>
            <a:off x="6591300" y="14097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44" name="Google Shape;1044;p32"/>
          <p:cNvSpPr txBox="1"/>
          <p:nvPr/>
        </p:nvSpPr>
        <p:spPr>
          <a:xfrm>
            <a:off x="536575" y="2879725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pattern with 4-way interleaving</a:t>
            </a:r>
            <a:endParaRPr/>
          </a:p>
        </p:txBody>
      </p:sp>
      <p:grpSp>
        <p:nvGrpSpPr>
          <p:cNvPr id="1045" name="Google Shape;1045;p32"/>
          <p:cNvGrpSpPr/>
          <p:nvPr/>
        </p:nvGrpSpPr>
        <p:grpSpPr>
          <a:xfrm>
            <a:off x="666750" y="4286250"/>
            <a:ext cx="2879725" cy="173038"/>
            <a:chOff x="1488" y="924"/>
            <a:chExt cx="2916" cy="132"/>
          </a:xfrm>
        </p:grpSpPr>
        <p:sp>
          <p:nvSpPr>
            <p:cNvPr id="1046" name="Google Shape;1046;p32"/>
            <p:cNvSpPr/>
            <p:nvPr/>
          </p:nvSpPr>
          <p:spPr>
            <a:xfrm>
              <a:off x="1488" y="924"/>
              <a:ext cx="960" cy="132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2448" y="924"/>
              <a:ext cx="1956" cy="1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48" name="Google Shape;1048;p32"/>
          <p:cNvGrpSpPr/>
          <p:nvPr/>
        </p:nvGrpSpPr>
        <p:grpSpPr>
          <a:xfrm>
            <a:off x="1619250" y="4495800"/>
            <a:ext cx="2879725" cy="173038"/>
            <a:chOff x="1488" y="924"/>
            <a:chExt cx="2916" cy="132"/>
          </a:xfrm>
        </p:grpSpPr>
        <p:sp>
          <p:nvSpPr>
            <p:cNvPr id="1049" name="Google Shape;1049;p32"/>
            <p:cNvSpPr/>
            <p:nvPr/>
          </p:nvSpPr>
          <p:spPr>
            <a:xfrm>
              <a:off x="1488" y="924"/>
              <a:ext cx="960" cy="132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2448" y="924"/>
              <a:ext cx="1956" cy="1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51" name="Google Shape;1051;p32"/>
          <p:cNvGrpSpPr/>
          <p:nvPr/>
        </p:nvGrpSpPr>
        <p:grpSpPr>
          <a:xfrm>
            <a:off x="2571750" y="4705350"/>
            <a:ext cx="2879725" cy="173038"/>
            <a:chOff x="1488" y="924"/>
            <a:chExt cx="2916" cy="132"/>
          </a:xfrm>
        </p:grpSpPr>
        <p:sp>
          <p:nvSpPr>
            <p:cNvPr id="1052" name="Google Shape;1052;p32"/>
            <p:cNvSpPr/>
            <p:nvPr/>
          </p:nvSpPr>
          <p:spPr>
            <a:xfrm>
              <a:off x="1488" y="924"/>
              <a:ext cx="960" cy="132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2448" y="924"/>
              <a:ext cx="1956" cy="1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54" name="Google Shape;1054;p32"/>
          <p:cNvGrpSpPr/>
          <p:nvPr/>
        </p:nvGrpSpPr>
        <p:grpSpPr>
          <a:xfrm>
            <a:off x="3524250" y="4914900"/>
            <a:ext cx="2879725" cy="173038"/>
            <a:chOff x="1488" y="924"/>
            <a:chExt cx="2916" cy="132"/>
          </a:xfrm>
        </p:grpSpPr>
        <p:sp>
          <p:nvSpPr>
            <p:cNvPr id="1055" name="Google Shape;1055;p32"/>
            <p:cNvSpPr/>
            <p:nvPr/>
          </p:nvSpPr>
          <p:spPr>
            <a:xfrm>
              <a:off x="1488" y="924"/>
              <a:ext cx="960" cy="132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2448" y="924"/>
              <a:ext cx="1956" cy="1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57" name="Google Shape;1057;p32"/>
          <p:cNvSpPr/>
          <p:nvPr/>
        </p:nvSpPr>
        <p:spPr>
          <a:xfrm>
            <a:off x="5105400" y="3562350"/>
            <a:ext cx="914400" cy="64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endParaRPr/>
          </a:p>
        </p:txBody>
      </p:sp>
      <p:sp>
        <p:nvSpPr>
          <p:cNvPr id="1058" name="Google Shape;1058;p32"/>
          <p:cNvSpPr/>
          <p:nvPr/>
        </p:nvSpPr>
        <p:spPr>
          <a:xfrm>
            <a:off x="6743700" y="3448050"/>
            <a:ext cx="1790700" cy="476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B0</a:t>
            </a:r>
            <a:endParaRPr/>
          </a:p>
        </p:txBody>
      </p:sp>
      <p:sp>
        <p:nvSpPr>
          <p:cNvPr id="1059" name="Google Shape;1059;p32"/>
          <p:cNvSpPr/>
          <p:nvPr/>
        </p:nvSpPr>
        <p:spPr>
          <a:xfrm>
            <a:off x="6743700" y="3981450"/>
            <a:ext cx="1790700" cy="476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B1</a:t>
            </a:r>
            <a:endParaRPr/>
          </a:p>
        </p:txBody>
      </p:sp>
      <p:sp>
        <p:nvSpPr>
          <p:cNvPr id="1060" name="Google Shape;1060;p32"/>
          <p:cNvSpPr/>
          <p:nvPr/>
        </p:nvSpPr>
        <p:spPr>
          <a:xfrm>
            <a:off x="6743700" y="4514850"/>
            <a:ext cx="1790700" cy="476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B2</a:t>
            </a:r>
            <a:endParaRPr/>
          </a:p>
        </p:txBody>
      </p:sp>
      <p:sp>
        <p:nvSpPr>
          <p:cNvPr id="1061" name="Google Shape;1061;p32"/>
          <p:cNvSpPr/>
          <p:nvPr/>
        </p:nvSpPr>
        <p:spPr>
          <a:xfrm>
            <a:off x="6400800" y="3695700"/>
            <a:ext cx="342900" cy="1066800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2" name="Google Shape;1062;p32"/>
          <p:cNvCxnSpPr/>
          <p:nvPr/>
        </p:nvCxnSpPr>
        <p:spPr>
          <a:xfrm rot="10800000">
            <a:off x="6400800" y="4210050"/>
            <a:ext cx="34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63" name="Google Shape;1063;p32"/>
          <p:cNvCxnSpPr/>
          <p:nvPr/>
        </p:nvCxnSpPr>
        <p:spPr>
          <a:xfrm rot="10800000">
            <a:off x="6019800" y="3886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4" name="Google Shape;1064;p32"/>
          <p:cNvSpPr txBox="1"/>
          <p:nvPr/>
        </p:nvSpPr>
        <p:spPr>
          <a:xfrm>
            <a:off x="974725" y="2174875"/>
            <a:ext cx="5572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D1</a:t>
            </a:r>
            <a:endParaRPr/>
          </a:p>
        </p:txBody>
      </p:sp>
      <p:sp>
        <p:nvSpPr>
          <p:cNvPr id="1065" name="Google Shape;1065;p32"/>
          <p:cNvSpPr txBox="1"/>
          <p:nvPr/>
        </p:nvSpPr>
        <p:spPr>
          <a:xfrm>
            <a:off x="3927475" y="2384425"/>
            <a:ext cx="5572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D2</a:t>
            </a:r>
            <a:endParaRPr/>
          </a:p>
        </p:txBody>
      </p:sp>
      <p:sp>
        <p:nvSpPr>
          <p:cNvPr id="1066" name="Google Shape;1066;p32"/>
          <p:cNvSpPr txBox="1"/>
          <p:nvPr/>
        </p:nvSpPr>
        <p:spPr>
          <a:xfrm>
            <a:off x="860425" y="4460875"/>
            <a:ext cx="5572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D1</a:t>
            </a:r>
            <a:endParaRPr/>
          </a:p>
        </p:txBody>
      </p:sp>
      <p:sp>
        <p:nvSpPr>
          <p:cNvPr id="1067" name="Google Shape;1067;p32"/>
          <p:cNvSpPr txBox="1"/>
          <p:nvPr/>
        </p:nvSpPr>
        <p:spPr>
          <a:xfrm>
            <a:off x="1851025" y="4670425"/>
            <a:ext cx="5572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D2</a:t>
            </a:r>
            <a:endParaRPr/>
          </a:p>
        </p:txBody>
      </p:sp>
      <p:sp>
        <p:nvSpPr>
          <p:cNvPr id="1068" name="Google Shape;1068;p32"/>
          <p:cNvSpPr txBox="1"/>
          <p:nvPr/>
        </p:nvSpPr>
        <p:spPr>
          <a:xfrm>
            <a:off x="2765425" y="4899025"/>
            <a:ext cx="5572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cell operation</a:t>
            </a: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685800" y="2308225"/>
            <a:ext cx="3517900" cy="2952750"/>
            <a:chOff x="770" y="1454"/>
            <a:chExt cx="2216" cy="1860"/>
          </a:xfrm>
        </p:grpSpPr>
        <p:sp>
          <p:nvSpPr>
            <p:cNvPr id="108" name="Google Shape;108;p15"/>
            <p:cNvSpPr/>
            <p:nvPr/>
          </p:nvSpPr>
          <p:spPr>
            <a:xfrm>
              <a:off x="1416" y="1884"/>
              <a:ext cx="804" cy="7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Cell</a:t>
              </a:r>
              <a:endParaRPr/>
            </a:p>
          </p:txBody>
        </p:sp>
        <p:cxnSp>
          <p:nvCxnSpPr>
            <p:cNvPr id="109" name="Google Shape;109;p15"/>
            <p:cNvCxnSpPr/>
            <p:nvPr/>
          </p:nvCxnSpPr>
          <p:spPr>
            <a:xfrm rot="10800000">
              <a:off x="1824" y="2628"/>
              <a:ext cx="0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0" name="Google Shape;110;p15"/>
            <p:cNvCxnSpPr/>
            <p:nvPr/>
          </p:nvCxnSpPr>
          <p:spPr>
            <a:xfrm>
              <a:off x="876" y="2244"/>
              <a:ext cx="5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1" name="Google Shape;111;p15"/>
            <p:cNvCxnSpPr/>
            <p:nvPr/>
          </p:nvCxnSpPr>
          <p:spPr>
            <a:xfrm rot="10800000">
              <a:off x="2220" y="2244"/>
              <a:ext cx="39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2" name="Google Shape;112;p15"/>
            <p:cNvSpPr txBox="1"/>
            <p:nvPr/>
          </p:nvSpPr>
          <p:spPr>
            <a:xfrm>
              <a:off x="770" y="2006"/>
              <a:ext cx="55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select</a:t>
              </a:r>
              <a:endParaRPr/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1502" y="3026"/>
              <a:ext cx="65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</a:t>
              </a:r>
              <a:endParaRPr/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2354" y="1994"/>
              <a:ext cx="63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in</a:t>
              </a:r>
              <a:endParaRPr/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1478" y="1454"/>
              <a:ext cx="7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Writing</a:t>
              </a:r>
              <a:endParaRPr/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4978400" y="2289175"/>
            <a:ext cx="3359150" cy="2952750"/>
            <a:chOff x="3112" y="1454"/>
            <a:chExt cx="2116" cy="1860"/>
          </a:xfrm>
        </p:grpSpPr>
        <p:sp>
          <p:nvSpPr>
            <p:cNvPr id="117" name="Google Shape;117;p15"/>
            <p:cNvSpPr/>
            <p:nvPr/>
          </p:nvSpPr>
          <p:spPr>
            <a:xfrm>
              <a:off x="3758" y="1884"/>
              <a:ext cx="804" cy="7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Cell</a:t>
              </a:r>
              <a:endParaRPr/>
            </a:p>
          </p:txBody>
        </p:sp>
        <p:cxnSp>
          <p:nvCxnSpPr>
            <p:cNvPr id="118" name="Google Shape;118;p15"/>
            <p:cNvCxnSpPr/>
            <p:nvPr/>
          </p:nvCxnSpPr>
          <p:spPr>
            <a:xfrm rot="10800000">
              <a:off x="4166" y="2628"/>
              <a:ext cx="0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9" name="Google Shape;119;p15"/>
            <p:cNvCxnSpPr/>
            <p:nvPr/>
          </p:nvCxnSpPr>
          <p:spPr>
            <a:xfrm>
              <a:off x="3218" y="2244"/>
              <a:ext cx="5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0" name="Google Shape;120;p15"/>
            <p:cNvCxnSpPr/>
            <p:nvPr/>
          </p:nvCxnSpPr>
          <p:spPr>
            <a:xfrm rot="10800000">
              <a:off x="4562" y="2244"/>
              <a:ext cx="39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21" name="Google Shape;121;p15"/>
            <p:cNvSpPr txBox="1"/>
            <p:nvPr/>
          </p:nvSpPr>
          <p:spPr>
            <a:xfrm>
              <a:off x="3112" y="2006"/>
              <a:ext cx="55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select</a:t>
              </a:r>
              <a:endParaRPr/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3844" y="3026"/>
              <a:ext cx="65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</a:t>
              </a:r>
              <a:endParaRPr/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4696" y="1994"/>
              <a:ext cx="53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sense</a:t>
              </a:r>
              <a:endParaRPr/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3820" y="1454"/>
              <a:ext cx="75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Reading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FET SRAM Cell</a:t>
            </a:r>
            <a:endParaRPr/>
          </a:p>
        </p:txBody>
      </p:sp>
      <p:grpSp>
        <p:nvGrpSpPr>
          <p:cNvPr id="132" name="Google Shape;132;p16"/>
          <p:cNvGrpSpPr/>
          <p:nvPr/>
        </p:nvGrpSpPr>
        <p:grpSpPr>
          <a:xfrm>
            <a:off x="2473325" y="1965325"/>
            <a:ext cx="4137025" cy="3235325"/>
            <a:chOff x="1558" y="1238"/>
            <a:chExt cx="2606" cy="2038"/>
          </a:xfrm>
        </p:grpSpPr>
        <p:cxnSp>
          <p:nvCxnSpPr>
            <p:cNvPr id="133" name="Google Shape;133;p16"/>
            <p:cNvCxnSpPr/>
            <p:nvPr/>
          </p:nvCxnSpPr>
          <p:spPr>
            <a:xfrm>
              <a:off x="1587" y="3027"/>
              <a:ext cx="25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4" name="Google Shape;134;p16"/>
            <p:cNvGrpSpPr/>
            <p:nvPr/>
          </p:nvGrpSpPr>
          <p:grpSpPr>
            <a:xfrm>
              <a:off x="2427" y="1876"/>
              <a:ext cx="235" cy="1103"/>
              <a:chOff x="3732" y="1876"/>
              <a:chExt cx="235" cy="1103"/>
            </a:xfrm>
          </p:grpSpPr>
          <p:grpSp>
            <p:nvGrpSpPr>
              <p:cNvPr id="135" name="Google Shape;135;p16"/>
              <p:cNvGrpSpPr/>
              <p:nvPr/>
            </p:nvGrpSpPr>
            <p:grpSpPr>
              <a:xfrm rot="-5400000">
                <a:off x="3621" y="2076"/>
                <a:ext cx="545" cy="146"/>
                <a:chOff x="2232" y="3324"/>
                <a:chExt cx="672" cy="180"/>
              </a:xfrm>
            </p:grpSpPr>
            <p:sp>
              <p:nvSpPr>
                <p:cNvPr id="136" name="Google Shape;136;p16"/>
                <p:cNvSpPr/>
                <p:nvPr/>
              </p:nvSpPr>
              <p:spPr>
                <a:xfrm>
                  <a:off x="2232" y="3372"/>
                  <a:ext cx="672" cy="132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120000"/>
                      </a:moveTo>
                      <a:lnTo>
                        <a:pt x="38571" y="120000"/>
                      </a:lnTo>
                      <a:lnTo>
                        <a:pt x="38571" y="0"/>
                      </a:lnTo>
                      <a:lnTo>
                        <a:pt x="87857" y="0"/>
                      </a:lnTo>
                      <a:lnTo>
                        <a:pt x="87857" y="120000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37" name="Google Shape;137;p16"/>
                <p:cNvCxnSpPr/>
                <p:nvPr/>
              </p:nvCxnSpPr>
              <p:spPr>
                <a:xfrm>
                  <a:off x="2448" y="3324"/>
                  <a:ext cx="27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38" name="Google Shape;138;p16"/>
              <p:cNvGrpSpPr/>
              <p:nvPr/>
            </p:nvGrpSpPr>
            <p:grpSpPr>
              <a:xfrm rot="-5400000">
                <a:off x="3621" y="2634"/>
                <a:ext cx="545" cy="146"/>
                <a:chOff x="2232" y="3324"/>
                <a:chExt cx="672" cy="180"/>
              </a:xfrm>
            </p:grpSpPr>
            <p:sp>
              <p:nvSpPr>
                <p:cNvPr id="139" name="Google Shape;139;p16"/>
                <p:cNvSpPr/>
                <p:nvPr/>
              </p:nvSpPr>
              <p:spPr>
                <a:xfrm>
                  <a:off x="2232" y="3372"/>
                  <a:ext cx="672" cy="132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120000"/>
                      </a:moveTo>
                      <a:lnTo>
                        <a:pt x="38571" y="120000"/>
                      </a:lnTo>
                      <a:lnTo>
                        <a:pt x="38571" y="0"/>
                      </a:lnTo>
                      <a:lnTo>
                        <a:pt x="87857" y="0"/>
                      </a:lnTo>
                      <a:lnTo>
                        <a:pt x="87857" y="120000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40" name="Google Shape;140;p16"/>
                <p:cNvCxnSpPr/>
                <p:nvPr/>
              </p:nvCxnSpPr>
              <p:spPr>
                <a:xfrm>
                  <a:off x="2448" y="3324"/>
                  <a:ext cx="27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41" name="Google Shape;141;p16"/>
              <p:cNvSpPr/>
              <p:nvPr/>
            </p:nvSpPr>
            <p:spPr>
              <a:xfrm>
                <a:off x="3732" y="2082"/>
                <a:ext cx="72" cy="7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2" name="Google Shape;142;p16"/>
            <p:cNvGrpSpPr/>
            <p:nvPr/>
          </p:nvGrpSpPr>
          <p:grpSpPr>
            <a:xfrm flipH="1">
              <a:off x="3039" y="1876"/>
              <a:ext cx="235" cy="1103"/>
              <a:chOff x="3732" y="1876"/>
              <a:chExt cx="235" cy="1103"/>
            </a:xfrm>
          </p:grpSpPr>
          <p:grpSp>
            <p:nvGrpSpPr>
              <p:cNvPr id="143" name="Google Shape;143;p16"/>
              <p:cNvGrpSpPr/>
              <p:nvPr/>
            </p:nvGrpSpPr>
            <p:grpSpPr>
              <a:xfrm rot="-5400000">
                <a:off x="3621" y="2076"/>
                <a:ext cx="545" cy="146"/>
                <a:chOff x="2232" y="3324"/>
                <a:chExt cx="672" cy="180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2232" y="3372"/>
                  <a:ext cx="672" cy="132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120000"/>
                      </a:moveTo>
                      <a:lnTo>
                        <a:pt x="38571" y="120000"/>
                      </a:lnTo>
                      <a:lnTo>
                        <a:pt x="38571" y="0"/>
                      </a:lnTo>
                      <a:lnTo>
                        <a:pt x="87857" y="0"/>
                      </a:lnTo>
                      <a:lnTo>
                        <a:pt x="87857" y="120000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45" name="Google Shape;145;p16"/>
                <p:cNvCxnSpPr/>
                <p:nvPr/>
              </p:nvCxnSpPr>
              <p:spPr>
                <a:xfrm>
                  <a:off x="2448" y="3324"/>
                  <a:ext cx="27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46" name="Google Shape;146;p16"/>
              <p:cNvGrpSpPr/>
              <p:nvPr/>
            </p:nvGrpSpPr>
            <p:grpSpPr>
              <a:xfrm rot="-5400000">
                <a:off x="3621" y="2634"/>
                <a:ext cx="545" cy="146"/>
                <a:chOff x="2232" y="3324"/>
                <a:chExt cx="672" cy="180"/>
              </a:xfrm>
            </p:grpSpPr>
            <p:sp>
              <p:nvSpPr>
                <p:cNvPr id="147" name="Google Shape;147;p16"/>
                <p:cNvSpPr/>
                <p:nvPr/>
              </p:nvSpPr>
              <p:spPr>
                <a:xfrm>
                  <a:off x="2232" y="3372"/>
                  <a:ext cx="672" cy="132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120000"/>
                      </a:moveTo>
                      <a:lnTo>
                        <a:pt x="38571" y="120000"/>
                      </a:lnTo>
                      <a:lnTo>
                        <a:pt x="38571" y="0"/>
                      </a:lnTo>
                      <a:lnTo>
                        <a:pt x="87857" y="0"/>
                      </a:lnTo>
                      <a:lnTo>
                        <a:pt x="87857" y="120000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48" name="Google Shape;148;p16"/>
                <p:cNvCxnSpPr/>
                <p:nvPr/>
              </p:nvCxnSpPr>
              <p:spPr>
                <a:xfrm>
                  <a:off x="2448" y="3324"/>
                  <a:ext cx="27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49" name="Google Shape;149;p16"/>
              <p:cNvSpPr/>
              <p:nvPr/>
            </p:nvSpPr>
            <p:spPr>
              <a:xfrm>
                <a:off x="3732" y="2082"/>
                <a:ext cx="72" cy="7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50" name="Google Shape;150;p16"/>
            <p:cNvCxnSpPr/>
            <p:nvPr/>
          </p:nvCxnSpPr>
          <p:spPr>
            <a:xfrm>
              <a:off x="2661" y="1875"/>
              <a:ext cx="3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16"/>
            <p:cNvCxnSpPr/>
            <p:nvPr/>
          </p:nvCxnSpPr>
          <p:spPr>
            <a:xfrm>
              <a:off x="2663" y="2988"/>
              <a:ext cx="3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16"/>
            <p:cNvCxnSpPr/>
            <p:nvPr/>
          </p:nvCxnSpPr>
          <p:spPr>
            <a:xfrm rot="10800000">
              <a:off x="2847" y="1709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3" name="Google Shape;153;p16"/>
            <p:cNvGrpSpPr/>
            <p:nvPr/>
          </p:nvGrpSpPr>
          <p:grpSpPr>
            <a:xfrm>
              <a:off x="2745" y="3180"/>
              <a:ext cx="222" cy="95"/>
              <a:chOff x="3732" y="3276"/>
              <a:chExt cx="847" cy="192"/>
            </a:xfrm>
          </p:grpSpPr>
          <p:cxnSp>
            <p:nvCxnSpPr>
              <p:cNvPr id="154" name="Google Shape;154;p16"/>
              <p:cNvCxnSpPr/>
              <p:nvPr/>
            </p:nvCxnSpPr>
            <p:spPr>
              <a:xfrm>
                <a:off x="3732" y="3276"/>
                <a:ext cx="84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p16"/>
              <p:cNvCxnSpPr/>
              <p:nvPr/>
            </p:nvCxnSpPr>
            <p:spPr>
              <a:xfrm>
                <a:off x="3859" y="3372"/>
                <a:ext cx="5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16"/>
              <p:cNvCxnSpPr/>
              <p:nvPr/>
            </p:nvCxnSpPr>
            <p:spPr>
              <a:xfrm>
                <a:off x="4020" y="3468"/>
                <a:ext cx="2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57" name="Google Shape;157;p16"/>
            <p:cNvCxnSpPr/>
            <p:nvPr/>
          </p:nvCxnSpPr>
          <p:spPr>
            <a:xfrm>
              <a:off x="2859" y="2988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16"/>
            <p:cNvSpPr/>
            <p:nvPr/>
          </p:nvSpPr>
          <p:spPr>
            <a:xfrm>
              <a:off x="2259" y="2124"/>
              <a:ext cx="252" cy="576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 flipH="1">
              <a:off x="3195" y="2124"/>
              <a:ext cx="252" cy="576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0" name="Google Shape;160;p16"/>
            <p:cNvCxnSpPr/>
            <p:nvPr/>
          </p:nvCxnSpPr>
          <p:spPr>
            <a:xfrm>
              <a:off x="2847" y="1622"/>
              <a:ext cx="0" cy="1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16"/>
            <p:cNvCxnSpPr/>
            <p:nvPr/>
          </p:nvCxnSpPr>
          <p:spPr>
            <a:xfrm>
              <a:off x="1558" y="1482"/>
              <a:ext cx="260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16"/>
            <p:cNvCxnSpPr/>
            <p:nvPr/>
          </p:nvCxnSpPr>
          <p:spPr>
            <a:xfrm>
              <a:off x="1721" y="1728"/>
              <a:ext cx="0" cy="123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16"/>
            <p:cNvCxnSpPr/>
            <p:nvPr/>
          </p:nvCxnSpPr>
          <p:spPr>
            <a:xfrm>
              <a:off x="3982" y="1709"/>
              <a:ext cx="0" cy="123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p16"/>
            <p:cNvSpPr txBox="1"/>
            <p:nvPr/>
          </p:nvSpPr>
          <p:spPr>
            <a:xfrm>
              <a:off x="3390" y="1238"/>
              <a:ext cx="41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</a:t>
              </a:r>
              <a:endParaRPr/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1558" y="2988"/>
              <a:ext cx="31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bit</a:t>
              </a:r>
              <a:endParaRPr/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3846" y="2939"/>
              <a:ext cx="31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bit</a:t>
              </a:r>
              <a:endParaRPr/>
            </a:p>
          </p:txBody>
        </p:sp>
        <p:cxnSp>
          <p:nvCxnSpPr>
            <p:cNvPr id="167" name="Google Shape;167;p16"/>
            <p:cNvCxnSpPr/>
            <p:nvPr/>
          </p:nvCxnSpPr>
          <p:spPr>
            <a:xfrm rot="10800000">
              <a:off x="1996" y="1482"/>
              <a:ext cx="0" cy="8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16"/>
            <p:cNvCxnSpPr/>
            <p:nvPr/>
          </p:nvCxnSpPr>
          <p:spPr>
            <a:xfrm rot="10800000">
              <a:off x="3733" y="1482"/>
              <a:ext cx="0" cy="72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9" name="Google Shape;169;p16"/>
            <p:cNvGrpSpPr/>
            <p:nvPr/>
          </p:nvGrpSpPr>
          <p:grpSpPr>
            <a:xfrm>
              <a:off x="1714" y="2322"/>
              <a:ext cx="1325" cy="147"/>
              <a:chOff x="1714" y="2274"/>
              <a:chExt cx="1325" cy="147"/>
            </a:xfrm>
          </p:grpSpPr>
          <p:grpSp>
            <p:nvGrpSpPr>
              <p:cNvPr id="170" name="Google Shape;170;p16"/>
              <p:cNvGrpSpPr/>
              <p:nvPr/>
            </p:nvGrpSpPr>
            <p:grpSpPr>
              <a:xfrm>
                <a:off x="1714" y="2274"/>
                <a:ext cx="545" cy="146"/>
                <a:chOff x="2232" y="3324"/>
                <a:chExt cx="672" cy="180"/>
              </a:xfrm>
            </p:grpSpPr>
            <p:sp>
              <p:nvSpPr>
                <p:cNvPr id="171" name="Google Shape;171;p16"/>
                <p:cNvSpPr/>
                <p:nvPr/>
              </p:nvSpPr>
              <p:spPr>
                <a:xfrm>
                  <a:off x="2232" y="3372"/>
                  <a:ext cx="672" cy="132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120000"/>
                      </a:moveTo>
                      <a:lnTo>
                        <a:pt x="38571" y="120000"/>
                      </a:lnTo>
                      <a:lnTo>
                        <a:pt x="38571" y="0"/>
                      </a:lnTo>
                      <a:lnTo>
                        <a:pt x="87857" y="0"/>
                      </a:lnTo>
                      <a:lnTo>
                        <a:pt x="87857" y="120000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72" name="Google Shape;172;p16"/>
                <p:cNvCxnSpPr/>
                <p:nvPr/>
              </p:nvCxnSpPr>
              <p:spPr>
                <a:xfrm>
                  <a:off x="2448" y="3324"/>
                  <a:ext cx="27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3" name="Google Shape;173;p16"/>
              <p:cNvCxnSpPr/>
              <p:nvPr/>
            </p:nvCxnSpPr>
            <p:spPr>
              <a:xfrm flipH="1" rot="10800000">
                <a:off x="2259" y="2420"/>
                <a:ext cx="780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74" name="Google Shape;174;p16"/>
            <p:cNvGrpSpPr/>
            <p:nvPr/>
          </p:nvGrpSpPr>
          <p:grpSpPr>
            <a:xfrm flipH="1">
              <a:off x="2669" y="2214"/>
              <a:ext cx="1325" cy="147"/>
              <a:chOff x="1714" y="2274"/>
              <a:chExt cx="1325" cy="147"/>
            </a:xfrm>
          </p:grpSpPr>
          <p:grpSp>
            <p:nvGrpSpPr>
              <p:cNvPr id="175" name="Google Shape;175;p16"/>
              <p:cNvGrpSpPr/>
              <p:nvPr/>
            </p:nvGrpSpPr>
            <p:grpSpPr>
              <a:xfrm>
                <a:off x="1714" y="2274"/>
                <a:ext cx="545" cy="146"/>
                <a:chOff x="2232" y="3324"/>
                <a:chExt cx="672" cy="180"/>
              </a:xfrm>
            </p:grpSpPr>
            <p:sp>
              <p:nvSpPr>
                <p:cNvPr id="176" name="Google Shape;176;p16"/>
                <p:cNvSpPr/>
                <p:nvPr/>
              </p:nvSpPr>
              <p:spPr>
                <a:xfrm>
                  <a:off x="2232" y="3372"/>
                  <a:ext cx="672" cy="132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120000"/>
                      </a:moveTo>
                      <a:lnTo>
                        <a:pt x="38571" y="120000"/>
                      </a:lnTo>
                      <a:lnTo>
                        <a:pt x="38571" y="0"/>
                      </a:lnTo>
                      <a:lnTo>
                        <a:pt x="87857" y="0"/>
                      </a:lnTo>
                      <a:lnTo>
                        <a:pt x="87857" y="120000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77" name="Google Shape;177;p16"/>
                <p:cNvCxnSpPr/>
                <p:nvPr/>
              </p:nvCxnSpPr>
              <p:spPr>
                <a:xfrm>
                  <a:off x="2448" y="3324"/>
                  <a:ext cx="27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8" name="Google Shape;178;p16"/>
              <p:cNvCxnSpPr/>
              <p:nvPr/>
            </p:nvCxnSpPr>
            <p:spPr>
              <a:xfrm flipH="1" rot="10800000">
                <a:off x="2259" y="2420"/>
                <a:ext cx="780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SRAM Cell</a:t>
            </a:r>
            <a:endParaRPr/>
          </a:p>
        </p:txBody>
      </p:sp>
      <p:grpSp>
        <p:nvGrpSpPr>
          <p:cNvPr id="186" name="Google Shape;186;p17"/>
          <p:cNvGrpSpPr/>
          <p:nvPr/>
        </p:nvGrpSpPr>
        <p:grpSpPr>
          <a:xfrm>
            <a:off x="1031875" y="1965325"/>
            <a:ext cx="2536825" cy="2609850"/>
            <a:chOff x="650" y="1238"/>
            <a:chExt cx="1598" cy="1644"/>
          </a:xfrm>
        </p:grpSpPr>
        <p:cxnSp>
          <p:nvCxnSpPr>
            <p:cNvPr id="187" name="Google Shape;187;p17"/>
            <p:cNvCxnSpPr/>
            <p:nvPr/>
          </p:nvCxnSpPr>
          <p:spPr>
            <a:xfrm>
              <a:off x="867" y="1483"/>
              <a:ext cx="109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17"/>
            <p:cNvCxnSpPr/>
            <p:nvPr/>
          </p:nvCxnSpPr>
          <p:spPr>
            <a:xfrm>
              <a:off x="775" y="1618"/>
              <a:ext cx="0" cy="95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17"/>
            <p:cNvCxnSpPr/>
            <p:nvPr/>
          </p:nvCxnSpPr>
          <p:spPr>
            <a:xfrm>
              <a:off x="2015" y="1603"/>
              <a:ext cx="0" cy="95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0" name="Google Shape;190;p17"/>
            <p:cNvGrpSpPr/>
            <p:nvPr/>
          </p:nvGrpSpPr>
          <p:grpSpPr>
            <a:xfrm>
              <a:off x="775" y="2113"/>
              <a:ext cx="365" cy="113"/>
              <a:chOff x="2232" y="3324"/>
              <a:chExt cx="672" cy="180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2232" y="3372"/>
                <a:ext cx="672" cy="132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38571" y="120000"/>
                    </a:lnTo>
                    <a:lnTo>
                      <a:pt x="38571" y="0"/>
                    </a:lnTo>
                    <a:lnTo>
                      <a:pt x="87857" y="0"/>
                    </a:lnTo>
                    <a:lnTo>
                      <a:pt x="87857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92" name="Google Shape;192;p17"/>
              <p:cNvCxnSpPr/>
              <p:nvPr/>
            </p:nvCxnSpPr>
            <p:spPr>
              <a:xfrm>
                <a:off x="2448" y="3324"/>
                <a:ext cx="27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93" name="Google Shape;193;p17"/>
            <p:cNvGrpSpPr/>
            <p:nvPr/>
          </p:nvGrpSpPr>
          <p:grpSpPr>
            <a:xfrm>
              <a:off x="1147" y="2000"/>
              <a:ext cx="489" cy="442"/>
              <a:chOff x="2352" y="2004"/>
              <a:chExt cx="900" cy="707"/>
            </a:xfrm>
          </p:grpSpPr>
          <p:grpSp>
            <p:nvGrpSpPr>
              <p:cNvPr id="194" name="Google Shape;194;p17"/>
              <p:cNvGrpSpPr/>
              <p:nvPr/>
            </p:nvGrpSpPr>
            <p:grpSpPr>
              <a:xfrm>
                <a:off x="2604" y="2004"/>
                <a:ext cx="396" cy="276"/>
                <a:chOff x="2376" y="2100"/>
                <a:chExt cx="1020" cy="744"/>
              </a:xfrm>
            </p:grpSpPr>
            <p:sp>
              <p:nvSpPr>
                <p:cNvPr id="195" name="Google Shape;195;p17"/>
                <p:cNvSpPr/>
                <p:nvPr/>
              </p:nvSpPr>
              <p:spPr>
                <a:xfrm>
                  <a:off x="2376" y="2100"/>
                  <a:ext cx="792" cy="744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119999" y="6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96" name="Google Shape;196;p17"/>
                <p:cNvSpPr/>
                <p:nvPr/>
              </p:nvSpPr>
              <p:spPr>
                <a:xfrm>
                  <a:off x="3168" y="2388"/>
                  <a:ext cx="228" cy="18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97" name="Google Shape;197;p17"/>
              <p:cNvGrpSpPr/>
              <p:nvPr/>
            </p:nvGrpSpPr>
            <p:grpSpPr>
              <a:xfrm flipH="1">
                <a:off x="2604" y="2435"/>
                <a:ext cx="396" cy="276"/>
                <a:chOff x="2376" y="2100"/>
                <a:chExt cx="1020" cy="744"/>
              </a:xfrm>
            </p:grpSpPr>
            <p:sp>
              <p:nvSpPr>
                <p:cNvPr id="198" name="Google Shape;198;p17"/>
                <p:cNvSpPr/>
                <p:nvPr/>
              </p:nvSpPr>
              <p:spPr>
                <a:xfrm>
                  <a:off x="2376" y="2100"/>
                  <a:ext cx="792" cy="744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119999" y="6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99" name="Google Shape;199;p17"/>
                <p:cNvSpPr/>
                <p:nvPr/>
              </p:nvSpPr>
              <p:spPr>
                <a:xfrm>
                  <a:off x="3168" y="2388"/>
                  <a:ext cx="228" cy="18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200" name="Google Shape;200;p17"/>
              <p:cNvSpPr/>
              <p:nvPr/>
            </p:nvSpPr>
            <p:spPr>
              <a:xfrm>
                <a:off x="3000" y="2148"/>
                <a:ext cx="252" cy="42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 flipH="1">
                <a:off x="2352" y="2160"/>
                <a:ext cx="252" cy="42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02" name="Google Shape;202;p17"/>
            <p:cNvGrpSpPr/>
            <p:nvPr/>
          </p:nvGrpSpPr>
          <p:grpSpPr>
            <a:xfrm>
              <a:off x="1643" y="2113"/>
              <a:ext cx="365" cy="113"/>
              <a:chOff x="2232" y="3324"/>
              <a:chExt cx="672" cy="180"/>
            </a:xfrm>
          </p:grpSpPr>
          <p:sp>
            <p:nvSpPr>
              <p:cNvPr id="203" name="Google Shape;203;p17"/>
              <p:cNvSpPr/>
              <p:nvPr/>
            </p:nvSpPr>
            <p:spPr>
              <a:xfrm>
                <a:off x="2232" y="3372"/>
                <a:ext cx="672" cy="132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38571" y="120000"/>
                    </a:lnTo>
                    <a:lnTo>
                      <a:pt x="38571" y="0"/>
                    </a:lnTo>
                    <a:lnTo>
                      <a:pt x="87857" y="0"/>
                    </a:lnTo>
                    <a:lnTo>
                      <a:pt x="87857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04" name="Google Shape;204;p17"/>
              <p:cNvCxnSpPr/>
              <p:nvPr/>
            </p:nvCxnSpPr>
            <p:spPr>
              <a:xfrm>
                <a:off x="2448" y="3324"/>
                <a:ext cx="27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05" name="Google Shape;205;p17"/>
            <p:cNvCxnSpPr/>
            <p:nvPr/>
          </p:nvCxnSpPr>
          <p:spPr>
            <a:xfrm rot="10800000">
              <a:off x="971" y="1483"/>
              <a:ext cx="0" cy="63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17"/>
            <p:cNvCxnSpPr/>
            <p:nvPr/>
          </p:nvCxnSpPr>
          <p:spPr>
            <a:xfrm rot="10800000">
              <a:off x="1838" y="1483"/>
              <a:ext cx="0" cy="63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7" name="Google Shape;207;p17"/>
            <p:cNvSpPr txBox="1"/>
            <p:nvPr/>
          </p:nvSpPr>
          <p:spPr>
            <a:xfrm>
              <a:off x="1820" y="1238"/>
              <a:ext cx="41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</a:t>
              </a:r>
              <a:endParaRPr/>
            </a:p>
          </p:txBody>
        </p:sp>
        <p:sp>
          <p:nvSpPr>
            <p:cNvPr id="208" name="Google Shape;208;p17"/>
            <p:cNvSpPr txBox="1"/>
            <p:nvPr/>
          </p:nvSpPr>
          <p:spPr>
            <a:xfrm>
              <a:off x="650" y="2594"/>
              <a:ext cx="31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bit</a:t>
              </a:r>
              <a:endParaRPr/>
            </a:p>
          </p:txBody>
        </p:sp>
        <p:sp>
          <p:nvSpPr>
            <p:cNvPr id="209" name="Google Shape;209;p17"/>
            <p:cNvSpPr txBox="1"/>
            <p:nvPr/>
          </p:nvSpPr>
          <p:spPr>
            <a:xfrm>
              <a:off x="1930" y="2557"/>
              <a:ext cx="31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bit</a:t>
              </a:r>
              <a:endParaRPr/>
            </a:p>
          </p:txBody>
        </p:sp>
        <p:cxnSp>
          <p:nvCxnSpPr>
            <p:cNvPr id="210" name="Google Shape;210;p17"/>
            <p:cNvCxnSpPr/>
            <p:nvPr/>
          </p:nvCxnSpPr>
          <p:spPr>
            <a:xfrm>
              <a:off x="698" y="2624"/>
              <a:ext cx="16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1" name="Google Shape;211;p17"/>
          <p:cNvSpPr txBox="1"/>
          <p:nvPr/>
        </p:nvSpPr>
        <p:spPr>
          <a:xfrm>
            <a:off x="4727575" y="2025650"/>
            <a:ext cx="3205163" cy="374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1- Drive bit lines (bit, 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2- Select 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1- Precharge bit and bit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Vdd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2- Select 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3- Cell pulls one line low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4- Sense amp on column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detects difference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between bit and bit</a:t>
            </a:r>
            <a:endParaRPr/>
          </a:p>
        </p:txBody>
      </p:sp>
      <p:cxnSp>
        <p:nvCxnSpPr>
          <p:cNvPr id="212" name="Google Shape;212;p17"/>
          <p:cNvCxnSpPr/>
          <p:nvPr/>
        </p:nvCxnSpPr>
        <p:spPr>
          <a:xfrm>
            <a:off x="7143750" y="3832225"/>
            <a:ext cx="301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17"/>
          <p:cNvCxnSpPr/>
          <p:nvPr/>
        </p:nvCxnSpPr>
        <p:spPr>
          <a:xfrm>
            <a:off x="7277100" y="2625725"/>
            <a:ext cx="301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17"/>
          <p:cNvCxnSpPr/>
          <p:nvPr/>
        </p:nvCxnSpPr>
        <p:spPr>
          <a:xfrm>
            <a:off x="6956425" y="5680075"/>
            <a:ext cx="301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20" name="Google Shape;220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8"/>
          <p:cNvSpPr txBox="1"/>
          <p:nvPr>
            <p:ph type="title"/>
          </p:nvPr>
        </p:nvSpPr>
        <p:spPr>
          <a:xfrm>
            <a:off x="766763" y="609600"/>
            <a:ext cx="77724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Organização Típica de SRAM</a:t>
            </a:r>
            <a:endParaRPr/>
          </a:p>
        </p:txBody>
      </p:sp>
      <p:grpSp>
        <p:nvGrpSpPr>
          <p:cNvPr id="222" name="Google Shape;222;p18"/>
          <p:cNvGrpSpPr/>
          <p:nvPr/>
        </p:nvGrpSpPr>
        <p:grpSpPr>
          <a:xfrm>
            <a:off x="685800" y="1428750"/>
            <a:ext cx="7943850" cy="4610100"/>
            <a:chOff x="432" y="900"/>
            <a:chExt cx="5004" cy="2904"/>
          </a:xfrm>
        </p:grpSpPr>
        <p:grpSp>
          <p:nvGrpSpPr>
            <p:cNvPr id="223" name="Google Shape;223;p18"/>
            <p:cNvGrpSpPr/>
            <p:nvPr/>
          </p:nvGrpSpPr>
          <p:grpSpPr>
            <a:xfrm>
              <a:off x="3409" y="1371"/>
              <a:ext cx="1685" cy="2013"/>
              <a:chOff x="998" y="1371"/>
              <a:chExt cx="1685" cy="2013"/>
            </a:xfrm>
          </p:grpSpPr>
          <p:grpSp>
            <p:nvGrpSpPr>
              <p:cNvPr id="224" name="Google Shape;224;p18"/>
              <p:cNvGrpSpPr/>
              <p:nvPr/>
            </p:nvGrpSpPr>
            <p:grpSpPr>
              <a:xfrm>
                <a:off x="998" y="1371"/>
                <a:ext cx="889" cy="2013"/>
                <a:chOff x="998" y="1371"/>
                <a:chExt cx="889" cy="2013"/>
              </a:xfrm>
            </p:grpSpPr>
            <p:sp>
              <p:nvSpPr>
                <p:cNvPr id="225" name="Google Shape;225;p18"/>
                <p:cNvSpPr txBox="1"/>
                <p:nvPr/>
              </p:nvSpPr>
              <p:spPr>
                <a:xfrm>
                  <a:off x="998" y="1371"/>
                  <a:ext cx="889" cy="372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Wr Driver &amp;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-  Precharger +</a:t>
                  </a:r>
                  <a:endParaRPr/>
                </a:p>
              </p:txBody>
            </p:sp>
            <p:sp>
              <p:nvSpPr>
                <p:cNvPr id="226" name="Google Shape;226;p18"/>
                <p:cNvSpPr txBox="1"/>
                <p:nvPr/>
              </p:nvSpPr>
              <p:spPr>
                <a:xfrm>
                  <a:off x="998" y="3166"/>
                  <a:ext cx="885" cy="218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-  Sense amp +</a:t>
                  </a:r>
                  <a:endParaRPr/>
                </a:p>
              </p:txBody>
            </p:sp>
            <p:cxnSp>
              <p:nvCxnSpPr>
                <p:cNvPr id="227" name="Google Shape;227;p18"/>
                <p:cNvCxnSpPr/>
                <p:nvPr/>
              </p:nvCxnSpPr>
              <p:spPr>
                <a:xfrm rot="10800000">
                  <a:off x="1070" y="2916"/>
                  <a:ext cx="0" cy="2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8" name="Google Shape;228;p18"/>
                <p:cNvCxnSpPr/>
                <p:nvPr/>
              </p:nvCxnSpPr>
              <p:spPr>
                <a:xfrm>
                  <a:off x="1070" y="1743"/>
                  <a:ext cx="0" cy="89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9" name="Google Shape;229;p18"/>
                <p:cNvCxnSpPr/>
                <p:nvPr/>
              </p:nvCxnSpPr>
              <p:spPr>
                <a:xfrm rot="10800000">
                  <a:off x="1776" y="2916"/>
                  <a:ext cx="0" cy="2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8"/>
                <p:cNvCxnSpPr/>
                <p:nvPr/>
              </p:nvCxnSpPr>
              <p:spPr>
                <a:xfrm>
                  <a:off x="1776" y="1743"/>
                  <a:ext cx="0" cy="89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31" name="Google Shape;231;p18"/>
              <p:cNvGrpSpPr/>
              <p:nvPr/>
            </p:nvGrpSpPr>
            <p:grpSpPr>
              <a:xfrm>
                <a:off x="1070" y="1812"/>
                <a:ext cx="1613" cy="364"/>
                <a:chOff x="1070" y="1812"/>
                <a:chExt cx="1613" cy="364"/>
              </a:xfrm>
            </p:grpSpPr>
            <p:cxnSp>
              <p:nvCxnSpPr>
                <p:cNvPr id="232" name="Google Shape;232;p18"/>
                <p:cNvCxnSpPr/>
                <p:nvPr/>
              </p:nvCxnSpPr>
              <p:spPr>
                <a:xfrm rot="10800000">
                  <a:off x="1070" y="2044"/>
                  <a:ext cx="154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8"/>
                <p:cNvCxnSpPr/>
                <p:nvPr/>
              </p:nvCxnSpPr>
              <p:spPr>
                <a:xfrm>
                  <a:off x="1622" y="2044"/>
                  <a:ext cx="154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4" name="Google Shape;234;p18"/>
                <p:cNvSpPr/>
                <p:nvPr/>
              </p:nvSpPr>
              <p:spPr>
                <a:xfrm>
                  <a:off x="1212" y="1899"/>
                  <a:ext cx="444" cy="277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2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SRAM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2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Cell</a:t>
                  </a:r>
                  <a:endParaRPr/>
                </a:p>
              </p:txBody>
            </p:sp>
            <p:grpSp>
              <p:nvGrpSpPr>
                <p:cNvPr id="235" name="Google Shape;235;p18"/>
                <p:cNvGrpSpPr/>
                <p:nvPr/>
              </p:nvGrpSpPr>
              <p:grpSpPr>
                <a:xfrm>
                  <a:off x="1296" y="1812"/>
                  <a:ext cx="1387" cy="82"/>
                  <a:chOff x="2160" y="1848"/>
                  <a:chExt cx="2544" cy="300"/>
                </a:xfrm>
              </p:grpSpPr>
              <p:sp>
                <p:nvSpPr>
                  <p:cNvPr id="236" name="Google Shape;236;p18"/>
                  <p:cNvSpPr/>
                  <p:nvPr/>
                </p:nvSpPr>
                <p:spPr>
                  <a:xfrm>
                    <a:off x="2160" y="1848"/>
                    <a:ext cx="2544" cy="30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120000"/>
                        </a:moveTo>
                        <a:lnTo>
                          <a:pt x="0" y="0"/>
                        </a:lnTo>
                        <a:lnTo>
                          <a:pt x="91132" y="0"/>
                        </a:lnTo>
                        <a:lnTo>
                          <a:pt x="12000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cxnSp>
                <p:nvCxnSpPr>
                  <p:cNvPr id="237" name="Google Shape;237;p18"/>
                  <p:cNvCxnSpPr/>
                  <p:nvPr/>
                </p:nvCxnSpPr>
                <p:spPr>
                  <a:xfrm>
                    <a:off x="2688" y="1848"/>
                    <a:ext cx="0" cy="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38" name="Google Shape;238;p18"/>
              <p:cNvGrpSpPr/>
              <p:nvPr/>
            </p:nvGrpSpPr>
            <p:grpSpPr>
              <a:xfrm>
                <a:off x="1070" y="2232"/>
                <a:ext cx="1613" cy="364"/>
                <a:chOff x="1070" y="1812"/>
                <a:chExt cx="1613" cy="364"/>
              </a:xfrm>
            </p:grpSpPr>
            <p:cxnSp>
              <p:nvCxnSpPr>
                <p:cNvPr id="239" name="Google Shape;239;p18"/>
                <p:cNvCxnSpPr/>
                <p:nvPr/>
              </p:nvCxnSpPr>
              <p:spPr>
                <a:xfrm rot="10800000">
                  <a:off x="1070" y="2044"/>
                  <a:ext cx="154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0" name="Google Shape;240;p18"/>
                <p:cNvCxnSpPr/>
                <p:nvPr/>
              </p:nvCxnSpPr>
              <p:spPr>
                <a:xfrm>
                  <a:off x="1622" y="2044"/>
                  <a:ext cx="154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41" name="Google Shape;241;p18"/>
                <p:cNvSpPr/>
                <p:nvPr/>
              </p:nvSpPr>
              <p:spPr>
                <a:xfrm>
                  <a:off x="1212" y="1899"/>
                  <a:ext cx="444" cy="277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2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SRAM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2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Cell</a:t>
                  </a:r>
                  <a:endParaRPr/>
                </a:p>
              </p:txBody>
            </p:sp>
            <p:grpSp>
              <p:nvGrpSpPr>
                <p:cNvPr id="242" name="Google Shape;242;p18"/>
                <p:cNvGrpSpPr/>
                <p:nvPr/>
              </p:nvGrpSpPr>
              <p:grpSpPr>
                <a:xfrm>
                  <a:off x="1296" y="1812"/>
                  <a:ext cx="1387" cy="82"/>
                  <a:chOff x="2160" y="1848"/>
                  <a:chExt cx="2544" cy="300"/>
                </a:xfrm>
              </p:grpSpPr>
              <p:sp>
                <p:nvSpPr>
                  <p:cNvPr id="243" name="Google Shape;243;p18"/>
                  <p:cNvSpPr/>
                  <p:nvPr/>
                </p:nvSpPr>
                <p:spPr>
                  <a:xfrm>
                    <a:off x="2160" y="1848"/>
                    <a:ext cx="2544" cy="30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120000"/>
                        </a:moveTo>
                        <a:lnTo>
                          <a:pt x="0" y="0"/>
                        </a:lnTo>
                        <a:lnTo>
                          <a:pt x="91132" y="0"/>
                        </a:lnTo>
                        <a:lnTo>
                          <a:pt x="12000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cxnSp>
                <p:nvCxnSpPr>
                  <p:cNvPr id="244" name="Google Shape;244;p18"/>
                  <p:cNvCxnSpPr/>
                  <p:nvPr/>
                </p:nvCxnSpPr>
                <p:spPr>
                  <a:xfrm>
                    <a:off x="2688" y="1848"/>
                    <a:ext cx="0" cy="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45" name="Google Shape;245;p18"/>
              <p:cNvGrpSpPr/>
              <p:nvPr/>
            </p:nvGrpSpPr>
            <p:grpSpPr>
              <a:xfrm>
                <a:off x="1070" y="2772"/>
                <a:ext cx="1613" cy="364"/>
                <a:chOff x="1070" y="1812"/>
                <a:chExt cx="1613" cy="364"/>
              </a:xfrm>
            </p:grpSpPr>
            <p:cxnSp>
              <p:nvCxnSpPr>
                <p:cNvPr id="246" name="Google Shape;246;p18"/>
                <p:cNvCxnSpPr/>
                <p:nvPr/>
              </p:nvCxnSpPr>
              <p:spPr>
                <a:xfrm rot="10800000">
                  <a:off x="1070" y="2044"/>
                  <a:ext cx="154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8"/>
                <p:cNvCxnSpPr/>
                <p:nvPr/>
              </p:nvCxnSpPr>
              <p:spPr>
                <a:xfrm>
                  <a:off x="1622" y="2044"/>
                  <a:ext cx="154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48" name="Google Shape;248;p18"/>
                <p:cNvSpPr/>
                <p:nvPr/>
              </p:nvSpPr>
              <p:spPr>
                <a:xfrm>
                  <a:off x="1212" y="1899"/>
                  <a:ext cx="444" cy="277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2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SRAM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2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Cell</a:t>
                  </a:r>
                  <a:endParaRPr/>
                </a:p>
              </p:txBody>
            </p:sp>
            <p:grpSp>
              <p:nvGrpSpPr>
                <p:cNvPr id="249" name="Google Shape;249;p18"/>
                <p:cNvGrpSpPr/>
                <p:nvPr/>
              </p:nvGrpSpPr>
              <p:grpSpPr>
                <a:xfrm>
                  <a:off x="1296" y="1812"/>
                  <a:ext cx="1387" cy="82"/>
                  <a:chOff x="2160" y="1848"/>
                  <a:chExt cx="2544" cy="300"/>
                </a:xfrm>
              </p:grpSpPr>
              <p:sp>
                <p:nvSpPr>
                  <p:cNvPr id="250" name="Google Shape;250;p18"/>
                  <p:cNvSpPr/>
                  <p:nvPr/>
                </p:nvSpPr>
                <p:spPr>
                  <a:xfrm>
                    <a:off x="2160" y="1848"/>
                    <a:ext cx="2544" cy="30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120000"/>
                        </a:moveTo>
                        <a:lnTo>
                          <a:pt x="0" y="0"/>
                        </a:lnTo>
                        <a:lnTo>
                          <a:pt x="91132" y="0"/>
                        </a:lnTo>
                        <a:lnTo>
                          <a:pt x="12000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cxnSp>
                <p:nvCxnSpPr>
                  <p:cNvPr id="251" name="Google Shape;251;p18"/>
                  <p:cNvCxnSpPr/>
                  <p:nvPr/>
                </p:nvCxnSpPr>
                <p:spPr>
                  <a:xfrm>
                    <a:off x="2688" y="1848"/>
                    <a:ext cx="0" cy="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sp>
          <p:nvSpPr>
            <p:cNvPr id="252" name="Google Shape;252;p18"/>
            <p:cNvSpPr/>
            <p:nvPr/>
          </p:nvSpPr>
          <p:spPr>
            <a:xfrm>
              <a:off x="4406" y="1742"/>
              <a:ext cx="1030" cy="12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53" name="Google Shape;253;p18"/>
            <p:cNvGrpSpPr/>
            <p:nvPr/>
          </p:nvGrpSpPr>
          <p:grpSpPr>
            <a:xfrm>
              <a:off x="432" y="1371"/>
              <a:ext cx="2681" cy="2013"/>
              <a:chOff x="998" y="1371"/>
              <a:chExt cx="2681" cy="2013"/>
            </a:xfrm>
          </p:grpSpPr>
          <p:grpSp>
            <p:nvGrpSpPr>
              <p:cNvPr id="254" name="Google Shape;254;p18"/>
              <p:cNvGrpSpPr/>
              <p:nvPr/>
            </p:nvGrpSpPr>
            <p:grpSpPr>
              <a:xfrm>
                <a:off x="998" y="1371"/>
                <a:ext cx="1685" cy="2013"/>
                <a:chOff x="998" y="1371"/>
                <a:chExt cx="1685" cy="2013"/>
              </a:xfrm>
            </p:grpSpPr>
            <p:grpSp>
              <p:nvGrpSpPr>
                <p:cNvPr id="255" name="Google Shape;255;p18"/>
                <p:cNvGrpSpPr/>
                <p:nvPr/>
              </p:nvGrpSpPr>
              <p:grpSpPr>
                <a:xfrm>
                  <a:off x="998" y="1371"/>
                  <a:ext cx="889" cy="2013"/>
                  <a:chOff x="998" y="1371"/>
                  <a:chExt cx="889" cy="2013"/>
                </a:xfrm>
              </p:grpSpPr>
              <p:sp>
                <p:nvSpPr>
                  <p:cNvPr id="256" name="Google Shape;256;p18"/>
                  <p:cNvSpPr txBox="1"/>
                  <p:nvPr/>
                </p:nvSpPr>
                <p:spPr>
                  <a:xfrm>
                    <a:off x="998" y="1371"/>
                    <a:ext cx="889" cy="37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  Wr Driver &amp;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-  Precharger +</a:t>
                    </a:r>
                    <a:endParaRPr/>
                  </a:p>
                </p:txBody>
              </p:sp>
              <p:sp>
                <p:nvSpPr>
                  <p:cNvPr id="257" name="Google Shape;257;p18"/>
                  <p:cNvSpPr txBox="1"/>
                  <p:nvPr/>
                </p:nvSpPr>
                <p:spPr>
                  <a:xfrm>
                    <a:off x="998" y="3166"/>
                    <a:ext cx="885" cy="218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-  Sense amp +</a:t>
                    </a:r>
                    <a:endParaRPr/>
                  </a:p>
                </p:txBody>
              </p:sp>
              <p:cxnSp>
                <p:nvCxnSpPr>
                  <p:cNvPr id="258" name="Google Shape;258;p18"/>
                  <p:cNvCxnSpPr/>
                  <p:nvPr/>
                </p:nvCxnSpPr>
                <p:spPr>
                  <a:xfrm rot="10800000">
                    <a:off x="1070" y="2916"/>
                    <a:ext cx="0" cy="25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59" name="Google Shape;259;p18"/>
                  <p:cNvCxnSpPr/>
                  <p:nvPr/>
                </p:nvCxnSpPr>
                <p:spPr>
                  <a:xfrm>
                    <a:off x="1070" y="1743"/>
                    <a:ext cx="0" cy="89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60" name="Google Shape;260;p18"/>
                  <p:cNvCxnSpPr/>
                  <p:nvPr/>
                </p:nvCxnSpPr>
                <p:spPr>
                  <a:xfrm rot="10800000">
                    <a:off x="1776" y="2916"/>
                    <a:ext cx="0" cy="25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F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61" name="Google Shape;261;p18"/>
                  <p:cNvCxnSpPr/>
                  <p:nvPr/>
                </p:nvCxnSpPr>
                <p:spPr>
                  <a:xfrm>
                    <a:off x="1776" y="1743"/>
                    <a:ext cx="0" cy="89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F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62" name="Google Shape;262;p18"/>
                <p:cNvGrpSpPr/>
                <p:nvPr/>
              </p:nvGrpSpPr>
              <p:grpSpPr>
                <a:xfrm>
                  <a:off x="1070" y="1812"/>
                  <a:ext cx="1613" cy="364"/>
                  <a:chOff x="1070" y="1812"/>
                  <a:chExt cx="1613" cy="364"/>
                </a:xfrm>
              </p:grpSpPr>
              <p:cxnSp>
                <p:nvCxnSpPr>
                  <p:cNvPr id="263" name="Google Shape;263;p18"/>
                  <p:cNvCxnSpPr/>
                  <p:nvPr/>
                </p:nvCxnSpPr>
                <p:spPr>
                  <a:xfrm rot="10800000">
                    <a:off x="1070" y="2044"/>
                    <a:ext cx="154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64" name="Google Shape;264;p18"/>
                  <p:cNvCxnSpPr/>
                  <p:nvPr/>
                </p:nvCxnSpPr>
                <p:spPr>
                  <a:xfrm>
                    <a:off x="1622" y="2044"/>
                    <a:ext cx="154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F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65" name="Google Shape;265;p18"/>
                  <p:cNvSpPr/>
                  <p:nvPr/>
                </p:nvSpPr>
                <p:spPr>
                  <a:xfrm>
                    <a:off x="1212" y="1899"/>
                    <a:ext cx="444" cy="277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SRAM</a:t>
                    </a:r>
                    <a:endParaRPr/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Cell</a:t>
                    </a:r>
                    <a:endParaRPr/>
                  </a:p>
                </p:txBody>
              </p:sp>
              <p:grpSp>
                <p:nvGrpSpPr>
                  <p:cNvPr id="266" name="Google Shape;266;p18"/>
                  <p:cNvGrpSpPr/>
                  <p:nvPr/>
                </p:nvGrpSpPr>
                <p:grpSpPr>
                  <a:xfrm>
                    <a:off x="1296" y="1812"/>
                    <a:ext cx="1387" cy="82"/>
                    <a:chOff x="2160" y="1848"/>
                    <a:chExt cx="2544" cy="300"/>
                  </a:xfrm>
                </p:grpSpPr>
                <p:sp>
                  <p:nvSpPr>
                    <p:cNvPr id="267" name="Google Shape;267;p18"/>
                    <p:cNvSpPr/>
                    <p:nvPr/>
                  </p:nvSpPr>
                  <p:spPr>
                    <a:xfrm>
                      <a:off x="2160" y="1848"/>
                      <a:ext cx="2544" cy="300"/>
                    </a:xfrm>
                    <a:custGeom>
                      <a:rect b="b" l="l" r="r" t="t"/>
                      <a:pathLst>
                        <a:path extrusionOk="0" h="120000" w="120000">
                          <a:moveTo>
                            <a:pt x="0" y="120000"/>
                          </a:moveTo>
                          <a:lnTo>
                            <a:pt x="0" y="0"/>
                          </a:lnTo>
                          <a:lnTo>
                            <a:pt x="91132" y="0"/>
                          </a:ln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cxnSp>
                  <p:nvCxnSpPr>
                    <p:cNvPr id="268" name="Google Shape;268;p18"/>
                    <p:cNvCxnSpPr/>
                    <p:nvPr/>
                  </p:nvCxnSpPr>
                  <p:spPr>
                    <a:xfrm>
                      <a:off x="2688" y="1848"/>
                      <a:ext cx="0" cy="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269" name="Google Shape;269;p18"/>
                <p:cNvGrpSpPr/>
                <p:nvPr/>
              </p:nvGrpSpPr>
              <p:grpSpPr>
                <a:xfrm>
                  <a:off x="1070" y="2232"/>
                  <a:ext cx="1613" cy="364"/>
                  <a:chOff x="1070" y="1812"/>
                  <a:chExt cx="1613" cy="364"/>
                </a:xfrm>
              </p:grpSpPr>
              <p:cxnSp>
                <p:nvCxnSpPr>
                  <p:cNvPr id="270" name="Google Shape;270;p18"/>
                  <p:cNvCxnSpPr/>
                  <p:nvPr/>
                </p:nvCxnSpPr>
                <p:spPr>
                  <a:xfrm rot="10800000">
                    <a:off x="1070" y="2044"/>
                    <a:ext cx="154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71" name="Google Shape;271;p18"/>
                  <p:cNvCxnSpPr/>
                  <p:nvPr/>
                </p:nvCxnSpPr>
                <p:spPr>
                  <a:xfrm>
                    <a:off x="1622" y="2044"/>
                    <a:ext cx="154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F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72" name="Google Shape;272;p18"/>
                  <p:cNvSpPr/>
                  <p:nvPr/>
                </p:nvSpPr>
                <p:spPr>
                  <a:xfrm>
                    <a:off x="1212" y="1899"/>
                    <a:ext cx="444" cy="277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SRAM</a:t>
                    </a:r>
                    <a:endParaRPr/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Cell</a:t>
                    </a:r>
                    <a:endParaRPr/>
                  </a:p>
                </p:txBody>
              </p:sp>
              <p:grpSp>
                <p:nvGrpSpPr>
                  <p:cNvPr id="273" name="Google Shape;273;p18"/>
                  <p:cNvGrpSpPr/>
                  <p:nvPr/>
                </p:nvGrpSpPr>
                <p:grpSpPr>
                  <a:xfrm>
                    <a:off x="1296" y="1812"/>
                    <a:ext cx="1387" cy="82"/>
                    <a:chOff x="2160" y="1848"/>
                    <a:chExt cx="2544" cy="300"/>
                  </a:xfrm>
                </p:grpSpPr>
                <p:sp>
                  <p:nvSpPr>
                    <p:cNvPr id="274" name="Google Shape;274;p18"/>
                    <p:cNvSpPr/>
                    <p:nvPr/>
                  </p:nvSpPr>
                  <p:spPr>
                    <a:xfrm>
                      <a:off x="2160" y="1848"/>
                      <a:ext cx="2544" cy="300"/>
                    </a:xfrm>
                    <a:custGeom>
                      <a:rect b="b" l="l" r="r" t="t"/>
                      <a:pathLst>
                        <a:path extrusionOk="0" h="120000" w="120000">
                          <a:moveTo>
                            <a:pt x="0" y="120000"/>
                          </a:moveTo>
                          <a:lnTo>
                            <a:pt x="0" y="0"/>
                          </a:lnTo>
                          <a:lnTo>
                            <a:pt x="91132" y="0"/>
                          </a:ln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cxnSp>
                  <p:nvCxnSpPr>
                    <p:cNvPr id="275" name="Google Shape;275;p18"/>
                    <p:cNvCxnSpPr/>
                    <p:nvPr/>
                  </p:nvCxnSpPr>
                  <p:spPr>
                    <a:xfrm>
                      <a:off x="2688" y="1848"/>
                      <a:ext cx="0" cy="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276" name="Google Shape;276;p18"/>
                <p:cNvGrpSpPr/>
                <p:nvPr/>
              </p:nvGrpSpPr>
              <p:grpSpPr>
                <a:xfrm>
                  <a:off x="1070" y="2772"/>
                  <a:ext cx="1613" cy="364"/>
                  <a:chOff x="1070" y="1812"/>
                  <a:chExt cx="1613" cy="364"/>
                </a:xfrm>
              </p:grpSpPr>
              <p:cxnSp>
                <p:nvCxnSpPr>
                  <p:cNvPr id="277" name="Google Shape;277;p18"/>
                  <p:cNvCxnSpPr/>
                  <p:nvPr/>
                </p:nvCxnSpPr>
                <p:spPr>
                  <a:xfrm rot="10800000">
                    <a:off x="1070" y="2044"/>
                    <a:ext cx="154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78" name="Google Shape;278;p18"/>
                  <p:cNvCxnSpPr/>
                  <p:nvPr/>
                </p:nvCxnSpPr>
                <p:spPr>
                  <a:xfrm>
                    <a:off x="1622" y="2044"/>
                    <a:ext cx="154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F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79" name="Google Shape;279;p18"/>
                  <p:cNvSpPr/>
                  <p:nvPr/>
                </p:nvSpPr>
                <p:spPr>
                  <a:xfrm>
                    <a:off x="1212" y="1899"/>
                    <a:ext cx="444" cy="277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SRAM</a:t>
                    </a:r>
                    <a:endParaRPr/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Cell</a:t>
                    </a:r>
                    <a:endParaRPr/>
                  </a:p>
                </p:txBody>
              </p:sp>
              <p:grpSp>
                <p:nvGrpSpPr>
                  <p:cNvPr id="280" name="Google Shape;280;p18"/>
                  <p:cNvGrpSpPr/>
                  <p:nvPr/>
                </p:nvGrpSpPr>
                <p:grpSpPr>
                  <a:xfrm>
                    <a:off x="1296" y="1812"/>
                    <a:ext cx="1387" cy="82"/>
                    <a:chOff x="2160" y="1848"/>
                    <a:chExt cx="2544" cy="300"/>
                  </a:xfrm>
                </p:grpSpPr>
                <p:sp>
                  <p:nvSpPr>
                    <p:cNvPr id="281" name="Google Shape;281;p18"/>
                    <p:cNvSpPr/>
                    <p:nvPr/>
                  </p:nvSpPr>
                  <p:spPr>
                    <a:xfrm>
                      <a:off x="2160" y="1848"/>
                      <a:ext cx="2544" cy="300"/>
                    </a:xfrm>
                    <a:custGeom>
                      <a:rect b="b" l="l" r="r" t="t"/>
                      <a:pathLst>
                        <a:path extrusionOk="0" h="120000" w="120000">
                          <a:moveTo>
                            <a:pt x="0" y="120000"/>
                          </a:moveTo>
                          <a:lnTo>
                            <a:pt x="0" y="0"/>
                          </a:lnTo>
                          <a:lnTo>
                            <a:pt x="91132" y="0"/>
                          </a:ln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cxnSp>
                  <p:nvCxnSpPr>
                    <p:cNvPr id="282" name="Google Shape;282;p18"/>
                    <p:cNvCxnSpPr/>
                    <p:nvPr/>
                  </p:nvCxnSpPr>
                  <p:spPr>
                    <a:xfrm>
                      <a:off x="2688" y="1848"/>
                      <a:ext cx="0" cy="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  <p:grpSp>
            <p:nvGrpSpPr>
              <p:cNvPr id="283" name="Google Shape;283;p18"/>
              <p:cNvGrpSpPr/>
              <p:nvPr/>
            </p:nvGrpSpPr>
            <p:grpSpPr>
              <a:xfrm>
                <a:off x="1994" y="1371"/>
                <a:ext cx="1685" cy="2013"/>
                <a:chOff x="998" y="1371"/>
                <a:chExt cx="1685" cy="2013"/>
              </a:xfrm>
            </p:grpSpPr>
            <p:grpSp>
              <p:nvGrpSpPr>
                <p:cNvPr id="284" name="Google Shape;284;p18"/>
                <p:cNvGrpSpPr/>
                <p:nvPr/>
              </p:nvGrpSpPr>
              <p:grpSpPr>
                <a:xfrm>
                  <a:off x="998" y="1371"/>
                  <a:ext cx="889" cy="2013"/>
                  <a:chOff x="998" y="1371"/>
                  <a:chExt cx="889" cy="2013"/>
                </a:xfrm>
              </p:grpSpPr>
              <p:sp>
                <p:nvSpPr>
                  <p:cNvPr id="285" name="Google Shape;285;p18"/>
                  <p:cNvSpPr txBox="1"/>
                  <p:nvPr/>
                </p:nvSpPr>
                <p:spPr>
                  <a:xfrm>
                    <a:off x="998" y="1371"/>
                    <a:ext cx="889" cy="37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  Wr Driver &amp;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-  Precharger +</a:t>
                    </a:r>
                    <a:endParaRPr/>
                  </a:p>
                </p:txBody>
              </p:sp>
              <p:sp>
                <p:nvSpPr>
                  <p:cNvPr id="286" name="Google Shape;286;p18"/>
                  <p:cNvSpPr txBox="1"/>
                  <p:nvPr/>
                </p:nvSpPr>
                <p:spPr>
                  <a:xfrm>
                    <a:off x="998" y="3166"/>
                    <a:ext cx="885" cy="218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-  Sense amp +</a:t>
                    </a:r>
                    <a:endParaRPr/>
                  </a:p>
                </p:txBody>
              </p:sp>
              <p:cxnSp>
                <p:nvCxnSpPr>
                  <p:cNvPr id="287" name="Google Shape;287;p18"/>
                  <p:cNvCxnSpPr/>
                  <p:nvPr/>
                </p:nvCxnSpPr>
                <p:spPr>
                  <a:xfrm rot="10800000">
                    <a:off x="1070" y="2916"/>
                    <a:ext cx="0" cy="25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88" name="Google Shape;288;p18"/>
                  <p:cNvCxnSpPr/>
                  <p:nvPr/>
                </p:nvCxnSpPr>
                <p:spPr>
                  <a:xfrm>
                    <a:off x="1070" y="1743"/>
                    <a:ext cx="0" cy="89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89" name="Google Shape;289;p18"/>
                  <p:cNvCxnSpPr/>
                  <p:nvPr/>
                </p:nvCxnSpPr>
                <p:spPr>
                  <a:xfrm rot="10800000">
                    <a:off x="1776" y="2916"/>
                    <a:ext cx="0" cy="25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F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90" name="Google Shape;290;p18"/>
                  <p:cNvCxnSpPr/>
                  <p:nvPr/>
                </p:nvCxnSpPr>
                <p:spPr>
                  <a:xfrm>
                    <a:off x="1776" y="1743"/>
                    <a:ext cx="0" cy="89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F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91" name="Google Shape;291;p18"/>
                <p:cNvGrpSpPr/>
                <p:nvPr/>
              </p:nvGrpSpPr>
              <p:grpSpPr>
                <a:xfrm>
                  <a:off x="1070" y="1812"/>
                  <a:ext cx="1613" cy="364"/>
                  <a:chOff x="1070" y="1812"/>
                  <a:chExt cx="1613" cy="364"/>
                </a:xfrm>
              </p:grpSpPr>
              <p:cxnSp>
                <p:nvCxnSpPr>
                  <p:cNvPr id="292" name="Google Shape;292;p18"/>
                  <p:cNvCxnSpPr/>
                  <p:nvPr/>
                </p:nvCxnSpPr>
                <p:spPr>
                  <a:xfrm rot="10800000">
                    <a:off x="1070" y="2044"/>
                    <a:ext cx="154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93" name="Google Shape;293;p18"/>
                  <p:cNvCxnSpPr/>
                  <p:nvPr/>
                </p:nvCxnSpPr>
                <p:spPr>
                  <a:xfrm>
                    <a:off x="1622" y="2044"/>
                    <a:ext cx="154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F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94" name="Google Shape;294;p18"/>
                  <p:cNvSpPr/>
                  <p:nvPr/>
                </p:nvSpPr>
                <p:spPr>
                  <a:xfrm>
                    <a:off x="1212" y="1899"/>
                    <a:ext cx="444" cy="277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SRAM</a:t>
                    </a:r>
                    <a:endParaRPr/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Cell</a:t>
                    </a:r>
                    <a:endParaRPr/>
                  </a:p>
                </p:txBody>
              </p:sp>
              <p:grpSp>
                <p:nvGrpSpPr>
                  <p:cNvPr id="295" name="Google Shape;295;p18"/>
                  <p:cNvGrpSpPr/>
                  <p:nvPr/>
                </p:nvGrpSpPr>
                <p:grpSpPr>
                  <a:xfrm>
                    <a:off x="1296" y="1812"/>
                    <a:ext cx="1387" cy="82"/>
                    <a:chOff x="2160" y="1848"/>
                    <a:chExt cx="2544" cy="300"/>
                  </a:xfrm>
                </p:grpSpPr>
                <p:sp>
                  <p:nvSpPr>
                    <p:cNvPr id="296" name="Google Shape;296;p18"/>
                    <p:cNvSpPr/>
                    <p:nvPr/>
                  </p:nvSpPr>
                  <p:spPr>
                    <a:xfrm>
                      <a:off x="2160" y="1848"/>
                      <a:ext cx="2544" cy="300"/>
                    </a:xfrm>
                    <a:custGeom>
                      <a:rect b="b" l="l" r="r" t="t"/>
                      <a:pathLst>
                        <a:path extrusionOk="0" h="120000" w="120000">
                          <a:moveTo>
                            <a:pt x="0" y="120000"/>
                          </a:moveTo>
                          <a:lnTo>
                            <a:pt x="0" y="0"/>
                          </a:lnTo>
                          <a:lnTo>
                            <a:pt x="91132" y="0"/>
                          </a:ln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cxnSp>
                  <p:nvCxnSpPr>
                    <p:cNvPr id="297" name="Google Shape;297;p18"/>
                    <p:cNvCxnSpPr/>
                    <p:nvPr/>
                  </p:nvCxnSpPr>
                  <p:spPr>
                    <a:xfrm>
                      <a:off x="2688" y="1848"/>
                      <a:ext cx="0" cy="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298" name="Google Shape;298;p18"/>
                <p:cNvGrpSpPr/>
                <p:nvPr/>
              </p:nvGrpSpPr>
              <p:grpSpPr>
                <a:xfrm>
                  <a:off x="1070" y="2232"/>
                  <a:ext cx="1613" cy="364"/>
                  <a:chOff x="1070" y="1812"/>
                  <a:chExt cx="1613" cy="364"/>
                </a:xfrm>
              </p:grpSpPr>
              <p:cxnSp>
                <p:nvCxnSpPr>
                  <p:cNvPr id="299" name="Google Shape;299;p18"/>
                  <p:cNvCxnSpPr/>
                  <p:nvPr/>
                </p:nvCxnSpPr>
                <p:spPr>
                  <a:xfrm rot="10800000">
                    <a:off x="1070" y="2044"/>
                    <a:ext cx="154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00" name="Google Shape;300;p18"/>
                  <p:cNvCxnSpPr/>
                  <p:nvPr/>
                </p:nvCxnSpPr>
                <p:spPr>
                  <a:xfrm>
                    <a:off x="1622" y="2044"/>
                    <a:ext cx="154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F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301" name="Google Shape;301;p18"/>
                  <p:cNvSpPr/>
                  <p:nvPr/>
                </p:nvSpPr>
                <p:spPr>
                  <a:xfrm>
                    <a:off x="1212" y="1899"/>
                    <a:ext cx="444" cy="277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SRAM</a:t>
                    </a:r>
                    <a:endParaRPr/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Cell</a:t>
                    </a:r>
                    <a:endParaRPr/>
                  </a:p>
                </p:txBody>
              </p:sp>
              <p:grpSp>
                <p:nvGrpSpPr>
                  <p:cNvPr id="302" name="Google Shape;302;p18"/>
                  <p:cNvGrpSpPr/>
                  <p:nvPr/>
                </p:nvGrpSpPr>
                <p:grpSpPr>
                  <a:xfrm>
                    <a:off x="1296" y="1812"/>
                    <a:ext cx="1387" cy="82"/>
                    <a:chOff x="2160" y="1848"/>
                    <a:chExt cx="2544" cy="300"/>
                  </a:xfrm>
                </p:grpSpPr>
                <p:sp>
                  <p:nvSpPr>
                    <p:cNvPr id="303" name="Google Shape;303;p18"/>
                    <p:cNvSpPr/>
                    <p:nvPr/>
                  </p:nvSpPr>
                  <p:spPr>
                    <a:xfrm>
                      <a:off x="2160" y="1848"/>
                      <a:ext cx="2544" cy="300"/>
                    </a:xfrm>
                    <a:custGeom>
                      <a:rect b="b" l="l" r="r" t="t"/>
                      <a:pathLst>
                        <a:path extrusionOk="0" h="120000" w="120000">
                          <a:moveTo>
                            <a:pt x="0" y="120000"/>
                          </a:moveTo>
                          <a:lnTo>
                            <a:pt x="0" y="0"/>
                          </a:lnTo>
                          <a:lnTo>
                            <a:pt x="91132" y="0"/>
                          </a:ln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cxnSp>
                  <p:nvCxnSpPr>
                    <p:cNvPr id="304" name="Google Shape;304;p18"/>
                    <p:cNvCxnSpPr/>
                    <p:nvPr/>
                  </p:nvCxnSpPr>
                  <p:spPr>
                    <a:xfrm>
                      <a:off x="2688" y="1848"/>
                      <a:ext cx="0" cy="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305" name="Google Shape;305;p18"/>
                <p:cNvGrpSpPr/>
                <p:nvPr/>
              </p:nvGrpSpPr>
              <p:grpSpPr>
                <a:xfrm>
                  <a:off x="1070" y="2772"/>
                  <a:ext cx="1613" cy="364"/>
                  <a:chOff x="1070" y="1812"/>
                  <a:chExt cx="1613" cy="364"/>
                </a:xfrm>
              </p:grpSpPr>
              <p:cxnSp>
                <p:nvCxnSpPr>
                  <p:cNvPr id="306" name="Google Shape;306;p18"/>
                  <p:cNvCxnSpPr/>
                  <p:nvPr/>
                </p:nvCxnSpPr>
                <p:spPr>
                  <a:xfrm rot="10800000">
                    <a:off x="1070" y="2044"/>
                    <a:ext cx="154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07" name="Google Shape;307;p18"/>
                  <p:cNvCxnSpPr/>
                  <p:nvPr/>
                </p:nvCxnSpPr>
                <p:spPr>
                  <a:xfrm>
                    <a:off x="1622" y="2044"/>
                    <a:ext cx="154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F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308" name="Google Shape;308;p18"/>
                  <p:cNvSpPr/>
                  <p:nvPr/>
                </p:nvSpPr>
                <p:spPr>
                  <a:xfrm>
                    <a:off x="1212" y="1899"/>
                    <a:ext cx="444" cy="277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SRAM</a:t>
                    </a:r>
                    <a:endParaRPr/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Cell</a:t>
                    </a:r>
                    <a:endParaRPr/>
                  </a:p>
                </p:txBody>
              </p:sp>
              <p:grpSp>
                <p:nvGrpSpPr>
                  <p:cNvPr id="309" name="Google Shape;309;p18"/>
                  <p:cNvGrpSpPr/>
                  <p:nvPr/>
                </p:nvGrpSpPr>
                <p:grpSpPr>
                  <a:xfrm>
                    <a:off x="1296" y="1812"/>
                    <a:ext cx="1387" cy="82"/>
                    <a:chOff x="2160" y="1848"/>
                    <a:chExt cx="2544" cy="300"/>
                  </a:xfrm>
                </p:grpSpPr>
                <p:sp>
                  <p:nvSpPr>
                    <p:cNvPr id="310" name="Google Shape;310;p18"/>
                    <p:cNvSpPr/>
                    <p:nvPr/>
                  </p:nvSpPr>
                  <p:spPr>
                    <a:xfrm>
                      <a:off x="2160" y="1848"/>
                      <a:ext cx="2544" cy="300"/>
                    </a:xfrm>
                    <a:custGeom>
                      <a:rect b="b" l="l" r="r" t="t"/>
                      <a:pathLst>
                        <a:path extrusionOk="0" h="120000" w="120000">
                          <a:moveTo>
                            <a:pt x="0" y="120000"/>
                          </a:moveTo>
                          <a:lnTo>
                            <a:pt x="0" y="0"/>
                          </a:lnTo>
                          <a:lnTo>
                            <a:pt x="91132" y="0"/>
                          </a:ln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cxnSp>
                  <p:nvCxnSpPr>
                    <p:cNvPr id="311" name="Google Shape;311;p18"/>
                    <p:cNvCxnSpPr/>
                    <p:nvPr/>
                  </p:nvCxnSpPr>
                  <p:spPr>
                    <a:xfrm>
                      <a:off x="2688" y="1848"/>
                      <a:ext cx="0" cy="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</p:grpSp>
        <p:grpSp>
          <p:nvGrpSpPr>
            <p:cNvPr id="312" name="Google Shape;312;p18"/>
            <p:cNvGrpSpPr/>
            <p:nvPr/>
          </p:nvGrpSpPr>
          <p:grpSpPr>
            <a:xfrm>
              <a:off x="2413" y="1371"/>
              <a:ext cx="1685" cy="2013"/>
              <a:chOff x="998" y="1371"/>
              <a:chExt cx="1685" cy="2013"/>
            </a:xfrm>
          </p:grpSpPr>
          <p:grpSp>
            <p:nvGrpSpPr>
              <p:cNvPr id="313" name="Google Shape;313;p18"/>
              <p:cNvGrpSpPr/>
              <p:nvPr/>
            </p:nvGrpSpPr>
            <p:grpSpPr>
              <a:xfrm>
                <a:off x="998" y="1371"/>
                <a:ext cx="889" cy="2013"/>
                <a:chOff x="998" y="1371"/>
                <a:chExt cx="889" cy="2013"/>
              </a:xfrm>
            </p:grpSpPr>
            <p:sp>
              <p:nvSpPr>
                <p:cNvPr id="314" name="Google Shape;314;p18"/>
                <p:cNvSpPr txBox="1"/>
                <p:nvPr/>
              </p:nvSpPr>
              <p:spPr>
                <a:xfrm>
                  <a:off x="998" y="1371"/>
                  <a:ext cx="889" cy="372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Wr Driver &amp;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-  Precharger +</a:t>
                  </a:r>
                  <a:endParaRPr/>
                </a:p>
              </p:txBody>
            </p:sp>
            <p:sp>
              <p:nvSpPr>
                <p:cNvPr id="315" name="Google Shape;315;p18"/>
                <p:cNvSpPr txBox="1"/>
                <p:nvPr/>
              </p:nvSpPr>
              <p:spPr>
                <a:xfrm>
                  <a:off x="998" y="3166"/>
                  <a:ext cx="885" cy="218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-  Sense amp +</a:t>
                  </a:r>
                  <a:endParaRPr/>
                </a:p>
              </p:txBody>
            </p:sp>
            <p:cxnSp>
              <p:nvCxnSpPr>
                <p:cNvPr id="316" name="Google Shape;316;p18"/>
                <p:cNvCxnSpPr/>
                <p:nvPr/>
              </p:nvCxnSpPr>
              <p:spPr>
                <a:xfrm rot="10800000">
                  <a:off x="1070" y="2916"/>
                  <a:ext cx="0" cy="2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7" name="Google Shape;317;p18"/>
                <p:cNvCxnSpPr/>
                <p:nvPr/>
              </p:nvCxnSpPr>
              <p:spPr>
                <a:xfrm>
                  <a:off x="1070" y="1743"/>
                  <a:ext cx="0" cy="89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8" name="Google Shape;318;p18"/>
                <p:cNvCxnSpPr/>
                <p:nvPr/>
              </p:nvCxnSpPr>
              <p:spPr>
                <a:xfrm rot="10800000">
                  <a:off x="1776" y="2916"/>
                  <a:ext cx="0" cy="2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9" name="Google Shape;319;p18"/>
                <p:cNvCxnSpPr/>
                <p:nvPr/>
              </p:nvCxnSpPr>
              <p:spPr>
                <a:xfrm>
                  <a:off x="1776" y="1743"/>
                  <a:ext cx="0" cy="89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20" name="Google Shape;320;p18"/>
              <p:cNvGrpSpPr/>
              <p:nvPr/>
            </p:nvGrpSpPr>
            <p:grpSpPr>
              <a:xfrm>
                <a:off x="1070" y="1812"/>
                <a:ext cx="1613" cy="364"/>
                <a:chOff x="1070" y="1812"/>
                <a:chExt cx="1613" cy="364"/>
              </a:xfrm>
            </p:grpSpPr>
            <p:cxnSp>
              <p:nvCxnSpPr>
                <p:cNvPr id="321" name="Google Shape;321;p18"/>
                <p:cNvCxnSpPr/>
                <p:nvPr/>
              </p:nvCxnSpPr>
              <p:spPr>
                <a:xfrm rot="10800000">
                  <a:off x="1070" y="2044"/>
                  <a:ext cx="154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2" name="Google Shape;322;p18"/>
                <p:cNvCxnSpPr/>
                <p:nvPr/>
              </p:nvCxnSpPr>
              <p:spPr>
                <a:xfrm>
                  <a:off x="1622" y="2044"/>
                  <a:ext cx="154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23" name="Google Shape;323;p18"/>
                <p:cNvSpPr/>
                <p:nvPr/>
              </p:nvSpPr>
              <p:spPr>
                <a:xfrm>
                  <a:off x="1212" y="1899"/>
                  <a:ext cx="444" cy="277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2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SRAM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2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Cell</a:t>
                  </a:r>
                  <a:endParaRPr/>
                </a:p>
              </p:txBody>
            </p:sp>
            <p:grpSp>
              <p:nvGrpSpPr>
                <p:cNvPr id="324" name="Google Shape;324;p18"/>
                <p:cNvGrpSpPr/>
                <p:nvPr/>
              </p:nvGrpSpPr>
              <p:grpSpPr>
                <a:xfrm>
                  <a:off x="1296" y="1812"/>
                  <a:ext cx="1387" cy="82"/>
                  <a:chOff x="2160" y="1848"/>
                  <a:chExt cx="2544" cy="300"/>
                </a:xfrm>
              </p:grpSpPr>
              <p:sp>
                <p:nvSpPr>
                  <p:cNvPr id="325" name="Google Shape;325;p18"/>
                  <p:cNvSpPr/>
                  <p:nvPr/>
                </p:nvSpPr>
                <p:spPr>
                  <a:xfrm>
                    <a:off x="2160" y="1848"/>
                    <a:ext cx="2544" cy="30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120000"/>
                        </a:moveTo>
                        <a:lnTo>
                          <a:pt x="0" y="0"/>
                        </a:lnTo>
                        <a:lnTo>
                          <a:pt x="91132" y="0"/>
                        </a:lnTo>
                        <a:lnTo>
                          <a:pt x="12000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cxnSp>
                <p:nvCxnSpPr>
                  <p:cNvPr id="326" name="Google Shape;326;p18"/>
                  <p:cNvCxnSpPr/>
                  <p:nvPr/>
                </p:nvCxnSpPr>
                <p:spPr>
                  <a:xfrm>
                    <a:off x="2688" y="1848"/>
                    <a:ext cx="0" cy="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327" name="Google Shape;327;p18"/>
              <p:cNvGrpSpPr/>
              <p:nvPr/>
            </p:nvGrpSpPr>
            <p:grpSpPr>
              <a:xfrm>
                <a:off x="1070" y="2232"/>
                <a:ext cx="1613" cy="364"/>
                <a:chOff x="1070" y="1812"/>
                <a:chExt cx="1613" cy="364"/>
              </a:xfrm>
            </p:grpSpPr>
            <p:cxnSp>
              <p:nvCxnSpPr>
                <p:cNvPr id="328" name="Google Shape;328;p18"/>
                <p:cNvCxnSpPr/>
                <p:nvPr/>
              </p:nvCxnSpPr>
              <p:spPr>
                <a:xfrm rot="10800000">
                  <a:off x="1070" y="2044"/>
                  <a:ext cx="154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9" name="Google Shape;329;p18"/>
                <p:cNvCxnSpPr/>
                <p:nvPr/>
              </p:nvCxnSpPr>
              <p:spPr>
                <a:xfrm>
                  <a:off x="1622" y="2044"/>
                  <a:ext cx="154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30" name="Google Shape;330;p18"/>
                <p:cNvSpPr/>
                <p:nvPr/>
              </p:nvSpPr>
              <p:spPr>
                <a:xfrm>
                  <a:off x="1212" y="1899"/>
                  <a:ext cx="444" cy="277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2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SRAM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2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Cell</a:t>
                  </a:r>
                  <a:endParaRPr/>
                </a:p>
              </p:txBody>
            </p:sp>
            <p:grpSp>
              <p:nvGrpSpPr>
                <p:cNvPr id="331" name="Google Shape;331;p18"/>
                <p:cNvGrpSpPr/>
                <p:nvPr/>
              </p:nvGrpSpPr>
              <p:grpSpPr>
                <a:xfrm>
                  <a:off x="1296" y="1812"/>
                  <a:ext cx="1387" cy="82"/>
                  <a:chOff x="2160" y="1848"/>
                  <a:chExt cx="2544" cy="300"/>
                </a:xfrm>
              </p:grpSpPr>
              <p:sp>
                <p:nvSpPr>
                  <p:cNvPr id="332" name="Google Shape;332;p18"/>
                  <p:cNvSpPr/>
                  <p:nvPr/>
                </p:nvSpPr>
                <p:spPr>
                  <a:xfrm>
                    <a:off x="2160" y="1848"/>
                    <a:ext cx="2544" cy="30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120000"/>
                        </a:moveTo>
                        <a:lnTo>
                          <a:pt x="0" y="0"/>
                        </a:lnTo>
                        <a:lnTo>
                          <a:pt x="91132" y="0"/>
                        </a:lnTo>
                        <a:lnTo>
                          <a:pt x="12000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cxnSp>
                <p:nvCxnSpPr>
                  <p:cNvPr id="333" name="Google Shape;333;p18"/>
                  <p:cNvCxnSpPr/>
                  <p:nvPr/>
                </p:nvCxnSpPr>
                <p:spPr>
                  <a:xfrm>
                    <a:off x="2688" y="1848"/>
                    <a:ext cx="0" cy="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334" name="Google Shape;334;p18"/>
              <p:cNvGrpSpPr/>
              <p:nvPr/>
            </p:nvGrpSpPr>
            <p:grpSpPr>
              <a:xfrm>
                <a:off x="1070" y="2772"/>
                <a:ext cx="1613" cy="364"/>
                <a:chOff x="1070" y="1812"/>
                <a:chExt cx="1613" cy="364"/>
              </a:xfrm>
            </p:grpSpPr>
            <p:cxnSp>
              <p:nvCxnSpPr>
                <p:cNvPr id="335" name="Google Shape;335;p18"/>
                <p:cNvCxnSpPr/>
                <p:nvPr/>
              </p:nvCxnSpPr>
              <p:spPr>
                <a:xfrm rot="10800000">
                  <a:off x="1070" y="2044"/>
                  <a:ext cx="154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6" name="Google Shape;336;p18"/>
                <p:cNvCxnSpPr/>
                <p:nvPr/>
              </p:nvCxnSpPr>
              <p:spPr>
                <a:xfrm>
                  <a:off x="1622" y="2044"/>
                  <a:ext cx="154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37" name="Google Shape;337;p18"/>
                <p:cNvSpPr/>
                <p:nvPr/>
              </p:nvSpPr>
              <p:spPr>
                <a:xfrm>
                  <a:off x="1212" y="1899"/>
                  <a:ext cx="444" cy="277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2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SRAM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2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Cell</a:t>
                  </a:r>
                  <a:endParaRPr/>
                </a:p>
              </p:txBody>
            </p:sp>
            <p:grpSp>
              <p:nvGrpSpPr>
                <p:cNvPr id="338" name="Google Shape;338;p18"/>
                <p:cNvGrpSpPr/>
                <p:nvPr/>
              </p:nvGrpSpPr>
              <p:grpSpPr>
                <a:xfrm>
                  <a:off x="1296" y="1812"/>
                  <a:ext cx="1387" cy="82"/>
                  <a:chOff x="2160" y="1848"/>
                  <a:chExt cx="2544" cy="300"/>
                </a:xfrm>
              </p:grpSpPr>
              <p:sp>
                <p:nvSpPr>
                  <p:cNvPr id="339" name="Google Shape;339;p18"/>
                  <p:cNvSpPr/>
                  <p:nvPr/>
                </p:nvSpPr>
                <p:spPr>
                  <a:xfrm>
                    <a:off x="2160" y="1848"/>
                    <a:ext cx="2544" cy="30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120000"/>
                        </a:moveTo>
                        <a:lnTo>
                          <a:pt x="0" y="0"/>
                        </a:lnTo>
                        <a:lnTo>
                          <a:pt x="91132" y="0"/>
                        </a:lnTo>
                        <a:lnTo>
                          <a:pt x="12000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cxnSp>
                <p:nvCxnSpPr>
                  <p:cNvPr id="340" name="Google Shape;340;p18"/>
                  <p:cNvCxnSpPr/>
                  <p:nvPr/>
                </p:nvCxnSpPr>
                <p:spPr>
                  <a:xfrm>
                    <a:off x="2688" y="1848"/>
                    <a:ext cx="0" cy="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sp>
          <p:nvSpPr>
            <p:cNvPr id="341" name="Google Shape;341;p18"/>
            <p:cNvSpPr txBox="1"/>
            <p:nvPr/>
          </p:nvSpPr>
          <p:spPr>
            <a:xfrm flipH="1" rot="-5400000">
              <a:off x="3828" y="2288"/>
              <a:ext cx="1450" cy="294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 Decoder</a:t>
              </a:r>
              <a:endParaRPr/>
            </a:p>
          </p:txBody>
        </p:sp>
        <p:cxnSp>
          <p:nvCxnSpPr>
            <p:cNvPr id="342" name="Google Shape;342;p18"/>
            <p:cNvCxnSpPr/>
            <p:nvPr/>
          </p:nvCxnSpPr>
          <p:spPr>
            <a:xfrm rot="10800000">
              <a:off x="4712" y="2128"/>
              <a:ext cx="39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3" name="Google Shape;343;p18"/>
            <p:cNvCxnSpPr/>
            <p:nvPr/>
          </p:nvCxnSpPr>
          <p:spPr>
            <a:xfrm rot="10800000">
              <a:off x="4712" y="2296"/>
              <a:ext cx="39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4" name="Google Shape;344;p18"/>
            <p:cNvCxnSpPr/>
            <p:nvPr/>
          </p:nvCxnSpPr>
          <p:spPr>
            <a:xfrm rot="10800000">
              <a:off x="4712" y="2452"/>
              <a:ext cx="39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5" name="Google Shape;345;p18"/>
            <p:cNvCxnSpPr/>
            <p:nvPr/>
          </p:nvCxnSpPr>
          <p:spPr>
            <a:xfrm rot="10800000">
              <a:off x="4712" y="2608"/>
              <a:ext cx="39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346" name="Google Shape;346;p18"/>
            <p:cNvGrpSpPr/>
            <p:nvPr/>
          </p:nvGrpSpPr>
          <p:grpSpPr>
            <a:xfrm>
              <a:off x="5060" y="1974"/>
              <a:ext cx="319" cy="768"/>
              <a:chOff x="5036" y="1914"/>
              <a:chExt cx="319" cy="768"/>
            </a:xfrm>
          </p:grpSpPr>
          <p:sp>
            <p:nvSpPr>
              <p:cNvPr id="347" name="Google Shape;347;p18"/>
              <p:cNvSpPr txBox="1"/>
              <p:nvPr/>
            </p:nvSpPr>
            <p:spPr>
              <a:xfrm>
                <a:off x="5036" y="1914"/>
                <a:ext cx="31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aseline="-25000"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8" name="Google Shape;348;p18"/>
              <p:cNvSpPr txBox="1"/>
              <p:nvPr/>
            </p:nvSpPr>
            <p:spPr>
              <a:xfrm>
                <a:off x="5036" y="2082"/>
                <a:ext cx="31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aseline="-25000"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9" name="Google Shape;349;p18"/>
              <p:cNvSpPr txBox="1"/>
              <p:nvPr/>
            </p:nvSpPr>
            <p:spPr>
              <a:xfrm>
                <a:off x="5036" y="2238"/>
                <a:ext cx="31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aseline="-25000"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0" name="Google Shape;350;p18"/>
              <p:cNvSpPr txBox="1"/>
              <p:nvPr/>
            </p:nvSpPr>
            <p:spPr>
              <a:xfrm>
                <a:off x="5036" y="2394"/>
                <a:ext cx="31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aseline="-25000"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51" name="Google Shape;351;p18"/>
            <p:cNvGrpSpPr/>
            <p:nvPr/>
          </p:nvGrpSpPr>
          <p:grpSpPr>
            <a:xfrm>
              <a:off x="672" y="900"/>
              <a:ext cx="468" cy="471"/>
              <a:chOff x="672" y="854"/>
              <a:chExt cx="468" cy="517"/>
            </a:xfrm>
          </p:grpSpPr>
          <p:cxnSp>
            <p:nvCxnSpPr>
              <p:cNvPr id="352" name="Google Shape;352;p18"/>
              <p:cNvCxnSpPr/>
              <p:nvPr/>
            </p:nvCxnSpPr>
            <p:spPr>
              <a:xfrm>
                <a:off x="898" y="1104"/>
                <a:ext cx="0" cy="2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53" name="Google Shape;353;p18"/>
              <p:cNvSpPr txBox="1"/>
              <p:nvPr/>
            </p:nvSpPr>
            <p:spPr>
              <a:xfrm>
                <a:off x="672" y="854"/>
                <a:ext cx="468" cy="3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Din</a:t>
                </a:r>
                <a:r>
                  <a:rPr baseline="-25000"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54" name="Google Shape;354;p18"/>
            <p:cNvGrpSpPr/>
            <p:nvPr/>
          </p:nvGrpSpPr>
          <p:grpSpPr>
            <a:xfrm>
              <a:off x="1632" y="900"/>
              <a:ext cx="468" cy="471"/>
              <a:chOff x="672" y="854"/>
              <a:chExt cx="468" cy="517"/>
            </a:xfrm>
          </p:grpSpPr>
          <p:cxnSp>
            <p:nvCxnSpPr>
              <p:cNvPr id="355" name="Google Shape;355;p18"/>
              <p:cNvCxnSpPr/>
              <p:nvPr/>
            </p:nvCxnSpPr>
            <p:spPr>
              <a:xfrm>
                <a:off x="898" y="1104"/>
                <a:ext cx="0" cy="2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56" name="Google Shape;356;p18"/>
              <p:cNvSpPr txBox="1"/>
              <p:nvPr/>
            </p:nvSpPr>
            <p:spPr>
              <a:xfrm>
                <a:off x="672" y="854"/>
                <a:ext cx="468" cy="3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Din</a:t>
                </a:r>
                <a:r>
                  <a:rPr baseline="-25000"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57" name="Google Shape;357;p18"/>
            <p:cNvGrpSpPr/>
            <p:nvPr/>
          </p:nvGrpSpPr>
          <p:grpSpPr>
            <a:xfrm>
              <a:off x="2616" y="900"/>
              <a:ext cx="468" cy="471"/>
              <a:chOff x="672" y="854"/>
              <a:chExt cx="468" cy="517"/>
            </a:xfrm>
          </p:grpSpPr>
          <p:cxnSp>
            <p:nvCxnSpPr>
              <p:cNvPr id="358" name="Google Shape;358;p18"/>
              <p:cNvCxnSpPr/>
              <p:nvPr/>
            </p:nvCxnSpPr>
            <p:spPr>
              <a:xfrm>
                <a:off x="898" y="1104"/>
                <a:ext cx="0" cy="2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59" name="Google Shape;359;p18"/>
              <p:cNvSpPr txBox="1"/>
              <p:nvPr/>
            </p:nvSpPr>
            <p:spPr>
              <a:xfrm>
                <a:off x="672" y="854"/>
                <a:ext cx="468" cy="3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Din</a:t>
                </a:r>
                <a:r>
                  <a:rPr baseline="-25000"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60" name="Google Shape;360;p18"/>
            <p:cNvGrpSpPr/>
            <p:nvPr/>
          </p:nvGrpSpPr>
          <p:grpSpPr>
            <a:xfrm>
              <a:off x="3624" y="900"/>
              <a:ext cx="468" cy="471"/>
              <a:chOff x="672" y="854"/>
              <a:chExt cx="468" cy="517"/>
            </a:xfrm>
          </p:grpSpPr>
          <p:cxnSp>
            <p:nvCxnSpPr>
              <p:cNvPr id="361" name="Google Shape;361;p18"/>
              <p:cNvCxnSpPr/>
              <p:nvPr/>
            </p:nvCxnSpPr>
            <p:spPr>
              <a:xfrm>
                <a:off x="898" y="1104"/>
                <a:ext cx="0" cy="2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62" name="Google Shape;362;p18"/>
              <p:cNvSpPr txBox="1"/>
              <p:nvPr/>
            </p:nvSpPr>
            <p:spPr>
              <a:xfrm>
                <a:off x="672" y="854"/>
                <a:ext cx="468" cy="3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Din</a:t>
                </a:r>
                <a:r>
                  <a:rPr baseline="-25000"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363" name="Google Shape;363;p18"/>
            <p:cNvCxnSpPr/>
            <p:nvPr/>
          </p:nvCxnSpPr>
          <p:spPr>
            <a:xfrm>
              <a:off x="873" y="3384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64" name="Google Shape;364;p18"/>
            <p:cNvSpPr txBox="1"/>
            <p:nvPr/>
          </p:nvSpPr>
          <p:spPr>
            <a:xfrm>
              <a:off x="587" y="3516"/>
              <a:ext cx="56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Dout</a:t>
              </a:r>
              <a:r>
                <a:rPr baseline="-25000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5" name="Google Shape;365;p18"/>
            <p:cNvCxnSpPr/>
            <p:nvPr/>
          </p:nvCxnSpPr>
          <p:spPr>
            <a:xfrm>
              <a:off x="1833" y="3384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66" name="Google Shape;366;p18"/>
            <p:cNvSpPr txBox="1"/>
            <p:nvPr/>
          </p:nvSpPr>
          <p:spPr>
            <a:xfrm>
              <a:off x="1547" y="3516"/>
              <a:ext cx="56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Dout</a:t>
              </a:r>
              <a:r>
                <a:rPr baseline="-25000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7" name="Google Shape;367;p18"/>
            <p:cNvCxnSpPr/>
            <p:nvPr/>
          </p:nvCxnSpPr>
          <p:spPr>
            <a:xfrm>
              <a:off x="2817" y="3384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68" name="Google Shape;368;p18"/>
            <p:cNvSpPr txBox="1"/>
            <p:nvPr/>
          </p:nvSpPr>
          <p:spPr>
            <a:xfrm>
              <a:off x="2531" y="3516"/>
              <a:ext cx="56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Dout</a:t>
              </a:r>
              <a:r>
                <a:rPr baseline="-25000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9" name="Google Shape;369;p18"/>
            <p:cNvCxnSpPr/>
            <p:nvPr/>
          </p:nvCxnSpPr>
          <p:spPr>
            <a:xfrm>
              <a:off x="3825" y="3384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70" name="Google Shape;370;p18"/>
            <p:cNvSpPr txBox="1"/>
            <p:nvPr/>
          </p:nvSpPr>
          <p:spPr>
            <a:xfrm>
              <a:off x="3539" y="3516"/>
              <a:ext cx="56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Dout</a:t>
              </a:r>
              <a:r>
                <a:rPr baseline="-25000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376" name="Google Shape;376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19"/>
          <p:cNvSpPr txBox="1"/>
          <p:nvPr>
            <p:ph type="title"/>
          </p:nvPr>
        </p:nvSpPr>
        <p:spPr>
          <a:xfrm>
            <a:off x="685800" y="2476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 Lógico de SRAM Típica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8" name="Google Shape;378;p19"/>
          <p:cNvGrpSpPr/>
          <p:nvPr/>
        </p:nvGrpSpPr>
        <p:grpSpPr>
          <a:xfrm>
            <a:off x="2098675" y="1450975"/>
            <a:ext cx="4687888" cy="1349375"/>
            <a:chOff x="1322" y="1142"/>
            <a:chExt cx="2953" cy="850"/>
          </a:xfrm>
        </p:grpSpPr>
        <p:sp>
          <p:nvSpPr>
            <p:cNvPr id="379" name="Google Shape;379;p19"/>
            <p:cNvSpPr/>
            <p:nvPr/>
          </p:nvSpPr>
          <p:spPr>
            <a:xfrm>
              <a:off x="2412" y="1212"/>
              <a:ext cx="984" cy="76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aseline="30000"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Words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 bits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SRAM</a:t>
              </a:r>
              <a:endParaRPr/>
            </a:p>
          </p:txBody>
        </p:sp>
        <p:cxnSp>
          <p:nvCxnSpPr>
            <p:cNvPr id="380" name="Google Shape;380;p19"/>
            <p:cNvCxnSpPr/>
            <p:nvPr/>
          </p:nvCxnSpPr>
          <p:spPr>
            <a:xfrm flipH="1">
              <a:off x="2016" y="1284"/>
              <a:ext cx="132" cy="1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1" name="Google Shape;381;p19"/>
            <p:cNvSpPr txBox="1"/>
            <p:nvPr/>
          </p:nvSpPr>
          <p:spPr>
            <a:xfrm>
              <a:off x="1862" y="1351"/>
              <a:ext cx="19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82" name="Google Shape;382;p19"/>
            <p:cNvCxnSpPr/>
            <p:nvPr/>
          </p:nvCxnSpPr>
          <p:spPr>
            <a:xfrm>
              <a:off x="1680" y="1356"/>
              <a:ext cx="7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83" name="Google Shape;383;p19"/>
            <p:cNvSpPr txBox="1"/>
            <p:nvPr/>
          </p:nvSpPr>
          <p:spPr>
            <a:xfrm>
              <a:off x="1454" y="1142"/>
              <a:ext cx="25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cxnSp>
          <p:nvCxnSpPr>
            <p:cNvPr id="384" name="Google Shape;384;p19"/>
            <p:cNvCxnSpPr/>
            <p:nvPr/>
          </p:nvCxnSpPr>
          <p:spPr>
            <a:xfrm>
              <a:off x="1680" y="1584"/>
              <a:ext cx="7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85" name="Google Shape;385;p19"/>
            <p:cNvSpPr txBox="1"/>
            <p:nvPr/>
          </p:nvSpPr>
          <p:spPr>
            <a:xfrm>
              <a:off x="1322" y="1401"/>
              <a:ext cx="44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WE#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86" name="Google Shape;386;p19"/>
            <p:cNvCxnSpPr/>
            <p:nvPr/>
          </p:nvCxnSpPr>
          <p:spPr>
            <a:xfrm>
              <a:off x="1680" y="1800"/>
              <a:ext cx="7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87" name="Google Shape;387;p19"/>
            <p:cNvSpPr txBox="1"/>
            <p:nvPr/>
          </p:nvSpPr>
          <p:spPr>
            <a:xfrm>
              <a:off x="1334" y="1617"/>
              <a:ext cx="41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OE#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88" name="Google Shape;388;p19"/>
            <p:cNvCxnSpPr/>
            <p:nvPr/>
          </p:nvCxnSpPr>
          <p:spPr>
            <a:xfrm>
              <a:off x="3396" y="1800"/>
              <a:ext cx="6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389" name="Google Shape;389;p19"/>
            <p:cNvCxnSpPr/>
            <p:nvPr/>
          </p:nvCxnSpPr>
          <p:spPr>
            <a:xfrm flipH="1">
              <a:off x="3636" y="1733"/>
              <a:ext cx="132" cy="1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0" name="Google Shape;390;p19"/>
            <p:cNvSpPr txBox="1"/>
            <p:nvPr/>
          </p:nvSpPr>
          <p:spPr>
            <a:xfrm>
              <a:off x="3482" y="1800"/>
              <a:ext cx="21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p19"/>
            <p:cNvSpPr txBox="1"/>
            <p:nvPr/>
          </p:nvSpPr>
          <p:spPr>
            <a:xfrm>
              <a:off x="4020" y="1651"/>
              <a:ext cx="25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sp>
        <p:nvSpPr>
          <p:cNvPr id="392" name="Google Shape;392;p19"/>
          <p:cNvSpPr txBox="1"/>
          <p:nvPr/>
        </p:nvSpPr>
        <p:spPr>
          <a:xfrm>
            <a:off x="685800" y="3238500"/>
            <a:ext cx="7772400" cy="3287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 e Dout são  combinados para salvar pinos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 necessário um novo sinal de controle (OE - output enable)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Quando WE é </a:t>
            </a:r>
            <a:r>
              <a:rPr i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asserted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OE é </a:t>
            </a:r>
            <a:r>
              <a:rPr i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disasserted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 serve como pinos de entrada (Write operation)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Quando WE é </a:t>
            </a:r>
            <a:r>
              <a:rPr i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disasserted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OE é </a:t>
            </a:r>
            <a:r>
              <a:rPr i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asserted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 serve como pinos de saída (Read operation)</a:t>
            </a:r>
            <a:endParaRPr/>
          </a:p>
          <a:p>
            <a:pPr indent="12700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398" name="Google Shape;398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20"/>
          <p:cNvSpPr txBox="1"/>
          <p:nvPr>
            <p:ph type="title"/>
          </p:nvPr>
        </p:nvSpPr>
        <p:spPr>
          <a:xfrm>
            <a:off x="685800" y="3238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Temporização Típica de SRAM</a:t>
            </a:r>
            <a:endParaRPr/>
          </a:p>
        </p:txBody>
      </p:sp>
      <p:grpSp>
        <p:nvGrpSpPr>
          <p:cNvPr id="400" name="Google Shape;400;p20"/>
          <p:cNvGrpSpPr/>
          <p:nvPr/>
        </p:nvGrpSpPr>
        <p:grpSpPr>
          <a:xfrm>
            <a:off x="898525" y="2044700"/>
            <a:ext cx="7140575" cy="3503613"/>
            <a:chOff x="566" y="1288"/>
            <a:chExt cx="4498" cy="2207"/>
          </a:xfrm>
        </p:grpSpPr>
        <p:grpSp>
          <p:nvGrpSpPr>
            <p:cNvPr id="401" name="Google Shape;401;p20"/>
            <p:cNvGrpSpPr/>
            <p:nvPr/>
          </p:nvGrpSpPr>
          <p:grpSpPr>
            <a:xfrm>
              <a:off x="566" y="1312"/>
              <a:ext cx="4498" cy="1385"/>
              <a:chOff x="482" y="1672"/>
              <a:chExt cx="4498" cy="1385"/>
            </a:xfrm>
          </p:grpSpPr>
          <p:grpSp>
            <p:nvGrpSpPr>
              <p:cNvPr id="402" name="Google Shape;402;p20"/>
              <p:cNvGrpSpPr/>
              <p:nvPr/>
            </p:nvGrpSpPr>
            <p:grpSpPr>
              <a:xfrm>
                <a:off x="552" y="1776"/>
                <a:ext cx="376" cy="122"/>
                <a:chOff x="600" y="1776"/>
                <a:chExt cx="1284" cy="204"/>
              </a:xfrm>
            </p:grpSpPr>
            <p:sp>
              <p:nvSpPr>
                <p:cNvPr id="403" name="Google Shape;403;p20"/>
                <p:cNvSpPr/>
                <p:nvPr/>
              </p:nvSpPr>
              <p:spPr>
                <a:xfrm>
                  <a:off x="600" y="1776"/>
                  <a:ext cx="1284" cy="11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104299" y="0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04" name="Google Shape;404;p20"/>
                <p:cNvSpPr/>
                <p:nvPr/>
              </p:nvSpPr>
              <p:spPr>
                <a:xfrm flipH="1" rot="10800000">
                  <a:off x="600" y="1870"/>
                  <a:ext cx="1284" cy="11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104299" y="0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405" name="Google Shape;405;p20"/>
              <p:cNvGrpSpPr/>
              <p:nvPr/>
            </p:nvGrpSpPr>
            <p:grpSpPr>
              <a:xfrm>
                <a:off x="912" y="1776"/>
                <a:ext cx="756" cy="122"/>
                <a:chOff x="2592" y="2592"/>
                <a:chExt cx="1884" cy="204"/>
              </a:xfrm>
            </p:grpSpPr>
            <p:grpSp>
              <p:nvGrpSpPr>
                <p:cNvPr id="406" name="Google Shape;406;p20"/>
                <p:cNvGrpSpPr/>
                <p:nvPr/>
              </p:nvGrpSpPr>
              <p:grpSpPr>
                <a:xfrm flipH="1">
                  <a:off x="2592" y="2592"/>
                  <a:ext cx="1284" cy="204"/>
                  <a:chOff x="600" y="1776"/>
                  <a:chExt cx="1284" cy="204"/>
                </a:xfrm>
              </p:grpSpPr>
              <p:sp>
                <p:nvSpPr>
                  <p:cNvPr id="407" name="Google Shape;407;p20"/>
                  <p:cNvSpPr/>
                  <p:nvPr/>
                </p:nvSpPr>
                <p:spPr>
                  <a:xfrm>
                    <a:off x="600" y="1776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08" name="Google Shape;408;p20"/>
                  <p:cNvSpPr/>
                  <p:nvPr/>
                </p:nvSpPr>
                <p:spPr>
                  <a:xfrm flipH="1" rot="10800000">
                    <a:off x="600" y="1870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409" name="Google Shape;409;p20"/>
                <p:cNvGrpSpPr/>
                <p:nvPr/>
              </p:nvGrpSpPr>
              <p:grpSpPr>
                <a:xfrm>
                  <a:off x="3192" y="2592"/>
                  <a:ext cx="1284" cy="204"/>
                  <a:chOff x="600" y="1776"/>
                  <a:chExt cx="1284" cy="204"/>
                </a:xfrm>
              </p:grpSpPr>
              <p:sp>
                <p:nvSpPr>
                  <p:cNvPr id="410" name="Google Shape;410;p20"/>
                  <p:cNvSpPr/>
                  <p:nvPr/>
                </p:nvSpPr>
                <p:spPr>
                  <a:xfrm>
                    <a:off x="600" y="1776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11" name="Google Shape;411;p20"/>
                  <p:cNvSpPr/>
                  <p:nvPr/>
                </p:nvSpPr>
                <p:spPr>
                  <a:xfrm flipH="1" rot="10800000">
                    <a:off x="600" y="1870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grpSp>
            <p:nvGrpSpPr>
              <p:cNvPr id="412" name="Google Shape;412;p20"/>
              <p:cNvGrpSpPr/>
              <p:nvPr/>
            </p:nvGrpSpPr>
            <p:grpSpPr>
              <a:xfrm>
                <a:off x="2232" y="1776"/>
                <a:ext cx="756" cy="122"/>
                <a:chOff x="2592" y="2592"/>
                <a:chExt cx="1884" cy="204"/>
              </a:xfrm>
            </p:grpSpPr>
            <p:grpSp>
              <p:nvGrpSpPr>
                <p:cNvPr id="413" name="Google Shape;413;p20"/>
                <p:cNvGrpSpPr/>
                <p:nvPr/>
              </p:nvGrpSpPr>
              <p:grpSpPr>
                <a:xfrm flipH="1">
                  <a:off x="2592" y="2592"/>
                  <a:ext cx="1284" cy="204"/>
                  <a:chOff x="600" y="1776"/>
                  <a:chExt cx="1284" cy="204"/>
                </a:xfrm>
              </p:grpSpPr>
              <p:sp>
                <p:nvSpPr>
                  <p:cNvPr id="414" name="Google Shape;414;p20"/>
                  <p:cNvSpPr/>
                  <p:nvPr/>
                </p:nvSpPr>
                <p:spPr>
                  <a:xfrm>
                    <a:off x="600" y="1776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15" name="Google Shape;415;p20"/>
                  <p:cNvSpPr/>
                  <p:nvPr/>
                </p:nvSpPr>
                <p:spPr>
                  <a:xfrm flipH="1" rot="10800000">
                    <a:off x="600" y="1870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416" name="Google Shape;416;p20"/>
                <p:cNvGrpSpPr/>
                <p:nvPr/>
              </p:nvGrpSpPr>
              <p:grpSpPr>
                <a:xfrm>
                  <a:off x="3192" y="2592"/>
                  <a:ext cx="1284" cy="204"/>
                  <a:chOff x="600" y="1776"/>
                  <a:chExt cx="1284" cy="204"/>
                </a:xfrm>
              </p:grpSpPr>
              <p:sp>
                <p:nvSpPr>
                  <p:cNvPr id="417" name="Google Shape;417;p20"/>
                  <p:cNvSpPr/>
                  <p:nvPr/>
                </p:nvSpPr>
                <p:spPr>
                  <a:xfrm>
                    <a:off x="600" y="1776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18" name="Google Shape;418;p20"/>
                  <p:cNvSpPr/>
                  <p:nvPr/>
                </p:nvSpPr>
                <p:spPr>
                  <a:xfrm flipH="1" rot="10800000">
                    <a:off x="600" y="1870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grpSp>
            <p:nvGrpSpPr>
              <p:cNvPr id="419" name="Google Shape;419;p20"/>
              <p:cNvGrpSpPr/>
              <p:nvPr/>
            </p:nvGrpSpPr>
            <p:grpSpPr>
              <a:xfrm>
                <a:off x="2976" y="1776"/>
                <a:ext cx="756" cy="122"/>
                <a:chOff x="2592" y="2592"/>
                <a:chExt cx="1884" cy="204"/>
              </a:xfrm>
            </p:grpSpPr>
            <p:grpSp>
              <p:nvGrpSpPr>
                <p:cNvPr id="420" name="Google Shape;420;p20"/>
                <p:cNvGrpSpPr/>
                <p:nvPr/>
              </p:nvGrpSpPr>
              <p:grpSpPr>
                <a:xfrm flipH="1">
                  <a:off x="2592" y="2592"/>
                  <a:ext cx="1284" cy="204"/>
                  <a:chOff x="600" y="1776"/>
                  <a:chExt cx="1284" cy="204"/>
                </a:xfrm>
              </p:grpSpPr>
              <p:sp>
                <p:nvSpPr>
                  <p:cNvPr id="421" name="Google Shape;421;p20"/>
                  <p:cNvSpPr/>
                  <p:nvPr/>
                </p:nvSpPr>
                <p:spPr>
                  <a:xfrm>
                    <a:off x="600" y="1776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22" name="Google Shape;422;p20"/>
                  <p:cNvSpPr/>
                  <p:nvPr/>
                </p:nvSpPr>
                <p:spPr>
                  <a:xfrm flipH="1" rot="10800000">
                    <a:off x="600" y="1870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423" name="Google Shape;423;p20"/>
                <p:cNvGrpSpPr/>
                <p:nvPr/>
              </p:nvGrpSpPr>
              <p:grpSpPr>
                <a:xfrm>
                  <a:off x="3192" y="2592"/>
                  <a:ext cx="1284" cy="204"/>
                  <a:chOff x="600" y="1776"/>
                  <a:chExt cx="1284" cy="204"/>
                </a:xfrm>
              </p:grpSpPr>
              <p:sp>
                <p:nvSpPr>
                  <p:cNvPr id="424" name="Google Shape;424;p20"/>
                  <p:cNvSpPr/>
                  <p:nvPr/>
                </p:nvSpPr>
                <p:spPr>
                  <a:xfrm>
                    <a:off x="600" y="1776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25" name="Google Shape;425;p20"/>
                  <p:cNvSpPr/>
                  <p:nvPr/>
                </p:nvSpPr>
                <p:spPr>
                  <a:xfrm flipH="1" rot="10800000">
                    <a:off x="600" y="1870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grpSp>
            <p:nvGrpSpPr>
              <p:cNvPr id="426" name="Google Shape;426;p20"/>
              <p:cNvGrpSpPr/>
              <p:nvPr/>
            </p:nvGrpSpPr>
            <p:grpSpPr>
              <a:xfrm>
                <a:off x="3720" y="1776"/>
                <a:ext cx="483" cy="122"/>
                <a:chOff x="2592" y="2592"/>
                <a:chExt cx="1884" cy="204"/>
              </a:xfrm>
            </p:grpSpPr>
            <p:grpSp>
              <p:nvGrpSpPr>
                <p:cNvPr id="427" name="Google Shape;427;p20"/>
                <p:cNvGrpSpPr/>
                <p:nvPr/>
              </p:nvGrpSpPr>
              <p:grpSpPr>
                <a:xfrm flipH="1">
                  <a:off x="2592" y="2592"/>
                  <a:ext cx="1284" cy="204"/>
                  <a:chOff x="600" y="1776"/>
                  <a:chExt cx="1284" cy="204"/>
                </a:xfrm>
              </p:grpSpPr>
              <p:sp>
                <p:nvSpPr>
                  <p:cNvPr id="428" name="Google Shape;428;p20"/>
                  <p:cNvSpPr/>
                  <p:nvPr/>
                </p:nvSpPr>
                <p:spPr>
                  <a:xfrm>
                    <a:off x="600" y="1776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29" name="Google Shape;429;p20"/>
                  <p:cNvSpPr/>
                  <p:nvPr/>
                </p:nvSpPr>
                <p:spPr>
                  <a:xfrm flipH="1" rot="10800000">
                    <a:off x="600" y="1870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430" name="Google Shape;430;p20"/>
                <p:cNvGrpSpPr/>
                <p:nvPr/>
              </p:nvGrpSpPr>
              <p:grpSpPr>
                <a:xfrm>
                  <a:off x="3192" y="2592"/>
                  <a:ext cx="1284" cy="204"/>
                  <a:chOff x="600" y="1776"/>
                  <a:chExt cx="1284" cy="204"/>
                </a:xfrm>
              </p:grpSpPr>
              <p:sp>
                <p:nvSpPr>
                  <p:cNvPr id="431" name="Google Shape;431;p20"/>
                  <p:cNvSpPr/>
                  <p:nvPr/>
                </p:nvSpPr>
                <p:spPr>
                  <a:xfrm>
                    <a:off x="600" y="1776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32" name="Google Shape;432;p20"/>
                  <p:cNvSpPr/>
                  <p:nvPr/>
                </p:nvSpPr>
                <p:spPr>
                  <a:xfrm flipH="1" rot="10800000">
                    <a:off x="600" y="1870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grpSp>
            <p:nvGrpSpPr>
              <p:cNvPr id="433" name="Google Shape;433;p20"/>
              <p:cNvGrpSpPr/>
              <p:nvPr/>
            </p:nvGrpSpPr>
            <p:grpSpPr>
              <a:xfrm>
                <a:off x="4188" y="1776"/>
                <a:ext cx="756" cy="122"/>
                <a:chOff x="2592" y="2592"/>
                <a:chExt cx="1884" cy="204"/>
              </a:xfrm>
            </p:grpSpPr>
            <p:grpSp>
              <p:nvGrpSpPr>
                <p:cNvPr id="434" name="Google Shape;434;p20"/>
                <p:cNvGrpSpPr/>
                <p:nvPr/>
              </p:nvGrpSpPr>
              <p:grpSpPr>
                <a:xfrm flipH="1">
                  <a:off x="2592" y="2592"/>
                  <a:ext cx="1284" cy="204"/>
                  <a:chOff x="600" y="1776"/>
                  <a:chExt cx="1284" cy="204"/>
                </a:xfrm>
              </p:grpSpPr>
              <p:sp>
                <p:nvSpPr>
                  <p:cNvPr id="435" name="Google Shape;435;p20"/>
                  <p:cNvSpPr/>
                  <p:nvPr/>
                </p:nvSpPr>
                <p:spPr>
                  <a:xfrm>
                    <a:off x="600" y="1776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36" name="Google Shape;436;p20"/>
                  <p:cNvSpPr/>
                  <p:nvPr/>
                </p:nvSpPr>
                <p:spPr>
                  <a:xfrm flipH="1" rot="10800000">
                    <a:off x="600" y="1870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437" name="Google Shape;437;p20"/>
                <p:cNvGrpSpPr/>
                <p:nvPr/>
              </p:nvGrpSpPr>
              <p:grpSpPr>
                <a:xfrm>
                  <a:off x="3192" y="2592"/>
                  <a:ext cx="1284" cy="204"/>
                  <a:chOff x="600" y="1776"/>
                  <a:chExt cx="1284" cy="204"/>
                </a:xfrm>
              </p:grpSpPr>
              <p:sp>
                <p:nvSpPr>
                  <p:cNvPr id="438" name="Google Shape;438;p20"/>
                  <p:cNvSpPr/>
                  <p:nvPr/>
                </p:nvSpPr>
                <p:spPr>
                  <a:xfrm>
                    <a:off x="600" y="1776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39" name="Google Shape;439;p20"/>
                  <p:cNvSpPr/>
                  <p:nvPr/>
                </p:nvSpPr>
                <p:spPr>
                  <a:xfrm flipH="1" rot="10800000">
                    <a:off x="600" y="1870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cxnSp>
            <p:nvCxnSpPr>
              <p:cNvPr id="440" name="Google Shape;440;p20"/>
              <p:cNvCxnSpPr/>
              <p:nvPr/>
            </p:nvCxnSpPr>
            <p:spPr>
              <a:xfrm>
                <a:off x="1667" y="1832"/>
                <a:ext cx="57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41" name="Google Shape;441;p20"/>
              <p:cNvGrpSpPr/>
              <p:nvPr/>
            </p:nvGrpSpPr>
            <p:grpSpPr>
              <a:xfrm>
                <a:off x="564" y="2124"/>
                <a:ext cx="376" cy="122"/>
                <a:chOff x="600" y="1776"/>
                <a:chExt cx="1284" cy="204"/>
              </a:xfrm>
            </p:grpSpPr>
            <p:sp>
              <p:nvSpPr>
                <p:cNvPr id="442" name="Google Shape;442;p20"/>
                <p:cNvSpPr/>
                <p:nvPr/>
              </p:nvSpPr>
              <p:spPr>
                <a:xfrm>
                  <a:off x="600" y="1776"/>
                  <a:ext cx="1284" cy="11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104299" y="0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3" name="Google Shape;443;p20"/>
                <p:cNvSpPr/>
                <p:nvPr/>
              </p:nvSpPr>
              <p:spPr>
                <a:xfrm flipH="1" rot="10800000">
                  <a:off x="600" y="1870"/>
                  <a:ext cx="1284" cy="11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104299" y="0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444" name="Google Shape;444;p20"/>
              <p:cNvGrpSpPr/>
              <p:nvPr/>
            </p:nvGrpSpPr>
            <p:grpSpPr>
              <a:xfrm>
                <a:off x="924" y="2124"/>
                <a:ext cx="756" cy="122"/>
                <a:chOff x="2592" y="2592"/>
                <a:chExt cx="1884" cy="204"/>
              </a:xfrm>
            </p:grpSpPr>
            <p:grpSp>
              <p:nvGrpSpPr>
                <p:cNvPr id="445" name="Google Shape;445;p20"/>
                <p:cNvGrpSpPr/>
                <p:nvPr/>
              </p:nvGrpSpPr>
              <p:grpSpPr>
                <a:xfrm flipH="1">
                  <a:off x="2592" y="2592"/>
                  <a:ext cx="1284" cy="204"/>
                  <a:chOff x="600" y="1776"/>
                  <a:chExt cx="1284" cy="204"/>
                </a:xfrm>
              </p:grpSpPr>
              <p:sp>
                <p:nvSpPr>
                  <p:cNvPr id="446" name="Google Shape;446;p20"/>
                  <p:cNvSpPr/>
                  <p:nvPr/>
                </p:nvSpPr>
                <p:spPr>
                  <a:xfrm>
                    <a:off x="600" y="1776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47" name="Google Shape;447;p20"/>
                  <p:cNvSpPr/>
                  <p:nvPr/>
                </p:nvSpPr>
                <p:spPr>
                  <a:xfrm flipH="1" rot="10800000">
                    <a:off x="600" y="1870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448" name="Google Shape;448;p20"/>
                <p:cNvGrpSpPr/>
                <p:nvPr/>
              </p:nvGrpSpPr>
              <p:grpSpPr>
                <a:xfrm>
                  <a:off x="3192" y="2592"/>
                  <a:ext cx="1284" cy="204"/>
                  <a:chOff x="600" y="1776"/>
                  <a:chExt cx="1284" cy="204"/>
                </a:xfrm>
              </p:grpSpPr>
              <p:sp>
                <p:nvSpPr>
                  <p:cNvPr id="449" name="Google Shape;449;p20"/>
                  <p:cNvSpPr/>
                  <p:nvPr/>
                </p:nvSpPr>
                <p:spPr>
                  <a:xfrm>
                    <a:off x="600" y="1776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50" name="Google Shape;450;p20"/>
                  <p:cNvSpPr/>
                  <p:nvPr/>
                </p:nvSpPr>
                <p:spPr>
                  <a:xfrm flipH="1" rot="10800000">
                    <a:off x="600" y="1870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grpSp>
            <p:nvGrpSpPr>
              <p:cNvPr id="451" name="Google Shape;451;p20"/>
              <p:cNvGrpSpPr/>
              <p:nvPr/>
            </p:nvGrpSpPr>
            <p:grpSpPr>
              <a:xfrm>
                <a:off x="1668" y="2124"/>
                <a:ext cx="982" cy="122"/>
                <a:chOff x="2592" y="2592"/>
                <a:chExt cx="1884" cy="204"/>
              </a:xfrm>
            </p:grpSpPr>
            <p:grpSp>
              <p:nvGrpSpPr>
                <p:cNvPr descr="25%" id="452" name="Google Shape;452;p20"/>
                <p:cNvGrpSpPr/>
                <p:nvPr/>
              </p:nvGrpSpPr>
              <p:grpSpPr>
                <a:xfrm flipH="1">
                  <a:off x="2592" y="2592"/>
                  <a:ext cx="1284" cy="204"/>
                  <a:chOff x="600" y="1776"/>
                  <a:chExt cx="1284" cy="204"/>
                </a:xfrm>
              </p:grpSpPr>
              <p:sp>
                <p:nvSpPr>
                  <p:cNvPr id="453" name="Google Shape;453;p20"/>
                  <p:cNvSpPr/>
                  <p:nvPr/>
                </p:nvSpPr>
                <p:spPr>
                  <a:xfrm>
                    <a:off x="600" y="1776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54" name="Google Shape;454;p20"/>
                  <p:cNvSpPr/>
                  <p:nvPr/>
                </p:nvSpPr>
                <p:spPr>
                  <a:xfrm flipH="1" rot="10800000">
                    <a:off x="600" y="1870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descr="25%" id="455" name="Google Shape;455;p20"/>
                <p:cNvGrpSpPr/>
                <p:nvPr/>
              </p:nvGrpSpPr>
              <p:grpSpPr>
                <a:xfrm>
                  <a:off x="3192" y="2592"/>
                  <a:ext cx="1284" cy="204"/>
                  <a:chOff x="600" y="1776"/>
                  <a:chExt cx="1284" cy="204"/>
                </a:xfrm>
              </p:grpSpPr>
              <p:sp>
                <p:nvSpPr>
                  <p:cNvPr id="456" name="Google Shape;456;p20"/>
                  <p:cNvSpPr/>
                  <p:nvPr/>
                </p:nvSpPr>
                <p:spPr>
                  <a:xfrm>
                    <a:off x="600" y="1776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57" name="Google Shape;457;p20"/>
                  <p:cNvSpPr/>
                  <p:nvPr/>
                </p:nvSpPr>
                <p:spPr>
                  <a:xfrm flipH="1" rot="10800000">
                    <a:off x="600" y="1870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grpSp>
            <p:nvGrpSpPr>
              <p:cNvPr id="458" name="Google Shape;458;p20"/>
              <p:cNvGrpSpPr/>
              <p:nvPr/>
            </p:nvGrpSpPr>
            <p:grpSpPr>
              <a:xfrm>
                <a:off x="2628" y="2124"/>
                <a:ext cx="982" cy="122"/>
                <a:chOff x="2592" y="2592"/>
                <a:chExt cx="1884" cy="204"/>
              </a:xfrm>
            </p:grpSpPr>
            <p:grpSp>
              <p:nvGrpSpPr>
                <p:cNvPr id="459" name="Google Shape;459;p20"/>
                <p:cNvGrpSpPr/>
                <p:nvPr/>
              </p:nvGrpSpPr>
              <p:grpSpPr>
                <a:xfrm flipH="1">
                  <a:off x="2592" y="2592"/>
                  <a:ext cx="1284" cy="204"/>
                  <a:chOff x="600" y="1776"/>
                  <a:chExt cx="1284" cy="204"/>
                </a:xfrm>
              </p:grpSpPr>
              <p:sp>
                <p:nvSpPr>
                  <p:cNvPr id="460" name="Google Shape;460;p20"/>
                  <p:cNvSpPr/>
                  <p:nvPr/>
                </p:nvSpPr>
                <p:spPr>
                  <a:xfrm>
                    <a:off x="600" y="1776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61" name="Google Shape;461;p20"/>
                  <p:cNvSpPr/>
                  <p:nvPr/>
                </p:nvSpPr>
                <p:spPr>
                  <a:xfrm flipH="1" rot="10800000">
                    <a:off x="600" y="1870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462" name="Google Shape;462;p20"/>
                <p:cNvGrpSpPr/>
                <p:nvPr/>
              </p:nvGrpSpPr>
              <p:grpSpPr>
                <a:xfrm>
                  <a:off x="3192" y="2592"/>
                  <a:ext cx="1284" cy="204"/>
                  <a:chOff x="600" y="1776"/>
                  <a:chExt cx="1284" cy="204"/>
                </a:xfrm>
              </p:grpSpPr>
              <p:sp>
                <p:nvSpPr>
                  <p:cNvPr id="463" name="Google Shape;463;p20"/>
                  <p:cNvSpPr/>
                  <p:nvPr/>
                </p:nvSpPr>
                <p:spPr>
                  <a:xfrm>
                    <a:off x="600" y="1776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64" name="Google Shape;464;p20"/>
                  <p:cNvSpPr/>
                  <p:nvPr/>
                </p:nvSpPr>
                <p:spPr>
                  <a:xfrm flipH="1" rot="10800000">
                    <a:off x="600" y="1870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grpSp>
            <p:nvGrpSpPr>
              <p:cNvPr id="465" name="Google Shape;465;p20"/>
              <p:cNvGrpSpPr/>
              <p:nvPr/>
            </p:nvGrpSpPr>
            <p:grpSpPr>
              <a:xfrm>
                <a:off x="3598" y="2124"/>
                <a:ext cx="1254" cy="122"/>
                <a:chOff x="2592" y="2592"/>
                <a:chExt cx="1884" cy="204"/>
              </a:xfrm>
            </p:grpSpPr>
            <p:grpSp>
              <p:nvGrpSpPr>
                <p:cNvPr id="466" name="Google Shape;466;p20"/>
                <p:cNvGrpSpPr/>
                <p:nvPr/>
              </p:nvGrpSpPr>
              <p:grpSpPr>
                <a:xfrm flipH="1">
                  <a:off x="2592" y="2592"/>
                  <a:ext cx="1284" cy="204"/>
                  <a:chOff x="600" y="1776"/>
                  <a:chExt cx="1284" cy="204"/>
                </a:xfrm>
              </p:grpSpPr>
              <p:sp>
                <p:nvSpPr>
                  <p:cNvPr id="467" name="Google Shape;467;p20"/>
                  <p:cNvSpPr/>
                  <p:nvPr/>
                </p:nvSpPr>
                <p:spPr>
                  <a:xfrm>
                    <a:off x="600" y="1776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68" name="Google Shape;468;p20"/>
                  <p:cNvSpPr/>
                  <p:nvPr/>
                </p:nvSpPr>
                <p:spPr>
                  <a:xfrm flipH="1" rot="10800000">
                    <a:off x="600" y="1870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469" name="Google Shape;469;p20"/>
                <p:cNvGrpSpPr/>
                <p:nvPr/>
              </p:nvGrpSpPr>
              <p:grpSpPr>
                <a:xfrm>
                  <a:off x="3192" y="2592"/>
                  <a:ext cx="1284" cy="204"/>
                  <a:chOff x="600" y="1776"/>
                  <a:chExt cx="1284" cy="204"/>
                </a:xfrm>
              </p:grpSpPr>
              <p:sp>
                <p:nvSpPr>
                  <p:cNvPr id="470" name="Google Shape;470;p20"/>
                  <p:cNvSpPr/>
                  <p:nvPr/>
                </p:nvSpPr>
                <p:spPr>
                  <a:xfrm>
                    <a:off x="600" y="1776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71" name="Google Shape;471;p20"/>
                  <p:cNvSpPr/>
                  <p:nvPr/>
                </p:nvSpPr>
                <p:spPr>
                  <a:xfrm flipH="1" rot="10800000">
                    <a:off x="600" y="1870"/>
                    <a:ext cx="1284" cy="11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04299" y="0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sp>
            <p:nvSpPr>
              <p:cNvPr id="472" name="Google Shape;472;p20"/>
              <p:cNvSpPr txBox="1"/>
              <p:nvPr/>
            </p:nvSpPr>
            <p:spPr>
              <a:xfrm>
                <a:off x="1706" y="2020"/>
                <a:ext cx="8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xxxxxxxx</a:t>
                </a:r>
                <a:endParaRPr/>
              </a:p>
            </p:txBody>
          </p:sp>
          <p:sp>
            <p:nvSpPr>
              <p:cNvPr id="473" name="Google Shape;473;p20"/>
              <p:cNvSpPr txBox="1"/>
              <p:nvPr/>
            </p:nvSpPr>
            <p:spPr>
              <a:xfrm>
                <a:off x="2270" y="1672"/>
                <a:ext cx="69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xxxxxx</a:t>
                </a:r>
                <a:endParaRPr/>
              </a:p>
            </p:txBody>
          </p:sp>
          <p:sp>
            <p:nvSpPr>
              <p:cNvPr id="474" name="Google Shape;474;p20"/>
              <p:cNvSpPr txBox="1"/>
              <p:nvPr/>
            </p:nvSpPr>
            <p:spPr>
              <a:xfrm>
                <a:off x="3725" y="1672"/>
                <a:ext cx="50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xxxx</a:t>
                </a:r>
                <a:endParaRPr/>
              </a:p>
            </p:txBody>
          </p:sp>
          <p:sp>
            <p:nvSpPr>
              <p:cNvPr id="475" name="Google Shape;475;p20"/>
              <p:cNvSpPr txBox="1"/>
              <p:nvPr/>
            </p:nvSpPr>
            <p:spPr>
              <a:xfrm>
                <a:off x="506" y="1749"/>
                <a:ext cx="197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476" name="Google Shape;476;p20"/>
              <p:cNvSpPr txBox="1"/>
              <p:nvPr/>
            </p:nvSpPr>
            <p:spPr>
              <a:xfrm>
                <a:off x="974" y="1749"/>
                <a:ext cx="592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Input</a:t>
                </a:r>
                <a:endParaRPr/>
              </a:p>
            </p:txBody>
          </p:sp>
          <p:sp>
            <p:nvSpPr>
              <p:cNvPr id="477" name="Google Shape;477;p20"/>
              <p:cNvSpPr txBox="1"/>
              <p:nvPr/>
            </p:nvSpPr>
            <p:spPr>
              <a:xfrm>
                <a:off x="506" y="2097"/>
                <a:ext cx="197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  <p:sp>
            <p:nvSpPr>
              <p:cNvPr id="478" name="Google Shape;478;p20"/>
              <p:cNvSpPr txBox="1"/>
              <p:nvPr/>
            </p:nvSpPr>
            <p:spPr>
              <a:xfrm>
                <a:off x="974" y="2097"/>
                <a:ext cx="629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Write Addr</a:t>
                </a:r>
                <a:endParaRPr/>
              </a:p>
            </p:txBody>
          </p:sp>
          <p:sp>
            <p:nvSpPr>
              <p:cNvPr id="479" name="Google Shape;479;p20"/>
              <p:cNvSpPr txBox="1"/>
              <p:nvPr/>
            </p:nvSpPr>
            <p:spPr>
              <a:xfrm>
                <a:off x="2843" y="2090"/>
                <a:ext cx="605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Read Addr</a:t>
                </a:r>
                <a:endParaRPr/>
              </a:p>
            </p:txBody>
          </p:sp>
          <p:sp>
            <p:nvSpPr>
              <p:cNvPr id="480" name="Google Shape;480;p20"/>
              <p:cNvSpPr txBox="1"/>
              <p:nvPr/>
            </p:nvSpPr>
            <p:spPr>
              <a:xfrm>
                <a:off x="3887" y="2090"/>
                <a:ext cx="605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Read Addr</a:t>
                </a:r>
                <a:endParaRPr/>
              </a:p>
            </p:txBody>
          </p:sp>
          <p:sp>
            <p:nvSpPr>
              <p:cNvPr id="481" name="Google Shape;481;p20"/>
              <p:cNvSpPr txBox="1"/>
              <p:nvPr/>
            </p:nvSpPr>
            <p:spPr>
              <a:xfrm>
                <a:off x="3011" y="1742"/>
                <a:ext cx="667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Output</a:t>
                </a:r>
                <a:endParaRPr/>
              </a:p>
            </p:txBody>
          </p:sp>
          <p:sp>
            <p:nvSpPr>
              <p:cNvPr id="482" name="Google Shape;482;p20"/>
              <p:cNvSpPr txBox="1"/>
              <p:nvPr/>
            </p:nvSpPr>
            <p:spPr>
              <a:xfrm>
                <a:off x="4225" y="1742"/>
                <a:ext cx="667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Output</a:t>
                </a:r>
                <a:endParaRPr/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576" y="2436"/>
                <a:ext cx="4404" cy="13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37929" y="0"/>
                    </a:lnTo>
                    <a:lnTo>
                      <a:pt x="40544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576" y="2856"/>
                <a:ext cx="4344" cy="13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5248" y="0"/>
                    </a:lnTo>
                    <a:lnTo>
                      <a:pt x="17569" y="120000"/>
                    </a:lnTo>
                    <a:lnTo>
                      <a:pt x="23204" y="120000"/>
                    </a:lnTo>
                    <a:lnTo>
                      <a:pt x="25524" y="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5" name="Google Shape;485;p20"/>
              <p:cNvSpPr txBox="1"/>
              <p:nvPr/>
            </p:nvSpPr>
            <p:spPr>
              <a:xfrm>
                <a:off x="494" y="2421"/>
                <a:ext cx="321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OE#</a:t>
                </a:r>
                <a:endParaRPr/>
              </a:p>
            </p:txBody>
          </p:sp>
          <p:sp>
            <p:nvSpPr>
              <p:cNvPr id="486" name="Google Shape;486;p20"/>
              <p:cNvSpPr txBox="1"/>
              <p:nvPr/>
            </p:nvSpPr>
            <p:spPr>
              <a:xfrm>
                <a:off x="482" y="2865"/>
                <a:ext cx="346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WE#</a:t>
                </a:r>
                <a:endParaRPr/>
              </a:p>
            </p:txBody>
          </p:sp>
        </p:grpSp>
        <p:grpSp>
          <p:nvGrpSpPr>
            <p:cNvPr id="487" name="Google Shape;487;p20"/>
            <p:cNvGrpSpPr/>
            <p:nvPr/>
          </p:nvGrpSpPr>
          <p:grpSpPr>
            <a:xfrm>
              <a:off x="660" y="1288"/>
              <a:ext cx="1670" cy="2207"/>
              <a:chOff x="660" y="1288"/>
              <a:chExt cx="1670" cy="2207"/>
            </a:xfrm>
          </p:grpSpPr>
          <p:cxnSp>
            <p:nvCxnSpPr>
              <p:cNvPr id="488" name="Google Shape;488;p20"/>
              <p:cNvCxnSpPr/>
              <p:nvPr/>
            </p:nvCxnSpPr>
            <p:spPr>
              <a:xfrm>
                <a:off x="1008" y="1312"/>
                <a:ext cx="0" cy="2048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9" name="Google Shape;489;p20"/>
              <p:cNvCxnSpPr/>
              <p:nvPr/>
            </p:nvCxnSpPr>
            <p:spPr>
              <a:xfrm>
                <a:off x="1260" y="1288"/>
                <a:ext cx="0" cy="2048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0" name="Google Shape;490;p20"/>
              <p:cNvCxnSpPr/>
              <p:nvPr/>
            </p:nvCxnSpPr>
            <p:spPr>
              <a:xfrm>
                <a:off x="660" y="3264"/>
                <a:ext cx="34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91" name="Google Shape;491;p20"/>
              <p:cNvCxnSpPr/>
              <p:nvPr/>
            </p:nvCxnSpPr>
            <p:spPr>
              <a:xfrm rot="10800000">
                <a:off x="1260" y="3264"/>
                <a:ext cx="26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92" name="Google Shape;492;p20"/>
              <p:cNvSpPr txBox="1"/>
              <p:nvPr/>
            </p:nvSpPr>
            <p:spPr>
              <a:xfrm>
                <a:off x="1286" y="3264"/>
                <a:ext cx="104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write setup time</a:t>
                </a:r>
                <a:endParaRPr/>
              </a:p>
            </p:txBody>
          </p:sp>
        </p:grpSp>
        <p:cxnSp>
          <p:nvCxnSpPr>
            <p:cNvPr id="493" name="Google Shape;493;p20"/>
            <p:cNvCxnSpPr/>
            <p:nvPr/>
          </p:nvCxnSpPr>
          <p:spPr>
            <a:xfrm>
              <a:off x="1548" y="1324"/>
              <a:ext cx="0" cy="1775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494" name="Google Shape;494;p20"/>
            <p:cNvCxnSpPr/>
            <p:nvPr/>
          </p:nvCxnSpPr>
          <p:spPr>
            <a:xfrm>
              <a:off x="1764" y="1300"/>
              <a:ext cx="0" cy="1775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495" name="Google Shape;495;p20"/>
            <p:cNvCxnSpPr/>
            <p:nvPr/>
          </p:nvCxnSpPr>
          <p:spPr>
            <a:xfrm>
              <a:off x="1200" y="2952"/>
              <a:ext cx="34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96" name="Google Shape;496;p20"/>
            <p:cNvCxnSpPr/>
            <p:nvPr/>
          </p:nvCxnSpPr>
          <p:spPr>
            <a:xfrm rot="10800000">
              <a:off x="1776" y="2952"/>
              <a:ext cx="2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97" name="Google Shape;497;p20"/>
            <p:cNvSpPr txBox="1"/>
            <p:nvPr/>
          </p:nvSpPr>
          <p:spPr>
            <a:xfrm>
              <a:off x="1766" y="2952"/>
              <a:ext cx="9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write hold time</a:t>
              </a:r>
              <a:endParaRPr/>
            </a:p>
          </p:txBody>
        </p:sp>
        <p:cxnSp>
          <p:nvCxnSpPr>
            <p:cNvPr id="498" name="Google Shape;498;p20"/>
            <p:cNvCxnSpPr/>
            <p:nvPr/>
          </p:nvCxnSpPr>
          <p:spPr>
            <a:xfrm>
              <a:off x="2734" y="1660"/>
              <a:ext cx="0" cy="1219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499" name="Google Shape;499;p20"/>
            <p:cNvCxnSpPr/>
            <p:nvPr/>
          </p:nvCxnSpPr>
          <p:spPr>
            <a:xfrm>
              <a:off x="3072" y="1300"/>
              <a:ext cx="0" cy="1579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20"/>
            <p:cNvCxnSpPr/>
            <p:nvPr/>
          </p:nvCxnSpPr>
          <p:spPr>
            <a:xfrm>
              <a:off x="2409" y="2817"/>
              <a:ext cx="34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01" name="Google Shape;501;p20"/>
            <p:cNvCxnSpPr/>
            <p:nvPr/>
          </p:nvCxnSpPr>
          <p:spPr>
            <a:xfrm rot="10800000">
              <a:off x="3081" y="2817"/>
              <a:ext cx="2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02" name="Google Shape;502;p20"/>
            <p:cNvSpPr txBox="1"/>
            <p:nvPr/>
          </p:nvSpPr>
          <p:spPr>
            <a:xfrm>
              <a:off x="2975" y="2817"/>
              <a:ext cx="10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read access time</a:t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2112" y="1476"/>
              <a:ext cx="216" cy="67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50000" y="115357"/>
                    <a:pt x="100000" y="110714"/>
                    <a:pt x="106666" y="96428"/>
                  </a:cubicBezTo>
                  <a:cubicBezTo>
                    <a:pt x="113333" y="82142"/>
                    <a:pt x="37777" y="50357"/>
                    <a:pt x="40000" y="34285"/>
                  </a:cubicBezTo>
                  <a:cubicBezTo>
                    <a:pt x="42222" y="18214"/>
                    <a:pt x="81111" y="910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509" name="Google Shape;509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21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DRAM: Transistor Memory Cell</a:t>
            </a:r>
            <a:endParaRPr/>
          </a:p>
        </p:txBody>
      </p:sp>
      <p:sp>
        <p:nvSpPr>
          <p:cNvPr id="511" name="Google Shape;511;p21"/>
          <p:cNvSpPr txBox="1"/>
          <p:nvPr>
            <p:ph idx="1" type="body"/>
          </p:nvPr>
        </p:nvSpPr>
        <p:spPr>
          <a:xfrm>
            <a:off x="381000" y="1314450"/>
            <a:ext cx="5276850" cy="478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Drive bit line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Select row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Precharger bit line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Select row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Cell and bit line share charges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small voltage changes on bit line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Sense (fancy sense amp)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detect changes of ~1M electrons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Write (restore de value)</a:t>
            </a:r>
            <a:endParaRPr/>
          </a:p>
        </p:txBody>
      </p:sp>
      <p:grpSp>
        <p:nvGrpSpPr>
          <p:cNvPr id="512" name="Google Shape;512;p21"/>
          <p:cNvGrpSpPr/>
          <p:nvPr/>
        </p:nvGrpSpPr>
        <p:grpSpPr>
          <a:xfrm>
            <a:off x="5162550" y="1260475"/>
            <a:ext cx="3462338" cy="2724150"/>
            <a:chOff x="3252" y="794"/>
            <a:chExt cx="2181" cy="1716"/>
          </a:xfrm>
        </p:grpSpPr>
        <p:cxnSp>
          <p:nvCxnSpPr>
            <p:cNvPr id="513" name="Google Shape;513;p21"/>
            <p:cNvCxnSpPr/>
            <p:nvPr/>
          </p:nvCxnSpPr>
          <p:spPr>
            <a:xfrm>
              <a:off x="3252" y="1032"/>
              <a:ext cx="20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4" name="Google Shape;514;p21"/>
            <p:cNvCxnSpPr/>
            <p:nvPr/>
          </p:nvCxnSpPr>
          <p:spPr>
            <a:xfrm>
              <a:off x="3480" y="900"/>
              <a:ext cx="0" cy="15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5" name="Google Shape;515;p21"/>
            <p:cNvCxnSpPr/>
            <p:nvPr/>
          </p:nvCxnSpPr>
          <p:spPr>
            <a:xfrm rot="10800000">
              <a:off x="4056" y="1032"/>
              <a:ext cx="0" cy="5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6" name="Google Shape;516;p21"/>
            <p:cNvCxnSpPr/>
            <p:nvPr/>
          </p:nvCxnSpPr>
          <p:spPr>
            <a:xfrm>
              <a:off x="4512" y="2040"/>
              <a:ext cx="1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7" name="Google Shape;517;p21"/>
            <p:cNvCxnSpPr/>
            <p:nvPr/>
          </p:nvCxnSpPr>
          <p:spPr>
            <a:xfrm>
              <a:off x="4512" y="2100"/>
              <a:ext cx="1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8" name="Google Shape;518;p21"/>
            <p:cNvCxnSpPr/>
            <p:nvPr/>
          </p:nvCxnSpPr>
          <p:spPr>
            <a:xfrm>
              <a:off x="4596" y="2100"/>
              <a:ext cx="0" cy="2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9" name="Google Shape;519;p21"/>
            <p:cNvGrpSpPr/>
            <p:nvPr/>
          </p:nvGrpSpPr>
          <p:grpSpPr>
            <a:xfrm>
              <a:off x="4485" y="2364"/>
              <a:ext cx="222" cy="95"/>
              <a:chOff x="3732" y="3276"/>
              <a:chExt cx="847" cy="192"/>
            </a:xfrm>
          </p:grpSpPr>
          <p:cxnSp>
            <p:nvCxnSpPr>
              <p:cNvPr id="520" name="Google Shape;520;p21"/>
              <p:cNvCxnSpPr/>
              <p:nvPr/>
            </p:nvCxnSpPr>
            <p:spPr>
              <a:xfrm>
                <a:off x="3732" y="3276"/>
                <a:ext cx="84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1" name="Google Shape;521;p21"/>
              <p:cNvCxnSpPr/>
              <p:nvPr/>
            </p:nvCxnSpPr>
            <p:spPr>
              <a:xfrm>
                <a:off x="3859" y="3372"/>
                <a:ext cx="5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2" name="Google Shape;522;p21"/>
              <p:cNvCxnSpPr/>
              <p:nvPr/>
            </p:nvCxnSpPr>
            <p:spPr>
              <a:xfrm>
                <a:off x="4020" y="3468"/>
                <a:ext cx="28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23" name="Google Shape;523;p21"/>
            <p:cNvSpPr txBox="1"/>
            <p:nvPr/>
          </p:nvSpPr>
          <p:spPr>
            <a:xfrm>
              <a:off x="3482" y="2222"/>
              <a:ext cx="31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bit</a:t>
              </a:r>
              <a:endParaRPr/>
            </a:p>
          </p:txBody>
        </p:sp>
        <p:sp>
          <p:nvSpPr>
            <p:cNvPr id="524" name="Google Shape;524;p21"/>
            <p:cNvSpPr txBox="1"/>
            <p:nvPr/>
          </p:nvSpPr>
          <p:spPr>
            <a:xfrm>
              <a:off x="5018" y="794"/>
              <a:ext cx="41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</a:t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3480" y="1608"/>
              <a:ext cx="1116" cy="420"/>
            </a:xfrm>
            <a:custGeom>
              <a:rect b="b" l="l" r="r" t="t"/>
              <a:pathLst>
                <a:path extrusionOk="0" h="120000" w="120000">
                  <a:moveTo>
                    <a:pt x="0" y="30857"/>
                  </a:moveTo>
                  <a:lnTo>
                    <a:pt x="50322" y="30857"/>
                  </a:lnTo>
                  <a:lnTo>
                    <a:pt x="50322" y="0"/>
                  </a:lnTo>
                  <a:lnTo>
                    <a:pt x="73548" y="0"/>
                  </a:lnTo>
                  <a:lnTo>
                    <a:pt x="73548" y="30857"/>
                  </a:lnTo>
                  <a:lnTo>
                    <a:pt x="120000" y="3085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26" name="Google Shape;526;p21"/>
            <p:cNvCxnSpPr/>
            <p:nvPr/>
          </p:nvCxnSpPr>
          <p:spPr>
            <a:xfrm>
              <a:off x="3948" y="1548"/>
              <a:ext cx="2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