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371600" y="3886200"/>
            <a:ext cx="6400800" cy="90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b="0" i="0" lang="pt-BR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Pentium Cache Organization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6858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Memory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22"/>
          <p:cNvSpPr/>
          <p:nvPr/>
        </p:nvSpPr>
        <p:spPr>
          <a:xfrm>
            <a:off x="685800" y="904875"/>
            <a:ext cx="7772400" cy="5472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the correct sequence is the following: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L2 cache detects and blocks the write operation;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L2 signals the L1 cache with the address of the write operation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L1 has been updated since the write-once, it performs a write-through to main memory;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any case, it declares the affected line invalid (I).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If L1 has not performed a write-through, L2 cache updates main memory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any case, it declares the affected line invalid (I).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L2 releases the bus master, allowing it to complete the write operation</a:t>
            </a:r>
            <a:endParaRPr/>
          </a:p>
        </p:txBody>
      </p:sp>
      <p:sp>
        <p:nvSpPr>
          <p:cNvPr id="350" name="Google Shape;350;p22"/>
          <p:cNvSpPr/>
          <p:nvPr/>
        </p:nvSpPr>
        <p:spPr>
          <a:xfrm>
            <a:off x="136525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MESI on L2 Cache Writing</a:t>
            </a:r>
            <a:r>
              <a:rPr baseline="-25000"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endParaRPr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23"/>
          <p:cNvSpPr/>
          <p:nvPr/>
        </p:nvSpPr>
        <p:spPr>
          <a:xfrm>
            <a:off x="136525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MESI Finite State Machine</a:t>
            </a:r>
            <a:br>
              <a:rPr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L2 Operation</a:t>
            </a:r>
            <a:endParaRPr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23"/>
          <p:cNvSpPr txBox="1"/>
          <p:nvPr/>
        </p:nvSpPr>
        <p:spPr>
          <a:xfrm>
            <a:off x="5289550" y="3806825"/>
            <a:ext cx="3838575" cy="2298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RH 	- Read Hit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 	- Read Miss, Shared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RME 	- Read Miss, Exclusive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 	- Write Hit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WM  	- Write Miss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  	- Snoop Hit on Read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SHW	- Soop Hit on Write 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	  Read-with-intend-to-Modify</a:t>
            </a:r>
            <a:endParaRPr/>
          </a:p>
        </p:txBody>
      </p:sp>
      <p:grpSp>
        <p:nvGrpSpPr>
          <p:cNvPr id="358" name="Google Shape;358;p23"/>
          <p:cNvGrpSpPr/>
          <p:nvPr/>
        </p:nvGrpSpPr>
        <p:grpSpPr>
          <a:xfrm>
            <a:off x="153988" y="603250"/>
            <a:ext cx="7326312" cy="4997450"/>
            <a:chOff x="97" y="380"/>
            <a:chExt cx="4615" cy="3148"/>
          </a:xfrm>
        </p:grpSpPr>
        <p:grpSp>
          <p:nvGrpSpPr>
            <p:cNvPr id="359" name="Google Shape;359;p23"/>
            <p:cNvGrpSpPr/>
            <p:nvPr/>
          </p:nvGrpSpPr>
          <p:grpSpPr>
            <a:xfrm>
              <a:off x="1447" y="912"/>
              <a:ext cx="1829" cy="1829"/>
              <a:chOff x="1895" y="1213"/>
              <a:chExt cx="2014" cy="2021"/>
            </a:xfrm>
          </p:grpSpPr>
          <p:sp>
            <p:nvSpPr>
              <p:cNvPr id="360" name="Google Shape;360;p23"/>
              <p:cNvSpPr/>
              <p:nvPr/>
            </p:nvSpPr>
            <p:spPr>
              <a:xfrm>
                <a:off x="1920" y="1248"/>
                <a:ext cx="1968" cy="196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1" name="Google Shape;361;p23"/>
              <p:cNvSpPr/>
              <p:nvPr/>
            </p:nvSpPr>
            <p:spPr>
              <a:xfrm rot="1140000">
                <a:off x="1911" y="1900"/>
                <a:ext cx="86" cy="113"/>
              </a:xfrm>
              <a:custGeom>
                <a:rect b="b" l="l" r="r" t="t"/>
                <a:pathLst>
                  <a:path extrusionOk="0" h="120000" w="120000">
                    <a:moveTo>
                      <a:pt x="59935" y="120000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59935" y="12000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2" name="Google Shape;362;p23"/>
              <p:cNvSpPr/>
              <p:nvPr/>
            </p:nvSpPr>
            <p:spPr>
              <a:xfrm rot="-4260000">
                <a:off x="2618" y="3119"/>
                <a:ext cx="86" cy="113"/>
              </a:xfrm>
              <a:custGeom>
                <a:rect b="b" l="l" r="r" t="t"/>
                <a:pathLst>
                  <a:path extrusionOk="0" h="120000" w="120000">
                    <a:moveTo>
                      <a:pt x="59935" y="120000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59935" y="12000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3" name="Google Shape;363;p23"/>
              <p:cNvSpPr/>
              <p:nvPr/>
            </p:nvSpPr>
            <p:spPr>
              <a:xfrm rot="-9660000">
                <a:off x="3807" y="2429"/>
                <a:ext cx="86" cy="113"/>
              </a:xfrm>
              <a:custGeom>
                <a:rect b="b" l="l" r="r" t="t"/>
                <a:pathLst>
                  <a:path extrusionOk="0" h="120000" w="120000">
                    <a:moveTo>
                      <a:pt x="59935" y="120000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59935" y="12000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4" name="Google Shape;364;p23"/>
              <p:cNvSpPr/>
              <p:nvPr/>
            </p:nvSpPr>
            <p:spPr>
              <a:xfrm rot="6540000">
                <a:off x="3136" y="1216"/>
                <a:ext cx="86" cy="113"/>
              </a:xfrm>
              <a:custGeom>
                <a:rect b="b" l="l" r="r" t="t"/>
                <a:pathLst>
                  <a:path extrusionOk="0" h="120000" w="120000">
                    <a:moveTo>
                      <a:pt x="59935" y="120000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59935" y="12000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65" name="Google Shape;365;p23"/>
            <p:cNvSpPr/>
            <p:nvPr/>
          </p:nvSpPr>
          <p:spPr>
            <a:xfrm>
              <a:off x="1423" y="1895"/>
              <a:ext cx="869" cy="885"/>
            </a:xfrm>
            <a:custGeom>
              <a:rect b="b" l="l" r="r" t="t"/>
              <a:pathLst>
                <a:path extrusionOk="0" h="120000" w="120000">
                  <a:moveTo>
                    <a:pt x="113509" y="118237"/>
                  </a:moveTo>
                  <a:cubicBezTo>
                    <a:pt x="108952" y="120000"/>
                    <a:pt x="102324" y="119728"/>
                    <a:pt x="90586" y="115254"/>
                  </a:cubicBezTo>
                  <a:cubicBezTo>
                    <a:pt x="78849" y="110779"/>
                    <a:pt x="55512" y="100881"/>
                    <a:pt x="42945" y="91118"/>
                  </a:cubicBezTo>
                  <a:cubicBezTo>
                    <a:pt x="30379" y="81355"/>
                    <a:pt x="20989" y="67118"/>
                    <a:pt x="15327" y="56542"/>
                  </a:cubicBezTo>
                  <a:cubicBezTo>
                    <a:pt x="9666" y="45966"/>
                    <a:pt x="11599" y="35661"/>
                    <a:pt x="9252" y="27932"/>
                  </a:cubicBezTo>
                  <a:cubicBezTo>
                    <a:pt x="6904" y="20203"/>
                    <a:pt x="0" y="13830"/>
                    <a:pt x="1518" y="9762"/>
                  </a:cubicBezTo>
                  <a:cubicBezTo>
                    <a:pt x="3037" y="5694"/>
                    <a:pt x="13947" y="0"/>
                    <a:pt x="18365" y="3796"/>
                  </a:cubicBezTo>
                  <a:cubicBezTo>
                    <a:pt x="22784" y="7593"/>
                    <a:pt x="22232" y="22915"/>
                    <a:pt x="27617" y="32406"/>
                  </a:cubicBezTo>
                  <a:cubicBezTo>
                    <a:pt x="33003" y="41898"/>
                    <a:pt x="42255" y="51254"/>
                    <a:pt x="50678" y="61016"/>
                  </a:cubicBezTo>
                  <a:cubicBezTo>
                    <a:pt x="59102" y="70779"/>
                    <a:pt x="69597" y="85288"/>
                    <a:pt x="78296" y="91118"/>
                  </a:cubicBezTo>
                  <a:cubicBezTo>
                    <a:pt x="86996" y="96949"/>
                    <a:pt x="96110" y="93423"/>
                    <a:pt x="102738" y="95728"/>
                  </a:cubicBezTo>
                  <a:cubicBezTo>
                    <a:pt x="109367" y="98033"/>
                    <a:pt x="116409" y="100881"/>
                    <a:pt x="118204" y="104677"/>
                  </a:cubicBezTo>
                  <a:cubicBezTo>
                    <a:pt x="120000" y="108474"/>
                    <a:pt x="118066" y="116474"/>
                    <a:pt x="113509" y="1182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66" name="Google Shape;366;p23"/>
            <p:cNvGrpSpPr/>
            <p:nvPr/>
          </p:nvGrpSpPr>
          <p:grpSpPr>
            <a:xfrm flipH="1">
              <a:off x="1351" y="825"/>
              <a:ext cx="2014" cy="2021"/>
              <a:chOff x="1895" y="1213"/>
              <a:chExt cx="2014" cy="2021"/>
            </a:xfrm>
          </p:grpSpPr>
          <p:sp>
            <p:nvSpPr>
              <p:cNvPr id="367" name="Google Shape;367;p23"/>
              <p:cNvSpPr/>
              <p:nvPr/>
            </p:nvSpPr>
            <p:spPr>
              <a:xfrm>
                <a:off x="1920" y="1248"/>
                <a:ext cx="1968" cy="196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 rot="1140000">
                <a:off x="1911" y="1900"/>
                <a:ext cx="86" cy="113"/>
              </a:xfrm>
              <a:custGeom>
                <a:rect b="b" l="l" r="r" t="t"/>
                <a:pathLst>
                  <a:path extrusionOk="0" h="120000" w="120000">
                    <a:moveTo>
                      <a:pt x="59935" y="120000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59935" y="12000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9" name="Google Shape;369;p23"/>
              <p:cNvSpPr/>
              <p:nvPr/>
            </p:nvSpPr>
            <p:spPr>
              <a:xfrm rot="-4260000">
                <a:off x="2618" y="3119"/>
                <a:ext cx="86" cy="113"/>
              </a:xfrm>
              <a:custGeom>
                <a:rect b="b" l="l" r="r" t="t"/>
                <a:pathLst>
                  <a:path extrusionOk="0" h="120000" w="120000">
                    <a:moveTo>
                      <a:pt x="59935" y="120000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59935" y="12000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0" name="Google Shape;370;p23"/>
              <p:cNvSpPr/>
              <p:nvPr/>
            </p:nvSpPr>
            <p:spPr>
              <a:xfrm rot="-9660000">
                <a:off x="3807" y="2429"/>
                <a:ext cx="86" cy="113"/>
              </a:xfrm>
              <a:custGeom>
                <a:rect b="b" l="l" r="r" t="t"/>
                <a:pathLst>
                  <a:path extrusionOk="0" h="120000" w="120000">
                    <a:moveTo>
                      <a:pt x="59935" y="120000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59935" y="12000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1" name="Google Shape;371;p23"/>
              <p:cNvSpPr/>
              <p:nvPr/>
            </p:nvSpPr>
            <p:spPr>
              <a:xfrm rot="6540000">
                <a:off x="3136" y="1216"/>
                <a:ext cx="86" cy="113"/>
              </a:xfrm>
              <a:custGeom>
                <a:rect b="b" l="l" r="r" t="t"/>
                <a:pathLst>
                  <a:path extrusionOk="0" h="120000" w="120000">
                    <a:moveTo>
                      <a:pt x="59935" y="120000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59935" y="12000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372" name="Google Shape;372;p23"/>
            <p:cNvCxnSpPr/>
            <p:nvPr/>
          </p:nvCxnSpPr>
          <p:spPr>
            <a:xfrm>
              <a:off x="2384" y="380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73" name="Google Shape;373;p23"/>
            <p:cNvSpPr/>
            <p:nvPr/>
          </p:nvSpPr>
          <p:spPr>
            <a:xfrm>
              <a:off x="682" y="1535"/>
              <a:ext cx="576" cy="610"/>
            </a:xfrm>
            <a:custGeom>
              <a:rect b="b" l="l" r="r" t="t"/>
              <a:pathLst>
                <a:path extrusionOk="0" h="120000" w="120000">
                  <a:moveTo>
                    <a:pt x="119999" y="89194"/>
                  </a:moveTo>
                  <a:cubicBezTo>
                    <a:pt x="115757" y="95355"/>
                    <a:pt x="111515" y="101516"/>
                    <a:pt x="105454" y="105997"/>
                  </a:cubicBezTo>
                  <a:cubicBezTo>
                    <a:pt x="99393" y="110478"/>
                    <a:pt x="90909" y="113838"/>
                    <a:pt x="83636" y="116079"/>
                  </a:cubicBezTo>
                  <a:cubicBezTo>
                    <a:pt x="76363" y="118319"/>
                    <a:pt x="69696" y="120000"/>
                    <a:pt x="61818" y="119439"/>
                  </a:cubicBezTo>
                  <a:cubicBezTo>
                    <a:pt x="53939" y="118879"/>
                    <a:pt x="44242" y="116079"/>
                    <a:pt x="36363" y="112718"/>
                  </a:cubicBezTo>
                  <a:cubicBezTo>
                    <a:pt x="28484" y="109358"/>
                    <a:pt x="20000" y="104317"/>
                    <a:pt x="14545" y="99276"/>
                  </a:cubicBezTo>
                  <a:cubicBezTo>
                    <a:pt x="9090" y="94235"/>
                    <a:pt x="6060" y="88704"/>
                    <a:pt x="3636" y="82543"/>
                  </a:cubicBezTo>
                  <a:cubicBezTo>
                    <a:pt x="1212" y="76382"/>
                    <a:pt x="0" y="68471"/>
                    <a:pt x="0" y="62310"/>
                  </a:cubicBezTo>
                  <a:cubicBezTo>
                    <a:pt x="0" y="56149"/>
                    <a:pt x="1818" y="51108"/>
                    <a:pt x="3636" y="45507"/>
                  </a:cubicBezTo>
                  <a:cubicBezTo>
                    <a:pt x="5454" y="39906"/>
                    <a:pt x="6666" y="34305"/>
                    <a:pt x="10909" y="28704"/>
                  </a:cubicBezTo>
                  <a:cubicBezTo>
                    <a:pt x="15151" y="23103"/>
                    <a:pt x="22424" y="16382"/>
                    <a:pt x="29090" y="11901"/>
                  </a:cubicBezTo>
                  <a:cubicBezTo>
                    <a:pt x="35757" y="7421"/>
                    <a:pt x="44090" y="3640"/>
                    <a:pt x="50909" y="1820"/>
                  </a:cubicBezTo>
                  <a:cubicBezTo>
                    <a:pt x="57727" y="0"/>
                    <a:pt x="64318" y="420"/>
                    <a:pt x="70151" y="910"/>
                  </a:cubicBezTo>
                  <a:cubicBezTo>
                    <a:pt x="75984" y="1400"/>
                    <a:pt x="81363" y="3220"/>
                    <a:pt x="86136" y="4760"/>
                  </a:cubicBezTo>
                  <a:cubicBezTo>
                    <a:pt x="90909" y="6301"/>
                    <a:pt x="94999" y="7911"/>
                    <a:pt x="98787" y="10221"/>
                  </a:cubicBezTo>
                  <a:cubicBezTo>
                    <a:pt x="102575" y="12532"/>
                    <a:pt x="105530" y="14982"/>
                    <a:pt x="109090" y="18623"/>
                  </a:cubicBezTo>
                  <a:cubicBezTo>
                    <a:pt x="112651" y="22263"/>
                    <a:pt x="116363" y="27024"/>
                    <a:pt x="119999" y="3206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4" name="Google Shape;374;p23"/>
            <p:cNvSpPr txBox="1"/>
            <p:nvPr/>
          </p:nvSpPr>
          <p:spPr>
            <a:xfrm>
              <a:off x="97" y="1692"/>
              <a:ext cx="60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RH or WH</a:t>
              </a: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 rot="10800000">
              <a:off x="3488" y="1494"/>
              <a:ext cx="576" cy="610"/>
            </a:xfrm>
            <a:custGeom>
              <a:rect b="b" l="l" r="r" t="t"/>
              <a:pathLst>
                <a:path extrusionOk="0" h="120000" w="120000">
                  <a:moveTo>
                    <a:pt x="119999" y="89194"/>
                  </a:moveTo>
                  <a:cubicBezTo>
                    <a:pt x="115757" y="95355"/>
                    <a:pt x="111515" y="101516"/>
                    <a:pt x="105454" y="105997"/>
                  </a:cubicBezTo>
                  <a:cubicBezTo>
                    <a:pt x="99393" y="110478"/>
                    <a:pt x="90909" y="113838"/>
                    <a:pt x="83636" y="116079"/>
                  </a:cubicBezTo>
                  <a:cubicBezTo>
                    <a:pt x="76363" y="118319"/>
                    <a:pt x="69696" y="120000"/>
                    <a:pt x="61818" y="119439"/>
                  </a:cubicBezTo>
                  <a:cubicBezTo>
                    <a:pt x="53939" y="118879"/>
                    <a:pt x="44242" y="116079"/>
                    <a:pt x="36363" y="112718"/>
                  </a:cubicBezTo>
                  <a:cubicBezTo>
                    <a:pt x="28484" y="109358"/>
                    <a:pt x="20000" y="104317"/>
                    <a:pt x="14545" y="99276"/>
                  </a:cubicBezTo>
                  <a:cubicBezTo>
                    <a:pt x="9090" y="94235"/>
                    <a:pt x="6060" y="88704"/>
                    <a:pt x="3636" y="82543"/>
                  </a:cubicBezTo>
                  <a:cubicBezTo>
                    <a:pt x="1212" y="76382"/>
                    <a:pt x="0" y="68471"/>
                    <a:pt x="0" y="62310"/>
                  </a:cubicBezTo>
                  <a:cubicBezTo>
                    <a:pt x="0" y="56149"/>
                    <a:pt x="1818" y="51108"/>
                    <a:pt x="3636" y="45507"/>
                  </a:cubicBezTo>
                  <a:cubicBezTo>
                    <a:pt x="5454" y="39906"/>
                    <a:pt x="6666" y="34305"/>
                    <a:pt x="10909" y="28704"/>
                  </a:cubicBezTo>
                  <a:cubicBezTo>
                    <a:pt x="15151" y="23103"/>
                    <a:pt x="22424" y="16382"/>
                    <a:pt x="29090" y="11901"/>
                  </a:cubicBezTo>
                  <a:cubicBezTo>
                    <a:pt x="35757" y="7421"/>
                    <a:pt x="44090" y="3640"/>
                    <a:pt x="50909" y="1820"/>
                  </a:cubicBezTo>
                  <a:cubicBezTo>
                    <a:pt x="57727" y="0"/>
                    <a:pt x="64318" y="420"/>
                    <a:pt x="70151" y="910"/>
                  </a:cubicBezTo>
                  <a:cubicBezTo>
                    <a:pt x="75984" y="1400"/>
                    <a:pt x="81363" y="3220"/>
                    <a:pt x="86136" y="4760"/>
                  </a:cubicBezTo>
                  <a:cubicBezTo>
                    <a:pt x="90909" y="6301"/>
                    <a:pt x="94999" y="7911"/>
                    <a:pt x="98787" y="10221"/>
                  </a:cubicBezTo>
                  <a:cubicBezTo>
                    <a:pt x="102575" y="12532"/>
                    <a:pt x="105530" y="14982"/>
                    <a:pt x="109090" y="18623"/>
                  </a:cubicBezTo>
                  <a:cubicBezTo>
                    <a:pt x="112651" y="22263"/>
                    <a:pt x="116363" y="27024"/>
                    <a:pt x="119999" y="3206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6" name="Google Shape;376;p23"/>
            <p:cNvSpPr txBox="1"/>
            <p:nvPr/>
          </p:nvSpPr>
          <p:spPr>
            <a:xfrm>
              <a:off x="1230" y="904"/>
              <a:ext cx="414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SHW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(burst)</a:t>
              </a:r>
              <a:endParaRPr/>
            </a:p>
          </p:txBody>
        </p:sp>
        <p:sp>
          <p:nvSpPr>
            <p:cNvPr id="377" name="Google Shape;377;p23"/>
            <p:cNvSpPr txBox="1"/>
            <p:nvPr/>
          </p:nvSpPr>
          <p:spPr>
            <a:xfrm>
              <a:off x="4073" y="1718"/>
              <a:ext cx="63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RH or SHR</a:t>
              </a:r>
              <a:endParaRPr/>
            </a:p>
          </p:txBody>
        </p:sp>
        <p:sp>
          <p:nvSpPr>
            <p:cNvPr id="378" name="Google Shape;378;p23"/>
            <p:cNvSpPr txBox="1"/>
            <p:nvPr/>
          </p:nvSpPr>
          <p:spPr>
            <a:xfrm>
              <a:off x="2745" y="1258"/>
              <a:ext cx="36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SHW</a:t>
              </a: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1186" y="1650"/>
              <a:ext cx="389" cy="38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2170" y="679"/>
              <a:ext cx="389" cy="38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sp>
          <p:nvSpPr>
            <p:cNvPr id="381" name="Google Shape;381;p23"/>
            <p:cNvSpPr txBox="1"/>
            <p:nvPr/>
          </p:nvSpPr>
          <p:spPr>
            <a:xfrm>
              <a:off x="1621" y="1233"/>
              <a:ext cx="72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SHW or WM</a:t>
              </a:r>
              <a:endParaRPr/>
            </a:p>
          </p:txBody>
        </p:sp>
        <p:grpSp>
          <p:nvGrpSpPr>
            <p:cNvPr id="382" name="Google Shape;382;p23"/>
            <p:cNvGrpSpPr/>
            <p:nvPr/>
          </p:nvGrpSpPr>
          <p:grpSpPr>
            <a:xfrm>
              <a:off x="1702" y="1390"/>
              <a:ext cx="178" cy="179"/>
              <a:chOff x="711" y="3211"/>
              <a:chExt cx="178" cy="188"/>
            </a:xfrm>
          </p:grpSpPr>
          <p:cxnSp>
            <p:nvCxnSpPr>
              <p:cNvPr id="383" name="Google Shape;383;p23"/>
              <p:cNvCxnSpPr/>
              <p:nvPr/>
            </p:nvCxnSpPr>
            <p:spPr>
              <a:xfrm>
                <a:off x="811" y="3244"/>
                <a:ext cx="0" cy="14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84" name="Google Shape;384;p23"/>
              <p:cNvSpPr/>
              <p:nvPr/>
            </p:nvSpPr>
            <p:spPr>
              <a:xfrm>
                <a:off x="711" y="3211"/>
                <a:ext cx="178" cy="1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85" name="Google Shape;385;p23"/>
            <p:cNvSpPr/>
            <p:nvPr/>
          </p:nvSpPr>
          <p:spPr>
            <a:xfrm>
              <a:off x="2091" y="1402"/>
              <a:ext cx="179" cy="17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  <a:endParaRPr/>
            </a:p>
          </p:txBody>
        </p:sp>
        <p:grpSp>
          <p:nvGrpSpPr>
            <p:cNvPr id="386" name="Google Shape;386;p23"/>
            <p:cNvGrpSpPr/>
            <p:nvPr/>
          </p:nvGrpSpPr>
          <p:grpSpPr>
            <a:xfrm flipH="1" rot="10800000">
              <a:off x="3352" y="997"/>
              <a:ext cx="178" cy="179"/>
              <a:chOff x="711" y="3211"/>
              <a:chExt cx="178" cy="188"/>
            </a:xfrm>
          </p:grpSpPr>
          <p:cxnSp>
            <p:nvCxnSpPr>
              <p:cNvPr id="387" name="Google Shape;387;p23"/>
              <p:cNvCxnSpPr/>
              <p:nvPr/>
            </p:nvCxnSpPr>
            <p:spPr>
              <a:xfrm>
                <a:off x="811" y="3244"/>
                <a:ext cx="0" cy="14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88" name="Google Shape;388;p23"/>
              <p:cNvSpPr/>
              <p:nvPr/>
            </p:nvSpPr>
            <p:spPr>
              <a:xfrm>
                <a:off x="711" y="3211"/>
                <a:ext cx="178" cy="1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89" name="Google Shape;389;p23"/>
            <p:cNvSpPr txBox="1"/>
            <p:nvPr/>
          </p:nvSpPr>
          <p:spPr>
            <a:xfrm>
              <a:off x="3012" y="991"/>
              <a:ext cx="35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RMS</a:t>
              </a: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2448" y="1928"/>
              <a:ext cx="977" cy="973"/>
            </a:xfrm>
            <a:custGeom>
              <a:rect b="b" l="l" r="r" t="t"/>
              <a:pathLst>
                <a:path extrusionOk="0" h="120000" w="120000">
                  <a:moveTo>
                    <a:pt x="3807" y="100760"/>
                  </a:moveTo>
                  <a:cubicBezTo>
                    <a:pt x="7615" y="96443"/>
                    <a:pt x="26038" y="99527"/>
                    <a:pt x="37830" y="93977"/>
                  </a:cubicBezTo>
                  <a:cubicBezTo>
                    <a:pt x="49621" y="88427"/>
                    <a:pt x="65097" y="76957"/>
                    <a:pt x="74677" y="67831"/>
                  </a:cubicBezTo>
                  <a:cubicBezTo>
                    <a:pt x="84257" y="58705"/>
                    <a:pt x="90399" y="47975"/>
                    <a:pt x="95189" y="39095"/>
                  </a:cubicBezTo>
                  <a:cubicBezTo>
                    <a:pt x="99979" y="30215"/>
                    <a:pt x="101576" y="20596"/>
                    <a:pt x="103418" y="14429"/>
                  </a:cubicBezTo>
                  <a:cubicBezTo>
                    <a:pt x="105261" y="8263"/>
                    <a:pt x="103909" y="3946"/>
                    <a:pt x="106120" y="2096"/>
                  </a:cubicBezTo>
                  <a:cubicBezTo>
                    <a:pt x="108331" y="246"/>
                    <a:pt x="115701" y="0"/>
                    <a:pt x="117052" y="3453"/>
                  </a:cubicBezTo>
                  <a:cubicBezTo>
                    <a:pt x="118403" y="6906"/>
                    <a:pt x="120000" y="9619"/>
                    <a:pt x="114350" y="22692"/>
                  </a:cubicBezTo>
                  <a:cubicBezTo>
                    <a:pt x="108700" y="35765"/>
                    <a:pt x="92855" y="68694"/>
                    <a:pt x="82906" y="81644"/>
                  </a:cubicBezTo>
                  <a:cubicBezTo>
                    <a:pt x="72958" y="94594"/>
                    <a:pt x="65588" y="94347"/>
                    <a:pt x="54288" y="100760"/>
                  </a:cubicBezTo>
                  <a:cubicBezTo>
                    <a:pt x="42988" y="107173"/>
                    <a:pt x="24073" y="120000"/>
                    <a:pt x="14738" y="120000"/>
                  </a:cubicBezTo>
                  <a:cubicBezTo>
                    <a:pt x="5404" y="120000"/>
                    <a:pt x="0" y="105077"/>
                    <a:pt x="3807" y="100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2174" y="2626"/>
              <a:ext cx="389" cy="38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3140" y="1617"/>
              <a:ext cx="389" cy="38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393" name="Google Shape;393;p23"/>
            <p:cNvSpPr txBox="1"/>
            <p:nvPr/>
          </p:nvSpPr>
          <p:spPr>
            <a:xfrm>
              <a:off x="3024" y="2410"/>
              <a:ext cx="33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SHR</a:t>
              </a: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 rot="-5400000">
              <a:off x="2095" y="2935"/>
              <a:ext cx="576" cy="610"/>
            </a:xfrm>
            <a:custGeom>
              <a:rect b="b" l="l" r="r" t="t"/>
              <a:pathLst>
                <a:path extrusionOk="0" h="120000" w="120000">
                  <a:moveTo>
                    <a:pt x="119999" y="89194"/>
                  </a:moveTo>
                  <a:cubicBezTo>
                    <a:pt x="115757" y="95355"/>
                    <a:pt x="111515" y="101516"/>
                    <a:pt x="105454" y="105997"/>
                  </a:cubicBezTo>
                  <a:cubicBezTo>
                    <a:pt x="99393" y="110478"/>
                    <a:pt x="90909" y="113838"/>
                    <a:pt x="83636" y="116079"/>
                  </a:cubicBezTo>
                  <a:cubicBezTo>
                    <a:pt x="76363" y="118319"/>
                    <a:pt x="69696" y="120000"/>
                    <a:pt x="61818" y="119439"/>
                  </a:cubicBezTo>
                  <a:cubicBezTo>
                    <a:pt x="53939" y="118879"/>
                    <a:pt x="44242" y="116079"/>
                    <a:pt x="36363" y="112718"/>
                  </a:cubicBezTo>
                  <a:cubicBezTo>
                    <a:pt x="28484" y="109358"/>
                    <a:pt x="20000" y="104317"/>
                    <a:pt x="14545" y="99276"/>
                  </a:cubicBezTo>
                  <a:cubicBezTo>
                    <a:pt x="9090" y="94235"/>
                    <a:pt x="6060" y="88704"/>
                    <a:pt x="3636" y="82543"/>
                  </a:cubicBezTo>
                  <a:cubicBezTo>
                    <a:pt x="1212" y="76382"/>
                    <a:pt x="0" y="68471"/>
                    <a:pt x="0" y="62310"/>
                  </a:cubicBezTo>
                  <a:cubicBezTo>
                    <a:pt x="0" y="56149"/>
                    <a:pt x="1818" y="51108"/>
                    <a:pt x="3636" y="45507"/>
                  </a:cubicBezTo>
                  <a:cubicBezTo>
                    <a:pt x="5454" y="39906"/>
                    <a:pt x="6666" y="34305"/>
                    <a:pt x="10909" y="28704"/>
                  </a:cubicBezTo>
                  <a:cubicBezTo>
                    <a:pt x="15151" y="23103"/>
                    <a:pt x="22424" y="16382"/>
                    <a:pt x="29090" y="11901"/>
                  </a:cubicBezTo>
                  <a:cubicBezTo>
                    <a:pt x="35757" y="7421"/>
                    <a:pt x="44090" y="3640"/>
                    <a:pt x="50909" y="1820"/>
                  </a:cubicBezTo>
                  <a:cubicBezTo>
                    <a:pt x="57727" y="0"/>
                    <a:pt x="64318" y="420"/>
                    <a:pt x="70151" y="910"/>
                  </a:cubicBezTo>
                  <a:cubicBezTo>
                    <a:pt x="75984" y="1400"/>
                    <a:pt x="81363" y="3220"/>
                    <a:pt x="86136" y="4760"/>
                  </a:cubicBezTo>
                  <a:cubicBezTo>
                    <a:pt x="90909" y="6301"/>
                    <a:pt x="94999" y="7911"/>
                    <a:pt x="98787" y="10221"/>
                  </a:cubicBezTo>
                  <a:cubicBezTo>
                    <a:pt x="102575" y="12532"/>
                    <a:pt x="105530" y="14982"/>
                    <a:pt x="109090" y="18623"/>
                  </a:cubicBezTo>
                  <a:cubicBezTo>
                    <a:pt x="112651" y="22263"/>
                    <a:pt x="116363" y="27024"/>
                    <a:pt x="119999" y="3206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5" name="Google Shape;395;p23"/>
            <p:cNvSpPr txBox="1"/>
            <p:nvPr/>
          </p:nvSpPr>
          <p:spPr>
            <a:xfrm>
              <a:off x="2262" y="3316"/>
              <a:ext cx="272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RH</a:t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2328" y="1067"/>
              <a:ext cx="225" cy="1556"/>
            </a:xfrm>
            <a:custGeom>
              <a:rect b="b" l="l" r="r" t="t"/>
              <a:pathLst>
                <a:path extrusionOk="0" h="120000" w="120000">
                  <a:moveTo>
                    <a:pt x="14933" y="120000"/>
                  </a:moveTo>
                  <a:cubicBezTo>
                    <a:pt x="4800" y="99485"/>
                    <a:pt x="0" y="78894"/>
                    <a:pt x="14933" y="66015"/>
                  </a:cubicBezTo>
                  <a:cubicBezTo>
                    <a:pt x="29866" y="53136"/>
                    <a:pt x="88000" y="51593"/>
                    <a:pt x="104000" y="42879"/>
                  </a:cubicBezTo>
                  <a:cubicBezTo>
                    <a:pt x="120000" y="34164"/>
                    <a:pt x="119466" y="20899"/>
                    <a:pt x="109866" y="13727"/>
                  </a:cubicBezTo>
                  <a:cubicBezTo>
                    <a:pt x="100266" y="6555"/>
                    <a:pt x="58133" y="2853"/>
                    <a:pt x="4480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7" name="Google Shape;397;p23"/>
            <p:cNvSpPr txBox="1"/>
            <p:nvPr/>
          </p:nvSpPr>
          <p:spPr>
            <a:xfrm>
              <a:off x="2341" y="1776"/>
              <a:ext cx="36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SHW</a:t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2490" y="1012"/>
              <a:ext cx="316" cy="1644"/>
            </a:xfrm>
            <a:custGeom>
              <a:rect b="b" l="l" r="r" t="t"/>
              <a:pathLst>
                <a:path extrusionOk="0" h="120000" w="120000">
                  <a:moveTo>
                    <a:pt x="4177" y="0"/>
                  </a:moveTo>
                  <a:cubicBezTo>
                    <a:pt x="18227" y="3211"/>
                    <a:pt x="69493" y="9343"/>
                    <a:pt x="88481" y="19489"/>
                  </a:cubicBezTo>
                  <a:cubicBezTo>
                    <a:pt x="107468" y="29635"/>
                    <a:pt x="120000" y="47737"/>
                    <a:pt x="118101" y="60802"/>
                  </a:cubicBezTo>
                  <a:cubicBezTo>
                    <a:pt x="116202" y="73868"/>
                    <a:pt x="95696" y="88248"/>
                    <a:pt x="75949" y="98102"/>
                  </a:cubicBezTo>
                  <a:cubicBezTo>
                    <a:pt x="56202" y="107956"/>
                    <a:pt x="15949" y="115474"/>
                    <a:pt x="0" y="12000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99" name="Google Shape;399;p23"/>
            <p:cNvGrpSpPr/>
            <p:nvPr/>
          </p:nvGrpSpPr>
          <p:grpSpPr>
            <a:xfrm flipH="1" rot="10800000">
              <a:off x="2719" y="2272"/>
              <a:ext cx="178" cy="179"/>
              <a:chOff x="711" y="3211"/>
              <a:chExt cx="178" cy="188"/>
            </a:xfrm>
          </p:grpSpPr>
          <p:cxnSp>
            <p:nvCxnSpPr>
              <p:cNvPr id="400" name="Google Shape;400;p23"/>
              <p:cNvCxnSpPr/>
              <p:nvPr/>
            </p:nvCxnSpPr>
            <p:spPr>
              <a:xfrm>
                <a:off x="811" y="3244"/>
                <a:ext cx="0" cy="14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401" name="Google Shape;401;p23"/>
              <p:cNvSpPr/>
              <p:nvPr/>
            </p:nvSpPr>
            <p:spPr>
              <a:xfrm>
                <a:off x="711" y="3211"/>
                <a:ext cx="178" cy="1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402" name="Google Shape;402;p23"/>
            <p:cNvSpPr txBox="1"/>
            <p:nvPr/>
          </p:nvSpPr>
          <p:spPr>
            <a:xfrm>
              <a:off x="2731" y="2110"/>
              <a:ext cx="35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RME</a:t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1578" y="1530"/>
              <a:ext cx="1590" cy="293"/>
            </a:xfrm>
            <a:custGeom>
              <a:rect b="b" l="l" r="r" t="t"/>
              <a:pathLst>
                <a:path extrusionOk="0" h="120000" w="120000">
                  <a:moveTo>
                    <a:pt x="120000" y="70034"/>
                  </a:moveTo>
                  <a:cubicBezTo>
                    <a:pt x="114037" y="54470"/>
                    <a:pt x="108075" y="38907"/>
                    <a:pt x="99018" y="29078"/>
                  </a:cubicBezTo>
                  <a:cubicBezTo>
                    <a:pt x="89962" y="19249"/>
                    <a:pt x="76452" y="0"/>
                    <a:pt x="65433" y="10648"/>
                  </a:cubicBezTo>
                  <a:cubicBezTo>
                    <a:pt x="54415" y="21296"/>
                    <a:pt x="43622" y="74539"/>
                    <a:pt x="32754" y="92559"/>
                  </a:cubicBezTo>
                  <a:cubicBezTo>
                    <a:pt x="21886" y="110580"/>
                    <a:pt x="10943" y="115085"/>
                    <a:pt x="0" y="12000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4" name="Google Shape;404;p23"/>
            <p:cNvSpPr txBox="1"/>
            <p:nvPr/>
          </p:nvSpPr>
          <p:spPr>
            <a:xfrm>
              <a:off x="1823" y="1746"/>
              <a:ext cx="30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</a:t>
              </a: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2077" y="1740"/>
              <a:ext cx="179" cy="17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1556" y="1856"/>
              <a:ext cx="1589" cy="348"/>
            </a:xfrm>
            <a:custGeom>
              <a:rect b="b" l="l" r="r" t="t"/>
              <a:pathLst>
                <a:path extrusionOk="0" h="120000" w="120000">
                  <a:moveTo>
                    <a:pt x="0" y="26896"/>
                  </a:moveTo>
                  <a:cubicBezTo>
                    <a:pt x="11403" y="54827"/>
                    <a:pt x="23637" y="86206"/>
                    <a:pt x="35267" y="99655"/>
                  </a:cubicBezTo>
                  <a:cubicBezTo>
                    <a:pt x="46897" y="113103"/>
                    <a:pt x="58678" y="120000"/>
                    <a:pt x="69704" y="107241"/>
                  </a:cubicBezTo>
                  <a:cubicBezTo>
                    <a:pt x="80730" y="94482"/>
                    <a:pt x="93190" y="41034"/>
                    <a:pt x="101573" y="23103"/>
                  </a:cubicBezTo>
                  <a:cubicBezTo>
                    <a:pt x="109955" y="5172"/>
                    <a:pt x="114562" y="1034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7" name="Google Shape;407;p23"/>
            <p:cNvSpPr txBox="1"/>
            <p:nvPr/>
          </p:nvSpPr>
          <p:spPr>
            <a:xfrm>
              <a:off x="1566" y="2029"/>
              <a:ext cx="33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SHR</a:t>
              </a:r>
              <a:endParaRPr/>
            </a:p>
          </p:txBody>
        </p:sp>
        <p:grpSp>
          <p:nvGrpSpPr>
            <p:cNvPr id="408" name="Google Shape;408;p23"/>
            <p:cNvGrpSpPr/>
            <p:nvPr/>
          </p:nvGrpSpPr>
          <p:grpSpPr>
            <a:xfrm>
              <a:off x="1855" y="2119"/>
              <a:ext cx="178" cy="179"/>
              <a:chOff x="711" y="3211"/>
              <a:chExt cx="178" cy="188"/>
            </a:xfrm>
          </p:grpSpPr>
          <p:cxnSp>
            <p:nvCxnSpPr>
              <p:cNvPr id="409" name="Google Shape;409;p23"/>
              <p:cNvCxnSpPr/>
              <p:nvPr/>
            </p:nvCxnSpPr>
            <p:spPr>
              <a:xfrm>
                <a:off x="811" y="3244"/>
                <a:ext cx="0" cy="14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410" name="Google Shape;410;p23"/>
              <p:cNvSpPr/>
              <p:nvPr/>
            </p:nvSpPr>
            <p:spPr>
              <a:xfrm>
                <a:off x="711" y="3211"/>
                <a:ext cx="178" cy="1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411" name="Google Shape;411;p23"/>
            <p:cNvSpPr txBox="1"/>
            <p:nvPr/>
          </p:nvSpPr>
          <p:spPr>
            <a:xfrm>
              <a:off x="1573" y="2354"/>
              <a:ext cx="30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</a:t>
              </a:r>
              <a:endParaRPr/>
            </a:p>
          </p:txBody>
        </p:sp>
      </p:grpSp>
      <p:grpSp>
        <p:nvGrpSpPr>
          <p:cNvPr id="412" name="Google Shape;412;p23"/>
          <p:cNvGrpSpPr/>
          <p:nvPr/>
        </p:nvGrpSpPr>
        <p:grpSpPr>
          <a:xfrm>
            <a:off x="433388" y="4389438"/>
            <a:ext cx="2514600" cy="1793875"/>
            <a:chOff x="273" y="2765"/>
            <a:chExt cx="1584" cy="1130"/>
          </a:xfrm>
        </p:grpSpPr>
        <p:sp>
          <p:nvSpPr>
            <p:cNvPr id="413" name="Google Shape;413;p23"/>
            <p:cNvSpPr txBox="1"/>
            <p:nvPr/>
          </p:nvSpPr>
          <p:spPr>
            <a:xfrm>
              <a:off x="497" y="2765"/>
              <a:ext cx="1360" cy="1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Dirty line Copyback</a:t>
              </a:r>
              <a:endParaRPr/>
            </a:p>
            <a:p>
              <a:pPr indent="0" lvl="0" marL="0" marR="0" rtl="0" algn="l">
                <a:spcBef>
                  <a:spcPts val="72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Invalidate transaction</a:t>
              </a:r>
              <a:endParaRPr/>
            </a:p>
            <a:p>
              <a:pPr indent="0" lvl="0" marL="0" marR="0" rtl="0" algn="l">
                <a:spcBef>
                  <a:spcPts val="72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Read-with-Intend-to-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modify</a:t>
              </a:r>
              <a:endParaRPr/>
            </a:p>
            <a:p>
              <a:pPr indent="0" lvl="0" marL="0" marR="0" rtl="0" algn="l">
                <a:spcBef>
                  <a:spcPts val="72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Cache line fill</a:t>
              </a:r>
              <a:endParaRPr/>
            </a:p>
          </p:txBody>
        </p:sp>
        <p:grpSp>
          <p:nvGrpSpPr>
            <p:cNvPr id="414" name="Google Shape;414;p23"/>
            <p:cNvGrpSpPr/>
            <p:nvPr/>
          </p:nvGrpSpPr>
          <p:grpSpPr>
            <a:xfrm>
              <a:off x="276" y="2786"/>
              <a:ext cx="178" cy="179"/>
              <a:chOff x="711" y="3211"/>
              <a:chExt cx="178" cy="188"/>
            </a:xfrm>
          </p:grpSpPr>
          <p:cxnSp>
            <p:nvCxnSpPr>
              <p:cNvPr id="415" name="Google Shape;415;p23"/>
              <p:cNvCxnSpPr/>
              <p:nvPr/>
            </p:nvCxnSpPr>
            <p:spPr>
              <a:xfrm>
                <a:off x="811" y="3244"/>
                <a:ext cx="0" cy="14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416" name="Google Shape;416;p23"/>
              <p:cNvSpPr/>
              <p:nvPr/>
            </p:nvSpPr>
            <p:spPr>
              <a:xfrm>
                <a:off x="711" y="3211"/>
                <a:ext cx="178" cy="1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417" name="Google Shape;417;p23"/>
            <p:cNvSpPr/>
            <p:nvPr/>
          </p:nvSpPr>
          <p:spPr>
            <a:xfrm>
              <a:off x="273" y="3025"/>
              <a:ext cx="179" cy="17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276" y="3264"/>
              <a:ext cx="179" cy="17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  <a:endParaRPr/>
            </a:p>
          </p:txBody>
        </p:sp>
        <p:grpSp>
          <p:nvGrpSpPr>
            <p:cNvPr id="419" name="Google Shape;419;p23"/>
            <p:cNvGrpSpPr/>
            <p:nvPr/>
          </p:nvGrpSpPr>
          <p:grpSpPr>
            <a:xfrm flipH="1" rot="10800000">
              <a:off x="281" y="3690"/>
              <a:ext cx="178" cy="179"/>
              <a:chOff x="711" y="3211"/>
              <a:chExt cx="178" cy="188"/>
            </a:xfrm>
          </p:grpSpPr>
          <p:cxnSp>
            <p:nvCxnSpPr>
              <p:cNvPr id="420" name="Google Shape;420;p23"/>
              <p:cNvCxnSpPr/>
              <p:nvPr/>
            </p:nvCxnSpPr>
            <p:spPr>
              <a:xfrm>
                <a:off x="811" y="3244"/>
                <a:ext cx="0" cy="14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421" name="Google Shape;421;p23"/>
              <p:cNvSpPr/>
              <p:nvPr/>
            </p:nvSpPr>
            <p:spPr>
              <a:xfrm>
                <a:off x="711" y="3211"/>
                <a:ext cx="178" cy="1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24"/>
          <p:cNvSpPr txBox="1"/>
          <p:nvPr>
            <p:ph idx="1" type="body"/>
          </p:nvPr>
        </p:nvSpPr>
        <p:spPr>
          <a:xfrm>
            <a:off x="685800" y="1028700"/>
            <a:ext cx="77724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cache is controlled by 2 bits in one of the control registers, labeled: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CD: Cache Disable bit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NW: Not Write-through bit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2 Pentium instructions that can be used to control the cache: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INVD: flushes te cache memory and signals L2 (if any) to flush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WBINVD: performs the same function and also it signals an external write-back cache to write back modified blocks before flushing</a:t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136525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Pentium Cache Control</a:t>
            </a:r>
            <a:r>
              <a:rPr baseline="-25000"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endParaRPr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25"/>
          <p:cNvSpPr/>
          <p:nvPr/>
        </p:nvSpPr>
        <p:spPr>
          <a:xfrm>
            <a:off x="136525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Pentium Cache Control</a:t>
            </a:r>
            <a:r>
              <a:rPr baseline="-25000"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endParaRPr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35" name="Google Shape;435;p25"/>
          <p:cNvGrpSpPr/>
          <p:nvPr/>
        </p:nvGrpSpPr>
        <p:grpSpPr>
          <a:xfrm>
            <a:off x="839788" y="1968500"/>
            <a:ext cx="7297737" cy="1882775"/>
            <a:chOff x="251" y="1129"/>
            <a:chExt cx="4597" cy="1186"/>
          </a:xfrm>
        </p:grpSpPr>
        <p:sp>
          <p:nvSpPr>
            <p:cNvPr id="436" name="Google Shape;436;p25"/>
            <p:cNvSpPr txBox="1"/>
            <p:nvPr/>
          </p:nvSpPr>
          <p:spPr>
            <a:xfrm>
              <a:off x="251" y="1129"/>
              <a:ext cx="4593" cy="1186"/>
            </a:xfrm>
            <a:prstGeom prst="rect">
              <a:avLst/>
            </a:prstGeom>
            <a:noFill/>
            <a:ln cap="flat" cmpd="dbl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Control Bits                                            Operation Mode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CD        NW             Cache Fills    Write-Throughs   Invalidation</a:t>
              </a:r>
              <a:endParaRPr/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0             0                  Enabled             Enabled            Enabled</a:t>
              </a:r>
              <a:endParaRPr/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1             0                  Disabled            Enabled            Enabled</a:t>
              </a:r>
              <a:endParaRPr/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1             1                  Disabled            Disabled           Disabled</a:t>
              </a:r>
              <a:endParaRPr/>
            </a:p>
          </p:txBody>
        </p:sp>
        <p:cxnSp>
          <p:nvCxnSpPr>
            <p:cNvPr id="437" name="Google Shape;437;p25"/>
            <p:cNvCxnSpPr/>
            <p:nvPr/>
          </p:nvCxnSpPr>
          <p:spPr>
            <a:xfrm>
              <a:off x="251" y="1568"/>
              <a:ext cx="4597" cy="0"/>
            </a:xfrm>
            <a:prstGeom prst="straightConnector1">
              <a:avLst/>
            </a:prstGeom>
            <a:noFill/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8" name="Google Shape;438;p25"/>
            <p:cNvCxnSpPr/>
            <p:nvPr/>
          </p:nvCxnSpPr>
          <p:spPr>
            <a:xfrm rot="10800000">
              <a:off x="1848" y="1129"/>
              <a:ext cx="0" cy="1173"/>
            </a:xfrm>
            <a:prstGeom prst="straightConnector1">
              <a:avLst/>
            </a:prstGeom>
            <a:noFill/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9" name="Google Shape;439;p25"/>
            <p:cNvCxnSpPr/>
            <p:nvPr/>
          </p:nvCxnSpPr>
          <p:spPr>
            <a:xfrm>
              <a:off x="2793" y="1362"/>
              <a:ext cx="0" cy="9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0" name="Google Shape;440;p25"/>
            <p:cNvCxnSpPr/>
            <p:nvPr/>
          </p:nvCxnSpPr>
          <p:spPr>
            <a:xfrm>
              <a:off x="3936" y="1362"/>
              <a:ext cx="0" cy="9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1" name="Google Shape;441;p25"/>
            <p:cNvCxnSpPr/>
            <p:nvPr/>
          </p:nvCxnSpPr>
          <p:spPr>
            <a:xfrm>
              <a:off x="251" y="1801"/>
              <a:ext cx="45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2" name="Google Shape;442;p25"/>
            <p:cNvCxnSpPr/>
            <p:nvPr/>
          </p:nvCxnSpPr>
          <p:spPr>
            <a:xfrm>
              <a:off x="251" y="2051"/>
              <a:ext cx="458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3" name="Google Shape;443;p25"/>
            <p:cNvCxnSpPr/>
            <p:nvPr/>
          </p:nvCxnSpPr>
          <p:spPr>
            <a:xfrm>
              <a:off x="266" y="1355"/>
              <a:ext cx="456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26"/>
          <p:cNvSpPr/>
          <p:nvPr/>
        </p:nvSpPr>
        <p:spPr>
          <a:xfrm>
            <a:off x="1371600" y="3886200"/>
            <a:ext cx="6400800" cy="90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pt-BR" sz="3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PowerPC Cache Organization</a:t>
            </a:r>
            <a:endParaRPr/>
          </a:p>
        </p:txBody>
      </p:sp>
      <p:sp>
        <p:nvSpPr>
          <p:cNvPr id="450" name="Google Shape;450;p26"/>
          <p:cNvSpPr/>
          <p:nvPr/>
        </p:nvSpPr>
        <p:spPr>
          <a:xfrm>
            <a:off x="6858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Memory</a:t>
            </a:r>
            <a:endParaRPr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27"/>
          <p:cNvSpPr txBox="1"/>
          <p:nvPr>
            <p:ph type="title"/>
          </p:nvPr>
        </p:nvSpPr>
        <p:spPr>
          <a:xfrm>
            <a:off x="0" y="0"/>
            <a:ext cx="7772400" cy="94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PowerPC Evolution</a:t>
            </a:r>
            <a:endParaRPr/>
          </a:p>
        </p:txBody>
      </p:sp>
      <p:sp>
        <p:nvSpPr>
          <p:cNvPr id="457" name="Google Shape;457;p27"/>
          <p:cNvSpPr txBox="1"/>
          <p:nvPr>
            <p:ph idx="1" type="body"/>
          </p:nvPr>
        </p:nvSpPr>
        <p:spPr>
          <a:xfrm>
            <a:off x="685800" y="1152525"/>
            <a:ext cx="7772400" cy="222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PowerPC cache organization has undergone a modification with each new case in the family, reflecting the relentless pursuit of performance that is the driving force for all microprocessor designers</a:t>
            </a:r>
            <a:endParaRPr/>
          </a:p>
        </p:txBody>
      </p:sp>
      <p:grpSp>
        <p:nvGrpSpPr>
          <p:cNvPr id="458" name="Google Shape;458;p27"/>
          <p:cNvGrpSpPr/>
          <p:nvPr/>
        </p:nvGrpSpPr>
        <p:grpSpPr>
          <a:xfrm>
            <a:off x="892175" y="3733800"/>
            <a:ext cx="7067550" cy="2263775"/>
            <a:chOff x="562" y="2418"/>
            <a:chExt cx="4452" cy="1426"/>
          </a:xfrm>
        </p:grpSpPr>
        <p:sp>
          <p:nvSpPr>
            <p:cNvPr id="459" name="Google Shape;459;p27"/>
            <p:cNvSpPr txBox="1"/>
            <p:nvPr/>
          </p:nvSpPr>
          <p:spPr>
            <a:xfrm>
              <a:off x="562" y="2418"/>
              <a:ext cx="4452" cy="1426"/>
            </a:xfrm>
            <a:prstGeom prst="rect">
              <a:avLst/>
            </a:prstGeom>
            <a:noFill/>
            <a:ln cap="flat" cmpd="dbl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                            PowerPC Internal Cache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Chip           Type      Size     Bytes/Line          Organization</a:t>
              </a:r>
              <a:endParaRPr/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PowerPC601   Unified   32KB         32           8-way set associative</a:t>
              </a:r>
              <a:endParaRPr/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PowerPC603   Split(2)     8KB         32           2-way set associative</a:t>
              </a:r>
              <a:endParaRPr/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PowerPC604   Split(2)   16KB         32           4-way set associative</a:t>
              </a:r>
              <a:endParaRPr/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PowerPC620   Split(2)   32KB         64           8-way set associative </a:t>
              </a:r>
              <a:endParaRPr/>
            </a:p>
          </p:txBody>
        </p:sp>
        <p:cxnSp>
          <p:nvCxnSpPr>
            <p:cNvPr id="460" name="Google Shape;460;p27"/>
            <p:cNvCxnSpPr/>
            <p:nvPr/>
          </p:nvCxnSpPr>
          <p:spPr>
            <a:xfrm>
              <a:off x="584" y="2857"/>
              <a:ext cx="4414" cy="0"/>
            </a:xfrm>
            <a:prstGeom prst="straightConnector1">
              <a:avLst/>
            </a:prstGeom>
            <a:noFill/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1" name="Google Shape;461;p27"/>
            <p:cNvCxnSpPr/>
            <p:nvPr/>
          </p:nvCxnSpPr>
          <p:spPr>
            <a:xfrm rot="10800000">
              <a:off x="1532" y="2429"/>
              <a:ext cx="0" cy="1406"/>
            </a:xfrm>
            <a:prstGeom prst="straightConnector1">
              <a:avLst/>
            </a:prstGeom>
            <a:noFill/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2" name="Google Shape;462;p27"/>
            <p:cNvCxnSpPr/>
            <p:nvPr/>
          </p:nvCxnSpPr>
          <p:spPr>
            <a:xfrm>
              <a:off x="3456" y="2651"/>
              <a:ext cx="0" cy="117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3" name="Google Shape;463;p27"/>
            <p:cNvCxnSpPr/>
            <p:nvPr/>
          </p:nvCxnSpPr>
          <p:spPr>
            <a:xfrm>
              <a:off x="584" y="3090"/>
              <a:ext cx="441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4" name="Google Shape;464;p27"/>
            <p:cNvCxnSpPr/>
            <p:nvPr/>
          </p:nvCxnSpPr>
          <p:spPr>
            <a:xfrm>
              <a:off x="584" y="3340"/>
              <a:ext cx="441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5" name="Google Shape;465;p27"/>
            <p:cNvCxnSpPr/>
            <p:nvPr/>
          </p:nvCxnSpPr>
          <p:spPr>
            <a:xfrm>
              <a:off x="1544" y="2644"/>
              <a:ext cx="345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6" name="Google Shape;466;p27"/>
            <p:cNvCxnSpPr/>
            <p:nvPr/>
          </p:nvCxnSpPr>
          <p:spPr>
            <a:xfrm>
              <a:off x="2142" y="2658"/>
              <a:ext cx="0" cy="117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7" name="Google Shape;467;p27"/>
            <p:cNvCxnSpPr/>
            <p:nvPr/>
          </p:nvCxnSpPr>
          <p:spPr>
            <a:xfrm>
              <a:off x="592" y="3579"/>
              <a:ext cx="441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8" name="Google Shape;468;p27"/>
            <p:cNvCxnSpPr/>
            <p:nvPr/>
          </p:nvCxnSpPr>
          <p:spPr>
            <a:xfrm>
              <a:off x="2634" y="2655"/>
              <a:ext cx="0" cy="117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4" name="Google Shape;474;p28"/>
          <p:cNvSpPr/>
          <p:nvPr/>
        </p:nvSpPr>
        <p:spPr>
          <a:xfrm>
            <a:off x="0" y="0"/>
            <a:ext cx="7772400" cy="94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PowerPC 620 Block Diagram</a:t>
            </a:r>
            <a:endParaRPr/>
          </a:p>
        </p:txBody>
      </p:sp>
      <p:grpSp>
        <p:nvGrpSpPr>
          <p:cNvPr id="475" name="Google Shape;475;p28"/>
          <p:cNvGrpSpPr/>
          <p:nvPr/>
        </p:nvGrpSpPr>
        <p:grpSpPr>
          <a:xfrm>
            <a:off x="527050" y="1522413"/>
            <a:ext cx="7986713" cy="4370387"/>
            <a:chOff x="156" y="662"/>
            <a:chExt cx="5031" cy="2753"/>
          </a:xfrm>
        </p:grpSpPr>
        <p:sp>
          <p:nvSpPr>
            <p:cNvPr id="476" name="Google Shape;476;p28"/>
            <p:cNvSpPr txBox="1"/>
            <p:nvPr/>
          </p:nvSpPr>
          <p:spPr>
            <a:xfrm>
              <a:off x="1372" y="2386"/>
              <a:ext cx="486" cy="3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Integer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ALU</a:t>
              </a:r>
              <a:endParaRPr/>
            </a:p>
          </p:txBody>
        </p:sp>
        <p:sp>
          <p:nvSpPr>
            <p:cNvPr id="477" name="Google Shape;477;p28"/>
            <p:cNvSpPr txBox="1"/>
            <p:nvPr/>
          </p:nvSpPr>
          <p:spPr>
            <a:xfrm>
              <a:off x="1858" y="2386"/>
              <a:ext cx="486" cy="3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Integer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ALU</a:t>
              </a:r>
              <a:endParaRPr/>
            </a:p>
          </p:txBody>
        </p:sp>
        <p:sp>
          <p:nvSpPr>
            <p:cNvPr id="478" name="Google Shape;478;p28"/>
            <p:cNvSpPr txBox="1"/>
            <p:nvPr/>
          </p:nvSpPr>
          <p:spPr>
            <a:xfrm>
              <a:off x="2346" y="2386"/>
              <a:ext cx="486" cy="3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Integer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ALU</a:t>
              </a:r>
              <a:endParaRPr/>
            </a:p>
          </p:txBody>
        </p:sp>
        <p:sp>
          <p:nvSpPr>
            <p:cNvPr id="479" name="Google Shape;479;p28"/>
            <p:cNvSpPr txBox="1"/>
            <p:nvPr/>
          </p:nvSpPr>
          <p:spPr>
            <a:xfrm>
              <a:off x="2916" y="2380"/>
              <a:ext cx="600" cy="3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Integer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Registers</a:t>
              </a:r>
              <a:endParaRPr/>
            </a:p>
          </p:txBody>
        </p:sp>
        <p:sp>
          <p:nvSpPr>
            <p:cNvPr id="480" name="Google Shape;480;p28"/>
            <p:cNvSpPr txBox="1"/>
            <p:nvPr/>
          </p:nvSpPr>
          <p:spPr>
            <a:xfrm>
              <a:off x="3585" y="2379"/>
              <a:ext cx="464" cy="3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Ld/Sta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Unit</a:t>
              </a:r>
              <a:endParaRPr/>
            </a:p>
          </p:txBody>
        </p:sp>
        <p:sp>
          <p:nvSpPr>
            <p:cNvPr id="481" name="Google Shape;481;p28"/>
            <p:cNvSpPr txBox="1"/>
            <p:nvPr/>
          </p:nvSpPr>
          <p:spPr>
            <a:xfrm>
              <a:off x="4128" y="2379"/>
              <a:ext cx="600" cy="3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Registers</a:t>
              </a:r>
              <a:endParaRPr/>
            </a:p>
          </p:txBody>
        </p:sp>
        <p:sp>
          <p:nvSpPr>
            <p:cNvPr id="482" name="Google Shape;482;p28"/>
            <p:cNvSpPr txBox="1"/>
            <p:nvPr/>
          </p:nvSpPr>
          <p:spPr>
            <a:xfrm>
              <a:off x="4803" y="2379"/>
              <a:ext cx="384" cy="3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ALU</a:t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1600" y="2032"/>
              <a:ext cx="3401" cy="345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84" name="Google Shape;484;p28"/>
            <p:cNvCxnSpPr/>
            <p:nvPr/>
          </p:nvCxnSpPr>
          <p:spPr>
            <a:xfrm rot="10800000">
              <a:off x="2098" y="2032"/>
              <a:ext cx="0" cy="34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5" name="Google Shape;485;p28"/>
            <p:cNvCxnSpPr/>
            <p:nvPr/>
          </p:nvCxnSpPr>
          <p:spPr>
            <a:xfrm rot="10800000">
              <a:off x="2590" y="2040"/>
              <a:ext cx="0" cy="34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6" name="Google Shape;486;p28"/>
            <p:cNvCxnSpPr/>
            <p:nvPr/>
          </p:nvCxnSpPr>
          <p:spPr>
            <a:xfrm rot="10800000">
              <a:off x="3049" y="2037"/>
              <a:ext cx="0" cy="34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7" name="Google Shape;487;p28"/>
            <p:cNvCxnSpPr/>
            <p:nvPr/>
          </p:nvCxnSpPr>
          <p:spPr>
            <a:xfrm rot="10800000">
              <a:off x="3717" y="2034"/>
              <a:ext cx="0" cy="34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8" name="Google Shape;488;p28"/>
            <p:cNvCxnSpPr/>
            <p:nvPr/>
          </p:nvCxnSpPr>
          <p:spPr>
            <a:xfrm rot="10800000">
              <a:off x="4374" y="2031"/>
              <a:ext cx="0" cy="34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9" name="Google Shape;489;p28"/>
            <p:cNvCxnSpPr/>
            <p:nvPr/>
          </p:nvCxnSpPr>
          <p:spPr>
            <a:xfrm>
              <a:off x="3288" y="1768"/>
              <a:ext cx="0" cy="2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0" name="Google Shape;490;p28"/>
            <p:cNvCxnSpPr/>
            <p:nvPr/>
          </p:nvCxnSpPr>
          <p:spPr>
            <a:xfrm rot="10800000">
              <a:off x="3300" y="1022"/>
              <a:ext cx="0" cy="366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1" name="Google Shape;491;p28"/>
            <p:cNvCxnSpPr/>
            <p:nvPr/>
          </p:nvCxnSpPr>
          <p:spPr>
            <a:xfrm>
              <a:off x="3827" y="2764"/>
              <a:ext cx="0" cy="2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2" name="Google Shape;492;p28"/>
            <p:cNvSpPr/>
            <p:nvPr/>
          </p:nvSpPr>
          <p:spPr>
            <a:xfrm>
              <a:off x="1231" y="844"/>
              <a:ext cx="2301" cy="2389"/>
            </a:xfrm>
            <a:custGeom>
              <a:rect b="b" l="l" r="r" t="t"/>
              <a:pathLst>
                <a:path extrusionOk="0" h="120000" w="120000">
                  <a:moveTo>
                    <a:pt x="98926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93" name="Google Shape;493;p28"/>
            <p:cNvCxnSpPr/>
            <p:nvPr/>
          </p:nvCxnSpPr>
          <p:spPr>
            <a:xfrm>
              <a:off x="156" y="2034"/>
              <a:ext cx="1077" cy="11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4" name="Google Shape;494;p28"/>
            <p:cNvSpPr txBox="1"/>
            <p:nvPr/>
          </p:nvSpPr>
          <p:spPr>
            <a:xfrm>
              <a:off x="2953" y="1369"/>
              <a:ext cx="679" cy="37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Unit</a:t>
              </a:r>
              <a:endParaRPr/>
            </a:p>
          </p:txBody>
        </p:sp>
        <p:sp>
          <p:nvSpPr>
            <p:cNvPr id="495" name="Google Shape;495;p28"/>
            <p:cNvSpPr txBox="1"/>
            <p:nvPr/>
          </p:nvSpPr>
          <p:spPr>
            <a:xfrm>
              <a:off x="2929" y="662"/>
              <a:ext cx="744" cy="37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Code Cache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32KB</a:t>
              </a:r>
              <a:endParaRPr/>
            </a:p>
          </p:txBody>
        </p:sp>
        <p:sp>
          <p:nvSpPr>
            <p:cNvPr id="496" name="Google Shape;496;p28"/>
            <p:cNvSpPr txBox="1"/>
            <p:nvPr/>
          </p:nvSpPr>
          <p:spPr>
            <a:xfrm>
              <a:off x="3482" y="3043"/>
              <a:ext cx="679" cy="37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Unit</a:t>
              </a:r>
              <a:endParaRPr/>
            </a:p>
          </p:txBody>
        </p:sp>
        <p:sp>
          <p:nvSpPr>
            <p:cNvPr id="497" name="Google Shape;497;p28"/>
            <p:cNvSpPr txBox="1"/>
            <p:nvPr/>
          </p:nvSpPr>
          <p:spPr>
            <a:xfrm>
              <a:off x="295" y="1784"/>
              <a:ext cx="579" cy="52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128b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L2/Bus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Interface</a:t>
              </a:r>
              <a:endParaRPr/>
            </a:p>
          </p:txBody>
        </p:sp>
        <p:cxnSp>
          <p:nvCxnSpPr>
            <p:cNvPr id="498" name="Google Shape;498;p28"/>
            <p:cNvCxnSpPr/>
            <p:nvPr/>
          </p:nvCxnSpPr>
          <p:spPr>
            <a:xfrm flipH="1">
              <a:off x="1033" y="1966"/>
              <a:ext cx="123" cy="17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9" name="Google Shape;499;p28"/>
            <p:cNvSpPr txBox="1"/>
            <p:nvPr/>
          </p:nvSpPr>
          <p:spPr>
            <a:xfrm>
              <a:off x="898" y="1874"/>
              <a:ext cx="2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128</a:t>
              </a:r>
              <a:endParaRPr/>
            </a:p>
          </p:txBody>
        </p:sp>
        <p:sp>
          <p:nvSpPr>
            <p:cNvPr id="500" name="Google Shape;500;p28"/>
            <p:cNvSpPr txBox="1"/>
            <p:nvPr/>
          </p:nvSpPr>
          <p:spPr>
            <a:xfrm>
              <a:off x="3049" y="1059"/>
              <a:ext cx="2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128</a:t>
              </a:r>
              <a:endParaRPr/>
            </a:p>
          </p:txBody>
        </p:sp>
        <p:cxnSp>
          <p:nvCxnSpPr>
            <p:cNvPr id="501" name="Google Shape;501;p28"/>
            <p:cNvCxnSpPr/>
            <p:nvPr/>
          </p:nvCxnSpPr>
          <p:spPr>
            <a:xfrm flipH="1">
              <a:off x="3223" y="1155"/>
              <a:ext cx="144" cy="1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7" name="Google Shape;507;p29"/>
          <p:cNvSpPr txBox="1"/>
          <p:nvPr>
            <p:ph type="title"/>
          </p:nvPr>
        </p:nvSpPr>
        <p:spPr>
          <a:xfrm>
            <a:off x="1371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PowerPC Cache Consistency</a:t>
            </a:r>
            <a:endParaRPr/>
          </a:p>
        </p:txBody>
      </p:sp>
      <p:sp>
        <p:nvSpPr>
          <p:cNvPr id="508" name="Google Shape;508;p29"/>
          <p:cNvSpPr txBox="1"/>
          <p:nvPr>
            <p:ph idx="1" type="body"/>
          </p:nvPr>
        </p:nvSpPr>
        <p:spPr>
          <a:xfrm>
            <a:off x="685800" y="1239838"/>
            <a:ext cx="7772400" cy="4856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the MESI cache coherency protocol, being that it is extended with one state more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Modified, Exclusive, Shared, Invalid, and,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Allocated: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state is used when a block of data in a line is swapped out and replaced;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state is ‘A’ until the old data are written out and the new data written in;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that point, the state moves to S or E depending on circumstances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30"/>
          <p:cNvSpPr/>
          <p:nvPr/>
        </p:nvSpPr>
        <p:spPr>
          <a:xfrm>
            <a:off x="0" y="0"/>
            <a:ext cx="7772400" cy="94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Simplified PowerPC Cache FSM</a:t>
            </a:r>
            <a:endParaRPr/>
          </a:p>
        </p:txBody>
      </p:sp>
      <p:grpSp>
        <p:nvGrpSpPr>
          <p:cNvPr id="515" name="Google Shape;515;p30"/>
          <p:cNvGrpSpPr/>
          <p:nvPr/>
        </p:nvGrpSpPr>
        <p:grpSpPr>
          <a:xfrm>
            <a:off x="1228725" y="950913"/>
            <a:ext cx="6003925" cy="5472112"/>
            <a:chOff x="774" y="599"/>
            <a:chExt cx="3782" cy="3447"/>
          </a:xfrm>
        </p:grpSpPr>
        <p:sp>
          <p:nvSpPr>
            <p:cNvPr id="516" name="Google Shape;516;p30"/>
            <p:cNvSpPr/>
            <p:nvPr/>
          </p:nvSpPr>
          <p:spPr>
            <a:xfrm>
              <a:off x="3922" y="2098"/>
              <a:ext cx="634" cy="65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774" y="2098"/>
              <a:ext cx="634" cy="65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cxnSp>
          <p:nvCxnSpPr>
            <p:cNvPr id="518" name="Google Shape;518;p30"/>
            <p:cNvCxnSpPr/>
            <p:nvPr/>
          </p:nvCxnSpPr>
          <p:spPr>
            <a:xfrm>
              <a:off x="2730" y="1434"/>
              <a:ext cx="0" cy="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19" name="Google Shape;519;p30"/>
            <p:cNvCxnSpPr/>
            <p:nvPr/>
          </p:nvCxnSpPr>
          <p:spPr>
            <a:xfrm>
              <a:off x="1338" y="2631"/>
              <a:ext cx="1142" cy="88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20" name="Google Shape;520;p30"/>
            <p:cNvSpPr/>
            <p:nvPr/>
          </p:nvSpPr>
          <p:spPr>
            <a:xfrm>
              <a:off x="1213" y="1142"/>
              <a:ext cx="1181" cy="97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13750" y="1824"/>
                    <a:pt x="94886" y="3368"/>
                    <a:pt x="82045" y="9263"/>
                  </a:cubicBezTo>
                  <a:cubicBezTo>
                    <a:pt x="69204" y="15157"/>
                    <a:pt x="54318" y="24561"/>
                    <a:pt x="42954" y="35789"/>
                  </a:cubicBezTo>
                  <a:cubicBezTo>
                    <a:pt x="31590" y="47017"/>
                    <a:pt x="21022" y="62315"/>
                    <a:pt x="13863" y="76350"/>
                  </a:cubicBezTo>
                  <a:cubicBezTo>
                    <a:pt x="6704" y="90385"/>
                    <a:pt x="2840" y="110877"/>
                    <a:pt x="0" y="12000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1" name="Google Shape;521;p30"/>
            <p:cNvSpPr/>
            <p:nvPr/>
          </p:nvSpPr>
          <p:spPr>
            <a:xfrm flipH="1">
              <a:off x="3060" y="1114"/>
              <a:ext cx="1181" cy="97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13750" y="1824"/>
                    <a:pt x="94886" y="3368"/>
                    <a:pt x="82045" y="9263"/>
                  </a:cubicBezTo>
                  <a:cubicBezTo>
                    <a:pt x="69204" y="15157"/>
                    <a:pt x="54318" y="24561"/>
                    <a:pt x="42954" y="35789"/>
                  </a:cubicBezTo>
                  <a:cubicBezTo>
                    <a:pt x="31590" y="47017"/>
                    <a:pt x="21022" y="62315"/>
                    <a:pt x="13863" y="76350"/>
                  </a:cubicBezTo>
                  <a:cubicBezTo>
                    <a:pt x="6704" y="90385"/>
                    <a:pt x="2840" y="110877"/>
                    <a:pt x="0" y="12000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2" name="Google Shape;522;p30"/>
            <p:cNvSpPr/>
            <p:nvPr/>
          </p:nvSpPr>
          <p:spPr>
            <a:xfrm rot="10800000">
              <a:off x="3054" y="2737"/>
              <a:ext cx="1193" cy="97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13750" y="1824"/>
                    <a:pt x="94886" y="3368"/>
                    <a:pt x="82045" y="9263"/>
                  </a:cubicBezTo>
                  <a:cubicBezTo>
                    <a:pt x="69204" y="15157"/>
                    <a:pt x="54318" y="24561"/>
                    <a:pt x="42954" y="35789"/>
                  </a:cubicBezTo>
                  <a:cubicBezTo>
                    <a:pt x="31590" y="47017"/>
                    <a:pt x="21022" y="62315"/>
                    <a:pt x="13863" y="76350"/>
                  </a:cubicBezTo>
                  <a:cubicBezTo>
                    <a:pt x="6704" y="90385"/>
                    <a:pt x="2840" y="110877"/>
                    <a:pt x="0" y="12000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3" name="Google Shape;523;p30"/>
            <p:cNvSpPr/>
            <p:nvPr/>
          </p:nvSpPr>
          <p:spPr>
            <a:xfrm flipH="1" rot="10800000">
              <a:off x="1111" y="2760"/>
              <a:ext cx="1292" cy="965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13750" y="1824"/>
                    <a:pt x="94886" y="3368"/>
                    <a:pt x="82045" y="9263"/>
                  </a:cubicBezTo>
                  <a:cubicBezTo>
                    <a:pt x="69204" y="15157"/>
                    <a:pt x="54318" y="24561"/>
                    <a:pt x="42954" y="35789"/>
                  </a:cubicBezTo>
                  <a:cubicBezTo>
                    <a:pt x="31590" y="47017"/>
                    <a:pt x="21022" y="62315"/>
                    <a:pt x="13863" y="76350"/>
                  </a:cubicBezTo>
                  <a:cubicBezTo>
                    <a:pt x="6704" y="90385"/>
                    <a:pt x="2840" y="110877"/>
                    <a:pt x="0" y="12000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2408" y="801"/>
              <a:ext cx="634" cy="64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2444" y="2618"/>
              <a:ext cx="161" cy="802"/>
            </a:xfrm>
            <a:custGeom>
              <a:rect b="b" l="l" r="r" t="t"/>
              <a:pathLst>
                <a:path extrusionOk="0" h="120000" w="120000">
                  <a:moveTo>
                    <a:pt x="81895" y="0"/>
                  </a:moveTo>
                  <a:cubicBezTo>
                    <a:pt x="69383" y="10457"/>
                    <a:pt x="0" y="42685"/>
                    <a:pt x="6255" y="62742"/>
                  </a:cubicBezTo>
                  <a:cubicBezTo>
                    <a:pt x="12511" y="82800"/>
                    <a:pt x="96113" y="108171"/>
                    <a:pt x="120000" y="11999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2407" y="2098"/>
              <a:ext cx="634" cy="65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 flipH="1">
              <a:off x="2834" y="2703"/>
              <a:ext cx="161" cy="801"/>
            </a:xfrm>
            <a:custGeom>
              <a:rect b="b" l="l" r="r" t="t"/>
              <a:pathLst>
                <a:path extrusionOk="0" h="120000" w="120000">
                  <a:moveTo>
                    <a:pt x="81895" y="0"/>
                  </a:moveTo>
                  <a:cubicBezTo>
                    <a:pt x="69383" y="10457"/>
                    <a:pt x="0" y="42685"/>
                    <a:pt x="6255" y="62742"/>
                  </a:cubicBezTo>
                  <a:cubicBezTo>
                    <a:pt x="12511" y="82800"/>
                    <a:pt x="96113" y="108171"/>
                    <a:pt x="120000" y="11999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2407" y="3397"/>
              <a:ext cx="634" cy="64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1362" y="1938"/>
              <a:ext cx="1131" cy="29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4154" y="106153"/>
                    <a:pt x="15192" y="57230"/>
                    <a:pt x="25044" y="37846"/>
                  </a:cubicBezTo>
                  <a:cubicBezTo>
                    <a:pt x="34896" y="18461"/>
                    <a:pt x="47477" y="3230"/>
                    <a:pt x="59347" y="2307"/>
                  </a:cubicBezTo>
                  <a:cubicBezTo>
                    <a:pt x="70504" y="0"/>
                    <a:pt x="80474" y="1846"/>
                    <a:pt x="92344" y="22615"/>
                  </a:cubicBezTo>
                  <a:cubicBezTo>
                    <a:pt x="104213" y="43384"/>
                    <a:pt x="114183" y="87692"/>
                    <a:pt x="120000" y="10476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0" name="Google Shape;530;p30"/>
            <p:cNvSpPr txBox="1"/>
            <p:nvPr/>
          </p:nvSpPr>
          <p:spPr>
            <a:xfrm>
              <a:off x="2730" y="1527"/>
              <a:ext cx="479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Reload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Share</a:t>
              </a:r>
              <a:endParaRPr/>
            </a:p>
          </p:txBody>
        </p:sp>
        <p:sp>
          <p:nvSpPr>
            <p:cNvPr id="531" name="Google Shape;531;p30"/>
            <p:cNvSpPr txBox="1"/>
            <p:nvPr/>
          </p:nvSpPr>
          <p:spPr>
            <a:xfrm>
              <a:off x="1572" y="2027"/>
              <a:ext cx="74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Snoop-Read</a:t>
              </a:r>
              <a:endParaRPr/>
            </a:p>
          </p:txBody>
        </p:sp>
        <p:sp>
          <p:nvSpPr>
            <p:cNvPr id="532" name="Google Shape;532;p30"/>
            <p:cNvSpPr txBox="1"/>
            <p:nvPr/>
          </p:nvSpPr>
          <p:spPr>
            <a:xfrm>
              <a:off x="1680" y="1344"/>
              <a:ext cx="749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Snoop-Read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(cast out)</a:t>
              </a:r>
              <a:endParaRPr/>
            </a:p>
          </p:txBody>
        </p:sp>
        <p:sp>
          <p:nvSpPr>
            <p:cNvPr id="533" name="Google Shape;533;p30"/>
            <p:cNvSpPr txBox="1"/>
            <p:nvPr/>
          </p:nvSpPr>
          <p:spPr>
            <a:xfrm rot="-2700000">
              <a:off x="3208" y="2974"/>
              <a:ext cx="1078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Snoop-Read/Write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(cast out)</a:t>
              </a:r>
              <a:endParaRPr/>
            </a:p>
          </p:txBody>
        </p:sp>
        <p:sp>
          <p:nvSpPr>
            <p:cNvPr id="534" name="Google Shape;534;p30"/>
            <p:cNvSpPr txBox="1"/>
            <p:nvPr/>
          </p:nvSpPr>
          <p:spPr>
            <a:xfrm>
              <a:off x="2117" y="2744"/>
              <a:ext cx="622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Reload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Exclusive</a:t>
              </a:r>
              <a:endParaRPr/>
            </a:p>
          </p:txBody>
        </p:sp>
        <p:sp>
          <p:nvSpPr>
            <p:cNvPr id="535" name="Google Shape;535;p30"/>
            <p:cNvSpPr txBox="1"/>
            <p:nvPr/>
          </p:nvSpPr>
          <p:spPr>
            <a:xfrm>
              <a:off x="2906" y="2751"/>
              <a:ext cx="59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Store-Hit</a:t>
              </a:r>
              <a:endParaRPr/>
            </a:p>
          </p:txBody>
        </p:sp>
        <p:sp>
          <p:nvSpPr>
            <p:cNvPr id="536" name="Google Shape;536;p30"/>
            <p:cNvSpPr txBox="1"/>
            <p:nvPr/>
          </p:nvSpPr>
          <p:spPr>
            <a:xfrm rot="2340000">
              <a:off x="1414" y="2681"/>
              <a:ext cx="59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Store-Hit</a:t>
              </a:r>
              <a:endParaRPr/>
            </a:p>
          </p:txBody>
        </p:sp>
        <p:sp>
          <p:nvSpPr>
            <p:cNvPr id="537" name="Google Shape;537;p30"/>
            <p:cNvSpPr txBox="1"/>
            <p:nvPr/>
          </p:nvSpPr>
          <p:spPr>
            <a:xfrm rot="2220000">
              <a:off x="1144" y="3207"/>
              <a:ext cx="104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Cache-Line Clean</a:t>
              </a:r>
              <a:endParaRPr/>
            </a:p>
          </p:txBody>
        </p:sp>
        <p:sp>
          <p:nvSpPr>
            <p:cNvPr id="538" name="Google Shape;538;p30"/>
            <p:cNvSpPr txBox="1"/>
            <p:nvPr/>
          </p:nvSpPr>
          <p:spPr>
            <a:xfrm rot="2220000">
              <a:off x="3291" y="1391"/>
              <a:ext cx="78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Replacement</a:t>
              </a:r>
              <a:endParaRPr/>
            </a:p>
          </p:txBody>
        </p:sp>
        <p:cxnSp>
          <p:nvCxnSpPr>
            <p:cNvPr id="539" name="Google Shape;539;p30"/>
            <p:cNvCxnSpPr/>
            <p:nvPr/>
          </p:nvCxnSpPr>
          <p:spPr>
            <a:xfrm>
              <a:off x="2734" y="665"/>
              <a:ext cx="0" cy="1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40" name="Google Shape;540;p30"/>
            <p:cNvSpPr txBox="1"/>
            <p:nvPr/>
          </p:nvSpPr>
          <p:spPr>
            <a:xfrm>
              <a:off x="2721" y="599"/>
              <a:ext cx="78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Replacement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" name="Google Shape;546;p31"/>
          <p:cNvSpPr/>
          <p:nvPr/>
        </p:nvSpPr>
        <p:spPr>
          <a:xfrm>
            <a:off x="1371600" y="3886200"/>
            <a:ext cx="6400800" cy="90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pt-BR" sz="3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DRAM Organization</a:t>
            </a:r>
            <a:endParaRPr/>
          </a:p>
        </p:txBody>
      </p:sp>
      <p:sp>
        <p:nvSpPr>
          <p:cNvPr id="547" name="Google Shape;547;p31"/>
          <p:cNvSpPr/>
          <p:nvPr/>
        </p:nvSpPr>
        <p:spPr>
          <a:xfrm>
            <a:off x="6858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Memory</a:t>
            </a:r>
            <a:endParaRPr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685800" y="12382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 Evolution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685800" y="1249363"/>
            <a:ext cx="7772400" cy="5046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 microprocessor did not include an on-chip cache until Intel 80386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 80486 included a single on-chip cache of 8KB, using a line size of 16B and a four-way set associative organization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Pentium includes two on-chip caches: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for data and one for instructions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one with 8KB and line size of 32B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2-way set associative organization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back (dfl) and Write through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Replacement algorithm is LRU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L2 may be 256KB or 512KB using 32B, 64B or 128B line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p32"/>
          <p:cNvSpPr txBox="1"/>
          <p:nvPr>
            <p:ph idx="1" type="body"/>
          </p:nvPr>
        </p:nvSpPr>
        <p:spPr>
          <a:xfrm>
            <a:off x="685800" y="1135063"/>
            <a:ext cx="7772400" cy="4960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interface to main memory is one of the most critical system bottlenecks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Mainly on high-performance computers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 early 1970s, there had been no significant changes in DRAM architectures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DRAM chip is constrained both by its internal architecture and by its interface to the processor’s memory bus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attack on the performance problem of main memory has been to insert one or more levels of high-speed SRAM cache.</a:t>
            </a:r>
            <a:endParaRPr/>
          </a:p>
        </p:txBody>
      </p:sp>
      <p:sp>
        <p:nvSpPr>
          <p:cNvPr id="554" name="Google Shape;554;p32"/>
          <p:cNvSpPr/>
          <p:nvPr/>
        </p:nvSpPr>
        <p:spPr>
          <a:xfrm>
            <a:off x="1371600" y="0"/>
            <a:ext cx="7772400" cy="94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Google Shape;560;p33"/>
          <p:cNvSpPr txBox="1"/>
          <p:nvPr>
            <p:ph type="title"/>
          </p:nvPr>
        </p:nvSpPr>
        <p:spPr>
          <a:xfrm>
            <a:off x="1371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Dynamic RAM</a:t>
            </a:r>
            <a:endParaRPr/>
          </a:p>
        </p:txBody>
      </p:sp>
      <p:sp>
        <p:nvSpPr>
          <p:cNvPr id="561" name="Google Shape;561;p33"/>
          <p:cNvSpPr txBox="1"/>
          <p:nvPr>
            <p:ph idx="1" type="body"/>
          </p:nvPr>
        </p:nvSpPr>
        <p:spPr>
          <a:xfrm>
            <a:off x="685800" y="1152525"/>
            <a:ext cx="777240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by Ramtron </a:t>
            </a:r>
            <a:r>
              <a:rPr b="0" baseline="-2500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baseline="-2500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BOND94</a:t>
            </a:r>
            <a:r>
              <a:rPr b="0" baseline="-2500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EDRAM is maybe the simplest architecture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EDRAM integrates a small SRAM cache onto a generic DRAM chip: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SRAM cache stores the entire contents of the last row read, which consists of 2048b, or 512x4b chunks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comparator stores the 11-bit value of the most recent row address selection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Refresh operations can be conducted in parallel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7" name="Google Shape;567;p34"/>
          <p:cNvSpPr/>
          <p:nvPr/>
        </p:nvSpPr>
        <p:spPr>
          <a:xfrm>
            <a:off x="1365250" y="0"/>
            <a:ext cx="7772400" cy="966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Dynamic RAM</a:t>
            </a:r>
            <a:endParaRPr/>
          </a:p>
        </p:txBody>
      </p:sp>
      <p:grpSp>
        <p:nvGrpSpPr>
          <p:cNvPr id="568" name="Google Shape;568;p34"/>
          <p:cNvGrpSpPr/>
          <p:nvPr/>
        </p:nvGrpSpPr>
        <p:grpSpPr>
          <a:xfrm>
            <a:off x="452438" y="1204913"/>
            <a:ext cx="8208962" cy="4765675"/>
            <a:chOff x="285" y="902"/>
            <a:chExt cx="5171" cy="3002"/>
          </a:xfrm>
        </p:grpSpPr>
        <p:sp>
          <p:nvSpPr>
            <p:cNvPr id="569" name="Google Shape;569;p34"/>
            <p:cNvSpPr txBox="1"/>
            <p:nvPr/>
          </p:nvSpPr>
          <p:spPr>
            <a:xfrm>
              <a:off x="1221" y="924"/>
              <a:ext cx="797" cy="52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Column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Address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Latch</a:t>
              </a:r>
              <a:endParaRPr/>
            </a:p>
          </p:txBody>
        </p:sp>
        <p:sp>
          <p:nvSpPr>
            <p:cNvPr id="570" name="Google Shape;570;p34"/>
            <p:cNvSpPr txBox="1"/>
            <p:nvPr/>
          </p:nvSpPr>
          <p:spPr>
            <a:xfrm>
              <a:off x="1218" y="1509"/>
              <a:ext cx="797" cy="3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11-bit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Comparator</a:t>
              </a:r>
              <a:endParaRPr/>
            </a:p>
          </p:txBody>
        </p:sp>
        <p:sp>
          <p:nvSpPr>
            <p:cNvPr id="571" name="Google Shape;571;p34"/>
            <p:cNvSpPr txBox="1"/>
            <p:nvPr/>
          </p:nvSpPr>
          <p:spPr>
            <a:xfrm>
              <a:off x="1218" y="1944"/>
              <a:ext cx="797" cy="52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Last Row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Read Addr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Latch</a:t>
              </a:r>
              <a:endParaRPr/>
            </a:p>
          </p:txBody>
        </p:sp>
        <p:sp>
          <p:nvSpPr>
            <p:cNvPr id="572" name="Google Shape;572;p34"/>
            <p:cNvSpPr txBox="1"/>
            <p:nvPr/>
          </p:nvSpPr>
          <p:spPr>
            <a:xfrm>
              <a:off x="1217" y="2542"/>
              <a:ext cx="797" cy="52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Row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Address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Latch</a:t>
              </a:r>
              <a:endParaRPr/>
            </a:p>
          </p:txBody>
        </p:sp>
        <p:grpSp>
          <p:nvGrpSpPr>
            <p:cNvPr id="573" name="Google Shape;573;p34"/>
            <p:cNvGrpSpPr/>
            <p:nvPr/>
          </p:nvGrpSpPr>
          <p:grpSpPr>
            <a:xfrm>
              <a:off x="556" y="1300"/>
              <a:ext cx="666" cy="1489"/>
              <a:chOff x="556" y="1300"/>
              <a:chExt cx="666" cy="1489"/>
            </a:xfrm>
          </p:grpSpPr>
          <p:sp>
            <p:nvSpPr>
              <p:cNvPr id="574" name="Google Shape;574;p34"/>
              <p:cNvSpPr/>
              <p:nvPr/>
            </p:nvSpPr>
            <p:spPr>
              <a:xfrm>
                <a:off x="922" y="1300"/>
                <a:ext cx="300" cy="1489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575" name="Google Shape;575;p34"/>
              <p:cNvCxnSpPr/>
              <p:nvPr/>
            </p:nvCxnSpPr>
            <p:spPr>
              <a:xfrm rot="10800000">
                <a:off x="556" y="2044"/>
                <a:ext cx="366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576" name="Google Shape;576;p34"/>
            <p:cNvCxnSpPr/>
            <p:nvPr/>
          </p:nvCxnSpPr>
          <p:spPr>
            <a:xfrm rot="10800000">
              <a:off x="922" y="1700"/>
              <a:ext cx="3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577" name="Google Shape;577;p34"/>
            <p:cNvCxnSpPr/>
            <p:nvPr/>
          </p:nvCxnSpPr>
          <p:spPr>
            <a:xfrm rot="10800000">
              <a:off x="919" y="2225"/>
              <a:ext cx="3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578" name="Google Shape;578;p34"/>
            <p:cNvSpPr/>
            <p:nvPr/>
          </p:nvSpPr>
          <p:spPr>
            <a:xfrm>
              <a:off x="2022" y="1344"/>
              <a:ext cx="312" cy="2156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79" name="Google Shape;579;p34"/>
            <p:cNvCxnSpPr/>
            <p:nvPr/>
          </p:nvCxnSpPr>
          <p:spPr>
            <a:xfrm rot="10800000">
              <a:off x="2011" y="1700"/>
              <a:ext cx="32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80" name="Google Shape;580;p34"/>
            <p:cNvCxnSpPr/>
            <p:nvPr/>
          </p:nvCxnSpPr>
          <p:spPr>
            <a:xfrm rot="10800000">
              <a:off x="2011" y="2211"/>
              <a:ext cx="32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81" name="Google Shape;581;p34"/>
            <p:cNvCxnSpPr/>
            <p:nvPr/>
          </p:nvCxnSpPr>
          <p:spPr>
            <a:xfrm rot="10800000">
              <a:off x="2011" y="2811"/>
              <a:ext cx="32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582" name="Google Shape;582;p34"/>
            <p:cNvGrpSpPr/>
            <p:nvPr/>
          </p:nvGrpSpPr>
          <p:grpSpPr>
            <a:xfrm>
              <a:off x="285" y="3247"/>
              <a:ext cx="1736" cy="657"/>
              <a:chOff x="285" y="3247"/>
              <a:chExt cx="1736" cy="657"/>
            </a:xfrm>
          </p:grpSpPr>
          <p:sp>
            <p:nvSpPr>
              <p:cNvPr id="583" name="Google Shape;583;p34"/>
              <p:cNvSpPr txBox="1"/>
              <p:nvPr/>
            </p:nvSpPr>
            <p:spPr>
              <a:xfrm>
                <a:off x="1224" y="3378"/>
                <a:ext cx="797" cy="52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Row Addr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and Refresh Control</a:t>
                </a:r>
                <a:endParaRPr/>
              </a:p>
            </p:txBody>
          </p:sp>
          <p:cxnSp>
            <p:nvCxnSpPr>
              <p:cNvPr id="584" name="Google Shape;584;p34"/>
              <p:cNvCxnSpPr/>
              <p:nvPr/>
            </p:nvCxnSpPr>
            <p:spPr>
              <a:xfrm>
                <a:off x="733" y="3422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85" name="Google Shape;585;p34"/>
              <p:cNvCxnSpPr/>
              <p:nvPr/>
            </p:nvCxnSpPr>
            <p:spPr>
              <a:xfrm>
                <a:off x="730" y="3628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86" name="Google Shape;586;p34"/>
              <p:cNvCxnSpPr/>
              <p:nvPr/>
            </p:nvCxnSpPr>
            <p:spPr>
              <a:xfrm>
                <a:off x="738" y="3845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87" name="Google Shape;587;p34"/>
              <p:cNvSpPr txBox="1"/>
              <p:nvPr/>
            </p:nvSpPr>
            <p:spPr>
              <a:xfrm>
                <a:off x="533" y="3247"/>
                <a:ext cx="51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Refresh</a:t>
                </a:r>
                <a:endParaRPr/>
              </a:p>
            </p:txBody>
          </p:sp>
          <p:sp>
            <p:nvSpPr>
              <p:cNvPr id="588" name="Google Shape;588;p34"/>
              <p:cNvSpPr txBox="1"/>
              <p:nvPr/>
            </p:nvSpPr>
            <p:spPr>
              <a:xfrm>
                <a:off x="398" y="3453"/>
                <a:ext cx="708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Write/Read</a:t>
                </a:r>
                <a:endParaRPr/>
              </a:p>
            </p:txBody>
          </p:sp>
          <p:sp>
            <p:nvSpPr>
              <p:cNvPr id="589" name="Google Shape;589;p34"/>
              <p:cNvSpPr txBox="1"/>
              <p:nvPr/>
            </p:nvSpPr>
            <p:spPr>
              <a:xfrm>
                <a:off x="285" y="3670"/>
                <a:ext cx="946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Memory Enable</a:t>
                </a:r>
                <a:endParaRPr/>
              </a:p>
            </p:txBody>
          </p:sp>
        </p:grpSp>
        <p:cxnSp>
          <p:nvCxnSpPr>
            <p:cNvPr id="590" name="Google Shape;590;p34"/>
            <p:cNvCxnSpPr/>
            <p:nvPr/>
          </p:nvCxnSpPr>
          <p:spPr>
            <a:xfrm rot="10800000">
              <a:off x="522" y="1078"/>
              <a:ext cx="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591" name="Google Shape;591;p34"/>
            <p:cNvSpPr txBox="1"/>
            <p:nvPr/>
          </p:nvSpPr>
          <p:spPr>
            <a:xfrm>
              <a:off x="354" y="902"/>
              <a:ext cx="75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CAL Enable</a:t>
              </a:r>
              <a:endParaRPr/>
            </a:p>
          </p:txBody>
        </p:sp>
        <p:sp>
          <p:nvSpPr>
            <p:cNvPr id="592" name="Google Shape;592;p34"/>
            <p:cNvSpPr txBox="1"/>
            <p:nvPr/>
          </p:nvSpPr>
          <p:spPr>
            <a:xfrm>
              <a:off x="387" y="1910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grpSp>
          <p:nvGrpSpPr>
            <p:cNvPr id="593" name="Google Shape;593;p34"/>
            <p:cNvGrpSpPr/>
            <p:nvPr/>
          </p:nvGrpSpPr>
          <p:grpSpPr>
            <a:xfrm>
              <a:off x="588" y="1870"/>
              <a:ext cx="228" cy="252"/>
              <a:chOff x="588" y="1870"/>
              <a:chExt cx="228" cy="252"/>
            </a:xfrm>
          </p:grpSpPr>
          <p:cxnSp>
            <p:nvCxnSpPr>
              <p:cNvPr id="594" name="Google Shape;594;p34"/>
              <p:cNvCxnSpPr/>
              <p:nvPr/>
            </p:nvCxnSpPr>
            <p:spPr>
              <a:xfrm flipH="1">
                <a:off x="689" y="1956"/>
                <a:ext cx="122" cy="16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95" name="Google Shape;595;p34"/>
              <p:cNvSpPr txBox="1"/>
              <p:nvPr/>
            </p:nvSpPr>
            <p:spPr>
              <a:xfrm>
                <a:off x="588" y="1870"/>
                <a:ext cx="228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  <a:endParaRPr/>
              </a:p>
            </p:txBody>
          </p:sp>
        </p:grpSp>
        <p:grpSp>
          <p:nvGrpSpPr>
            <p:cNvPr id="596" name="Google Shape;596;p34"/>
            <p:cNvGrpSpPr/>
            <p:nvPr/>
          </p:nvGrpSpPr>
          <p:grpSpPr>
            <a:xfrm>
              <a:off x="2810" y="2766"/>
              <a:ext cx="1369" cy="1134"/>
              <a:chOff x="2810" y="2766"/>
              <a:chExt cx="1369" cy="1134"/>
            </a:xfrm>
          </p:grpSpPr>
          <p:sp>
            <p:nvSpPr>
              <p:cNvPr id="597" name="Google Shape;597;p34"/>
              <p:cNvSpPr txBox="1"/>
              <p:nvPr/>
            </p:nvSpPr>
            <p:spPr>
              <a:xfrm rot="-5400000">
                <a:off x="2364" y="3215"/>
                <a:ext cx="1129" cy="237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Row Decoder</a:t>
                </a:r>
                <a:endParaRPr/>
              </a:p>
            </p:txBody>
          </p:sp>
          <p:sp>
            <p:nvSpPr>
              <p:cNvPr id="598" name="Google Shape;598;p34"/>
              <p:cNvSpPr/>
              <p:nvPr/>
            </p:nvSpPr>
            <p:spPr>
              <a:xfrm>
                <a:off x="3045" y="2766"/>
                <a:ext cx="1134" cy="1134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DRAM Array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2048x512x4</a:t>
                </a:r>
                <a:endParaRPr/>
              </a:p>
            </p:txBody>
          </p:sp>
        </p:grpSp>
        <p:cxnSp>
          <p:nvCxnSpPr>
            <p:cNvPr id="599" name="Google Shape;599;p34"/>
            <p:cNvCxnSpPr/>
            <p:nvPr/>
          </p:nvCxnSpPr>
          <p:spPr>
            <a:xfrm>
              <a:off x="2022" y="3644"/>
              <a:ext cx="789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00" name="Google Shape;600;p34"/>
            <p:cNvCxnSpPr/>
            <p:nvPr/>
          </p:nvCxnSpPr>
          <p:spPr>
            <a:xfrm>
              <a:off x="2011" y="2933"/>
              <a:ext cx="8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601" name="Google Shape;601;p34"/>
            <p:cNvGrpSpPr/>
            <p:nvPr/>
          </p:nvGrpSpPr>
          <p:grpSpPr>
            <a:xfrm>
              <a:off x="2395" y="2766"/>
              <a:ext cx="228" cy="252"/>
              <a:chOff x="588" y="1870"/>
              <a:chExt cx="228" cy="252"/>
            </a:xfrm>
          </p:grpSpPr>
          <p:cxnSp>
            <p:nvCxnSpPr>
              <p:cNvPr id="602" name="Google Shape;602;p34"/>
              <p:cNvCxnSpPr/>
              <p:nvPr/>
            </p:nvCxnSpPr>
            <p:spPr>
              <a:xfrm flipH="1">
                <a:off x="689" y="1956"/>
                <a:ext cx="122" cy="16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03" name="Google Shape;603;p34"/>
              <p:cNvSpPr txBox="1"/>
              <p:nvPr/>
            </p:nvSpPr>
            <p:spPr>
              <a:xfrm>
                <a:off x="588" y="1870"/>
                <a:ext cx="228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</a:t>
                </a:r>
                <a:endParaRPr/>
              </a:p>
            </p:txBody>
          </p:sp>
        </p:grpSp>
        <p:sp>
          <p:nvSpPr>
            <p:cNvPr id="604" name="Google Shape;604;p34"/>
            <p:cNvSpPr/>
            <p:nvPr/>
          </p:nvSpPr>
          <p:spPr>
            <a:xfrm>
              <a:off x="3012" y="1982"/>
              <a:ext cx="1202" cy="35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Sense Amplifiers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Column Write Select</a:t>
              </a:r>
              <a:endParaRPr/>
            </a:p>
          </p:txBody>
        </p:sp>
        <p:grpSp>
          <p:nvGrpSpPr>
            <p:cNvPr id="605" name="Google Shape;605;p34"/>
            <p:cNvGrpSpPr/>
            <p:nvPr/>
          </p:nvGrpSpPr>
          <p:grpSpPr>
            <a:xfrm>
              <a:off x="3006" y="953"/>
              <a:ext cx="1202" cy="622"/>
              <a:chOff x="3006" y="1074"/>
              <a:chExt cx="1202" cy="622"/>
            </a:xfrm>
          </p:grpSpPr>
          <p:sp>
            <p:nvSpPr>
              <p:cNvPr id="606" name="Google Shape;606;p34"/>
              <p:cNvSpPr/>
              <p:nvPr/>
            </p:nvSpPr>
            <p:spPr>
              <a:xfrm>
                <a:off x="3006" y="1341"/>
                <a:ext cx="1202" cy="355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512x4b SRAM Cache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(last row read)</a:t>
                </a:r>
                <a:endParaRPr/>
              </a:p>
            </p:txBody>
          </p:sp>
          <p:sp>
            <p:nvSpPr>
              <p:cNvPr id="607" name="Google Shape;607;p34"/>
              <p:cNvSpPr/>
              <p:nvPr/>
            </p:nvSpPr>
            <p:spPr>
              <a:xfrm>
                <a:off x="3006" y="1074"/>
                <a:ext cx="1202" cy="267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Column Decoder</a:t>
                </a:r>
                <a:endParaRPr/>
              </a:p>
            </p:txBody>
          </p:sp>
        </p:grpSp>
        <p:cxnSp>
          <p:nvCxnSpPr>
            <p:cNvPr id="608" name="Google Shape;608;p34"/>
            <p:cNvCxnSpPr/>
            <p:nvPr/>
          </p:nvCxnSpPr>
          <p:spPr>
            <a:xfrm>
              <a:off x="2022" y="1111"/>
              <a:ext cx="98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609" name="Google Shape;609;p34"/>
            <p:cNvGrpSpPr/>
            <p:nvPr/>
          </p:nvGrpSpPr>
          <p:grpSpPr>
            <a:xfrm>
              <a:off x="2414" y="951"/>
              <a:ext cx="179" cy="252"/>
              <a:chOff x="2414" y="951"/>
              <a:chExt cx="179" cy="252"/>
            </a:xfrm>
          </p:grpSpPr>
          <p:cxnSp>
            <p:nvCxnSpPr>
              <p:cNvPr id="610" name="Google Shape;610;p34"/>
              <p:cNvCxnSpPr/>
              <p:nvPr/>
            </p:nvCxnSpPr>
            <p:spPr>
              <a:xfrm flipH="1">
                <a:off x="2471" y="1037"/>
                <a:ext cx="122" cy="16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11" name="Google Shape;611;p34"/>
              <p:cNvSpPr txBox="1"/>
              <p:nvPr/>
            </p:nvSpPr>
            <p:spPr>
              <a:xfrm>
                <a:off x="2414" y="951"/>
                <a:ext cx="172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  <a:endParaRPr/>
              </a:p>
            </p:txBody>
          </p:sp>
        </p:grpSp>
        <p:cxnSp>
          <p:nvCxnSpPr>
            <p:cNvPr id="612" name="Google Shape;612;p34"/>
            <p:cNvCxnSpPr/>
            <p:nvPr/>
          </p:nvCxnSpPr>
          <p:spPr>
            <a:xfrm rot="10800000">
              <a:off x="3601" y="1578"/>
              <a:ext cx="0" cy="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3" name="Google Shape;613;p34"/>
            <p:cNvCxnSpPr/>
            <p:nvPr/>
          </p:nvCxnSpPr>
          <p:spPr>
            <a:xfrm>
              <a:off x="3612" y="2333"/>
              <a:ext cx="0" cy="433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614" name="Google Shape;614;p34"/>
            <p:cNvSpPr/>
            <p:nvPr/>
          </p:nvSpPr>
          <p:spPr>
            <a:xfrm>
              <a:off x="4490" y="1094"/>
              <a:ext cx="522" cy="232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I/O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Latches</a:t>
              </a:r>
              <a:endParaRPr/>
            </a:p>
          </p:txBody>
        </p:sp>
        <p:cxnSp>
          <p:nvCxnSpPr>
            <p:cNvPr id="615" name="Google Shape;615;p34"/>
            <p:cNvCxnSpPr/>
            <p:nvPr/>
          </p:nvCxnSpPr>
          <p:spPr>
            <a:xfrm>
              <a:off x="4212" y="1389"/>
              <a:ext cx="277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6" name="Google Shape;616;p34"/>
            <p:cNvCxnSpPr/>
            <p:nvPr/>
          </p:nvCxnSpPr>
          <p:spPr>
            <a:xfrm rot="10800000">
              <a:off x="4212" y="2166"/>
              <a:ext cx="26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7" name="Google Shape;617;p34"/>
            <p:cNvCxnSpPr/>
            <p:nvPr/>
          </p:nvCxnSpPr>
          <p:spPr>
            <a:xfrm rot="10800000">
              <a:off x="5012" y="1478"/>
              <a:ext cx="41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8" name="Google Shape;618;p34"/>
            <p:cNvCxnSpPr/>
            <p:nvPr/>
          </p:nvCxnSpPr>
          <p:spPr>
            <a:xfrm rot="10800000">
              <a:off x="5020" y="1695"/>
              <a:ext cx="41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9" name="Google Shape;619;p34"/>
            <p:cNvCxnSpPr/>
            <p:nvPr/>
          </p:nvCxnSpPr>
          <p:spPr>
            <a:xfrm rot="10800000">
              <a:off x="5026" y="1948"/>
              <a:ext cx="41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20" name="Google Shape;620;p34"/>
            <p:cNvCxnSpPr/>
            <p:nvPr/>
          </p:nvCxnSpPr>
          <p:spPr>
            <a:xfrm rot="10800000">
              <a:off x="5011" y="2732"/>
              <a:ext cx="411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621" name="Google Shape;621;p34"/>
            <p:cNvSpPr txBox="1"/>
            <p:nvPr/>
          </p:nvSpPr>
          <p:spPr>
            <a:xfrm>
              <a:off x="5131" y="1287"/>
              <a:ext cx="30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</a:t>
              </a:r>
              <a:endParaRPr/>
            </a:p>
          </p:txBody>
        </p:sp>
        <p:sp>
          <p:nvSpPr>
            <p:cNvPr id="622" name="Google Shape;622;p34"/>
            <p:cNvSpPr txBox="1"/>
            <p:nvPr/>
          </p:nvSpPr>
          <p:spPr>
            <a:xfrm>
              <a:off x="5128" y="1515"/>
              <a:ext cx="2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CS</a:t>
              </a:r>
              <a:endParaRPr/>
            </a:p>
          </p:txBody>
        </p:sp>
        <p:sp>
          <p:nvSpPr>
            <p:cNvPr id="623" name="Google Shape;623;p34"/>
            <p:cNvSpPr txBox="1"/>
            <p:nvPr/>
          </p:nvSpPr>
          <p:spPr>
            <a:xfrm>
              <a:off x="5116" y="1749"/>
              <a:ext cx="3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</a:t>
              </a:r>
              <a:endParaRPr/>
            </a:p>
          </p:txBody>
        </p:sp>
        <p:grpSp>
          <p:nvGrpSpPr>
            <p:cNvPr id="624" name="Google Shape;624;p34"/>
            <p:cNvGrpSpPr/>
            <p:nvPr/>
          </p:nvGrpSpPr>
          <p:grpSpPr>
            <a:xfrm>
              <a:off x="5100" y="2558"/>
              <a:ext cx="179" cy="252"/>
              <a:chOff x="2414" y="951"/>
              <a:chExt cx="179" cy="252"/>
            </a:xfrm>
          </p:grpSpPr>
          <p:cxnSp>
            <p:nvCxnSpPr>
              <p:cNvPr id="625" name="Google Shape;625;p34"/>
              <p:cNvCxnSpPr/>
              <p:nvPr/>
            </p:nvCxnSpPr>
            <p:spPr>
              <a:xfrm flipH="1">
                <a:off x="2471" y="1037"/>
                <a:ext cx="122" cy="16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26" name="Google Shape;626;p34"/>
              <p:cNvSpPr txBox="1"/>
              <p:nvPr/>
            </p:nvSpPr>
            <p:spPr>
              <a:xfrm>
                <a:off x="2414" y="951"/>
                <a:ext cx="172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</p:txBody>
          </p:sp>
        </p:grpSp>
        <p:sp>
          <p:nvSpPr>
            <p:cNvPr id="627" name="Google Shape;627;p34"/>
            <p:cNvSpPr txBox="1"/>
            <p:nvPr/>
          </p:nvSpPr>
          <p:spPr>
            <a:xfrm>
              <a:off x="5089" y="2745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3" name="Google Shape;633;p35"/>
          <p:cNvSpPr txBox="1"/>
          <p:nvPr>
            <p:ph idx="1" type="body"/>
          </p:nvPr>
        </p:nvSpPr>
        <p:spPr>
          <a:xfrm>
            <a:off x="685800" y="1098550"/>
            <a:ext cx="7772400" cy="499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by Mitsubishi </a:t>
            </a:r>
            <a:r>
              <a:rPr b="0" baseline="-2500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[HIDA90]</a:t>
            </a: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CDRAM is similar to the EDRAM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CDRAM includes a larger SRAM Cache than the EDRAM (16 vs. 2Kb)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SRAM on the CDRAM can be used in two ways: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SRAM cache that only contains one block, namely the most recently accessed row; and,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buffer to support the serial access of a block of data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to refresh a bit-mapped screen, the CDRAM can prefetch the data from the DRAM into the SRAM buffer</a:t>
            </a:r>
            <a:endParaRPr/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4" name="Google Shape;634;p35"/>
          <p:cNvSpPr/>
          <p:nvPr/>
        </p:nvSpPr>
        <p:spPr>
          <a:xfrm>
            <a:off x="1365250" y="0"/>
            <a:ext cx="7772400" cy="966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Cache Dynamic RAM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0" name="Google Shape;640;p36"/>
          <p:cNvSpPr/>
          <p:nvPr/>
        </p:nvSpPr>
        <p:spPr>
          <a:xfrm>
            <a:off x="685800" y="1433513"/>
            <a:ext cx="7772400" cy="4662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quite different approach </a:t>
            </a:r>
            <a:r>
              <a:rPr baseline="-25000"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[VOGL94]</a:t>
            </a:r>
            <a:r>
              <a:rPr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once typical DRAM are asynchronous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SDRAM exchanges data with the processor synchronized to an external clock signal and running at the full processor/memory bus speed without imposes wait states</a:t>
            </a:r>
            <a:endParaRPr/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1" name="Google Shape;641;p36"/>
          <p:cNvSpPr/>
          <p:nvPr/>
        </p:nvSpPr>
        <p:spPr>
          <a:xfrm>
            <a:off x="1365250" y="0"/>
            <a:ext cx="7772400" cy="966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Synchronous Dynamic RAM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7" name="Google Shape;647;p37"/>
          <p:cNvSpPr/>
          <p:nvPr/>
        </p:nvSpPr>
        <p:spPr>
          <a:xfrm>
            <a:off x="0" y="0"/>
            <a:ext cx="7772400" cy="966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SDRAM Diagram</a:t>
            </a:r>
            <a:endParaRPr/>
          </a:p>
        </p:txBody>
      </p:sp>
      <p:grpSp>
        <p:nvGrpSpPr>
          <p:cNvPr id="648" name="Google Shape;648;p37"/>
          <p:cNvGrpSpPr/>
          <p:nvPr/>
        </p:nvGrpSpPr>
        <p:grpSpPr>
          <a:xfrm>
            <a:off x="403225" y="858044"/>
            <a:ext cx="8537575" cy="5576094"/>
            <a:chOff x="254" y="540"/>
            <a:chExt cx="5378" cy="3513"/>
          </a:xfrm>
        </p:grpSpPr>
        <p:sp>
          <p:nvSpPr>
            <p:cNvPr id="649" name="Google Shape;649;p37"/>
            <p:cNvSpPr txBox="1"/>
            <p:nvPr/>
          </p:nvSpPr>
          <p:spPr>
            <a:xfrm>
              <a:off x="1091" y="2378"/>
              <a:ext cx="797" cy="3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 Addr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Latch</a:t>
              </a:r>
              <a:endParaRPr/>
            </a:p>
          </p:txBody>
        </p:sp>
        <p:sp>
          <p:nvSpPr>
            <p:cNvPr id="650" name="Google Shape;650;p37"/>
            <p:cNvSpPr txBox="1"/>
            <p:nvPr/>
          </p:nvSpPr>
          <p:spPr>
            <a:xfrm>
              <a:off x="1088" y="1953"/>
              <a:ext cx="797" cy="3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Mode Register</a:t>
              </a:r>
              <a:endParaRPr/>
            </a:p>
          </p:txBody>
        </p:sp>
        <p:sp>
          <p:nvSpPr>
            <p:cNvPr id="651" name="Google Shape;651;p37"/>
            <p:cNvSpPr txBox="1"/>
            <p:nvPr/>
          </p:nvSpPr>
          <p:spPr>
            <a:xfrm>
              <a:off x="1089" y="3278"/>
              <a:ext cx="797" cy="3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Refresh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Counter</a:t>
              </a:r>
              <a:endParaRPr/>
            </a:p>
          </p:txBody>
        </p:sp>
        <p:sp>
          <p:nvSpPr>
            <p:cNvPr id="652" name="Google Shape;652;p37"/>
            <p:cNvSpPr txBox="1"/>
            <p:nvPr/>
          </p:nvSpPr>
          <p:spPr>
            <a:xfrm>
              <a:off x="1087" y="2841"/>
              <a:ext cx="797" cy="3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Row Addr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Latch</a:t>
              </a:r>
              <a:endParaRPr/>
            </a:p>
          </p:txBody>
        </p:sp>
        <p:sp>
          <p:nvSpPr>
            <p:cNvPr id="653" name="Google Shape;653;p37"/>
            <p:cNvSpPr txBox="1"/>
            <p:nvPr/>
          </p:nvSpPr>
          <p:spPr>
            <a:xfrm>
              <a:off x="3810" y="2133"/>
              <a:ext cx="556" cy="3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Column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Decoder</a:t>
              </a:r>
              <a:endParaRPr/>
            </a:p>
          </p:txBody>
        </p:sp>
        <p:cxnSp>
          <p:nvCxnSpPr>
            <p:cNvPr id="654" name="Google Shape;654;p37"/>
            <p:cNvCxnSpPr/>
            <p:nvPr/>
          </p:nvCxnSpPr>
          <p:spPr>
            <a:xfrm rot="10800000">
              <a:off x="4101" y="1744"/>
              <a:ext cx="0" cy="38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655" name="Google Shape;655;p37"/>
            <p:cNvCxnSpPr/>
            <p:nvPr/>
          </p:nvCxnSpPr>
          <p:spPr>
            <a:xfrm>
              <a:off x="4101" y="2500"/>
              <a:ext cx="0" cy="3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656" name="Google Shape;656;p37"/>
            <p:cNvSpPr txBox="1"/>
            <p:nvPr/>
          </p:nvSpPr>
          <p:spPr>
            <a:xfrm>
              <a:off x="2900" y="2217"/>
              <a:ext cx="535" cy="3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Burst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Counter</a:t>
              </a:r>
              <a:endParaRPr/>
            </a:p>
          </p:txBody>
        </p:sp>
        <p:cxnSp>
          <p:nvCxnSpPr>
            <p:cNvPr id="657" name="Google Shape;657;p37"/>
            <p:cNvCxnSpPr/>
            <p:nvPr/>
          </p:nvCxnSpPr>
          <p:spPr>
            <a:xfrm>
              <a:off x="3445" y="2311"/>
              <a:ext cx="36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58" name="Google Shape;658;p37"/>
            <p:cNvSpPr/>
            <p:nvPr/>
          </p:nvSpPr>
          <p:spPr>
            <a:xfrm>
              <a:off x="2600" y="1122"/>
              <a:ext cx="734" cy="2355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59" name="Google Shape;659;p37"/>
            <p:cNvCxnSpPr/>
            <p:nvPr/>
          </p:nvCxnSpPr>
          <p:spPr>
            <a:xfrm>
              <a:off x="1889" y="2487"/>
              <a:ext cx="101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60" name="Google Shape;660;p37"/>
            <p:cNvSpPr txBox="1"/>
            <p:nvPr/>
          </p:nvSpPr>
          <p:spPr>
            <a:xfrm>
              <a:off x="2241" y="3055"/>
              <a:ext cx="736" cy="37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Row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Multiplexor</a:t>
              </a: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1889" y="3032"/>
              <a:ext cx="356" cy="12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2" name="Google Shape;662;p37"/>
            <p:cNvSpPr/>
            <p:nvPr/>
          </p:nvSpPr>
          <p:spPr>
            <a:xfrm flipH="1" rot="10800000">
              <a:off x="1897" y="3348"/>
              <a:ext cx="356" cy="12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756" y="2144"/>
              <a:ext cx="333" cy="87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64" name="Google Shape;664;p37"/>
            <p:cNvCxnSpPr/>
            <p:nvPr/>
          </p:nvCxnSpPr>
          <p:spPr>
            <a:xfrm rot="10800000">
              <a:off x="389" y="2566"/>
              <a:ext cx="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665" name="Google Shape;665;p37"/>
            <p:cNvCxnSpPr/>
            <p:nvPr/>
          </p:nvCxnSpPr>
          <p:spPr>
            <a:xfrm flipH="1">
              <a:off x="589" y="2489"/>
              <a:ext cx="89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6" name="Google Shape;666;p37"/>
            <p:cNvSpPr txBox="1"/>
            <p:nvPr/>
          </p:nvSpPr>
          <p:spPr>
            <a:xfrm>
              <a:off x="465" y="2407"/>
              <a:ext cx="22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/>
            </a:p>
          </p:txBody>
        </p:sp>
        <p:sp>
          <p:nvSpPr>
            <p:cNvPr id="667" name="Google Shape;667;p37"/>
            <p:cNvSpPr txBox="1"/>
            <p:nvPr/>
          </p:nvSpPr>
          <p:spPr>
            <a:xfrm>
              <a:off x="254" y="2457"/>
              <a:ext cx="20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grpSp>
          <p:nvGrpSpPr>
            <p:cNvPr id="668" name="Google Shape;668;p37"/>
            <p:cNvGrpSpPr/>
            <p:nvPr/>
          </p:nvGrpSpPr>
          <p:grpSpPr>
            <a:xfrm>
              <a:off x="400" y="602"/>
              <a:ext cx="1678" cy="1353"/>
              <a:chOff x="400" y="602"/>
              <a:chExt cx="1678" cy="1353"/>
            </a:xfrm>
          </p:grpSpPr>
          <p:sp>
            <p:nvSpPr>
              <p:cNvPr id="669" name="Google Shape;669;p37"/>
              <p:cNvSpPr/>
              <p:nvPr/>
            </p:nvSpPr>
            <p:spPr>
              <a:xfrm>
                <a:off x="1100" y="655"/>
                <a:ext cx="978" cy="1123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Control Logic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and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FSM</a:t>
                </a:r>
                <a:endParaRPr/>
              </a:p>
            </p:txBody>
          </p:sp>
          <p:grpSp>
            <p:nvGrpSpPr>
              <p:cNvPr id="670" name="Google Shape;670;p37"/>
              <p:cNvGrpSpPr/>
              <p:nvPr/>
            </p:nvGrpSpPr>
            <p:grpSpPr>
              <a:xfrm>
                <a:off x="845" y="712"/>
                <a:ext cx="266" cy="994"/>
                <a:chOff x="845" y="712"/>
                <a:chExt cx="266" cy="672"/>
              </a:xfrm>
            </p:grpSpPr>
            <p:cxnSp>
              <p:nvCxnSpPr>
                <p:cNvPr id="671" name="Google Shape;671;p37"/>
                <p:cNvCxnSpPr/>
                <p:nvPr/>
              </p:nvCxnSpPr>
              <p:spPr>
                <a:xfrm>
                  <a:off x="845" y="712"/>
                  <a:ext cx="26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672" name="Google Shape;672;p37"/>
                <p:cNvCxnSpPr/>
                <p:nvPr/>
              </p:nvCxnSpPr>
              <p:spPr>
                <a:xfrm>
                  <a:off x="845" y="808"/>
                  <a:ext cx="26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673" name="Google Shape;673;p37"/>
                <p:cNvCxnSpPr/>
                <p:nvPr/>
              </p:nvCxnSpPr>
              <p:spPr>
                <a:xfrm>
                  <a:off x="845" y="904"/>
                  <a:ext cx="26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674" name="Google Shape;674;p37"/>
                <p:cNvCxnSpPr/>
                <p:nvPr/>
              </p:nvCxnSpPr>
              <p:spPr>
                <a:xfrm>
                  <a:off x="845" y="1000"/>
                  <a:ext cx="26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675" name="Google Shape;675;p37"/>
                <p:cNvCxnSpPr/>
                <p:nvPr/>
              </p:nvCxnSpPr>
              <p:spPr>
                <a:xfrm>
                  <a:off x="845" y="1096"/>
                  <a:ext cx="26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676" name="Google Shape;676;p37"/>
                <p:cNvCxnSpPr/>
                <p:nvPr/>
              </p:nvCxnSpPr>
              <p:spPr>
                <a:xfrm>
                  <a:off x="845" y="1192"/>
                  <a:ext cx="26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677" name="Google Shape;677;p37"/>
                <p:cNvCxnSpPr/>
                <p:nvPr/>
              </p:nvCxnSpPr>
              <p:spPr>
                <a:xfrm>
                  <a:off x="845" y="1288"/>
                  <a:ext cx="26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678" name="Google Shape;678;p37"/>
                <p:cNvCxnSpPr/>
                <p:nvPr/>
              </p:nvCxnSpPr>
              <p:spPr>
                <a:xfrm>
                  <a:off x="845" y="1384"/>
                  <a:ext cx="26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</p:grpSp>
          <p:sp>
            <p:nvSpPr>
              <p:cNvPr id="679" name="Google Shape;679;p37"/>
              <p:cNvSpPr txBox="1"/>
              <p:nvPr/>
            </p:nvSpPr>
            <p:spPr>
              <a:xfrm>
                <a:off x="444" y="602"/>
                <a:ext cx="43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CKE#</a:t>
                </a:r>
                <a:endParaRPr/>
              </a:p>
            </p:txBody>
          </p:sp>
          <p:sp>
            <p:nvSpPr>
              <p:cNvPr id="680" name="Google Shape;680;p37"/>
              <p:cNvSpPr txBox="1"/>
              <p:nvPr/>
            </p:nvSpPr>
            <p:spPr>
              <a:xfrm>
                <a:off x="507" y="753"/>
                <a:ext cx="37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CLK</a:t>
                </a:r>
                <a:endParaRPr/>
              </a:p>
            </p:txBody>
          </p:sp>
          <p:sp>
            <p:nvSpPr>
              <p:cNvPr id="681" name="Google Shape;681;p37"/>
              <p:cNvSpPr txBox="1"/>
              <p:nvPr/>
            </p:nvSpPr>
            <p:spPr>
              <a:xfrm>
                <a:off x="541" y="897"/>
                <a:ext cx="336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CS#</a:t>
                </a:r>
                <a:endParaRPr/>
              </a:p>
            </p:txBody>
          </p:sp>
          <p:sp>
            <p:nvSpPr>
              <p:cNvPr id="682" name="Google Shape;682;p37"/>
              <p:cNvSpPr txBox="1"/>
              <p:nvPr/>
            </p:nvSpPr>
            <p:spPr>
              <a:xfrm>
                <a:off x="400" y="1035"/>
                <a:ext cx="478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DQM#</a:t>
                </a:r>
                <a:endParaRPr/>
              </a:p>
            </p:txBody>
          </p:sp>
          <p:sp>
            <p:nvSpPr>
              <p:cNvPr id="683" name="Google Shape;683;p37"/>
              <p:cNvSpPr txBox="1"/>
              <p:nvPr/>
            </p:nvSpPr>
            <p:spPr>
              <a:xfrm>
                <a:off x="499" y="1168"/>
                <a:ext cx="379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WE#</a:t>
                </a:r>
                <a:endParaRPr/>
              </a:p>
            </p:txBody>
          </p:sp>
          <p:sp>
            <p:nvSpPr>
              <p:cNvPr id="684" name="Google Shape;684;p37"/>
              <p:cNvSpPr txBox="1"/>
              <p:nvPr/>
            </p:nvSpPr>
            <p:spPr>
              <a:xfrm>
                <a:off x="455" y="1317"/>
                <a:ext cx="428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CAS#</a:t>
                </a:r>
                <a:endParaRPr/>
              </a:p>
            </p:txBody>
          </p:sp>
          <p:sp>
            <p:nvSpPr>
              <p:cNvPr id="685" name="Google Shape;685;p37"/>
              <p:cNvSpPr txBox="1"/>
              <p:nvPr/>
            </p:nvSpPr>
            <p:spPr>
              <a:xfrm>
                <a:off x="444" y="1457"/>
                <a:ext cx="428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RAS#</a:t>
                </a:r>
                <a:endParaRPr/>
              </a:p>
            </p:txBody>
          </p:sp>
          <p:sp>
            <p:nvSpPr>
              <p:cNvPr id="686" name="Google Shape;686;p37"/>
              <p:cNvSpPr txBox="1"/>
              <p:nvPr/>
            </p:nvSpPr>
            <p:spPr>
              <a:xfrm>
                <a:off x="565" y="1613"/>
                <a:ext cx="336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A11</a:t>
                </a:r>
                <a:endParaRPr/>
              </a:p>
            </p:txBody>
          </p:sp>
          <p:cxnSp>
            <p:nvCxnSpPr>
              <p:cNvPr id="687" name="Google Shape;687;p37"/>
              <p:cNvCxnSpPr/>
              <p:nvPr/>
            </p:nvCxnSpPr>
            <p:spPr>
              <a:xfrm rot="10800000">
                <a:off x="1500" y="1778"/>
                <a:ext cx="0" cy="17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</p:grpSp>
        <p:grpSp>
          <p:nvGrpSpPr>
            <p:cNvPr id="688" name="Google Shape;688;p37"/>
            <p:cNvGrpSpPr/>
            <p:nvPr/>
          </p:nvGrpSpPr>
          <p:grpSpPr>
            <a:xfrm>
              <a:off x="3331" y="540"/>
              <a:ext cx="1725" cy="1217"/>
              <a:chOff x="3331" y="662"/>
              <a:chExt cx="1725" cy="1217"/>
            </a:xfrm>
          </p:grpSpPr>
          <p:grpSp>
            <p:nvGrpSpPr>
              <p:cNvPr id="689" name="Google Shape;689;p37"/>
              <p:cNvGrpSpPr/>
              <p:nvPr/>
            </p:nvGrpSpPr>
            <p:grpSpPr>
              <a:xfrm>
                <a:off x="3331" y="662"/>
                <a:ext cx="1270" cy="1213"/>
                <a:chOff x="3331" y="662"/>
                <a:chExt cx="1270" cy="1213"/>
              </a:xfrm>
            </p:grpSpPr>
            <p:sp>
              <p:nvSpPr>
                <p:cNvPr id="690" name="Google Shape;690;p37"/>
                <p:cNvSpPr txBox="1"/>
                <p:nvPr/>
              </p:nvSpPr>
              <p:spPr>
                <a:xfrm rot="-5400000">
                  <a:off x="2990" y="1002"/>
                  <a:ext cx="918" cy="237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Row Decoder</a:t>
                  </a:r>
                  <a:endParaRPr/>
                </a:p>
              </p:txBody>
            </p:sp>
            <p:sp>
              <p:nvSpPr>
                <p:cNvPr id="691" name="Google Shape;691;p37"/>
                <p:cNvSpPr/>
                <p:nvPr/>
              </p:nvSpPr>
              <p:spPr>
                <a:xfrm>
                  <a:off x="3565" y="663"/>
                  <a:ext cx="1033" cy="922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Bank A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DRAM Array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2Mx8</a:t>
                  </a:r>
                  <a:endParaRPr/>
                </a:p>
              </p:txBody>
            </p:sp>
            <p:sp>
              <p:nvSpPr>
                <p:cNvPr id="692" name="Google Shape;692;p37"/>
                <p:cNvSpPr/>
                <p:nvPr/>
              </p:nvSpPr>
              <p:spPr>
                <a:xfrm>
                  <a:off x="3565" y="1585"/>
                  <a:ext cx="1035" cy="289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Sense Amplifiers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&amp; I/O Gating</a:t>
                  </a:r>
                  <a:endParaRPr/>
                </a:p>
              </p:txBody>
            </p:sp>
          </p:grpSp>
          <p:sp>
            <p:nvSpPr>
              <p:cNvPr id="693" name="Google Shape;693;p37"/>
              <p:cNvSpPr/>
              <p:nvPr/>
            </p:nvSpPr>
            <p:spPr>
              <a:xfrm>
                <a:off x="4601" y="1589"/>
                <a:ext cx="455" cy="28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Latch</a:t>
                </a:r>
                <a:endParaRPr/>
              </a:p>
            </p:txBody>
          </p:sp>
        </p:grpSp>
        <p:grpSp>
          <p:nvGrpSpPr>
            <p:cNvPr id="694" name="Google Shape;694;p37"/>
            <p:cNvGrpSpPr/>
            <p:nvPr/>
          </p:nvGrpSpPr>
          <p:grpSpPr>
            <a:xfrm>
              <a:off x="3332" y="2839"/>
              <a:ext cx="1718" cy="1214"/>
              <a:chOff x="3332" y="2740"/>
              <a:chExt cx="1718" cy="1214"/>
            </a:xfrm>
          </p:grpSpPr>
          <p:grpSp>
            <p:nvGrpSpPr>
              <p:cNvPr id="695" name="Google Shape;695;p37"/>
              <p:cNvGrpSpPr/>
              <p:nvPr/>
            </p:nvGrpSpPr>
            <p:grpSpPr>
              <a:xfrm>
                <a:off x="3332" y="2743"/>
                <a:ext cx="1272" cy="1211"/>
                <a:chOff x="2909" y="2546"/>
                <a:chExt cx="1272" cy="1211"/>
              </a:xfrm>
            </p:grpSpPr>
            <p:sp>
              <p:nvSpPr>
                <p:cNvPr id="696" name="Google Shape;696;p37"/>
                <p:cNvSpPr txBox="1"/>
                <p:nvPr/>
              </p:nvSpPr>
              <p:spPr>
                <a:xfrm rot="-5400000">
                  <a:off x="2569" y="3176"/>
                  <a:ext cx="918" cy="237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Row Decoder</a:t>
                  </a:r>
                  <a:endParaRPr/>
                </a:p>
              </p:txBody>
            </p:sp>
            <p:sp>
              <p:nvSpPr>
                <p:cNvPr id="697" name="Google Shape;697;p37"/>
                <p:cNvSpPr/>
                <p:nvPr/>
              </p:nvSpPr>
              <p:spPr>
                <a:xfrm>
                  <a:off x="3146" y="2835"/>
                  <a:ext cx="1033" cy="922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Bank B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DRAM Array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2Mx8</a:t>
                  </a:r>
                  <a:endParaRPr/>
                </a:p>
              </p:txBody>
            </p:sp>
            <p:sp>
              <p:nvSpPr>
                <p:cNvPr id="698" name="Google Shape;698;p37"/>
                <p:cNvSpPr/>
                <p:nvPr/>
              </p:nvSpPr>
              <p:spPr>
                <a:xfrm>
                  <a:off x="3146" y="2546"/>
                  <a:ext cx="1035" cy="289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Sense Amplifiers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&amp; I/O Gating</a:t>
                  </a:r>
                  <a:endParaRPr/>
                </a:p>
              </p:txBody>
            </p:sp>
          </p:grpSp>
          <p:sp>
            <p:nvSpPr>
              <p:cNvPr id="699" name="Google Shape;699;p37"/>
              <p:cNvSpPr/>
              <p:nvPr/>
            </p:nvSpPr>
            <p:spPr>
              <a:xfrm>
                <a:off x="4596" y="2740"/>
                <a:ext cx="455" cy="28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Latch</a:t>
                </a:r>
                <a:endParaRPr/>
              </a:p>
            </p:txBody>
          </p:sp>
        </p:grpSp>
        <p:grpSp>
          <p:nvGrpSpPr>
            <p:cNvPr id="700" name="Google Shape;700;p37"/>
            <p:cNvGrpSpPr/>
            <p:nvPr/>
          </p:nvGrpSpPr>
          <p:grpSpPr>
            <a:xfrm>
              <a:off x="4667" y="1744"/>
              <a:ext cx="67" cy="1111"/>
              <a:chOff x="4667" y="1867"/>
              <a:chExt cx="56" cy="877"/>
            </a:xfrm>
          </p:grpSpPr>
          <p:cxnSp>
            <p:nvCxnSpPr>
              <p:cNvPr id="701" name="Google Shape;701;p37"/>
              <p:cNvCxnSpPr/>
              <p:nvPr/>
            </p:nvCxnSpPr>
            <p:spPr>
              <a:xfrm rot="10800000">
                <a:off x="4667" y="1867"/>
                <a:ext cx="0" cy="86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02" name="Google Shape;702;p37"/>
              <p:cNvCxnSpPr/>
              <p:nvPr/>
            </p:nvCxnSpPr>
            <p:spPr>
              <a:xfrm>
                <a:off x="4723" y="1878"/>
                <a:ext cx="0" cy="86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703" name="Google Shape;703;p37"/>
            <p:cNvSpPr txBox="1"/>
            <p:nvPr/>
          </p:nvSpPr>
          <p:spPr>
            <a:xfrm>
              <a:off x="4946" y="858"/>
              <a:ext cx="503" cy="3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In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Buffer</a:t>
              </a:r>
              <a:endParaRPr/>
            </a:p>
          </p:txBody>
        </p:sp>
        <p:sp>
          <p:nvSpPr>
            <p:cNvPr id="704" name="Google Shape;704;p37"/>
            <p:cNvSpPr txBox="1"/>
            <p:nvPr/>
          </p:nvSpPr>
          <p:spPr>
            <a:xfrm>
              <a:off x="4934" y="2005"/>
              <a:ext cx="588" cy="3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Out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Buffer</a:t>
              </a: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 flipH="1" rot="10800000">
              <a:off x="4813" y="1044"/>
              <a:ext cx="132" cy="434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4812" y="1755"/>
              <a:ext cx="121" cy="42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19999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07" name="Google Shape;707;p37"/>
            <p:cNvCxnSpPr/>
            <p:nvPr/>
          </p:nvCxnSpPr>
          <p:spPr>
            <a:xfrm>
              <a:off x="5167" y="1233"/>
              <a:ext cx="0" cy="7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8" name="Google Shape;708;p37"/>
            <p:cNvCxnSpPr/>
            <p:nvPr/>
          </p:nvCxnSpPr>
          <p:spPr>
            <a:xfrm>
              <a:off x="5167" y="1633"/>
              <a:ext cx="37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709" name="Google Shape;709;p37"/>
            <p:cNvSpPr txBox="1"/>
            <p:nvPr/>
          </p:nvSpPr>
          <p:spPr>
            <a:xfrm>
              <a:off x="5228" y="1470"/>
              <a:ext cx="172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cxnSp>
          <p:nvCxnSpPr>
            <p:cNvPr id="710" name="Google Shape;710;p37"/>
            <p:cNvCxnSpPr/>
            <p:nvPr/>
          </p:nvCxnSpPr>
          <p:spPr>
            <a:xfrm flipH="1">
              <a:off x="5287" y="1563"/>
              <a:ext cx="89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1" name="Google Shape;711;p37"/>
            <p:cNvSpPr txBox="1"/>
            <p:nvPr/>
          </p:nvSpPr>
          <p:spPr>
            <a:xfrm>
              <a:off x="5354" y="1619"/>
              <a:ext cx="27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DQ</a:t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7" name="Google Shape;717;p38"/>
          <p:cNvSpPr txBox="1"/>
          <p:nvPr>
            <p:ph idx="1" type="body"/>
          </p:nvPr>
        </p:nvSpPr>
        <p:spPr>
          <a:xfrm>
            <a:off x="685800" y="1063625"/>
            <a:ext cx="7772400" cy="50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by Rambus </a:t>
            </a:r>
            <a:r>
              <a:rPr b="0" baseline="-2500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[GARR94]</a:t>
            </a: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it takes a more revolutionary approach to the memory-bandwidth problem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RDRAM chips are vertical packages, with all pins on one side: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chip exchanges data with processor over 28 wires no more than 12 cm long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bus can address up to 320 RDRAM chips and is rated at 500Mbps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and control information are delivered using an asynchronous block-oriented protocol</a:t>
            </a:r>
            <a:endParaRPr/>
          </a:p>
        </p:txBody>
      </p:sp>
      <p:sp>
        <p:nvSpPr>
          <p:cNvPr id="718" name="Google Shape;718;p38"/>
          <p:cNvSpPr/>
          <p:nvPr/>
        </p:nvSpPr>
        <p:spPr>
          <a:xfrm>
            <a:off x="593725" y="0"/>
            <a:ext cx="6626225" cy="966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RAMBUS DRAM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4" name="Google Shape;724;p39"/>
          <p:cNvSpPr/>
          <p:nvPr/>
        </p:nvSpPr>
        <p:spPr>
          <a:xfrm>
            <a:off x="685800" y="1063625"/>
            <a:ext cx="7772400" cy="50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radical change from the traditional DRAM, RamLink product </a:t>
            </a:r>
            <a:r>
              <a:rPr baseline="-25000"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[GJES92]</a:t>
            </a: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was developed as part of an IEEE working group named SCI (</a:t>
            </a:r>
            <a:r>
              <a:rPr i="1"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Scalable Coherent Interface</a:t>
            </a: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concentrates on the processor/memory interface rather than the internal architecture of the DRAM chips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based on point-to-point connections arranged in a ring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 on the ring is managed by a memory controller that sends messages to the DRAM chips, which act as a nodes on the nodes on the ring network</a:t>
            </a:r>
            <a:endParaRPr/>
          </a:p>
        </p:txBody>
      </p:sp>
      <p:sp>
        <p:nvSpPr>
          <p:cNvPr id="725" name="Google Shape;725;p39"/>
          <p:cNvSpPr/>
          <p:nvPr/>
        </p:nvSpPr>
        <p:spPr>
          <a:xfrm>
            <a:off x="593725" y="0"/>
            <a:ext cx="6626225" cy="966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RamLink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1" name="Google Shape;731;p40"/>
          <p:cNvSpPr/>
          <p:nvPr/>
        </p:nvSpPr>
        <p:spPr>
          <a:xfrm>
            <a:off x="593725" y="0"/>
            <a:ext cx="6626225" cy="966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RamLink Architecture</a:t>
            </a:r>
            <a:endParaRPr/>
          </a:p>
        </p:txBody>
      </p:sp>
      <p:grpSp>
        <p:nvGrpSpPr>
          <p:cNvPr id="732" name="Google Shape;732;p40"/>
          <p:cNvGrpSpPr/>
          <p:nvPr/>
        </p:nvGrpSpPr>
        <p:grpSpPr>
          <a:xfrm>
            <a:off x="1194594" y="1098550"/>
            <a:ext cx="6496844" cy="2044700"/>
            <a:chOff x="840" y="945"/>
            <a:chExt cx="4092" cy="1288"/>
          </a:xfrm>
        </p:grpSpPr>
        <p:grpSp>
          <p:nvGrpSpPr>
            <p:cNvPr id="733" name="Google Shape;733;p40"/>
            <p:cNvGrpSpPr/>
            <p:nvPr/>
          </p:nvGrpSpPr>
          <p:grpSpPr>
            <a:xfrm>
              <a:off x="1677" y="1056"/>
              <a:ext cx="3256" cy="421"/>
              <a:chOff x="2289" y="1411"/>
              <a:chExt cx="3256" cy="421"/>
            </a:xfrm>
          </p:grpSpPr>
          <p:sp>
            <p:nvSpPr>
              <p:cNvPr id="734" name="Google Shape;734;p40"/>
              <p:cNvSpPr txBox="1"/>
              <p:nvPr/>
            </p:nvSpPr>
            <p:spPr>
              <a:xfrm>
                <a:off x="2609" y="1614"/>
                <a:ext cx="505" cy="218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DRAM</a:t>
                </a:r>
                <a:endParaRPr/>
              </a:p>
            </p:txBody>
          </p:sp>
          <p:sp>
            <p:nvSpPr>
              <p:cNvPr id="735" name="Google Shape;735;p40"/>
              <p:cNvSpPr txBox="1"/>
              <p:nvPr/>
            </p:nvSpPr>
            <p:spPr>
              <a:xfrm>
                <a:off x="3387" y="1611"/>
                <a:ext cx="505" cy="218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DRAM</a:t>
                </a:r>
                <a:endParaRPr/>
              </a:p>
            </p:txBody>
          </p:sp>
          <p:sp>
            <p:nvSpPr>
              <p:cNvPr id="736" name="Google Shape;736;p40"/>
              <p:cNvSpPr txBox="1"/>
              <p:nvPr/>
            </p:nvSpPr>
            <p:spPr>
              <a:xfrm>
                <a:off x="4762" y="1607"/>
                <a:ext cx="505" cy="218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DRAM</a:t>
                </a:r>
                <a:endParaRPr/>
              </a:p>
            </p:txBody>
          </p:sp>
          <p:sp>
            <p:nvSpPr>
              <p:cNvPr id="737" name="Google Shape;737;p40"/>
              <p:cNvSpPr/>
              <p:nvPr/>
            </p:nvSpPr>
            <p:spPr>
              <a:xfrm>
                <a:off x="2289" y="1411"/>
                <a:ext cx="3256" cy="311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109754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738" name="Google Shape;738;p40"/>
              <p:cNvCxnSpPr/>
              <p:nvPr/>
            </p:nvCxnSpPr>
            <p:spPr>
              <a:xfrm rot="10800000">
                <a:off x="3912" y="1711"/>
                <a:ext cx="855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39" name="Google Shape;739;p40"/>
              <p:cNvCxnSpPr/>
              <p:nvPr/>
            </p:nvCxnSpPr>
            <p:spPr>
              <a:xfrm rot="10800000">
                <a:off x="3112" y="1722"/>
                <a:ext cx="27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40" name="Google Shape;740;p40"/>
              <p:cNvCxnSpPr/>
              <p:nvPr/>
            </p:nvCxnSpPr>
            <p:spPr>
              <a:xfrm rot="10800000">
                <a:off x="2345" y="1722"/>
                <a:ext cx="26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741" name="Google Shape;741;p40"/>
            <p:cNvGrpSpPr/>
            <p:nvPr/>
          </p:nvGrpSpPr>
          <p:grpSpPr>
            <a:xfrm>
              <a:off x="1674" y="1812"/>
              <a:ext cx="3256" cy="421"/>
              <a:chOff x="2289" y="1411"/>
              <a:chExt cx="3256" cy="421"/>
            </a:xfrm>
          </p:grpSpPr>
          <p:sp>
            <p:nvSpPr>
              <p:cNvPr id="742" name="Google Shape;742;p40"/>
              <p:cNvSpPr txBox="1"/>
              <p:nvPr/>
            </p:nvSpPr>
            <p:spPr>
              <a:xfrm>
                <a:off x="2609" y="1614"/>
                <a:ext cx="505" cy="218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DRAM</a:t>
                </a:r>
                <a:endParaRPr/>
              </a:p>
            </p:txBody>
          </p:sp>
          <p:sp>
            <p:nvSpPr>
              <p:cNvPr id="743" name="Google Shape;743;p40"/>
              <p:cNvSpPr txBox="1"/>
              <p:nvPr/>
            </p:nvSpPr>
            <p:spPr>
              <a:xfrm>
                <a:off x="3387" y="1611"/>
                <a:ext cx="505" cy="218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DRAM</a:t>
                </a:r>
                <a:endParaRPr/>
              </a:p>
            </p:txBody>
          </p:sp>
          <p:sp>
            <p:nvSpPr>
              <p:cNvPr id="744" name="Google Shape;744;p40"/>
              <p:cNvSpPr txBox="1"/>
              <p:nvPr/>
            </p:nvSpPr>
            <p:spPr>
              <a:xfrm>
                <a:off x="4762" y="1607"/>
                <a:ext cx="505" cy="218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DRAM</a:t>
                </a:r>
                <a:endParaRPr/>
              </a:p>
            </p:txBody>
          </p:sp>
          <p:sp>
            <p:nvSpPr>
              <p:cNvPr id="745" name="Google Shape;745;p40"/>
              <p:cNvSpPr/>
              <p:nvPr/>
            </p:nvSpPr>
            <p:spPr>
              <a:xfrm>
                <a:off x="2289" y="1411"/>
                <a:ext cx="3256" cy="311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109754" y="12000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746" name="Google Shape;746;p40"/>
              <p:cNvCxnSpPr/>
              <p:nvPr/>
            </p:nvCxnSpPr>
            <p:spPr>
              <a:xfrm rot="10800000">
                <a:off x="3912" y="1711"/>
                <a:ext cx="855" cy="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47" name="Google Shape;747;p40"/>
              <p:cNvCxnSpPr/>
              <p:nvPr/>
            </p:nvCxnSpPr>
            <p:spPr>
              <a:xfrm rot="10800000">
                <a:off x="3112" y="1722"/>
                <a:ext cx="27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48" name="Google Shape;748;p40"/>
              <p:cNvCxnSpPr/>
              <p:nvPr/>
            </p:nvCxnSpPr>
            <p:spPr>
              <a:xfrm rot="10800000">
                <a:off x="2345" y="1722"/>
                <a:ext cx="26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749" name="Google Shape;749;p40"/>
            <p:cNvSpPr txBox="1"/>
            <p:nvPr/>
          </p:nvSpPr>
          <p:spPr>
            <a:xfrm rot="-5400000">
              <a:off x="975" y="1454"/>
              <a:ext cx="1246" cy="23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 Controller</a:t>
              </a:r>
              <a:endParaRPr/>
            </a:p>
          </p:txBody>
        </p:sp>
        <p:sp>
          <p:nvSpPr>
            <p:cNvPr id="750" name="Google Shape;750;p40"/>
            <p:cNvSpPr txBox="1"/>
            <p:nvPr/>
          </p:nvSpPr>
          <p:spPr>
            <a:xfrm>
              <a:off x="3094" y="1443"/>
              <a:ext cx="50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 .  .</a:t>
              </a:r>
              <a:endParaRPr/>
            </a:p>
          </p:txBody>
        </p:sp>
        <p:cxnSp>
          <p:nvCxnSpPr>
            <p:cNvPr id="751" name="Google Shape;751;p40"/>
            <p:cNvCxnSpPr/>
            <p:nvPr/>
          </p:nvCxnSpPr>
          <p:spPr>
            <a:xfrm rot="10800000">
              <a:off x="1070" y="945"/>
              <a:ext cx="0" cy="125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752" name="Google Shape;752;p40"/>
            <p:cNvCxnSpPr/>
            <p:nvPr/>
          </p:nvCxnSpPr>
          <p:spPr>
            <a:xfrm rot="10800000">
              <a:off x="1066" y="1578"/>
              <a:ext cx="411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53" name="Google Shape;753;p40"/>
            <p:cNvSpPr txBox="1"/>
            <p:nvPr/>
          </p:nvSpPr>
          <p:spPr>
            <a:xfrm rot="-5400000">
              <a:off x="584" y="1512"/>
              <a:ext cx="72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 Bus</a:t>
              </a:r>
              <a:endParaRPr/>
            </a:p>
          </p:txBody>
        </p:sp>
      </p:grpSp>
      <p:sp>
        <p:nvSpPr>
          <p:cNvPr id="754" name="Google Shape;754;p40"/>
          <p:cNvSpPr txBox="1"/>
          <p:nvPr/>
        </p:nvSpPr>
        <p:spPr>
          <a:xfrm>
            <a:off x="5724525" y="4683125"/>
            <a:ext cx="17129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 format</a:t>
            </a:r>
            <a:endParaRPr/>
          </a:p>
        </p:txBody>
      </p:sp>
      <p:grpSp>
        <p:nvGrpSpPr>
          <p:cNvPr id="755" name="Google Shape;755;p40"/>
          <p:cNvGrpSpPr/>
          <p:nvPr/>
        </p:nvGrpSpPr>
        <p:grpSpPr>
          <a:xfrm>
            <a:off x="2206625" y="3635375"/>
            <a:ext cx="2881313" cy="2687638"/>
            <a:chOff x="1137" y="2290"/>
            <a:chExt cx="1815" cy="1693"/>
          </a:xfrm>
        </p:grpSpPr>
        <p:cxnSp>
          <p:nvCxnSpPr>
            <p:cNvPr id="756" name="Google Shape;756;p40"/>
            <p:cNvCxnSpPr/>
            <p:nvPr/>
          </p:nvCxnSpPr>
          <p:spPr>
            <a:xfrm>
              <a:off x="2271" y="2290"/>
              <a:ext cx="0" cy="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7" name="Google Shape;757;p40"/>
            <p:cNvCxnSpPr/>
            <p:nvPr/>
          </p:nvCxnSpPr>
          <p:spPr>
            <a:xfrm rot="10800000">
              <a:off x="2044" y="2290"/>
              <a:ext cx="0" cy="2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8" name="Google Shape;758;p40"/>
            <p:cNvCxnSpPr/>
            <p:nvPr/>
          </p:nvCxnSpPr>
          <p:spPr>
            <a:xfrm rot="10800000">
              <a:off x="2951" y="2290"/>
              <a:ext cx="0" cy="2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9" name="Google Shape;759;p40"/>
            <p:cNvCxnSpPr/>
            <p:nvPr/>
          </p:nvCxnSpPr>
          <p:spPr>
            <a:xfrm rot="10800000">
              <a:off x="2724" y="2290"/>
              <a:ext cx="0" cy="2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0" name="Google Shape;760;p40"/>
            <p:cNvCxnSpPr/>
            <p:nvPr/>
          </p:nvCxnSpPr>
          <p:spPr>
            <a:xfrm>
              <a:off x="1137" y="2290"/>
              <a:ext cx="0" cy="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1" name="Google Shape;761;p40"/>
            <p:cNvCxnSpPr/>
            <p:nvPr/>
          </p:nvCxnSpPr>
          <p:spPr>
            <a:xfrm rot="10800000">
              <a:off x="1817" y="2290"/>
              <a:ext cx="0" cy="2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2" name="Google Shape;762;p40"/>
            <p:cNvCxnSpPr/>
            <p:nvPr/>
          </p:nvCxnSpPr>
          <p:spPr>
            <a:xfrm rot="10800000">
              <a:off x="1364" y="2290"/>
              <a:ext cx="0" cy="2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3" name="Google Shape;763;p40"/>
            <p:cNvCxnSpPr/>
            <p:nvPr/>
          </p:nvCxnSpPr>
          <p:spPr>
            <a:xfrm rot="10800000">
              <a:off x="1591" y="2290"/>
              <a:ext cx="0" cy="2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4" name="Google Shape;764;p40"/>
            <p:cNvSpPr txBox="1"/>
            <p:nvPr/>
          </p:nvSpPr>
          <p:spPr>
            <a:xfrm>
              <a:off x="1137" y="2368"/>
              <a:ext cx="1814" cy="181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Slave ID                 TransID</a:t>
              </a:r>
              <a:endParaRPr/>
            </a:p>
          </p:txBody>
        </p:sp>
        <p:sp>
          <p:nvSpPr>
            <p:cNvPr id="765" name="Google Shape;765;p40"/>
            <p:cNvSpPr txBox="1"/>
            <p:nvPr/>
          </p:nvSpPr>
          <p:spPr>
            <a:xfrm>
              <a:off x="1137" y="2541"/>
              <a:ext cx="1814" cy="181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Command            Max   Time0</a:t>
              </a:r>
              <a:endParaRPr/>
            </a:p>
          </p:txBody>
        </p:sp>
        <p:cxnSp>
          <p:nvCxnSpPr>
            <p:cNvPr id="766" name="Google Shape;766;p40"/>
            <p:cNvCxnSpPr/>
            <p:nvPr/>
          </p:nvCxnSpPr>
          <p:spPr>
            <a:xfrm>
              <a:off x="2267" y="2542"/>
              <a:ext cx="0" cy="1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7" name="Google Shape;767;p40"/>
            <p:cNvCxnSpPr/>
            <p:nvPr/>
          </p:nvCxnSpPr>
          <p:spPr>
            <a:xfrm rot="10800000">
              <a:off x="2497" y="2290"/>
              <a:ext cx="0" cy="43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8" name="Google Shape;768;p40"/>
            <p:cNvSpPr txBox="1"/>
            <p:nvPr/>
          </p:nvSpPr>
          <p:spPr>
            <a:xfrm>
              <a:off x="1137" y="2716"/>
              <a:ext cx="1814" cy="181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Address Byte 0</a:t>
              </a:r>
              <a:endParaRPr/>
            </a:p>
          </p:txBody>
        </p:sp>
        <p:sp>
          <p:nvSpPr>
            <p:cNvPr id="769" name="Google Shape;769;p40"/>
            <p:cNvSpPr txBox="1"/>
            <p:nvPr/>
          </p:nvSpPr>
          <p:spPr>
            <a:xfrm>
              <a:off x="1138" y="3073"/>
              <a:ext cx="1814" cy="544"/>
            </a:xfrm>
            <a:prstGeom prst="rect">
              <a:avLst/>
            </a:prstGeom>
            <a:solidFill>
              <a:schemeClr val="lt1"/>
            </a:solidFill>
            <a:ln cap="rnd" cmpd="sng" w="9525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(up to 64B)</a:t>
              </a:r>
              <a:endParaRPr/>
            </a:p>
          </p:txBody>
        </p:sp>
        <p:sp>
          <p:nvSpPr>
            <p:cNvPr id="770" name="Google Shape;770;p40"/>
            <p:cNvSpPr txBox="1"/>
            <p:nvPr/>
          </p:nvSpPr>
          <p:spPr>
            <a:xfrm>
              <a:off x="1138" y="3618"/>
              <a:ext cx="1814" cy="181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 1</a:t>
              </a:r>
              <a:endParaRPr/>
            </a:p>
          </p:txBody>
        </p:sp>
        <p:sp>
          <p:nvSpPr>
            <p:cNvPr id="771" name="Google Shape;771;p40"/>
            <p:cNvSpPr txBox="1"/>
            <p:nvPr/>
          </p:nvSpPr>
          <p:spPr>
            <a:xfrm>
              <a:off x="1138" y="3802"/>
              <a:ext cx="1814" cy="181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CRC</a:t>
              </a:r>
              <a:endParaRPr/>
            </a:p>
          </p:txBody>
        </p:sp>
        <p:sp>
          <p:nvSpPr>
            <p:cNvPr id="772" name="Google Shape;772;p40"/>
            <p:cNvSpPr txBox="1"/>
            <p:nvPr/>
          </p:nvSpPr>
          <p:spPr>
            <a:xfrm>
              <a:off x="1137" y="2900"/>
              <a:ext cx="1814" cy="181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Address Byte 1</a:t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8" name="Google Shape;778;p41"/>
          <p:cNvSpPr/>
          <p:nvPr/>
        </p:nvSpPr>
        <p:spPr>
          <a:xfrm>
            <a:off x="1371600" y="3886200"/>
            <a:ext cx="6400800" cy="90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pt-BR" sz="3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words about Operation and Performance</a:t>
            </a:r>
            <a:endParaRPr/>
          </a:p>
        </p:txBody>
      </p:sp>
      <p:sp>
        <p:nvSpPr>
          <p:cNvPr id="779" name="Google Shape;779;p41"/>
          <p:cNvSpPr/>
          <p:nvPr/>
        </p:nvSpPr>
        <p:spPr>
          <a:xfrm>
            <a:off x="6858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Memory</a:t>
            </a:r>
            <a:endParaRPr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13716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Pentium Processor Block Diagram</a:t>
            </a:r>
            <a:endParaRPr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825500" y="1366838"/>
            <a:ext cx="7304088" cy="4727575"/>
            <a:chOff x="520" y="861"/>
            <a:chExt cx="4601" cy="2978"/>
          </a:xfrm>
        </p:grpSpPr>
        <p:sp>
          <p:nvSpPr>
            <p:cNvPr id="104" name="Google Shape;104;p15"/>
            <p:cNvSpPr txBox="1"/>
            <p:nvPr/>
          </p:nvSpPr>
          <p:spPr>
            <a:xfrm>
              <a:off x="520" y="2064"/>
              <a:ext cx="634" cy="4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64b Bus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Interface</a:t>
              </a:r>
              <a:endParaRPr/>
            </a:p>
          </p:txBody>
        </p:sp>
        <p:grpSp>
          <p:nvGrpSpPr>
            <p:cNvPr id="105" name="Google Shape;105;p15"/>
            <p:cNvGrpSpPr/>
            <p:nvPr/>
          </p:nvGrpSpPr>
          <p:grpSpPr>
            <a:xfrm>
              <a:off x="2036" y="861"/>
              <a:ext cx="978" cy="2978"/>
              <a:chOff x="2322" y="927"/>
              <a:chExt cx="978" cy="2978"/>
            </a:xfrm>
          </p:grpSpPr>
          <p:sp>
            <p:nvSpPr>
              <p:cNvPr id="106" name="Google Shape;106;p15"/>
              <p:cNvSpPr txBox="1"/>
              <p:nvPr/>
            </p:nvSpPr>
            <p:spPr>
              <a:xfrm>
                <a:off x="2441" y="927"/>
                <a:ext cx="744" cy="372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Code Cache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 KB</a:t>
                </a:r>
                <a:endParaRPr/>
              </a:p>
            </p:txBody>
          </p:sp>
          <p:sp>
            <p:nvSpPr>
              <p:cNvPr id="107" name="Google Shape;107;p15"/>
              <p:cNvSpPr txBox="1"/>
              <p:nvPr/>
            </p:nvSpPr>
            <p:spPr>
              <a:xfrm>
                <a:off x="2538" y="1581"/>
                <a:ext cx="550" cy="372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Prefetch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Buffers</a:t>
                </a:r>
                <a:endParaRPr/>
              </a:p>
            </p:txBody>
          </p:sp>
          <p:sp>
            <p:nvSpPr>
              <p:cNvPr id="108" name="Google Shape;108;p15"/>
              <p:cNvSpPr txBox="1"/>
              <p:nvPr/>
            </p:nvSpPr>
            <p:spPr>
              <a:xfrm>
                <a:off x="2334" y="2877"/>
                <a:ext cx="946" cy="372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Integer Register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File</a:t>
                </a:r>
                <a:endParaRPr/>
              </a:p>
            </p:txBody>
          </p:sp>
          <p:sp>
            <p:nvSpPr>
              <p:cNvPr id="109" name="Google Shape;109;p15"/>
              <p:cNvSpPr txBox="1"/>
              <p:nvPr/>
            </p:nvSpPr>
            <p:spPr>
              <a:xfrm>
                <a:off x="2450" y="3533"/>
                <a:ext cx="716" cy="372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 Cache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8KB</a:t>
                </a:r>
                <a:endParaRPr/>
              </a:p>
            </p:txBody>
          </p:sp>
          <p:grpSp>
            <p:nvGrpSpPr>
              <p:cNvPr id="110" name="Google Shape;110;p15"/>
              <p:cNvGrpSpPr/>
              <p:nvPr/>
            </p:nvGrpSpPr>
            <p:grpSpPr>
              <a:xfrm>
                <a:off x="2322" y="2221"/>
                <a:ext cx="978" cy="376"/>
                <a:chOff x="2322" y="2221"/>
                <a:chExt cx="978" cy="376"/>
              </a:xfrm>
            </p:grpSpPr>
            <p:sp>
              <p:nvSpPr>
                <p:cNvPr id="111" name="Google Shape;111;p15"/>
                <p:cNvSpPr txBox="1"/>
                <p:nvPr/>
              </p:nvSpPr>
              <p:spPr>
                <a:xfrm>
                  <a:off x="2322" y="2225"/>
                  <a:ext cx="978" cy="372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pt-BR" sz="16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Integer    Integer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pt-BR" sz="16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ALU       ALU</a:t>
                  </a:r>
                  <a:endParaRPr/>
                </a:p>
              </p:txBody>
            </p:sp>
            <p:cxnSp>
              <p:nvCxnSpPr>
                <p:cNvPr id="112" name="Google Shape;112;p15"/>
                <p:cNvCxnSpPr/>
                <p:nvPr/>
              </p:nvCxnSpPr>
              <p:spPr>
                <a:xfrm>
                  <a:off x="2806" y="2221"/>
                  <a:ext cx="0" cy="37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13" name="Google Shape;113;p15"/>
            <p:cNvCxnSpPr/>
            <p:nvPr/>
          </p:nvCxnSpPr>
          <p:spPr>
            <a:xfrm>
              <a:off x="2340" y="1887"/>
              <a:ext cx="0" cy="2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" name="Google Shape;114;p15"/>
            <p:cNvCxnSpPr/>
            <p:nvPr/>
          </p:nvCxnSpPr>
          <p:spPr>
            <a:xfrm>
              <a:off x="2711" y="1884"/>
              <a:ext cx="0" cy="2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" name="Google Shape;115;p15"/>
            <p:cNvCxnSpPr/>
            <p:nvPr/>
          </p:nvCxnSpPr>
          <p:spPr>
            <a:xfrm>
              <a:off x="2337" y="2533"/>
              <a:ext cx="0" cy="2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15"/>
            <p:cNvCxnSpPr/>
            <p:nvPr/>
          </p:nvCxnSpPr>
          <p:spPr>
            <a:xfrm>
              <a:off x="2708" y="2530"/>
              <a:ext cx="0" cy="2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15"/>
            <p:cNvCxnSpPr/>
            <p:nvPr/>
          </p:nvCxnSpPr>
          <p:spPr>
            <a:xfrm>
              <a:off x="2337" y="3186"/>
              <a:ext cx="0" cy="2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15"/>
            <p:cNvCxnSpPr/>
            <p:nvPr/>
          </p:nvCxnSpPr>
          <p:spPr>
            <a:xfrm>
              <a:off x="2708" y="3183"/>
              <a:ext cx="0" cy="2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15"/>
            <p:cNvCxnSpPr/>
            <p:nvPr/>
          </p:nvCxnSpPr>
          <p:spPr>
            <a:xfrm>
              <a:off x="2520" y="1233"/>
              <a:ext cx="0" cy="282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0" name="Google Shape;120;p15"/>
            <p:cNvGrpSpPr/>
            <p:nvPr/>
          </p:nvGrpSpPr>
          <p:grpSpPr>
            <a:xfrm>
              <a:off x="2275" y="1279"/>
              <a:ext cx="345" cy="192"/>
              <a:chOff x="2561" y="1345"/>
              <a:chExt cx="345" cy="192"/>
            </a:xfrm>
          </p:grpSpPr>
          <p:cxnSp>
            <p:nvCxnSpPr>
              <p:cNvPr id="121" name="Google Shape;121;p15"/>
              <p:cNvCxnSpPr/>
              <p:nvPr/>
            </p:nvCxnSpPr>
            <p:spPr>
              <a:xfrm flipH="1" rot="10800000">
                <a:off x="2718" y="1389"/>
                <a:ext cx="188" cy="1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2" name="Google Shape;122;p15"/>
              <p:cNvSpPr txBox="1"/>
              <p:nvPr/>
            </p:nvSpPr>
            <p:spPr>
              <a:xfrm>
                <a:off x="2561" y="1345"/>
                <a:ext cx="284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256</a:t>
                </a:r>
                <a:endParaRPr/>
              </a:p>
            </p:txBody>
          </p:sp>
        </p:grpSp>
        <p:grpSp>
          <p:nvGrpSpPr>
            <p:cNvPr id="123" name="Google Shape;123;p15"/>
            <p:cNvGrpSpPr/>
            <p:nvPr/>
          </p:nvGrpSpPr>
          <p:grpSpPr>
            <a:xfrm>
              <a:off x="2465" y="1917"/>
              <a:ext cx="345" cy="192"/>
              <a:chOff x="2561" y="1345"/>
              <a:chExt cx="345" cy="192"/>
            </a:xfrm>
          </p:grpSpPr>
          <p:cxnSp>
            <p:nvCxnSpPr>
              <p:cNvPr id="124" name="Google Shape;124;p15"/>
              <p:cNvCxnSpPr/>
              <p:nvPr/>
            </p:nvCxnSpPr>
            <p:spPr>
              <a:xfrm flipH="1" rot="10800000">
                <a:off x="2718" y="1389"/>
                <a:ext cx="188" cy="1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5" name="Google Shape;125;p15"/>
              <p:cNvSpPr txBox="1"/>
              <p:nvPr/>
            </p:nvSpPr>
            <p:spPr>
              <a:xfrm>
                <a:off x="2561" y="1345"/>
                <a:ext cx="284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32</a:t>
                </a:r>
                <a:endParaRPr/>
              </a:p>
            </p:txBody>
          </p:sp>
        </p:grpSp>
        <p:grpSp>
          <p:nvGrpSpPr>
            <p:cNvPr id="126" name="Google Shape;126;p15"/>
            <p:cNvGrpSpPr/>
            <p:nvPr/>
          </p:nvGrpSpPr>
          <p:grpSpPr>
            <a:xfrm>
              <a:off x="2099" y="1914"/>
              <a:ext cx="345" cy="192"/>
              <a:chOff x="2561" y="1345"/>
              <a:chExt cx="345" cy="192"/>
            </a:xfrm>
          </p:grpSpPr>
          <p:cxnSp>
            <p:nvCxnSpPr>
              <p:cNvPr id="127" name="Google Shape;127;p15"/>
              <p:cNvCxnSpPr/>
              <p:nvPr/>
            </p:nvCxnSpPr>
            <p:spPr>
              <a:xfrm flipH="1" rot="10800000">
                <a:off x="2718" y="1389"/>
                <a:ext cx="188" cy="1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8" name="Google Shape;128;p15"/>
              <p:cNvSpPr txBox="1"/>
              <p:nvPr/>
            </p:nvSpPr>
            <p:spPr>
              <a:xfrm>
                <a:off x="2561" y="1345"/>
                <a:ext cx="284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32</a:t>
                </a:r>
                <a:endParaRPr/>
              </a:p>
            </p:txBody>
          </p:sp>
        </p:grpSp>
        <p:grpSp>
          <p:nvGrpSpPr>
            <p:cNvPr id="129" name="Google Shape;129;p15"/>
            <p:cNvGrpSpPr/>
            <p:nvPr/>
          </p:nvGrpSpPr>
          <p:grpSpPr>
            <a:xfrm>
              <a:off x="2462" y="2574"/>
              <a:ext cx="345" cy="192"/>
              <a:chOff x="2561" y="1345"/>
              <a:chExt cx="345" cy="192"/>
            </a:xfrm>
          </p:grpSpPr>
          <p:cxnSp>
            <p:nvCxnSpPr>
              <p:cNvPr id="130" name="Google Shape;130;p15"/>
              <p:cNvCxnSpPr/>
              <p:nvPr/>
            </p:nvCxnSpPr>
            <p:spPr>
              <a:xfrm flipH="1" rot="10800000">
                <a:off x="2718" y="1389"/>
                <a:ext cx="188" cy="1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1" name="Google Shape;131;p15"/>
              <p:cNvSpPr txBox="1"/>
              <p:nvPr/>
            </p:nvSpPr>
            <p:spPr>
              <a:xfrm>
                <a:off x="2561" y="1345"/>
                <a:ext cx="284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32</a:t>
                </a:r>
                <a:endParaRPr/>
              </a:p>
            </p:txBody>
          </p:sp>
        </p:grpSp>
        <p:grpSp>
          <p:nvGrpSpPr>
            <p:cNvPr id="132" name="Google Shape;132;p15"/>
            <p:cNvGrpSpPr/>
            <p:nvPr/>
          </p:nvGrpSpPr>
          <p:grpSpPr>
            <a:xfrm>
              <a:off x="2096" y="2571"/>
              <a:ext cx="345" cy="192"/>
              <a:chOff x="2561" y="1345"/>
              <a:chExt cx="345" cy="192"/>
            </a:xfrm>
          </p:grpSpPr>
          <p:cxnSp>
            <p:nvCxnSpPr>
              <p:cNvPr id="133" name="Google Shape;133;p15"/>
              <p:cNvCxnSpPr/>
              <p:nvPr/>
            </p:nvCxnSpPr>
            <p:spPr>
              <a:xfrm flipH="1" rot="10800000">
                <a:off x="2718" y="1389"/>
                <a:ext cx="188" cy="1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4" name="Google Shape;134;p15"/>
              <p:cNvSpPr txBox="1"/>
              <p:nvPr/>
            </p:nvSpPr>
            <p:spPr>
              <a:xfrm>
                <a:off x="2561" y="1345"/>
                <a:ext cx="284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32</a:t>
                </a:r>
                <a:endParaRPr/>
              </a:p>
            </p:txBody>
          </p:sp>
        </p:grpSp>
        <p:cxnSp>
          <p:nvCxnSpPr>
            <p:cNvPr id="135" name="Google Shape;135;p15"/>
            <p:cNvCxnSpPr/>
            <p:nvPr/>
          </p:nvCxnSpPr>
          <p:spPr>
            <a:xfrm>
              <a:off x="2337" y="3374"/>
              <a:ext cx="37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6" name="Google Shape;136;p15"/>
            <p:cNvSpPr txBox="1"/>
            <p:nvPr/>
          </p:nvSpPr>
          <p:spPr>
            <a:xfrm>
              <a:off x="2369" y="3219"/>
              <a:ext cx="2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32</a:t>
              </a:r>
              <a:endParaRPr/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4042" y="861"/>
              <a:ext cx="773" cy="3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Prediction</a:t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815" y="1734"/>
              <a:ext cx="1301" cy="210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Floating-Point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Multiplier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Divider</a:t>
              </a:r>
              <a:endParaRPr/>
            </a:p>
          </p:txBody>
        </p:sp>
        <p:sp>
          <p:nvSpPr>
            <p:cNvPr id="139" name="Google Shape;139;p15"/>
            <p:cNvSpPr txBox="1"/>
            <p:nvPr/>
          </p:nvSpPr>
          <p:spPr>
            <a:xfrm>
              <a:off x="4072" y="2479"/>
              <a:ext cx="716" cy="25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Registers</a:t>
              </a:r>
              <a:endParaRPr/>
            </a:p>
          </p:txBody>
        </p:sp>
        <p:cxnSp>
          <p:nvCxnSpPr>
            <p:cNvPr id="140" name="Google Shape;140;p15"/>
            <p:cNvCxnSpPr/>
            <p:nvPr/>
          </p:nvCxnSpPr>
          <p:spPr>
            <a:xfrm>
              <a:off x="3815" y="3467"/>
              <a:ext cx="130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15"/>
            <p:cNvCxnSpPr/>
            <p:nvPr/>
          </p:nvCxnSpPr>
          <p:spPr>
            <a:xfrm>
              <a:off x="3812" y="3156"/>
              <a:ext cx="130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15"/>
            <p:cNvCxnSpPr/>
            <p:nvPr/>
          </p:nvCxnSpPr>
          <p:spPr>
            <a:xfrm>
              <a:off x="3820" y="2801"/>
              <a:ext cx="130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" name="Google Shape;143;p15"/>
            <p:cNvSpPr/>
            <p:nvPr/>
          </p:nvSpPr>
          <p:spPr>
            <a:xfrm>
              <a:off x="2703" y="2623"/>
              <a:ext cx="1112" cy="755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70791" y="120000"/>
                  </a:lnTo>
                  <a:lnTo>
                    <a:pt x="70791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44" name="Google Shape;144;p15"/>
            <p:cNvGrpSpPr/>
            <p:nvPr/>
          </p:nvGrpSpPr>
          <p:grpSpPr>
            <a:xfrm>
              <a:off x="3089" y="2882"/>
              <a:ext cx="345" cy="192"/>
              <a:chOff x="2561" y="1345"/>
              <a:chExt cx="345" cy="192"/>
            </a:xfrm>
          </p:grpSpPr>
          <p:cxnSp>
            <p:nvCxnSpPr>
              <p:cNvPr id="145" name="Google Shape;145;p15"/>
              <p:cNvCxnSpPr/>
              <p:nvPr/>
            </p:nvCxnSpPr>
            <p:spPr>
              <a:xfrm flipH="1" rot="10800000">
                <a:off x="2718" y="1389"/>
                <a:ext cx="188" cy="1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6" name="Google Shape;146;p15"/>
              <p:cNvSpPr txBox="1"/>
              <p:nvPr/>
            </p:nvSpPr>
            <p:spPr>
              <a:xfrm>
                <a:off x="2561" y="1345"/>
                <a:ext cx="284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64</a:t>
                </a:r>
                <a:endParaRPr/>
              </a:p>
            </p:txBody>
          </p:sp>
        </p:grpSp>
        <p:sp>
          <p:nvSpPr>
            <p:cNvPr id="147" name="Google Shape;147;p15"/>
            <p:cNvSpPr/>
            <p:nvPr/>
          </p:nvSpPr>
          <p:spPr>
            <a:xfrm>
              <a:off x="2803" y="1689"/>
              <a:ext cx="1012" cy="32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4624" y="0"/>
                  </a:lnTo>
                  <a:lnTo>
                    <a:pt x="64624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8" name="Google Shape;148;p15"/>
            <p:cNvCxnSpPr/>
            <p:nvPr/>
          </p:nvCxnSpPr>
          <p:spPr>
            <a:xfrm>
              <a:off x="2899" y="1045"/>
              <a:ext cx="114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9" name="Google Shape;149;p15"/>
            <p:cNvSpPr/>
            <p:nvPr/>
          </p:nvSpPr>
          <p:spPr>
            <a:xfrm>
              <a:off x="2692" y="1234"/>
              <a:ext cx="1745" cy="27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4748"/>
                  </a:lnTo>
                  <a:lnTo>
                    <a:pt x="0" y="64748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1648" y="1056"/>
              <a:ext cx="511" cy="256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1" name="Google Shape;151;p15"/>
            <p:cNvCxnSpPr/>
            <p:nvPr/>
          </p:nvCxnSpPr>
          <p:spPr>
            <a:xfrm>
              <a:off x="1154" y="2280"/>
              <a:ext cx="49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2" name="Google Shape;152;p15"/>
            <p:cNvGrpSpPr/>
            <p:nvPr/>
          </p:nvGrpSpPr>
          <p:grpSpPr>
            <a:xfrm>
              <a:off x="1187" y="2115"/>
              <a:ext cx="290" cy="214"/>
              <a:chOff x="1187" y="2115"/>
              <a:chExt cx="290" cy="214"/>
            </a:xfrm>
          </p:grpSpPr>
          <p:cxnSp>
            <p:nvCxnSpPr>
              <p:cNvPr id="153" name="Google Shape;153;p15"/>
              <p:cNvCxnSpPr/>
              <p:nvPr/>
            </p:nvCxnSpPr>
            <p:spPr>
              <a:xfrm flipH="1" rot="10800000">
                <a:off x="1289" y="2192"/>
                <a:ext cx="188" cy="1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54" name="Google Shape;154;p15"/>
              <p:cNvSpPr txBox="1"/>
              <p:nvPr/>
            </p:nvSpPr>
            <p:spPr>
              <a:xfrm>
                <a:off x="1187" y="2115"/>
                <a:ext cx="284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pt-BR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64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5" name="Google Shape;785;p42"/>
          <p:cNvSpPr/>
          <p:nvPr/>
        </p:nvSpPr>
        <p:spPr>
          <a:xfrm>
            <a:off x="685800" y="1504950"/>
            <a:ext cx="8054975" cy="2686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Supose: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baseline="-2500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upper level memory (smaller, faster, expensive)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baseline="-2500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lower level memory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baseline="-2500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average (system) access time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baseline="-2500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access time of M</a:t>
            </a:r>
            <a:r>
              <a:rPr b="0" baseline="-2500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baseline="-2500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access time of M</a:t>
            </a:r>
            <a:r>
              <a:rPr b="0" baseline="-2500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hit ratio (fraction of time reference is found in M</a:t>
            </a:r>
            <a:r>
              <a:rPr b="0" baseline="-2500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786" name="Google Shape;786;p42"/>
          <p:cNvSpPr/>
          <p:nvPr/>
        </p:nvSpPr>
        <p:spPr>
          <a:xfrm>
            <a:off x="593725" y="263525"/>
            <a:ext cx="7331075" cy="966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of Two Level Memories</a:t>
            </a:r>
            <a:endParaRPr/>
          </a:p>
        </p:txBody>
      </p:sp>
      <p:sp>
        <p:nvSpPr>
          <p:cNvPr id="787" name="Google Shape;787;p42"/>
          <p:cNvSpPr txBox="1"/>
          <p:nvPr/>
        </p:nvSpPr>
        <p:spPr>
          <a:xfrm>
            <a:off x="1249363" y="4300538"/>
            <a:ext cx="4244975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H.T</a:t>
            </a:r>
            <a:r>
              <a:rPr baseline="-25000"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(1-H)(T</a:t>
            </a:r>
            <a:r>
              <a:rPr baseline="-25000"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+T</a:t>
            </a:r>
            <a:r>
              <a:rPr baseline="-25000"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</a:t>
            </a:r>
            <a:r>
              <a:rPr baseline="-25000"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T</a:t>
            </a:r>
            <a:r>
              <a:rPr baseline="-25000"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(1-H).T</a:t>
            </a:r>
            <a:r>
              <a:rPr baseline="-25000"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    (c7.1)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8" name="Google Shape;788;p42"/>
          <p:cNvSpPr/>
          <p:nvPr/>
        </p:nvSpPr>
        <p:spPr>
          <a:xfrm>
            <a:off x="6121400" y="4356100"/>
            <a:ext cx="1676400" cy="1639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9" name="Google Shape;789;p42"/>
          <p:cNvCxnSpPr/>
          <p:nvPr/>
        </p:nvCxnSpPr>
        <p:spPr>
          <a:xfrm>
            <a:off x="6297613" y="4356100"/>
            <a:ext cx="1358900" cy="14811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0" name="Google Shape;790;p42"/>
          <p:cNvSpPr txBox="1"/>
          <p:nvPr/>
        </p:nvSpPr>
        <p:spPr>
          <a:xfrm>
            <a:off x="5764213" y="4167188"/>
            <a:ext cx="361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1" name="Google Shape;791;p42"/>
          <p:cNvSpPr txBox="1"/>
          <p:nvPr/>
        </p:nvSpPr>
        <p:spPr>
          <a:xfrm>
            <a:off x="7634288" y="5983288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7" name="Google Shape;797;p43"/>
          <p:cNvSpPr/>
          <p:nvPr/>
        </p:nvSpPr>
        <p:spPr>
          <a:xfrm>
            <a:off x="615950" y="1504950"/>
            <a:ext cx="8054975" cy="2297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Supose: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size of </a:t>
            </a: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baseline="-2500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size of </a:t>
            </a: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baseline="-2500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baseline="-2500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average cost per bit (memory system cost)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baseline="-2500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average cost per bit of M</a:t>
            </a:r>
            <a:r>
              <a:rPr b="0" baseline="-2500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baseline="-2500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average cost per bit of M</a:t>
            </a:r>
            <a:r>
              <a:rPr b="0" baseline="-2500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" name="Google Shape;798;p43"/>
          <p:cNvSpPr/>
          <p:nvPr/>
        </p:nvSpPr>
        <p:spPr>
          <a:xfrm>
            <a:off x="593725" y="263525"/>
            <a:ext cx="7331075" cy="966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/>
          </a:p>
        </p:txBody>
      </p:sp>
      <p:grpSp>
        <p:nvGrpSpPr>
          <p:cNvPr id="799" name="Google Shape;799;p43"/>
          <p:cNvGrpSpPr/>
          <p:nvPr/>
        </p:nvGrpSpPr>
        <p:grpSpPr>
          <a:xfrm>
            <a:off x="1481138" y="4459288"/>
            <a:ext cx="2970212" cy="946150"/>
            <a:chOff x="488" y="2709"/>
            <a:chExt cx="1871" cy="596"/>
          </a:xfrm>
        </p:grpSpPr>
        <p:sp>
          <p:nvSpPr>
            <p:cNvPr id="800" name="Google Shape;800;p43"/>
            <p:cNvSpPr txBox="1"/>
            <p:nvPr/>
          </p:nvSpPr>
          <p:spPr>
            <a:xfrm>
              <a:off x="1009" y="2709"/>
              <a:ext cx="1338" cy="5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aseline="-25000"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</a:t>
              </a: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aseline="-25000"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 C</a:t>
              </a:r>
              <a:r>
                <a:rPr baseline="-25000"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</a:t>
              </a: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aseline="-25000"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aseline="-25000"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 S</a:t>
              </a:r>
              <a:r>
                <a:rPr baseline="-25000"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cxnSp>
          <p:nvCxnSpPr>
            <p:cNvPr id="801" name="Google Shape;801;p43"/>
            <p:cNvCxnSpPr/>
            <p:nvPr/>
          </p:nvCxnSpPr>
          <p:spPr>
            <a:xfrm>
              <a:off x="937" y="3033"/>
              <a:ext cx="142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02" name="Google Shape;802;p43"/>
            <p:cNvSpPr txBox="1"/>
            <p:nvPr/>
          </p:nvSpPr>
          <p:spPr>
            <a:xfrm>
              <a:off x="488" y="2865"/>
              <a:ext cx="45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aseline="-25000"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</a:t>
              </a:r>
              <a:endParaRPr baseline="-25000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03" name="Google Shape;803;p43"/>
          <p:cNvSpPr txBox="1"/>
          <p:nvPr/>
        </p:nvSpPr>
        <p:spPr>
          <a:xfrm>
            <a:off x="5006975" y="4494213"/>
            <a:ext cx="2770188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C</a:t>
            </a:r>
            <a:r>
              <a:rPr baseline="-25000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&gt;&gt; C</a:t>
            </a:r>
            <a:r>
              <a:rPr baseline="-25000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  S</a:t>
            </a:r>
            <a:r>
              <a:rPr baseline="-25000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&lt;&lt; S</a:t>
            </a:r>
            <a:r>
              <a:rPr baseline="-25000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hoping T</a:t>
            </a:r>
            <a:r>
              <a:rPr baseline="-25000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≈ T</a:t>
            </a:r>
            <a:r>
              <a:rPr baseline="-25000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9" name="Google Shape;809;p44"/>
          <p:cNvSpPr/>
          <p:nvPr/>
        </p:nvSpPr>
        <p:spPr>
          <a:xfrm>
            <a:off x="593725" y="263525"/>
            <a:ext cx="7331075" cy="966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`Relative Size of Two Levels</a:t>
            </a:r>
            <a:endParaRPr/>
          </a:p>
        </p:txBody>
      </p:sp>
      <p:grpSp>
        <p:nvGrpSpPr>
          <p:cNvPr id="810" name="Google Shape;810;p44"/>
          <p:cNvGrpSpPr/>
          <p:nvPr/>
        </p:nvGrpSpPr>
        <p:grpSpPr>
          <a:xfrm>
            <a:off x="788988" y="1597025"/>
            <a:ext cx="7766050" cy="4576763"/>
            <a:chOff x="497" y="1006"/>
            <a:chExt cx="4892" cy="2883"/>
          </a:xfrm>
        </p:grpSpPr>
        <p:sp>
          <p:nvSpPr>
            <p:cNvPr id="811" name="Google Shape;811;p44"/>
            <p:cNvSpPr/>
            <p:nvPr/>
          </p:nvSpPr>
          <p:spPr>
            <a:xfrm>
              <a:off x="878" y="1278"/>
              <a:ext cx="4490" cy="233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12" name="Google Shape;812;p44"/>
            <p:cNvCxnSpPr/>
            <p:nvPr/>
          </p:nvCxnSpPr>
          <p:spPr>
            <a:xfrm>
              <a:off x="844" y="2889"/>
              <a:ext cx="6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3" name="Google Shape;813;p44"/>
            <p:cNvCxnSpPr/>
            <p:nvPr/>
          </p:nvCxnSpPr>
          <p:spPr>
            <a:xfrm>
              <a:off x="844" y="2166"/>
              <a:ext cx="6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4" name="Google Shape;814;p44"/>
            <p:cNvCxnSpPr/>
            <p:nvPr/>
          </p:nvCxnSpPr>
          <p:spPr>
            <a:xfrm>
              <a:off x="844" y="1444"/>
              <a:ext cx="6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15" name="Google Shape;815;p44"/>
            <p:cNvSpPr txBox="1"/>
            <p:nvPr/>
          </p:nvSpPr>
          <p:spPr>
            <a:xfrm>
              <a:off x="497" y="1336"/>
              <a:ext cx="372" cy="2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1000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100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816" name="Google Shape;816;p44"/>
            <p:cNvCxnSpPr/>
            <p:nvPr/>
          </p:nvCxnSpPr>
          <p:spPr>
            <a:xfrm>
              <a:off x="1597" y="3555"/>
              <a:ext cx="0" cy="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7" name="Google Shape;817;p44"/>
            <p:cNvCxnSpPr/>
            <p:nvPr/>
          </p:nvCxnSpPr>
          <p:spPr>
            <a:xfrm>
              <a:off x="3250" y="3555"/>
              <a:ext cx="0" cy="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8" name="Google Shape;818;p44"/>
            <p:cNvCxnSpPr/>
            <p:nvPr/>
          </p:nvCxnSpPr>
          <p:spPr>
            <a:xfrm>
              <a:off x="5234" y="3544"/>
              <a:ext cx="0" cy="1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19" name="Google Shape;819;p44"/>
            <p:cNvSpPr txBox="1"/>
            <p:nvPr/>
          </p:nvSpPr>
          <p:spPr>
            <a:xfrm>
              <a:off x="889" y="3636"/>
              <a:ext cx="450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1                 10                                              100                                                      1000</a:t>
              </a:r>
              <a:endParaRPr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878" y="2033"/>
              <a:ext cx="4345" cy="132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1159" y="2995"/>
                    <a:pt x="4032" y="13797"/>
                    <a:pt x="7042" y="18154"/>
                  </a:cubicBezTo>
                  <a:cubicBezTo>
                    <a:pt x="10052" y="22511"/>
                    <a:pt x="8948" y="15612"/>
                    <a:pt x="18117" y="26232"/>
                  </a:cubicBezTo>
                  <a:cubicBezTo>
                    <a:pt x="27286" y="36853"/>
                    <a:pt x="45017" y="66081"/>
                    <a:pt x="62002" y="81694"/>
                  </a:cubicBezTo>
                  <a:cubicBezTo>
                    <a:pt x="78987" y="97307"/>
                    <a:pt x="99479" y="108653"/>
                    <a:pt x="120000" y="12000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878" y="2700"/>
              <a:ext cx="4356" cy="7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1790" y="3954"/>
                    <a:pt x="7493" y="18859"/>
                    <a:pt x="10716" y="23574"/>
                  </a:cubicBezTo>
                  <a:cubicBezTo>
                    <a:pt x="13939" y="28288"/>
                    <a:pt x="10165" y="17490"/>
                    <a:pt x="19283" y="28745"/>
                  </a:cubicBezTo>
                  <a:cubicBezTo>
                    <a:pt x="28402" y="40000"/>
                    <a:pt x="48732" y="76045"/>
                    <a:pt x="65509" y="91254"/>
                  </a:cubicBezTo>
                  <a:cubicBezTo>
                    <a:pt x="82286" y="106463"/>
                    <a:pt x="101129" y="113155"/>
                    <a:pt x="120000" y="12000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878" y="3263"/>
              <a:ext cx="4356" cy="292"/>
            </a:xfrm>
            <a:custGeom>
              <a:rect b="b" l="l" r="r" t="t"/>
              <a:pathLst>
                <a:path extrusionOk="0" h="120000" w="120000">
                  <a:moveTo>
                    <a:pt x="0" y="10684"/>
                  </a:moveTo>
                  <a:cubicBezTo>
                    <a:pt x="7741" y="10273"/>
                    <a:pt x="15509" y="9863"/>
                    <a:pt x="18980" y="10684"/>
                  </a:cubicBezTo>
                  <a:cubicBezTo>
                    <a:pt x="22451" y="11506"/>
                    <a:pt x="12865" y="0"/>
                    <a:pt x="20826" y="15205"/>
                  </a:cubicBezTo>
                  <a:cubicBezTo>
                    <a:pt x="28787" y="30410"/>
                    <a:pt x="50192" y="84657"/>
                    <a:pt x="66721" y="101917"/>
                  </a:cubicBezTo>
                  <a:cubicBezTo>
                    <a:pt x="83250" y="119178"/>
                    <a:pt x="101625" y="119589"/>
                    <a:pt x="120000" y="11999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3" name="Google Shape;823;p44"/>
            <p:cNvSpPr txBox="1"/>
            <p:nvPr/>
          </p:nvSpPr>
          <p:spPr>
            <a:xfrm>
              <a:off x="1164" y="1969"/>
              <a:ext cx="73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aseline="-25000"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/C</a:t>
              </a:r>
              <a:r>
                <a:rPr baseline="-25000"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=1000</a:t>
              </a:r>
              <a:endParaRPr/>
            </a:p>
          </p:txBody>
        </p:sp>
        <p:sp>
          <p:nvSpPr>
            <p:cNvPr id="824" name="Google Shape;824;p44"/>
            <p:cNvSpPr txBox="1"/>
            <p:nvPr/>
          </p:nvSpPr>
          <p:spPr>
            <a:xfrm>
              <a:off x="1260" y="2659"/>
              <a:ext cx="67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aseline="-25000"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/C</a:t>
              </a:r>
              <a:r>
                <a:rPr baseline="-25000"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=100</a:t>
              </a:r>
              <a:endParaRPr/>
            </a:p>
          </p:txBody>
        </p:sp>
        <p:sp>
          <p:nvSpPr>
            <p:cNvPr id="825" name="Google Shape;825;p44"/>
            <p:cNvSpPr txBox="1"/>
            <p:nvPr/>
          </p:nvSpPr>
          <p:spPr>
            <a:xfrm>
              <a:off x="1356" y="3074"/>
              <a:ext cx="61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aseline="-25000"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/C</a:t>
              </a:r>
              <a:r>
                <a:rPr baseline="-25000"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=10</a:t>
              </a:r>
              <a:endParaRPr/>
            </a:p>
          </p:txBody>
        </p:sp>
        <p:sp>
          <p:nvSpPr>
            <p:cNvPr id="826" name="Google Shape;826;p44"/>
            <p:cNvSpPr txBox="1"/>
            <p:nvPr/>
          </p:nvSpPr>
          <p:spPr>
            <a:xfrm>
              <a:off x="671" y="1006"/>
              <a:ext cx="43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aseline="-25000"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/C</a:t>
              </a:r>
              <a:r>
                <a:rPr baseline="-25000"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7" name="Google Shape;827;p44"/>
            <p:cNvSpPr txBox="1"/>
            <p:nvPr/>
          </p:nvSpPr>
          <p:spPr>
            <a:xfrm>
              <a:off x="4268" y="3658"/>
              <a:ext cx="4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aseline="-25000"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/S</a:t>
              </a:r>
              <a:r>
                <a:rPr baseline="-25000"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3" name="Google Shape;833;p4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answer to this question leads to a series of subquestions: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value of hit ratio is needed to satisfy the performance requirement?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size of M</a:t>
            </a:r>
            <a:r>
              <a:rPr b="0" baseline="-2500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assure the needed hit ratio?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this size satisfy the cost requirements?</a:t>
            </a:r>
            <a:endParaRPr/>
          </a:p>
        </p:txBody>
      </p:sp>
      <p:sp>
        <p:nvSpPr>
          <p:cNvPr id="834" name="Google Shape;834;p45"/>
          <p:cNvSpPr/>
          <p:nvPr/>
        </p:nvSpPr>
        <p:spPr>
          <a:xfrm>
            <a:off x="593725" y="263525"/>
            <a:ext cx="7331075" cy="966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there a size of M</a:t>
            </a:r>
            <a:r>
              <a:rPr baseline="-25000"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satisfies both requirements?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0" name="Google Shape;840;p46"/>
          <p:cNvSpPr/>
          <p:nvPr/>
        </p:nvSpPr>
        <p:spPr>
          <a:xfrm>
            <a:off x="685800" y="1981200"/>
            <a:ext cx="7772400" cy="169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quantity is the mesure of how a close average access time (T</a:t>
            </a:r>
            <a:r>
              <a:rPr baseline="-25000"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to M</a:t>
            </a:r>
            <a:r>
              <a:rPr baseline="-25000"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access time (T</a:t>
            </a:r>
            <a:r>
              <a:rPr baseline="-25000"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From equation c7.1:</a:t>
            </a:r>
            <a:endParaRPr/>
          </a:p>
        </p:txBody>
      </p:sp>
      <p:sp>
        <p:nvSpPr>
          <p:cNvPr id="841" name="Google Shape;841;p46"/>
          <p:cNvSpPr/>
          <p:nvPr/>
        </p:nvSpPr>
        <p:spPr>
          <a:xfrm>
            <a:off x="593725" y="263525"/>
            <a:ext cx="7331075" cy="966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Efficiency: T</a:t>
            </a:r>
            <a:r>
              <a:rPr baseline="-25000"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/T</a:t>
            </a:r>
            <a:r>
              <a:rPr baseline="-25000"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42" name="Google Shape;842;p46"/>
          <p:cNvGrpSpPr/>
          <p:nvPr/>
        </p:nvGrpSpPr>
        <p:grpSpPr>
          <a:xfrm>
            <a:off x="3070225" y="4032250"/>
            <a:ext cx="2886075" cy="1200150"/>
            <a:chOff x="1323" y="2762"/>
            <a:chExt cx="1818" cy="756"/>
          </a:xfrm>
        </p:grpSpPr>
        <p:grpSp>
          <p:nvGrpSpPr>
            <p:cNvPr id="843" name="Google Shape;843;p46"/>
            <p:cNvGrpSpPr/>
            <p:nvPr/>
          </p:nvGrpSpPr>
          <p:grpSpPr>
            <a:xfrm>
              <a:off x="1323" y="2762"/>
              <a:ext cx="333" cy="538"/>
              <a:chOff x="1323" y="2762"/>
              <a:chExt cx="333" cy="538"/>
            </a:xfrm>
          </p:grpSpPr>
          <p:sp>
            <p:nvSpPr>
              <p:cNvPr id="844" name="Google Shape;844;p46"/>
              <p:cNvSpPr txBox="1"/>
              <p:nvPr/>
            </p:nvSpPr>
            <p:spPr>
              <a:xfrm>
                <a:off x="1353" y="2762"/>
                <a:ext cx="266" cy="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baseline="-25000"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baseline="-25000"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</a:t>
                </a:r>
                <a:endParaRPr/>
              </a:p>
            </p:txBody>
          </p:sp>
          <p:cxnSp>
            <p:nvCxnSpPr>
              <p:cNvPr id="845" name="Google Shape;845;p46"/>
              <p:cNvCxnSpPr/>
              <p:nvPr/>
            </p:nvCxnSpPr>
            <p:spPr>
              <a:xfrm>
                <a:off x="1323" y="3088"/>
                <a:ext cx="33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846" name="Google Shape;846;p46"/>
            <p:cNvGrpSpPr/>
            <p:nvPr/>
          </p:nvGrpSpPr>
          <p:grpSpPr>
            <a:xfrm>
              <a:off x="1966" y="2795"/>
              <a:ext cx="1175" cy="723"/>
              <a:chOff x="2314" y="2884"/>
              <a:chExt cx="1175" cy="723"/>
            </a:xfrm>
          </p:grpSpPr>
          <p:sp>
            <p:nvSpPr>
              <p:cNvPr id="847" name="Google Shape;847;p46"/>
              <p:cNvSpPr txBox="1"/>
              <p:nvPr/>
            </p:nvSpPr>
            <p:spPr>
              <a:xfrm>
                <a:off x="3171" y="3069"/>
                <a:ext cx="266" cy="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baseline="-25000"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baseline="-25000"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cxnSp>
            <p:nvCxnSpPr>
              <p:cNvPr id="848" name="Google Shape;848;p46"/>
              <p:cNvCxnSpPr/>
              <p:nvPr/>
            </p:nvCxnSpPr>
            <p:spPr>
              <a:xfrm>
                <a:off x="3141" y="3395"/>
                <a:ext cx="33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49" name="Google Shape;849;p46"/>
              <p:cNvSpPr txBox="1"/>
              <p:nvPr/>
            </p:nvSpPr>
            <p:spPr>
              <a:xfrm>
                <a:off x="2314" y="3176"/>
                <a:ext cx="837" cy="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 + (1 - H)</a:t>
                </a:r>
                <a:endParaRPr baseline="-25000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850" name="Google Shape;850;p46"/>
              <p:cNvCxnSpPr/>
              <p:nvPr/>
            </p:nvCxnSpPr>
            <p:spPr>
              <a:xfrm rot="10800000">
                <a:off x="2334" y="3178"/>
                <a:ext cx="115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51" name="Google Shape;851;p46"/>
              <p:cNvSpPr txBox="1"/>
              <p:nvPr/>
            </p:nvSpPr>
            <p:spPr>
              <a:xfrm>
                <a:off x="2865" y="2884"/>
                <a:ext cx="196" cy="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 baseline="-25000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852" name="Google Shape;852;p46"/>
            <p:cNvSpPr txBox="1"/>
            <p:nvPr/>
          </p:nvSpPr>
          <p:spPr>
            <a:xfrm>
              <a:off x="1742" y="2976"/>
              <a:ext cx="19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</a:t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8" name="Google Shape;858;p47"/>
          <p:cNvSpPr/>
          <p:nvPr/>
        </p:nvSpPr>
        <p:spPr>
          <a:xfrm>
            <a:off x="593725" y="263525"/>
            <a:ext cx="7331075" cy="966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Efficiency versus Hit Ratio</a:t>
            </a:r>
            <a:endParaRPr/>
          </a:p>
        </p:txBody>
      </p:sp>
      <p:grpSp>
        <p:nvGrpSpPr>
          <p:cNvPr id="859" name="Google Shape;859;p47"/>
          <p:cNvGrpSpPr/>
          <p:nvPr/>
        </p:nvGrpSpPr>
        <p:grpSpPr>
          <a:xfrm>
            <a:off x="809625" y="1543050"/>
            <a:ext cx="7462838" cy="4818063"/>
            <a:chOff x="510" y="972"/>
            <a:chExt cx="4701" cy="3035"/>
          </a:xfrm>
        </p:grpSpPr>
        <p:sp>
          <p:nvSpPr>
            <p:cNvPr id="860" name="Google Shape;860;p47"/>
            <p:cNvSpPr/>
            <p:nvPr/>
          </p:nvSpPr>
          <p:spPr>
            <a:xfrm>
              <a:off x="923" y="1244"/>
              <a:ext cx="4034" cy="233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61" name="Google Shape;861;p47"/>
            <p:cNvCxnSpPr/>
            <p:nvPr/>
          </p:nvCxnSpPr>
          <p:spPr>
            <a:xfrm>
              <a:off x="889" y="2855"/>
              <a:ext cx="6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2" name="Google Shape;862;p47"/>
            <p:cNvCxnSpPr/>
            <p:nvPr/>
          </p:nvCxnSpPr>
          <p:spPr>
            <a:xfrm>
              <a:off x="889" y="2132"/>
              <a:ext cx="6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3" name="Google Shape;863;p47"/>
            <p:cNvCxnSpPr/>
            <p:nvPr/>
          </p:nvCxnSpPr>
          <p:spPr>
            <a:xfrm>
              <a:off x="889" y="1410"/>
              <a:ext cx="6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4" name="Google Shape;864;p47"/>
            <p:cNvSpPr txBox="1"/>
            <p:nvPr/>
          </p:nvSpPr>
          <p:spPr>
            <a:xfrm>
              <a:off x="510" y="1302"/>
              <a:ext cx="404" cy="2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0.1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0.01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0.001</a:t>
              </a:r>
              <a:endParaRPr/>
            </a:p>
          </p:txBody>
        </p:sp>
        <p:cxnSp>
          <p:nvCxnSpPr>
            <p:cNvPr id="865" name="Google Shape;865;p47"/>
            <p:cNvCxnSpPr/>
            <p:nvPr/>
          </p:nvCxnSpPr>
          <p:spPr>
            <a:xfrm>
              <a:off x="1642" y="3521"/>
              <a:ext cx="0" cy="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6" name="Google Shape;866;p47"/>
            <p:cNvCxnSpPr/>
            <p:nvPr/>
          </p:nvCxnSpPr>
          <p:spPr>
            <a:xfrm>
              <a:off x="2350" y="3521"/>
              <a:ext cx="0" cy="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7" name="Google Shape;867;p47"/>
            <p:cNvSpPr txBox="1"/>
            <p:nvPr/>
          </p:nvSpPr>
          <p:spPr>
            <a:xfrm>
              <a:off x="934" y="3602"/>
              <a:ext cx="360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0                0.2                 0.4                  0.6               0.8                1.0</a:t>
              </a:r>
              <a:endParaRPr/>
            </a:p>
          </p:txBody>
        </p:sp>
        <p:sp>
          <p:nvSpPr>
            <p:cNvPr id="868" name="Google Shape;868;p47"/>
            <p:cNvSpPr txBox="1"/>
            <p:nvPr/>
          </p:nvSpPr>
          <p:spPr>
            <a:xfrm>
              <a:off x="1587" y="1380"/>
              <a:ext cx="29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r=1</a:t>
              </a:r>
              <a:endParaRPr/>
            </a:p>
          </p:txBody>
        </p:sp>
        <p:sp>
          <p:nvSpPr>
            <p:cNvPr id="869" name="Google Shape;869;p47"/>
            <p:cNvSpPr txBox="1"/>
            <p:nvPr/>
          </p:nvSpPr>
          <p:spPr>
            <a:xfrm>
              <a:off x="716" y="972"/>
              <a:ext cx="41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baseline="-25000"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/T</a:t>
              </a:r>
              <a:r>
                <a:rPr baseline="-25000"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0" name="Google Shape;870;p47"/>
            <p:cNvSpPr txBox="1"/>
            <p:nvPr/>
          </p:nvSpPr>
          <p:spPr>
            <a:xfrm>
              <a:off x="4991" y="3479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cxnSp>
          <p:nvCxnSpPr>
            <p:cNvPr id="871" name="Google Shape;871;p47"/>
            <p:cNvCxnSpPr/>
            <p:nvPr/>
          </p:nvCxnSpPr>
          <p:spPr>
            <a:xfrm>
              <a:off x="3068" y="3529"/>
              <a:ext cx="0" cy="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2" name="Google Shape;872;p47"/>
            <p:cNvCxnSpPr/>
            <p:nvPr/>
          </p:nvCxnSpPr>
          <p:spPr>
            <a:xfrm rot="10800000">
              <a:off x="3723" y="3533"/>
              <a:ext cx="0" cy="8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3" name="Google Shape;873;p47"/>
            <p:cNvCxnSpPr/>
            <p:nvPr/>
          </p:nvCxnSpPr>
          <p:spPr>
            <a:xfrm rot="10800000">
              <a:off x="4389" y="3533"/>
              <a:ext cx="0" cy="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74" name="Google Shape;874;p47"/>
            <p:cNvSpPr/>
            <p:nvPr/>
          </p:nvSpPr>
          <p:spPr>
            <a:xfrm>
              <a:off x="922" y="1433"/>
              <a:ext cx="3434" cy="2144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8351" y="118544"/>
                    <a:pt x="16738" y="117145"/>
                    <a:pt x="25264" y="115074"/>
                  </a:cubicBezTo>
                  <a:cubicBezTo>
                    <a:pt x="33791" y="113003"/>
                    <a:pt x="42527" y="110373"/>
                    <a:pt x="51263" y="107574"/>
                  </a:cubicBezTo>
                  <a:cubicBezTo>
                    <a:pt x="60000" y="104776"/>
                    <a:pt x="69609" y="101809"/>
                    <a:pt x="77682" y="98283"/>
                  </a:cubicBezTo>
                  <a:cubicBezTo>
                    <a:pt x="85754" y="94757"/>
                    <a:pt x="94175" y="90223"/>
                    <a:pt x="99801" y="86473"/>
                  </a:cubicBezTo>
                  <a:cubicBezTo>
                    <a:pt x="105428" y="82723"/>
                    <a:pt x="108608" y="79925"/>
                    <a:pt x="111473" y="75895"/>
                  </a:cubicBezTo>
                  <a:cubicBezTo>
                    <a:pt x="114338" y="71865"/>
                    <a:pt x="115596" y="67891"/>
                    <a:pt x="116889" y="62182"/>
                  </a:cubicBezTo>
                  <a:cubicBezTo>
                    <a:pt x="118182" y="56473"/>
                    <a:pt x="118707" y="52052"/>
                    <a:pt x="119231" y="41697"/>
                  </a:cubicBezTo>
                  <a:cubicBezTo>
                    <a:pt x="119755" y="31343"/>
                    <a:pt x="119860" y="8675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922" y="1444"/>
              <a:ext cx="3445" cy="1367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17486" y="120000"/>
                    <a:pt x="35076" y="119648"/>
                    <a:pt x="49010" y="118068"/>
                  </a:cubicBezTo>
                  <a:cubicBezTo>
                    <a:pt x="62943" y="116488"/>
                    <a:pt x="75030" y="113855"/>
                    <a:pt x="83634" y="110256"/>
                  </a:cubicBezTo>
                  <a:cubicBezTo>
                    <a:pt x="92238" y="106656"/>
                    <a:pt x="95999" y="103584"/>
                    <a:pt x="100667" y="96561"/>
                  </a:cubicBezTo>
                  <a:cubicBezTo>
                    <a:pt x="105335" y="89539"/>
                    <a:pt x="108992" y="77863"/>
                    <a:pt x="111744" y="68295"/>
                  </a:cubicBezTo>
                  <a:cubicBezTo>
                    <a:pt x="114496" y="58727"/>
                    <a:pt x="115854" y="50475"/>
                    <a:pt x="117248" y="39063"/>
                  </a:cubicBezTo>
                  <a:cubicBezTo>
                    <a:pt x="118606" y="27651"/>
                    <a:pt x="119303" y="13782"/>
                    <a:pt x="119999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922" y="1455"/>
              <a:ext cx="3445" cy="723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21596" y="119834"/>
                    <a:pt x="43227" y="119668"/>
                    <a:pt x="60017" y="112531"/>
                  </a:cubicBezTo>
                  <a:cubicBezTo>
                    <a:pt x="76806" y="105394"/>
                    <a:pt x="90670" y="96265"/>
                    <a:pt x="100667" y="77510"/>
                  </a:cubicBezTo>
                  <a:cubicBezTo>
                    <a:pt x="110664" y="58755"/>
                    <a:pt x="115332" y="29377"/>
                    <a:pt x="119999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911" y="1444"/>
              <a:ext cx="3445" cy="134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31036" y="119104"/>
                    <a:pt x="62072" y="119104"/>
                    <a:pt x="82066" y="99402"/>
                  </a:cubicBezTo>
                  <a:cubicBezTo>
                    <a:pt x="102060" y="79701"/>
                    <a:pt x="111013" y="39402"/>
                    <a:pt x="119999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8" name="Google Shape;878;p47"/>
            <p:cNvSpPr txBox="1"/>
            <p:nvPr/>
          </p:nvSpPr>
          <p:spPr>
            <a:xfrm>
              <a:off x="1694" y="1954"/>
              <a:ext cx="35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r=10</a:t>
              </a:r>
              <a:endParaRPr/>
            </a:p>
          </p:txBody>
        </p:sp>
        <p:sp>
          <p:nvSpPr>
            <p:cNvPr id="879" name="Google Shape;879;p47"/>
            <p:cNvSpPr txBox="1"/>
            <p:nvPr/>
          </p:nvSpPr>
          <p:spPr>
            <a:xfrm>
              <a:off x="1661" y="2565"/>
              <a:ext cx="42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r=100</a:t>
              </a:r>
              <a:endParaRPr/>
            </a:p>
          </p:txBody>
        </p:sp>
        <p:sp>
          <p:nvSpPr>
            <p:cNvPr id="880" name="Google Shape;880;p47"/>
            <p:cNvSpPr txBox="1"/>
            <p:nvPr/>
          </p:nvSpPr>
          <p:spPr>
            <a:xfrm>
              <a:off x="2639" y="3020"/>
              <a:ext cx="4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r=1000</a:t>
              </a:r>
              <a:endParaRPr/>
            </a:p>
          </p:txBody>
        </p:sp>
        <p:sp>
          <p:nvSpPr>
            <p:cNvPr id="881" name="Google Shape;881;p47"/>
            <p:cNvSpPr txBox="1"/>
            <p:nvPr/>
          </p:nvSpPr>
          <p:spPr>
            <a:xfrm>
              <a:off x="942" y="3776"/>
              <a:ext cx="55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r=T</a:t>
              </a:r>
              <a:r>
                <a:rPr baseline="-25000"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/T</a:t>
              </a:r>
              <a:r>
                <a:rPr baseline="-25000"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7" name="Google Shape;887;p48"/>
          <p:cNvSpPr/>
          <p:nvPr/>
        </p:nvSpPr>
        <p:spPr>
          <a:xfrm>
            <a:off x="593725" y="263525"/>
            <a:ext cx="7331075" cy="966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Hit Ratio versus Memory Size</a:t>
            </a:r>
            <a:endParaRPr/>
          </a:p>
        </p:txBody>
      </p:sp>
      <p:grpSp>
        <p:nvGrpSpPr>
          <p:cNvPr id="888" name="Google Shape;888;p48"/>
          <p:cNvGrpSpPr/>
          <p:nvPr/>
        </p:nvGrpSpPr>
        <p:grpSpPr>
          <a:xfrm>
            <a:off x="1012825" y="1630363"/>
            <a:ext cx="7539038" cy="4424362"/>
            <a:chOff x="638" y="1027"/>
            <a:chExt cx="4749" cy="2787"/>
          </a:xfrm>
        </p:grpSpPr>
        <p:sp>
          <p:nvSpPr>
            <p:cNvPr id="889" name="Google Shape;889;p48"/>
            <p:cNvSpPr/>
            <p:nvPr/>
          </p:nvSpPr>
          <p:spPr>
            <a:xfrm>
              <a:off x="923" y="1244"/>
              <a:ext cx="4034" cy="233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90" name="Google Shape;890;p48"/>
            <p:cNvCxnSpPr/>
            <p:nvPr/>
          </p:nvCxnSpPr>
          <p:spPr>
            <a:xfrm>
              <a:off x="889" y="3152"/>
              <a:ext cx="6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1" name="Google Shape;891;p48"/>
            <p:cNvCxnSpPr/>
            <p:nvPr/>
          </p:nvCxnSpPr>
          <p:spPr>
            <a:xfrm>
              <a:off x="889" y="2726"/>
              <a:ext cx="6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2" name="Google Shape;892;p48"/>
            <p:cNvCxnSpPr/>
            <p:nvPr/>
          </p:nvCxnSpPr>
          <p:spPr>
            <a:xfrm>
              <a:off x="889" y="2312"/>
              <a:ext cx="6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93" name="Google Shape;893;p48"/>
            <p:cNvSpPr txBox="1"/>
            <p:nvPr/>
          </p:nvSpPr>
          <p:spPr>
            <a:xfrm>
              <a:off x="638" y="1269"/>
              <a:ext cx="276" cy="24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1.0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0.8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0.6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0.4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0.2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894" name="Google Shape;894;p48"/>
            <p:cNvCxnSpPr/>
            <p:nvPr/>
          </p:nvCxnSpPr>
          <p:spPr>
            <a:xfrm>
              <a:off x="1642" y="3521"/>
              <a:ext cx="0" cy="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5" name="Google Shape;895;p48"/>
            <p:cNvCxnSpPr/>
            <p:nvPr/>
          </p:nvCxnSpPr>
          <p:spPr>
            <a:xfrm>
              <a:off x="2350" y="3521"/>
              <a:ext cx="0" cy="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96" name="Google Shape;896;p48"/>
            <p:cNvSpPr txBox="1"/>
            <p:nvPr/>
          </p:nvSpPr>
          <p:spPr>
            <a:xfrm>
              <a:off x="934" y="3602"/>
              <a:ext cx="360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0                0.2                 0.4                  0.6               0.8                1.0</a:t>
              </a:r>
              <a:endParaRPr/>
            </a:p>
          </p:txBody>
        </p:sp>
        <p:sp>
          <p:nvSpPr>
            <p:cNvPr id="897" name="Google Shape;897;p48"/>
            <p:cNvSpPr txBox="1"/>
            <p:nvPr/>
          </p:nvSpPr>
          <p:spPr>
            <a:xfrm>
              <a:off x="815" y="1027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cxnSp>
          <p:nvCxnSpPr>
            <p:cNvPr id="898" name="Google Shape;898;p48"/>
            <p:cNvCxnSpPr/>
            <p:nvPr/>
          </p:nvCxnSpPr>
          <p:spPr>
            <a:xfrm>
              <a:off x="3068" y="3529"/>
              <a:ext cx="0" cy="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9" name="Google Shape;899;p48"/>
            <p:cNvCxnSpPr/>
            <p:nvPr/>
          </p:nvCxnSpPr>
          <p:spPr>
            <a:xfrm rot="10800000">
              <a:off x="3723" y="3533"/>
              <a:ext cx="0" cy="8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0" name="Google Shape;900;p48"/>
            <p:cNvCxnSpPr/>
            <p:nvPr/>
          </p:nvCxnSpPr>
          <p:spPr>
            <a:xfrm rot="10800000">
              <a:off x="4389" y="3533"/>
              <a:ext cx="0" cy="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01" name="Google Shape;901;p48"/>
            <p:cNvSpPr txBox="1"/>
            <p:nvPr/>
          </p:nvSpPr>
          <p:spPr>
            <a:xfrm>
              <a:off x="4975" y="3488"/>
              <a:ext cx="4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aseline="-25000"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/S</a:t>
              </a:r>
              <a:r>
                <a:rPr baseline="-25000"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02" name="Google Shape;902;p48"/>
            <p:cNvCxnSpPr/>
            <p:nvPr/>
          </p:nvCxnSpPr>
          <p:spPr>
            <a:xfrm>
              <a:off x="889" y="1789"/>
              <a:ext cx="6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3" name="Google Shape;903;p48"/>
            <p:cNvCxnSpPr/>
            <p:nvPr/>
          </p:nvCxnSpPr>
          <p:spPr>
            <a:xfrm>
              <a:off x="889" y="1378"/>
              <a:ext cx="6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904" name="Google Shape;904;p48"/>
          <p:cNvCxnSpPr/>
          <p:nvPr/>
        </p:nvCxnSpPr>
        <p:spPr>
          <a:xfrm flipH="1" rot="10800000">
            <a:off x="1463675" y="2187575"/>
            <a:ext cx="5503863" cy="34909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5" name="Google Shape;905;p48"/>
          <p:cNvSpPr/>
          <p:nvPr/>
        </p:nvSpPr>
        <p:spPr>
          <a:xfrm>
            <a:off x="1463675" y="2187575"/>
            <a:ext cx="5503863" cy="3490913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2388" y="113124"/>
                  <a:pt x="7545" y="93969"/>
                  <a:pt x="14260" y="78799"/>
                </a:cubicBezTo>
                <a:cubicBezTo>
                  <a:pt x="20974" y="63628"/>
                  <a:pt x="30458" y="41418"/>
                  <a:pt x="40392" y="29085"/>
                </a:cubicBezTo>
                <a:cubicBezTo>
                  <a:pt x="50325" y="16753"/>
                  <a:pt x="60605" y="9713"/>
                  <a:pt x="73862" y="4856"/>
                </a:cubicBezTo>
                <a:cubicBezTo>
                  <a:pt x="87118" y="0"/>
                  <a:pt x="110377" y="1036"/>
                  <a:pt x="12000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6" name="Google Shape;906;p48"/>
          <p:cNvSpPr/>
          <p:nvPr/>
        </p:nvSpPr>
        <p:spPr>
          <a:xfrm>
            <a:off x="1463675" y="2201863"/>
            <a:ext cx="812800" cy="3476625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15000" y="79452"/>
                  <a:pt x="36328" y="38904"/>
                  <a:pt x="49453" y="19452"/>
                </a:cubicBezTo>
                <a:cubicBezTo>
                  <a:pt x="62578" y="0"/>
                  <a:pt x="66562" y="6136"/>
                  <a:pt x="78281" y="3123"/>
                </a:cubicBezTo>
                <a:cubicBezTo>
                  <a:pt x="90000" y="109"/>
                  <a:pt x="111328" y="1698"/>
                  <a:pt x="120000" y="1315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07" name="Google Shape;907;p48"/>
          <p:cNvCxnSpPr/>
          <p:nvPr/>
        </p:nvCxnSpPr>
        <p:spPr>
          <a:xfrm flipH="1" rot="10800000">
            <a:off x="2239963" y="2187575"/>
            <a:ext cx="4710112" cy="523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8" name="Google Shape;908;p48"/>
          <p:cNvSpPr txBox="1"/>
          <p:nvPr/>
        </p:nvSpPr>
        <p:spPr>
          <a:xfrm>
            <a:off x="2254250" y="1944688"/>
            <a:ext cx="13906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locality</a:t>
            </a:r>
            <a:endParaRPr/>
          </a:p>
        </p:txBody>
      </p:sp>
      <p:sp>
        <p:nvSpPr>
          <p:cNvPr id="909" name="Google Shape;909;p48"/>
          <p:cNvSpPr txBox="1"/>
          <p:nvPr/>
        </p:nvSpPr>
        <p:spPr>
          <a:xfrm>
            <a:off x="2249488" y="3013075"/>
            <a:ext cx="1628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Moderate locality</a:t>
            </a:r>
            <a:endParaRPr/>
          </a:p>
        </p:txBody>
      </p:sp>
      <p:sp>
        <p:nvSpPr>
          <p:cNvPr id="910" name="Google Shape;910;p48"/>
          <p:cNvSpPr txBox="1"/>
          <p:nvPr/>
        </p:nvSpPr>
        <p:spPr>
          <a:xfrm>
            <a:off x="4484688" y="3783013"/>
            <a:ext cx="10953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locality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136525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Pentium Internal Data Cache</a:t>
            </a:r>
            <a:endParaRPr/>
          </a:p>
        </p:txBody>
      </p:sp>
      <p:grpSp>
        <p:nvGrpSpPr>
          <p:cNvPr id="161" name="Google Shape;161;p16"/>
          <p:cNvGrpSpPr/>
          <p:nvPr/>
        </p:nvGrpSpPr>
        <p:grpSpPr>
          <a:xfrm>
            <a:off x="430213" y="2087563"/>
            <a:ext cx="863600" cy="3109912"/>
            <a:chOff x="425" y="1315"/>
            <a:chExt cx="544" cy="1959"/>
          </a:xfrm>
        </p:grpSpPr>
        <p:grpSp>
          <p:nvGrpSpPr>
            <p:cNvPr id="162" name="Google Shape;162;p16"/>
            <p:cNvGrpSpPr/>
            <p:nvPr/>
          </p:nvGrpSpPr>
          <p:grpSpPr>
            <a:xfrm>
              <a:off x="425" y="1315"/>
              <a:ext cx="435" cy="1597"/>
              <a:chOff x="2665" y="886"/>
              <a:chExt cx="435" cy="1597"/>
            </a:xfrm>
          </p:grpSpPr>
          <p:sp>
            <p:nvSpPr>
              <p:cNvPr id="163" name="Google Shape;163;p16"/>
              <p:cNvSpPr txBox="1"/>
              <p:nvPr/>
            </p:nvSpPr>
            <p:spPr>
              <a:xfrm>
                <a:off x="2665" y="889"/>
                <a:ext cx="284" cy="15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127</a:t>
                </a:r>
                <a:endParaRPr/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7C</a:t>
                </a:r>
                <a:endParaRPr/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grpSp>
            <p:nvGrpSpPr>
              <p:cNvPr id="164" name="Google Shape;164;p16"/>
              <p:cNvGrpSpPr/>
              <p:nvPr/>
            </p:nvGrpSpPr>
            <p:grpSpPr>
              <a:xfrm>
                <a:off x="2925" y="1038"/>
                <a:ext cx="175" cy="1278"/>
                <a:chOff x="2925" y="1038"/>
                <a:chExt cx="359" cy="1278"/>
              </a:xfrm>
            </p:grpSpPr>
            <p:cxnSp>
              <p:nvCxnSpPr>
                <p:cNvPr id="165" name="Google Shape;165;p16"/>
                <p:cNvCxnSpPr/>
                <p:nvPr/>
              </p:nvCxnSpPr>
              <p:spPr>
                <a:xfrm>
                  <a:off x="2934" y="1038"/>
                  <a:ext cx="345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6" name="Google Shape;166;p16"/>
                <p:cNvCxnSpPr/>
                <p:nvPr/>
              </p:nvCxnSpPr>
              <p:spPr>
                <a:xfrm>
                  <a:off x="2931" y="1178"/>
                  <a:ext cx="345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7" name="Google Shape;167;p16"/>
                <p:cNvCxnSpPr/>
                <p:nvPr/>
              </p:nvCxnSpPr>
              <p:spPr>
                <a:xfrm>
                  <a:off x="2928" y="1321"/>
                  <a:ext cx="345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8" name="Google Shape;168;p16"/>
                <p:cNvCxnSpPr/>
                <p:nvPr/>
              </p:nvCxnSpPr>
              <p:spPr>
                <a:xfrm>
                  <a:off x="2925" y="1604"/>
                  <a:ext cx="345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9" name="Google Shape;169;p16"/>
                <p:cNvCxnSpPr/>
                <p:nvPr/>
              </p:nvCxnSpPr>
              <p:spPr>
                <a:xfrm>
                  <a:off x="2939" y="1747"/>
                  <a:ext cx="345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0" name="Google Shape;170;p16"/>
                <p:cNvCxnSpPr/>
                <p:nvPr/>
              </p:nvCxnSpPr>
              <p:spPr>
                <a:xfrm>
                  <a:off x="2936" y="1890"/>
                  <a:ext cx="345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16"/>
                <p:cNvCxnSpPr/>
                <p:nvPr/>
              </p:nvCxnSpPr>
              <p:spPr>
                <a:xfrm>
                  <a:off x="2936" y="2030"/>
                  <a:ext cx="345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16"/>
                <p:cNvCxnSpPr/>
                <p:nvPr/>
              </p:nvCxnSpPr>
              <p:spPr>
                <a:xfrm>
                  <a:off x="2933" y="2173"/>
                  <a:ext cx="345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16"/>
                <p:cNvCxnSpPr/>
                <p:nvPr/>
              </p:nvCxnSpPr>
              <p:spPr>
                <a:xfrm>
                  <a:off x="2933" y="2316"/>
                  <a:ext cx="345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4" name="Google Shape;174;p16"/>
                <p:cNvCxnSpPr/>
                <p:nvPr/>
              </p:nvCxnSpPr>
              <p:spPr>
                <a:xfrm>
                  <a:off x="2936" y="1472"/>
                  <a:ext cx="345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75" name="Google Shape;175;p16"/>
              <p:cNvSpPr txBox="1"/>
              <p:nvPr/>
            </p:nvSpPr>
            <p:spPr>
              <a:xfrm>
                <a:off x="2922" y="886"/>
                <a:ext cx="178" cy="1597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</p:grpSp>
        <p:sp>
          <p:nvSpPr>
            <p:cNvPr id="176" name="Google Shape;176;p16"/>
            <p:cNvSpPr txBox="1"/>
            <p:nvPr/>
          </p:nvSpPr>
          <p:spPr>
            <a:xfrm>
              <a:off x="598" y="2908"/>
              <a:ext cx="371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LRU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Bits</a:t>
              </a:r>
              <a:endParaRPr/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1519238" y="809625"/>
            <a:ext cx="4875212" cy="5103813"/>
            <a:chOff x="1479" y="600"/>
            <a:chExt cx="3071" cy="3215"/>
          </a:xfrm>
        </p:grpSpPr>
        <p:grpSp>
          <p:nvGrpSpPr>
            <p:cNvPr id="178" name="Google Shape;178;p16"/>
            <p:cNvGrpSpPr/>
            <p:nvPr/>
          </p:nvGrpSpPr>
          <p:grpSpPr>
            <a:xfrm>
              <a:off x="1479" y="600"/>
              <a:ext cx="1041" cy="3215"/>
              <a:chOff x="1479" y="600"/>
              <a:chExt cx="1041" cy="3215"/>
            </a:xfrm>
          </p:grpSpPr>
          <p:grpSp>
            <p:nvGrpSpPr>
              <p:cNvPr id="179" name="Google Shape;179;p16"/>
              <p:cNvGrpSpPr/>
              <p:nvPr/>
            </p:nvGrpSpPr>
            <p:grpSpPr>
              <a:xfrm>
                <a:off x="1482" y="600"/>
                <a:ext cx="1027" cy="1567"/>
                <a:chOff x="869" y="740"/>
                <a:chExt cx="1027" cy="1567"/>
              </a:xfrm>
            </p:grpSpPr>
            <p:sp>
              <p:nvSpPr>
                <p:cNvPr id="180" name="Google Shape;180;p16"/>
                <p:cNvSpPr txBox="1"/>
                <p:nvPr/>
              </p:nvSpPr>
              <p:spPr>
                <a:xfrm>
                  <a:off x="869" y="740"/>
                  <a:ext cx="284" cy="15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127</a:t>
                  </a:r>
                  <a:endParaRPr/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7C</a:t>
                  </a:r>
                  <a:endParaRPr/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</a:t>
                  </a:r>
                  <a:endParaRPr/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4</a:t>
                  </a:r>
                  <a:endParaRPr/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0</a:t>
                  </a:r>
                  <a:endParaRPr/>
                </a:p>
              </p:txBody>
            </p:sp>
            <p:sp>
              <p:nvSpPr>
                <p:cNvPr id="181" name="Google Shape;181;p16"/>
                <p:cNvSpPr txBox="1"/>
                <p:nvPr/>
              </p:nvSpPr>
              <p:spPr>
                <a:xfrm>
                  <a:off x="1138" y="748"/>
                  <a:ext cx="562" cy="1559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00F49</a:t>
                  </a:r>
                  <a:endParaRPr/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0385C</a:t>
                  </a:r>
                  <a:endParaRPr/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00FB6</a:t>
                  </a:r>
                  <a:endParaRPr/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</a:t>
                  </a:r>
                  <a:endParaRPr/>
                </a:p>
              </p:txBody>
            </p:sp>
            <p:sp>
              <p:nvSpPr>
                <p:cNvPr id="182" name="Google Shape;182;p16"/>
                <p:cNvSpPr txBox="1"/>
                <p:nvPr/>
              </p:nvSpPr>
              <p:spPr>
                <a:xfrm>
                  <a:off x="1701" y="748"/>
                  <a:ext cx="190" cy="1558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83" name="Google Shape;183;p16"/>
                <p:cNvCxnSpPr/>
                <p:nvPr/>
              </p:nvCxnSpPr>
              <p:spPr>
                <a:xfrm>
                  <a:off x="1138" y="889"/>
                  <a:ext cx="753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4" name="Google Shape;184;p16"/>
                <p:cNvCxnSpPr/>
                <p:nvPr/>
              </p:nvCxnSpPr>
              <p:spPr>
                <a:xfrm>
                  <a:off x="1135" y="1029"/>
                  <a:ext cx="753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5" name="Google Shape;185;p16"/>
                <p:cNvCxnSpPr/>
                <p:nvPr/>
              </p:nvCxnSpPr>
              <p:spPr>
                <a:xfrm>
                  <a:off x="1132" y="1172"/>
                  <a:ext cx="753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6" name="Google Shape;186;p16"/>
                <p:cNvCxnSpPr/>
                <p:nvPr/>
              </p:nvCxnSpPr>
              <p:spPr>
                <a:xfrm>
                  <a:off x="1132" y="1312"/>
                  <a:ext cx="753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7" name="Google Shape;187;p16"/>
                <p:cNvCxnSpPr/>
                <p:nvPr/>
              </p:nvCxnSpPr>
              <p:spPr>
                <a:xfrm>
                  <a:off x="1129" y="1455"/>
                  <a:ext cx="753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8" name="Google Shape;188;p16"/>
                <p:cNvCxnSpPr/>
                <p:nvPr/>
              </p:nvCxnSpPr>
              <p:spPr>
                <a:xfrm>
                  <a:off x="1143" y="1598"/>
                  <a:ext cx="753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9" name="Google Shape;189;p16"/>
                <p:cNvCxnSpPr/>
                <p:nvPr/>
              </p:nvCxnSpPr>
              <p:spPr>
                <a:xfrm>
                  <a:off x="1140" y="1741"/>
                  <a:ext cx="753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90" name="Google Shape;190;p16"/>
                <p:cNvCxnSpPr/>
                <p:nvPr/>
              </p:nvCxnSpPr>
              <p:spPr>
                <a:xfrm>
                  <a:off x="1140" y="1881"/>
                  <a:ext cx="753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91" name="Google Shape;191;p16"/>
                <p:cNvCxnSpPr/>
                <p:nvPr/>
              </p:nvCxnSpPr>
              <p:spPr>
                <a:xfrm>
                  <a:off x="1137" y="2024"/>
                  <a:ext cx="753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92" name="Google Shape;192;p16"/>
                <p:cNvCxnSpPr/>
                <p:nvPr/>
              </p:nvCxnSpPr>
              <p:spPr>
                <a:xfrm>
                  <a:off x="1137" y="2167"/>
                  <a:ext cx="753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93" name="Google Shape;193;p16"/>
                <p:cNvSpPr/>
                <p:nvPr/>
              </p:nvSpPr>
              <p:spPr>
                <a:xfrm>
                  <a:off x="1219" y="1268"/>
                  <a:ext cx="617" cy="286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Directory</a:t>
                  </a:r>
                  <a:r>
                    <a:rPr lang="pt-BR" sz="12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1</a:t>
                  </a:r>
                  <a:endParaRPr/>
                </a:p>
              </p:txBody>
            </p:sp>
          </p:grpSp>
          <p:grpSp>
            <p:nvGrpSpPr>
              <p:cNvPr id="194" name="Google Shape;194;p16"/>
              <p:cNvGrpSpPr/>
              <p:nvPr/>
            </p:nvGrpSpPr>
            <p:grpSpPr>
              <a:xfrm>
                <a:off x="1479" y="2247"/>
                <a:ext cx="1041" cy="1568"/>
                <a:chOff x="1479" y="2247"/>
                <a:chExt cx="1041" cy="1568"/>
              </a:xfrm>
            </p:grpSpPr>
            <p:sp>
              <p:nvSpPr>
                <p:cNvPr id="195" name="Google Shape;195;p16"/>
                <p:cNvSpPr txBox="1"/>
                <p:nvPr/>
              </p:nvSpPr>
              <p:spPr>
                <a:xfrm>
                  <a:off x="1479" y="2247"/>
                  <a:ext cx="284" cy="15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127</a:t>
                  </a:r>
                  <a:endParaRPr/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7C</a:t>
                  </a:r>
                  <a:endParaRPr/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</a:t>
                  </a:r>
                  <a:endParaRPr/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4</a:t>
                  </a:r>
                  <a:endParaRPr/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0</a:t>
                  </a:r>
                  <a:endParaRPr/>
                </a:p>
              </p:txBody>
            </p:sp>
            <p:sp>
              <p:nvSpPr>
                <p:cNvPr id="196" name="Google Shape;196;p16"/>
                <p:cNvSpPr txBox="1"/>
                <p:nvPr/>
              </p:nvSpPr>
              <p:spPr>
                <a:xfrm>
                  <a:off x="1748" y="2255"/>
                  <a:ext cx="562" cy="1559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000F5</a:t>
                  </a:r>
                  <a:endParaRPr/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002A1</a:t>
                  </a:r>
                  <a:endParaRPr/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002A1</a:t>
                  </a:r>
                  <a:endParaRPr/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</a:t>
                  </a:r>
                  <a:endParaRPr/>
                </a:p>
              </p:txBody>
            </p:sp>
            <p:sp>
              <p:nvSpPr>
                <p:cNvPr id="197" name="Google Shape;197;p16"/>
                <p:cNvSpPr txBox="1"/>
                <p:nvPr/>
              </p:nvSpPr>
              <p:spPr>
                <a:xfrm>
                  <a:off x="2313" y="2255"/>
                  <a:ext cx="207" cy="156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2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M</a:t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98" name="Google Shape;198;p16"/>
                <p:cNvCxnSpPr/>
                <p:nvPr/>
              </p:nvCxnSpPr>
              <p:spPr>
                <a:xfrm>
                  <a:off x="1748" y="2396"/>
                  <a:ext cx="753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99" name="Google Shape;199;p16"/>
                <p:cNvCxnSpPr/>
                <p:nvPr/>
              </p:nvCxnSpPr>
              <p:spPr>
                <a:xfrm>
                  <a:off x="1745" y="2536"/>
                  <a:ext cx="753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0" name="Google Shape;200;p16"/>
                <p:cNvCxnSpPr/>
                <p:nvPr/>
              </p:nvCxnSpPr>
              <p:spPr>
                <a:xfrm>
                  <a:off x="1742" y="2679"/>
                  <a:ext cx="753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1" name="Google Shape;201;p16"/>
                <p:cNvCxnSpPr/>
                <p:nvPr/>
              </p:nvCxnSpPr>
              <p:spPr>
                <a:xfrm>
                  <a:off x="1742" y="2819"/>
                  <a:ext cx="753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2" name="Google Shape;202;p16"/>
                <p:cNvCxnSpPr/>
                <p:nvPr/>
              </p:nvCxnSpPr>
              <p:spPr>
                <a:xfrm>
                  <a:off x="1739" y="2962"/>
                  <a:ext cx="753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3" name="Google Shape;203;p16"/>
                <p:cNvCxnSpPr/>
                <p:nvPr/>
              </p:nvCxnSpPr>
              <p:spPr>
                <a:xfrm>
                  <a:off x="1753" y="3105"/>
                  <a:ext cx="753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4" name="Google Shape;204;p16"/>
                <p:cNvCxnSpPr/>
                <p:nvPr/>
              </p:nvCxnSpPr>
              <p:spPr>
                <a:xfrm>
                  <a:off x="1750" y="3248"/>
                  <a:ext cx="753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5" name="Google Shape;205;p16"/>
                <p:cNvCxnSpPr/>
                <p:nvPr/>
              </p:nvCxnSpPr>
              <p:spPr>
                <a:xfrm>
                  <a:off x="1750" y="3388"/>
                  <a:ext cx="753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6" name="Google Shape;206;p16"/>
                <p:cNvCxnSpPr/>
                <p:nvPr/>
              </p:nvCxnSpPr>
              <p:spPr>
                <a:xfrm>
                  <a:off x="1747" y="3531"/>
                  <a:ext cx="753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7" name="Google Shape;207;p16"/>
                <p:cNvCxnSpPr/>
                <p:nvPr/>
              </p:nvCxnSpPr>
              <p:spPr>
                <a:xfrm>
                  <a:off x="1747" y="3674"/>
                  <a:ext cx="753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08" name="Google Shape;208;p16"/>
                <p:cNvSpPr/>
                <p:nvPr/>
              </p:nvSpPr>
              <p:spPr>
                <a:xfrm>
                  <a:off x="1829" y="2775"/>
                  <a:ext cx="617" cy="286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Directory</a:t>
                  </a:r>
                  <a:r>
                    <a:rPr lang="pt-BR" sz="12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0</a:t>
                  </a:r>
                  <a:endParaRPr/>
                </a:p>
              </p:txBody>
            </p:sp>
          </p:grpSp>
        </p:grpSp>
        <p:grpSp>
          <p:nvGrpSpPr>
            <p:cNvPr id="209" name="Google Shape;209;p16"/>
            <p:cNvGrpSpPr/>
            <p:nvPr/>
          </p:nvGrpSpPr>
          <p:grpSpPr>
            <a:xfrm>
              <a:off x="2993" y="608"/>
              <a:ext cx="1557" cy="1558"/>
              <a:chOff x="2993" y="608"/>
              <a:chExt cx="1557" cy="1558"/>
            </a:xfrm>
          </p:grpSpPr>
          <p:sp>
            <p:nvSpPr>
              <p:cNvPr id="210" name="Google Shape;210;p16"/>
              <p:cNvSpPr/>
              <p:nvPr/>
            </p:nvSpPr>
            <p:spPr>
              <a:xfrm>
                <a:off x="2993" y="608"/>
                <a:ext cx="1557" cy="1558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211" name="Google Shape;211;p16"/>
              <p:cNvGrpSpPr/>
              <p:nvPr/>
            </p:nvGrpSpPr>
            <p:grpSpPr>
              <a:xfrm>
                <a:off x="2993" y="749"/>
                <a:ext cx="1557" cy="1278"/>
                <a:chOff x="2500" y="749"/>
                <a:chExt cx="2050" cy="1278"/>
              </a:xfrm>
            </p:grpSpPr>
            <p:cxnSp>
              <p:nvCxnSpPr>
                <p:cNvPr id="212" name="Google Shape;212;p16"/>
                <p:cNvCxnSpPr/>
                <p:nvPr/>
              </p:nvCxnSpPr>
              <p:spPr>
                <a:xfrm>
                  <a:off x="2509" y="749"/>
                  <a:ext cx="2041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3" name="Google Shape;213;p16"/>
                <p:cNvCxnSpPr/>
                <p:nvPr/>
              </p:nvCxnSpPr>
              <p:spPr>
                <a:xfrm>
                  <a:off x="2500" y="889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4" name="Google Shape;214;p16"/>
                <p:cNvCxnSpPr/>
                <p:nvPr/>
              </p:nvCxnSpPr>
              <p:spPr>
                <a:xfrm>
                  <a:off x="2509" y="1032"/>
                  <a:ext cx="2041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5" name="Google Shape;215;p16"/>
                <p:cNvCxnSpPr/>
                <p:nvPr/>
              </p:nvCxnSpPr>
              <p:spPr>
                <a:xfrm>
                  <a:off x="2500" y="1172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6" name="Google Shape;216;p16"/>
                <p:cNvCxnSpPr/>
                <p:nvPr/>
              </p:nvCxnSpPr>
              <p:spPr>
                <a:xfrm>
                  <a:off x="2500" y="1315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7" name="Google Shape;217;p16"/>
                <p:cNvCxnSpPr/>
                <p:nvPr/>
              </p:nvCxnSpPr>
              <p:spPr>
                <a:xfrm>
                  <a:off x="2500" y="1458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8" name="Google Shape;218;p16"/>
                <p:cNvCxnSpPr/>
                <p:nvPr/>
              </p:nvCxnSpPr>
              <p:spPr>
                <a:xfrm>
                  <a:off x="2500" y="1601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9" name="Google Shape;219;p16"/>
                <p:cNvCxnSpPr/>
                <p:nvPr/>
              </p:nvCxnSpPr>
              <p:spPr>
                <a:xfrm>
                  <a:off x="2500" y="1741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0" name="Google Shape;220;p16"/>
                <p:cNvCxnSpPr/>
                <p:nvPr/>
              </p:nvCxnSpPr>
              <p:spPr>
                <a:xfrm>
                  <a:off x="2500" y="1884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1" name="Google Shape;221;p16"/>
                <p:cNvCxnSpPr/>
                <p:nvPr/>
              </p:nvCxnSpPr>
              <p:spPr>
                <a:xfrm>
                  <a:off x="2500" y="2027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22" name="Google Shape;222;p16"/>
              <p:cNvGrpSpPr/>
              <p:nvPr/>
            </p:nvGrpSpPr>
            <p:grpSpPr>
              <a:xfrm rot="5400000">
                <a:off x="2983" y="753"/>
                <a:ext cx="1549" cy="1278"/>
                <a:chOff x="2500" y="749"/>
                <a:chExt cx="2050" cy="1278"/>
              </a:xfrm>
            </p:grpSpPr>
            <p:cxnSp>
              <p:nvCxnSpPr>
                <p:cNvPr id="223" name="Google Shape;223;p16"/>
                <p:cNvCxnSpPr/>
                <p:nvPr/>
              </p:nvCxnSpPr>
              <p:spPr>
                <a:xfrm>
                  <a:off x="2509" y="749"/>
                  <a:ext cx="2041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4" name="Google Shape;224;p16"/>
                <p:cNvCxnSpPr/>
                <p:nvPr/>
              </p:nvCxnSpPr>
              <p:spPr>
                <a:xfrm>
                  <a:off x="2500" y="889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5" name="Google Shape;225;p16"/>
                <p:cNvCxnSpPr/>
                <p:nvPr/>
              </p:nvCxnSpPr>
              <p:spPr>
                <a:xfrm>
                  <a:off x="2509" y="1032"/>
                  <a:ext cx="2041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6" name="Google Shape;226;p16"/>
                <p:cNvCxnSpPr/>
                <p:nvPr/>
              </p:nvCxnSpPr>
              <p:spPr>
                <a:xfrm>
                  <a:off x="2500" y="1172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7" name="Google Shape;227;p16"/>
                <p:cNvCxnSpPr/>
                <p:nvPr/>
              </p:nvCxnSpPr>
              <p:spPr>
                <a:xfrm>
                  <a:off x="2500" y="1315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8" name="Google Shape;228;p16"/>
                <p:cNvCxnSpPr/>
                <p:nvPr/>
              </p:nvCxnSpPr>
              <p:spPr>
                <a:xfrm>
                  <a:off x="2500" y="1458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9" name="Google Shape;229;p16"/>
                <p:cNvCxnSpPr/>
                <p:nvPr/>
              </p:nvCxnSpPr>
              <p:spPr>
                <a:xfrm>
                  <a:off x="2500" y="1601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16"/>
                <p:cNvCxnSpPr/>
                <p:nvPr/>
              </p:nvCxnSpPr>
              <p:spPr>
                <a:xfrm>
                  <a:off x="2500" y="1741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16"/>
                <p:cNvCxnSpPr/>
                <p:nvPr/>
              </p:nvCxnSpPr>
              <p:spPr>
                <a:xfrm>
                  <a:off x="2500" y="1884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16"/>
                <p:cNvCxnSpPr/>
                <p:nvPr/>
              </p:nvCxnSpPr>
              <p:spPr>
                <a:xfrm>
                  <a:off x="2500" y="2027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33" name="Google Shape;233;p16"/>
              <p:cNvSpPr/>
              <p:nvPr/>
            </p:nvSpPr>
            <p:spPr>
              <a:xfrm>
                <a:off x="3338" y="1117"/>
                <a:ext cx="852" cy="473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Way 1</a:t>
                </a:r>
                <a:endParaRPr/>
              </a:p>
            </p:txBody>
          </p:sp>
        </p:grpSp>
        <p:grpSp>
          <p:nvGrpSpPr>
            <p:cNvPr id="234" name="Google Shape;234;p16"/>
            <p:cNvGrpSpPr/>
            <p:nvPr/>
          </p:nvGrpSpPr>
          <p:grpSpPr>
            <a:xfrm>
              <a:off x="2985" y="2255"/>
              <a:ext cx="1557" cy="1558"/>
              <a:chOff x="2993" y="608"/>
              <a:chExt cx="1557" cy="1558"/>
            </a:xfrm>
          </p:grpSpPr>
          <p:sp>
            <p:nvSpPr>
              <p:cNvPr id="235" name="Google Shape;235;p16"/>
              <p:cNvSpPr/>
              <p:nvPr/>
            </p:nvSpPr>
            <p:spPr>
              <a:xfrm>
                <a:off x="2993" y="608"/>
                <a:ext cx="1557" cy="1558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236" name="Google Shape;236;p16"/>
              <p:cNvGrpSpPr/>
              <p:nvPr/>
            </p:nvGrpSpPr>
            <p:grpSpPr>
              <a:xfrm>
                <a:off x="2993" y="749"/>
                <a:ext cx="1557" cy="1278"/>
                <a:chOff x="2500" y="749"/>
                <a:chExt cx="2050" cy="1278"/>
              </a:xfrm>
            </p:grpSpPr>
            <p:cxnSp>
              <p:nvCxnSpPr>
                <p:cNvPr id="237" name="Google Shape;237;p16"/>
                <p:cNvCxnSpPr/>
                <p:nvPr/>
              </p:nvCxnSpPr>
              <p:spPr>
                <a:xfrm>
                  <a:off x="2509" y="749"/>
                  <a:ext cx="2041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8" name="Google Shape;238;p16"/>
                <p:cNvCxnSpPr/>
                <p:nvPr/>
              </p:nvCxnSpPr>
              <p:spPr>
                <a:xfrm>
                  <a:off x="2500" y="889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9" name="Google Shape;239;p16"/>
                <p:cNvCxnSpPr/>
                <p:nvPr/>
              </p:nvCxnSpPr>
              <p:spPr>
                <a:xfrm>
                  <a:off x="2509" y="1032"/>
                  <a:ext cx="2041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0" name="Google Shape;240;p16"/>
                <p:cNvCxnSpPr/>
                <p:nvPr/>
              </p:nvCxnSpPr>
              <p:spPr>
                <a:xfrm>
                  <a:off x="2500" y="1172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1" name="Google Shape;241;p16"/>
                <p:cNvCxnSpPr/>
                <p:nvPr/>
              </p:nvCxnSpPr>
              <p:spPr>
                <a:xfrm>
                  <a:off x="2500" y="1315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2" name="Google Shape;242;p16"/>
                <p:cNvCxnSpPr/>
                <p:nvPr/>
              </p:nvCxnSpPr>
              <p:spPr>
                <a:xfrm>
                  <a:off x="2500" y="1458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3" name="Google Shape;243;p16"/>
                <p:cNvCxnSpPr/>
                <p:nvPr/>
              </p:nvCxnSpPr>
              <p:spPr>
                <a:xfrm>
                  <a:off x="2500" y="1601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4" name="Google Shape;244;p16"/>
                <p:cNvCxnSpPr/>
                <p:nvPr/>
              </p:nvCxnSpPr>
              <p:spPr>
                <a:xfrm>
                  <a:off x="2500" y="1741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5" name="Google Shape;245;p16"/>
                <p:cNvCxnSpPr/>
                <p:nvPr/>
              </p:nvCxnSpPr>
              <p:spPr>
                <a:xfrm>
                  <a:off x="2500" y="1884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6" name="Google Shape;246;p16"/>
                <p:cNvCxnSpPr/>
                <p:nvPr/>
              </p:nvCxnSpPr>
              <p:spPr>
                <a:xfrm>
                  <a:off x="2500" y="2027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47" name="Google Shape;247;p16"/>
              <p:cNvGrpSpPr/>
              <p:nvPr/>
            </p:nvGrpSpPr>
            <p:grpSpPr>
              <a:xfrm rot="5400000">
                <a:off x="2983" y="753"/>
                <a:ext cx="1549" cy="1278"/>
                <a:chOff x="2500" y="749"/>
                <a:chExt cx="2050" cy="1278"/>
              </a:xfrm>
            </p:grpSpPr>
            <p:cxnSp>
              <p:nvCxnSpPr>
                <p:cNvPr id="248" name="Google Shape;248;p16"/>
                <p:cNvCxnSpPr/>
                <p:nvPr/>
              </p:nvCxnSpPr>
              <p:spPr>
                <a:xfrm>
                  <a:off x="2509" y="749"/>
                  <a:ext cx="2041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16"/>
                <p:cNvCxnSpPr/>
                <p:nvPr/>
              </p:nvCxnSpPr>
              <p:spPr>
                <a:xfrm>
                  <a:off x="2500" y="889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16"/>
                <p:cNvCxnSpPr/>
                <p:nvPr/>
              </p:nvCxnSpPr>
              <p:spPr>
                <a:xfrm>
                  <a:off x="2509" y="1032"/>
                  <a:ext cx="2041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1" name="Google Shape;251;p16"/>
                <p:cNvCxnSpPr/>
                <p:nvPr/>
              </p:nvCxnSpPr>
              <p:spPr>
                <a:xfrm>
                  <a:off x="2500" y="1172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2" name="Google Shape;252;p16"/>
                <p:cNvCxnSpPr/>
                <p:nvPr/>
              </p:nvCxnSpPr>
              <p:spPr>
                <a:xfrm>
                  <a:off x="2500" y="1315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3" name="Google Shape;253;p16"/>
                <p:cNvCxnSpPr/>
                <p:nvPr/>
              </p:nvCxnSpPr>
              <p:spPr>
                <a:xfrm>
                  <a:off x="2500" y="1458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4" name="Google Shape;254;p16"/>
                <p:cNvCxnSpPr/>
                <p:nvPr/>
              </p:nvCxnSpPr>
              <p:spPr>
                <a:xfrm>
                  <a:off x="2500" y="1601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>
                  <a:off x="2500" y="1741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6" name="Google Shape;256;p16"/>
                <p:cNvCxnSpPr/>
                <p:nvPr/>
              </p:nvCxnSpPr>
              <p:spPr>
                <a:xfrm>
                  <a:off x="2500" y="1884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7" name="Google Shape;257;p16"/>
                <p:cNvCxnSpPr/>
                <p:nvPr/>
              </p:nvCxnSpPr>
              <p:spPr>
                <a:xfrm>
                  <a:off x="2500" y="2027"/>
                  <a:ext cx="2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58" name="Google Shape;258;p16"/>
              <p:cNvSpPr/>
              <p:nvPr/>
            </p:nvSpPr>
            <p:spPr>
              <a:xfrm>
                <a:off x="3338" y="1117"/>
                <a:ext cx="852" cy="473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Way 0</a:t>
                </a:r>
                <a:endParaRPr/>
              </a:p>
            </p:txBody>
          </p:sp>
        </p:grpSp>
      </p:grpSp>
      <p:grpSp>
        <p:nvGrpSpPr>
          <p:cNvPr id="259" name="Google Shape;259;p16"/>
          <p:cNvGrpSpPr/>
          <p:nvPr/>
        </p:nvGrpSpPr>
        <p:grpSpPr>
          <a:xfrm>
            <a:off x="7083425" y="1228725"/>
            <a:ext cx="1317625" cy="4113213"/>
            <a:chOff x="4462" y="774"/>
            <a:chExt cx="830" cy="2591"/>
          </a:xfrm>
        </p:grpSpPr>
        <p:sp>
          <p:nvSpPr>
            <p:cNvPr id="260" name="Google Shape;260;p16"/>
            <p:cNvSpPr txBox="1"/>
            <p:nvPr/>
          </p:nvSpPr>
          <p:spPr>
            <a:xfrm>
              <a:off x="4520" y="774"/>
              <a:ext cx="7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Addressing</a:t>
              </a:r>
              <a:endParaRPr/>
            </a:p>
          </p:txBody>
        </p:sp>
        <p:grpSp>
          <p:nvGrpSpPr>
            <p:cNvPr id="261" name="Google Shape;261;p16"/>
            <p:cNvGrpSpPr/>
            <p:nvPr/>
          </p:nvGrpSpPr>
          <p:grpSpPr>
            <a:xfrm>
              <a:off x="5026" y="1225"/>
              <a:ext cx="266" cy="2140"/>
              <a:chOff x="4709" y="1343"/>
              <a:chExt cx="266" cy="2140"/>
            </a:xfrm>
          </p:grpSpPr>
          <p:sp>
            <p:nvSpPr>
              <p:cNvPr id="262" name="Google Shape;262;p16"/>
              <p:cNvSpPr txBox="1"/>
              <p:nvPr/>
            </p:nvSpPr>
            <p:spPr>
              <a:xfrm>
                <a:off x="4709" y="1343"/>
                <a:ext cx="266" cy="214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cxnSp>
            <p:nvCxnSpPr>
              <p:cNvPr id="263" name="Google Shape;263;p16"/>
              <p:cNvCxnSpPr/>
              <p:nvPr/>
            </p:nvCxnSpPr>
            <p:spPr>
              <a:xfrm>
                <a:off x="4709" y="2213"/>
                <a:ext cx="26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4" name="Google Shape;264;p16"/>
              <p:cNvCxnSpPr/>
              <p:nvPr/>
            </p:nvCxnSpPr>
            <p:spPr>
              <a:xfrm>
                <a:off x="4709" y="2822"/>
                <a:ext cx="26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5" name="Google Shape;265;p16"/>
              <p:cNvCxnSpPr/>
              <p:nvPr/>
            </p:nvCxnSpPr>
            <p:spPr>
              <a:xfrm>
                <a:off x="4709" y="3191"/>
                <a:ext cx="26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66" name="Google Shape;266;p16"/>
            <p:cNvSpPr txBox="1"/>
            <p:nvPr/>
          </p:nvSpPr>
          <p:spPr>
            <a:xfrm>
              <a:off x="4462" y="1549"/>
              <a:ext cx="540" cy="1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Tag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Line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Double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word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Byte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17"/>
          <p:cNvSpPr/>
          <p:nvPr/>
        </p:nvSpPr>
        <p:spPr>
          <a:xfrm>
            <a:off x="136525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Pentium Cache Consistency</a:t>
            </a:r>
            <a:endParaRPr/>
          </a:p>
        </p:txBody>
      </p:sp>
      <p:sp>
        <p:nvSpPr>
          <p:cNvPr id="273" name="Google Shape;273;p17"/>
          <p:cNvSpPr/>
          <p:nvPr/>
        </p:nvSpPr>
        <p:spPr>
          <a:xfrm>
            <a:off x="685800" y="1039813"/>
            <a:ext cx="7772400" cy="5097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Cache consistency is provided by the support of protocol known as MESI: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odified: the line in the cache has been modified and it is available only in this cache;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xclusive: the line in the cache is the same as that in main memory and is not present in any other cache;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hared: the line in the cache is the same as that in main memory and may be present in another cache; e,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nvalid: the line in the cache dos not contain a valid data.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MESI is designed to support the cache consistency requirements of a multiprocessor system...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136525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MESI Cache Line States</a:t>
            </a:r>
            <a:endParaRPr/>
          </a:p>
        </p:txBody>
      </p:sp>
      <p:grpSp>
        <p:nvGrpSpPr>
          <p:cNvPr id="280" name="Google Shape;280;p18"/>
          <p:cNvGrpSpPr/>
          <p:nvPr/>
        </p:nvGrpSpPr>
        <p:grpSpPr>
          <a:xfrm>
            <a:off x="398463" y="1792288"/>
            <a:ext cx="8350250" cy="3178175"/>
            <a:chOff x="251" y="1129"/>
            <a:chExt cx="5260" cy="2002"/>
          </a:xfrm>
        </p:grpSpPr>
        <p:sp>
          <p:nvSpPr>
            <p:cNvPr id="281" name="Google Shape;281;p18"/>
            <p:cNvSpPr txBox="1"/>
            <p:nvPr/>
          </p:nvSpPr>
          <p:spPr>
            <a:xfrm>
              <a:off x="251" y="1129"/>
              <a:ext cx="5260" cy="2002"/>
            </a:xfrm>
            <a:prstGeom prst="rect">
              <a:avLst/>
            </a:prstGeom>
            <a:noFill/>
            <a:ln cap="flat" cmpd="dbl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                                      M                   E                  S                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                               Modified        Exclusive       Shared       Invalid</a:t>
              </a:r>
              <a:endParaRPr/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This cache line valid?                       yes                 yes                yes             no</a:t>
              </a:r>
              <a:endParaRPr/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memory copy is:                  out of date          valid             valid             -</a:t>
              </a:r>
              <a:endParaRPr/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Copies exist in other caches?           no                    no              maybe       maybe</a:t>
              </a:r>
              <a:endParaRPr/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write to this line:                    dont go to        dont go to       goes to        goes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                                   bus                  bus            bus and     directly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                                                                             update        to bus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                                                                              cache</a:t>
              </a:r>
              <a:endParaRPr/>
            </a:p>
          </p:txBody>
        </p:sp>
        <p:cxnSp>
          <p:nvCxnSpPr>
            <p:cNvPr id="282" name="Google Shape;282;p18"/>
            <p:cNvCxnSpPr/>
            <p:nvPr/>
          </p:nvCxnSpPr>
          <p:spPr>
            <a:xfrm>
              <a:off x="251" y="1568"/>
              <a:ext cx="5253" cy="0"/>
            </a:xfrm>
            <a:prstGeom prst="straightConnector1">
              <a:avLst/>
            </a:prstGeom>
            <a:noFill/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3" name="Google Shape;283;p18"/>
            <p:cNvCxnSpPr/>
            <p:nvPr/>
          </p:nvCxnSpPr>
          <p:spPr>
            <a:xfrm rot="10800000">
              <a:off x="2200" y="1129"/>
              <a:ext cx="0" cy="19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" name="Google Shape;284;p18"/>
            <p:cNvCxnSpPr/>
            <p:nvPr/>
          </p:nvCxnSpPr>
          <p:spPr>
            <a:xfrm>
              <a:off x="3167" y="1129"/>
              <a:ext cx="0" cy="19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p18"/>
            <p:cNvCxnSpPr/>
            <p:nvPr/>
          </p:nvCxnSpPr>
          <p:spPr>
            <a:xfrm>
              <a:off x="4112" y="1129"/>
              <a:ext cx="0" cy="19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" name="Google Shape;286;p18"/>
            <p:cNvCxnSpPr/>
            <p:nvPr/>
          </p:nvCxnSpPr>
          <p:spPr>
            <a:xfrm>
              <a:off x="4845" y="1129"/>
              <a:ext cx="0" cy="19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" name="Google Shape;287;p18"/>
            <p:cNvCxnSpPr/>
            <p:nvPr/>
          </p:nvCxnSpPr>
          <p:spPr>
            <a:xfrm>
              <a:off x="251" y="1801"/>
              <a:ext cx="525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" name="Google Shape;288;p18"/>
            <p:cNvCxnSpPr/>
            <p:nvPr/>
          </p:nvCxnSpPr>
          <p:spPr>
            <a:xfrm>
              <a:off x="251" y="2051"/>
              <a:ext cx="52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" name="Google Shape;289;p18"/>
            <p:cNvCxnSpPr/>
            <p:nvPr/>
          </p:nvCxnSpPr>
          <p:spPr>
            <a:xfrm>
              <a:off x="267" y="2279"/>
              <a:ext cx="523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19"/>
          <p:cNvSpPr/>
          <p:nvPr/>
        </p:nvSpPr>
        <p:spPr>
          <a:xfrm>
            <a:off x="136525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MESI Finite State Machine</a:t>
            </a:r>
            <a:endParaRPr/>
          </a:p>
        </p:txBody>
      </p:sp>
      <p:sp>
        <p:nvSpPr>
          <p:cNvPr id="296" name="Google Shape;296;p19"/>
          <p:cNvSpPr txBox="1"/>
          <p:nvPr/>
        </p:nvSpPr>
        <p:spPr>
          <a:xfrm>
            <a:off x="6946900" y="762000"/>
            <a:ext cx="21971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L1 Write Once Policy</a:t>
            </a:r>
            <a:endParaRPr/>
          </a:p>
        </p:txBody>
      </p:sp>
      <p:grpSp>
        <p:nvGrpSpPr>
          <p:cNvPr id="297" name="Google Shape;297;p19"/>
          <p:cNvGrpSpPr/>
          <p:nvPr/>
        </p:nvGrpSpPr>
        <p:grpSpPr>
          <a:xfrm>
            <a:off x="1112838" y="1219200"/>
            <a:ext cx="7408862" cy="4183063"/>
            <a:chOff x="701" y="768"/>
            <a:chExt cx="4667" cy="2635"/>
          </a:xfrm>
        </p:grpSpPr>
        <p:cxnSp>
          <p:nvCxnSpPr>
            <p:cNvPr id="298" name="Google Shape;298;p19"/>
            <p:cNvCxnSpPr/>
            <p:nvPr/>
          </p:nvCxnSpPr>
          <p:spPr>
            <a:xfrm>
              <a:off x="2928" y="768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99" name="Google Shape;299;p19"/>
            <p:cNvSpPr/>
            <p:nvPr/>
          </p:nvSpPr>
          <p:spPr>
            <a:xfrm>
              <a:off x="1226" y="1923"/>
              <a:ext cx="576" cy="610"/>
            </a:xfrm>
            <a:custGeom>
              <a:rect b="b" l="l" r="r" t="t"/>
              <a:pathLst>
                <a:path extrusionOk="0" h="120000" w="120000">
                  <a:moveTo>
                    <a:pt x="119999" y="89194"/>
                  </a:moveTo>
                  <a:cubicBezTo>
                    <a:pt x="115757" y="95355"/>
                    <a:pt x="111515" y="101516"/>
                    <a:pt x="105454" y="105997"/>
                  </a:cubicBezTo>
                  <a:cubicBezTo>
                    <a:pt x="99393" y="110478"/>
                    <a:pt x="90909" y="113838"/>
                    <a:pt x="83636" y="116079"/>
                  </a:cubicBezTo>
                  <a:cubicBezTo>
                    <a:pt x="76363" y="118319"/>
                    <a:pt x="69696" y="120000"/>
                    <a:pt x="61818" y="119439"/>
                  </a:cubicBezTo>
                  <a:cubicBezTo>
                    <a:pt x="53939" y="118879"/>
                    <a:pt x="44242" y="116079"/>
                    <a:pt x="36363" y="112718"/>
                  </a:cubicBezTo>
                  <a:cubicBezTo>
                    <a:pt x="28484" y="109358"/>
                    <a:pt x="20000" y="104317"/>
                    <a:pt x="14545" y="99276"/>
                  </a:cubicBezTo>
                  <a:cubicBezTo>
                    <a:pt x="9090" y="94235"/>
                    <a:pt x="6060" y="88704"/>
                    <a:pt x="3636" y="82543"/>
                  </a:cubicBezTo>
                  <a:cubicBezTo>
                    <a:pt x="1212" y="76382"/>
                    <a:pt x="0" y="68471"/>
                    <a:pt x="0" y="62310"/>
                  </a:cubicBezTo>
                  <a:cubicBezTo>
                    <a:pt x="0" y="56149"/>
                    <a:pt x="1818" y="51108"/>
                    <a:pt x="3636" y="45507"/>
                  </a:cubicBezTo>
                  <a:cubicBezTo>
                    <a:pt x="5454" y="39906"/>
                    <a:pt x="6666" y="34305"/>
                    <a:pt x="10909" y="28704"/>
                  </a:cubicBezTo>
                  <a:cubicBezTo>
                    <a:pt x="15151" y="23103"/>
                    <a:pt x="22424" y="16382"/>
                    <a:pt x="29090" y="11901"/>
                  </a:cubicBezTo>
                  <a:cubicBezTo>
                    <a:pt x="35757" y="7421"/>
                    <a:pt x="44090" y="3640"/>
                    <a:pt x="50909" y="1820"/>
                  </a:cubicBezTo>
                  <a:cubicBezTo>
                    <a:pt x="57727" y="0"/>
                    <a:pt x="64318" y="420"/>
                    <a:pt x="70151" y="910"/>
                  </a:cubicBezTo>
                  <a:cubicBezTo>
                    <a:pt x="75984" y="1400"/>
                    <a:pt x="81363" y="3220"/>
                    <a:pt x="86136" y="4760"/>
                  </a:cubicBezTo>
                  <a:cubicBezTo>
                    <a:pt x="90909" y="6301"/>
                    <a:pt x="94999" y="7911"/>
                    <a:pt x="98787" y="10221"/>
                  </a:cubicBezTo>
                  <a:cubicBezTo>
                    <a:pt x="102575" y="12532"/>
                    <a:pt x="105530" y="14982"/>
                    <a:pt x="109090" y="18623"/>
                  </a:cubicBezTo>
                  <a:cubicBezTo>
                    <a:pt x="112651" y="22263"/>
                    <a:pt x="116363" y="27024"/>
                    <a:pt x="119999" y="3206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0" name="Google Shape;300;p19"/>
            <p:cNvSpPr txBox="1"/>
            <p:nvPr/>
          </p:nvSpPr>
          <p:spPr>
            <a:xfrm>
              <a:off x="701" y="2064"/>
              <a:ext cx="53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 Req</a:t>
              </a: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 rot="10800000">
              <a:off x="4032" y="1882"/>
              <a:ext cx="576" cy="610"/>
            </a:xfrm>
            <a:custGeom>
              <a:rect b="b" l="l" r="r" t="t"/>
              <a:pathLst>
                <a:path extrusionOk="0" h="120000" w="120000">
                  <a:moveTo>
                    <a:pt x="119999" y="89194"/>
                  </a:moveTo>
                  <a:cubicBezTo>
                    <a:pt x="115757" y="95355"/>
                    <a:pt x="111515" y="101516"/>
                    <a:pt x="105454" y="105997"/>
                  </a:cubicBezTo>
                  <a:cubicBezTo>
                    <a:pt x="99393" y="110478"/>
                    <a:pt x="90909" y="113838"/>
                    <a:pt x="83636" y="116079"/>
                  </a:cubicBezTo>
                  <a:cubicBezTo>
                    <a:pt x="76363" y="118319"/>
                    <a:pt x="69696" y="120000"/>
                    <a:pt x="61818" y="119439"/>
                  </a:cubicBezTo>
                  <a:cubicBezTo>
                    <a:pt x="53939" y="118879"/>
                    <a:pt x="44242" y="116079"/>
                    <a:pt x="36363" y="112718"/>
                  </a:cubicBezTo>
                  <a:cubicBezTo>
                    <a:pt x="28484" y="109358"/>
                    <a:pt x="20000" y="104317"/>
                    <a:pt x="14545" y="99276"/>
                  </a:cubicBezTo>
                  <a:cubicBezTo>
                    <a:pt x="9090" y="94235"/>
                    <a:pt x="6060" y="88704"/>
                    <a:pt x="3636" y="82543"/>
                  </a:cubicBezTo>
                  <a:cubicBezTo>
                    <a:pt x="1212" y="76382"/>
                    <a:pt x="0" y="68471"/>
                    <a:pt x="0" y="62310"/>
                  </a:cubicBezTo>
                  <a:cubicBezTo>
                    <a:pt x="0" y="56149"/>
                    <a:pt x="1818" y="51108"/>
                    <a:pt x="3636" y="45507"/>
                  </a:cubicBezTo>
                  <a:cubicBezTo>
                    <a:pt x="5454" y="39906"/>
                    <a:pt x="6666" y="34305"/>
                    <a:pt x="10909" y="28704"/>
                  </a:cubicBezTo>
                  <a:cubicBezTo>
                    <a:pt x="15151" y="23103"/>
                    <a:pt x="22424" y="16382"/>
                    <a:pt x="29090" y="11901"/>
                  </a:cubicBezTo>
                  <a:cubicBezTo>
                    <a:pt x="35757" y="7421"/>
                    <a:pt x="44090" y="3640"/>
                    <a:pt x="50909" y="1820"/>
                  </a:cubicBezTo>
                  <a:cubicBezTo>
                    <a:pt x="57727" y="0"/>
                    <a:pt x="64318" y="420"/>
                    <a:pt x="70151" y="910"/>
                  </a:cubicBezTo>
                  <a:cubicBezTo>
                    <a:pt x="75984" y="1400"/>
                    <a:pt x="81363" y="3220"/>
                    <a:pt x="86136" y="4760"/>
                  </a:cubicBezTo>
                  <a:cubicBezTo>
                    <a:pt x="90909" y="6301"/>
                    <a:pt x="94999" y="7911"/>
                    <a:pt x="98787" y="10221"/>
                  </a:cubicBezTo>
                  <a:cubicBezTo>
                    <a:pt x="102575" y="12532"/>
                    <a:pt x="105530" y="14982"/>
                    <a:pt x="109090" y="18623"/>
                  </a:cubicBezTo>
                  <a:cubicBezTo>
                    <a:pt x="112651" y="22263"/>
                    <a:pt x="116363" y="27024"/>
                    <a:pt x="119999" y="3206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02" name="Google Shape;302;p19"/>
            <p:cNvGrpSpPr/>
            <p:nvPr/>
          </p:nvGrpSpPr>
          <p:grpSpPr>
            <a:xfrm>
              <a:off x="1619" y="1188"/>
              <a:ext cx="682" cy="366"/>
              <a:chOff x="2006" y="1410"/>
              <a:chExt cx="682" cy="366"/>
            </a:xfrm>
          </p:grpSpPr>
          <p:sp>
            <p:nvSpPr>
              <p:cNvPr id="303" name="Google Shape;303;p19"/>
              <p:cNvSpPr txBox="1"/>
              <p:nvPr/>
            </p:nvSpPr>
            <p:spPr>
              <a:xfrm>
                <a:off x="2006" y="1410"/>
                <a:ext cx="682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RA Req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Load Mem</a:t>
                </a:r>
                <a:endParaRPr/>
              </a:p>
            </p:txBody>
          </p:sp>
          <p:cxnSp>
            <p:nvCxnSpPr>
              <p:cNvPr id="304" name="Google Shape;304;p19"/>
              <p:cNvCxnSpPr/>
              <p:nvPr/>
            </p:nvCxnSpPr>
            <p:spPr>
              <a:xfrm>
                <a:off x="2016" y="1584"/>
                <a:ext cx="62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05" name="Google Shape;305;p19"/>
            <p:cNvGrpSpPr/>
            <p:nvPr/>
          </p:nvGrpSpPr>
          <p:grpSpPr>
            <a:xfrm>
              <a:off x="1523" y="2900"/>
              <a:ext cx="753" cy="366"/>
              <a:chOff x="1875" y="2544"/>
              <a:chExt cx="753" cy="366"/>
            </a:xfrm>
          </p:grpSpPr>
          <p:sp>
            <p:nvSpPr>
              <p:cNvPr id="306" name="Google Shape;306;p19"/>
              <p:cNvSpPr txBox="1"/>
              <p:nvPr/>
            </p:nvSpPr>
            <p:spPr>
              <a:xfrm>
                <a:off x="1875" y="2544"/>
                <a:ext cx="753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WA Req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Update Line</a:t>
                </a:r>
                <a:endParaRPr/>
              </a:p>
            </p:txBody>
          </p:sp>
          <p:cxnSp>
            <p:nvCxnSpPr>
              <p:cNvPr id="307" name="Google Shape;307;p19"/>
              <p:cNvCxnSpPr/>
              <p:nvPr/>
            </p:nvCxnSpPr>
            <p:spPr>
              <a:xfrm>
                <a:off x="1920" y="2736"/>
                <a:ext cx="67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08" name="Google Shape;308;p19"/>
            <p:cNvGrpSpPr/>
            <p:nvPr/>
          </p:nvGrpSpPr>
          <p:grpSpPr>
            <a:xfrm>
              <a:off x="3561" y="2863"/>
              <a:ext cx="753" cy="366"/>
              <a:chOff x="3504" y="2544"/>
              <a:chExt cx="753" cy="366"/>
            </a:xfrm>
          </p:grpSpPr>
          <p:sp>
            <p:nvSpPr>
              <p:cNvPr id="309" name="Google Shape;309;p19"/>
              <p:cNvSpPr txBox="1"/>
              <p:nvPr/>
            </p:nvSpPr>
            <p:spPr>
              <a:xfrm>
                <a:off x="3504" y="2544"/>
                <a:ext cx="753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WA Req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Update Line</a:t>
                </a:r>
                <a:endParaRPr/>
              </a:p>
            </p:txBody>
          </p:sp>
          <p:cxnSp>
            <p:nvCxnSpPr>
              <p:cNvPr id="310" name="Google Shape;310;p19"/>
              <p:cNvCxnSpPr/>
              <p:nvPr/>
            </p:nvCxnSpPr>
            <p:spPr>
              <a:xfrm>
                <a:off x="3552" y="2736"/>
                <a:ext cx="67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11" name="Google Shape;311;p19"/>
            <p:cNvGrpSpPr/>
            <p:nvPr/>
          </p:nvGrpSpPr>
          <p:grpSpPr>
            <a:xfrm>
              <a:off x="4615" y="1958"/>
              <a:ext cx="753" cy="366"/>
              <a:chOff x="4656" y="1824"/>
              <a:chExt cx="753" cy="366"/>
            </a:xfrm>
          </p:grpSpPr>
          <p:sp>
            <p:nvSpPr>
              <p:cNvPr id="312" name="Google Shape;312;p19"/>
              <p:cNvSpPr txBox="1"/>
              <p:nvPr/>
            </p:nvSpPr>
            <p:spPr>
              <a:xfrm>
                <a:off x="4656" y="1824"/>
                <a:ext cx="753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WA Req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Update Line</a:t>
                </a:r>
                <a:endParaRPr/>
              </a:p>
            </p:txBody>
          </p:sp>
          <p:cxnSp>
            <p:nvCxnSpPr>
              <p:cNvPr id="313" name="Google Shape;313;p19"/>
              <p:cNvCxnSpPr/>
              <p:nvPr/>
            </p:nvCxnSpPr>
            <p:spPr>
              <a:xfrm>
                <a:off x="4704" y="2016"/>
                <a:ext cx="62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14" name="Google Shape;314;p19"/>
            <p:cNvGrpSpPr/>
            <p:nvPr/>
          </p:nvGrpSpPr>
          <p:grpSpPr>
            <a:xfrm>
              <a:off x="3606" y="1297"/>
              <a:ext cx="712" cy="366"/>
              <a:chOff x="3416" y="1488"/>
              <a:chExt cx="712" cy="366"/>
            </a:xfrm>
          </p:grpSpPr>
          <p:sp>
            <p:nvSpPr>
              <p:cNvPr id="315" name="Google Shape;315;p19"/>
              <p:cNvSpPr txBox="1"/>
              <p:nvPr/>
            </p:nvSpPr>
            <p:spPr>
              <a:xfrm>
                <a:off x="3416" y="1488"/>
                <a:ext cx="712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RA’ Req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Write Mem</a:t>
                </a:r>
                <a:endParaRPr/>
              </a:p>
            </p:txBody>
          </p:sp>
          <p:cxnSp>
            <p:nvCxnSpPr>
              <p:cNvPr id="316" name="Google Shape;316;p19"/>
              <p:cNvCxnSpPr/>
              <p:nvPr/>
            </p:nvCxnSpPr>
            <p:spPr>
              <a:xfrm>
                <a:off x="3456" y="1680"/>
                <a:ext cx="62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17" name="Google Shape;317;p19"/>
            <p:cNvSpPr/>
            <p:nvPr/>
          </p:nvSpPr>
          <p:spPr>
            <a:xfrm>
              <a:off x="1920" y="1248"/>
              <a:ext cx="1968" cy="196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2714" y="1067"/>
              <a:ext cx="389" cy="38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1740" y="2016"/>
              <a:ext cx="389" cy="38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2718" y="3014"/>
              <a:ext cx="389" cy="38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3696" y="2026"/>
              <a:ext cx="389" cy="38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 rot="1140000">
              <a:off x="1911" y="1900"/>
              <a:ext cx="86" cy="113"/>
            </a:xfrm>
            <a:custGeom>
              <a:rect b="b" l="l" r="r" t="t"/>
              <a:pathLst>
                <a:path extrusionOk="0" h="120000" w="120000">
                  <a:moveTo>
                    <a:pt x="59935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59935" y="12000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 rot="-4260000">
              <a:off x="2618" y="3119"/>
              <a:ext cx="86" cy="113"/>
            </a:xfrm>
            <a:custGeom>
              <a:rect b="b" l="l" r="r" t="t"/>
              <a:pathLst>
                <a:path extrusionOk="0" h="120000" w="120000">
                  <a:moveTo>
                    <a:pt x="59935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59935" y="12000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 rot="-9660000">
              <a:off x="3807" y="2429"/>
              <a:ext cx="86" cy="113"/>
            </a:xfrm>
            <a:custGeom>
              <a:rect b="b" l="l" r="r" t="t"/>
              <a:pathLst>
                <a:path extrusionOk="0" h="120000" w="120000">
                  <a:moveTo>
                    <a:pt x="59935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59935" y="12000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 rot="6540000">
              <a:off x="3136" y="1216"/>
              <a:ext cx="86" cy="113"/>
            </a:xfrm>
            <a:custGeom>
              <a:rect b="b" l="l" r="r" t="t"/>
              <a:pathLst>
                <a:path extrusionOk="0" h="120000" w="120000">
                  <a:moveTo>
                    <a:pt x="59935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59935" y="12000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2045" y="1620"/>
              <a:ext cx="1744" cy="424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16215" y="105849"/>
                    <a:pt x="107408" y="54905"/>
                    <a:pt x="97087" y="35094"/>
                  </a:cubicBezTo>
                  <a:cubicBezTo>
                    <a:pt x="86766" y="15283"/>
                    <a:pt x="70321" y="1132"/>
                    <a:pt x="58073" y="566"/>
                  </a:cubicBezTo>
                  <a:cubicBezTo>
                    <a:pt x="45825" y="0"/>
                    <a:pt x="33371" y="12735"/>
                    <a:pt x="23669" y="31981"/>
                  </a:cubicBezTo>
                  <a:cubicBezTo>
                    <a:pt x="13967" y="51226"/>
                    <a:pt x="4954" y="99339"/>
                    <a:pt x="0" y="116886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27" name="Google Shape;327;p19"/>
            <p:cNvGrpSpPr/>
            <p:nvPr/>
          </p:nvGrpSpPr>
          <p:grpSpPr>
            <a:xfrm>
              <a:off x="2580" y="1648"/>
              <a:ext cx="712" cy="366"/>
              <a:chOff x="3416" y="1488"/>
              <a:chExt cx="712" cy="366"/>
            </a:xfrm>
          </p:grpSpPr>
          <p:sp>
            <p:nvSpPr>
              <p:cNvPr id="328" name="Google Shape;328;p19"/>
              <p:cNvSpPr txBox="1"/>
              <p:nvPr/>
            </p:nvSpPr>
            <p:spPr>
              <a:xfrm>
                <a:off x="3416" y="1488"/>
                <a:ext cx="712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RA’ Req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Write Mem</a:t>
                </a:r>
                <a:endParaRPr/>
              </a:p>
            </p:txBody>
          </p:sp>
          <p:cxnSp>
            <p:nvCxnSpPr>
              <p:cNvPr id="329" name="Google Shape;329;p19"/>
              <p:cNvCxnSpPr/>
              <p:nvPr/>
            </p:nvCxnSpPr>
            <p:spPr>
              <a:xfrm>
                <a:off x="3456" y="1680"/>
                <a:ext cx="62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20"/>
          <p:cNvSpPr txBox="1"/>
          <p:nvPr>
            <p:ph idx="1" type="body"/>
          </p:nvPr>
        </p:nvSpPr>
        <p:spPr>
          <a:xfrm>
            <a:off x="685800" y="904875"/>
            <a:ext cx="7772400" cy="519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L2 cache operation is more complex. First load the line goes to the state E, indicating that the data is exclusive to cache and its associated processor and L1 cache.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write-once occurs, L2 cache updates the line and puts it in the M state, being that, it wont be notified of any subsequent updates to this line by the L1 cache.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Accordingly, if another bus master attempts to read data stored in an L2 line that is in the M state, L2 causes the bus master to back off and passes the requested address to the CPU.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Pentium processor performs a write-back cycle to update main memory. L2 cache then releases the bus master to perform its read operation</a:t>
            </a:r>
            <a:endParaRPr/>
          </a:p>
        </p:txBody>
      </p:sp>
      <p:sp>
        <p:nvSpPr>
          <p:cNvPr id="336" name="Google Shape;336;p20"/>
          <p:cNvSpPr/>
          <p:nvPr/>
        </p:nvSpPr>
        <p:spPr>
          <a:xfrm>
            <a:off x="136525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MESI on L2 Cache Reading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685800" y="904875"/>
            <a:ext cx="7772400" cy="519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another bus master attempts to write data that is in an L2 line in the M state, the again, the L2 cache logic temporarily blocks the action.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L2 must assure that operations are performed in the proper sequence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cannot simly flush its line and let the operation preceed, because the other bus master may update a different portion of the line than was modified in the L2 line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the L2 line must be written out to main memory before the other write takes place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before that can take place, L2 must determine if the corresponding line i the L1 cache has been updated since the write-once.</a:t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136525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MESI on L2 Cache Writing</a:t>
            </a:r>
            <a:r>
              <a:rPr baseline="-25000" lang="pt-BR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endParaRPr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presentação em branco">
  <a:themeElements>
    <a:clrScheme name="Apresentação em br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