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pt-BR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286000" y="-762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14850" y="21526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52450" y="2857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685800" y="1295400"/>
            <a:ext cx="777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Sets: Characteristics and Functions</a:t>
            </a:r>
            <a:endParaRPr b="0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Interpretation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execution, an instruction is read into an instruction register (IR) in the CPU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must be able to extract the data from the various instruction fields to perform the required operation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difficult for both the programmer and the reader of textbooks to deal with binary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has become common practice to use a </a:t>
            </a:r>
            <a:r>
              <a:rPr b="0" i="1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representation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machine instructions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Mnemonic Examples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examples include: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		Add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		Subtract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		Multiply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		Divide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		Load data from memory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		Store data to memory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Types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Processing: arithmetic (number) and logic (bits) instructions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Storage: memory instructions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Movement: I/O instructions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Control: Test and branch instructions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685800" y="1295400"/>
            <a:ext cx="7772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statement that could be expressed in a language such as C or Java. For example:</a:t>
            </a:r>
            <a:endParaRPr/>
          </a:p>
          <a:p>
            <a:pPr indent="-342900" lvl="0" marL="3429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x + y;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might this be accomplished with machine instructions?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that x and y correspond to locations 500 and 600, we have 3 machine instructions: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a register with the content of location 500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contents of location 600 to the register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contents of the register in location 500</a:t>
            </a:r>
            <a:endParaRPr/>
          </a:p>
          <a:p>
            <a: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Addresses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85800" y="1295400"/>
            <a:ext cx="77724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addresses one might need in an instruction?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sure, arithmetic and logic instructions will require the most operands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Pratically all arithmetic and logic operations are either unary or binary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we would need a maximum of two addresses to reference operands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could suggest a third address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completion, the next instruction must be fetched and its address is needed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reasoning suggests that an instruction could plausibly be required to contain four address references: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operands, one result and next instr. Adrr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Indeed, four address instructions are extremely rare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Three-address instruction format are not common, because they require a relatively long instruction format to hold the operands</a:t>
            </a:r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Addresses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Y=(A - B) / (C + D * E)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Three-Address Instructions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	Y, A, B		Y = A - B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	T, D, E		T = D * 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	T, T, C		T = T + C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	Y, Y, T		Y = Y / 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Two-Address Instructions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	Y, A		Y = 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	Y, B		Y = A - B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	T, D		T = D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	T, E		T = D * 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	T, C		T = D*E+C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	Y, 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Y=(A - B) / (C + D * E)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One-Address Instructions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	D	AC = 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	E	AC = AC * E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	C	AC = AC + C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	Y	Y = AC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	A	AC = 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	B	AC = AC - B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	Y	AC = AC / Y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	Y	Y = AC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Instruction Addresses </a:t>
            </a:r>
            <a:r>
              <a:rPr b="0" i="0" lang="pt-BR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(non branch)</a:t>
            </a:r>
            <a:endParaRPr b="0"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0" name="Google Shape;240;p30"/>
          <p:cNvGrpSpPr/>
          <p:nvPr/>
        </p:nvGrpSpPr>
        <p:grpSpPr>
          <a:xfrm>
            <a:off x="819150" y="2392363"/>
            <a:ext cx="7467600" cy="1798637"/>
            <a:chOff x="468" y="1783"/>
            <a:chExt cx="4704" cy="1133"/>
          </a:xfrm>
        </p:grpSpPr>
        <p:sp>
          <p:nvSpPr>
            <p:cNvPr id="241" name="Google Shape;241;p30"/>
            <p:cNvSpPr txBox="1"/>
            <p:nvPr/>
          </p:nvSpPr>
          <p:spPr>
            <a:xfrm>
              <a:off x="498" y="1783"/>
              <a:ext cx="4587" cy="1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# of Addresses        Symbolic Representation	Interpretation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3			OP A, B, C		A = B OP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2			OP A, B			A = A OP 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			OP A			AC = AC OP 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			OP			T = T OP (T-1)</a:t>
              </a:r>
              <a:endParaRPr/>
            </a:p>
          </p:txBody>
        </p:sp>
        <p:cxnSp>
          <p:nvCxnSpPr>
            <p:cNvPr id="242" name="Google Shape;242;p30"/>
            <p:cNvCxnSpPr/>
            <p:nvPr/>
          </p:nvCxnSpPr>
          <p:spPr>
            <a:xfrm>
              <a:off x="468" y="1788"/>
              <a:ext cx="47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>
              <a:off x="468" y="2052"/>
              <a:ext cx="47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0"/>
            <p:cNvCxnSpPr/>
            <p:nvPr/>
          </p:nvCxnSpPr>
          <p:spPr>
            <a:xfrm>
              <a:off x="468" y="2916"/>
              <a:ext cx="47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 Design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interesting, and most analysed, aspects of computer design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an instruction set is very complex, since it affects so many aspects of the computer system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set defines many of the functions performed by the CPU and thus in its implementation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set is the programmer’s means of controlling the CPU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aspects of the architecture and organization of the beneath machine are not evident to a programmer using high-level language such as Java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boundary where the computer </a:t>
            </a:r>
            <a:r>
              <a:rPr b="0" i="0" lang="pt-BR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computer </a:t>
            </a:r>
            <a:r>
              <a:rPr b="0" i="0" lang="pt-BR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view the same machine is the machine </a:t>
            </a:r>
            <a:r>
              <a:rPr b="0" i="0" lang="pt-BR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 Design Issues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Repertoire: how many and which operations to provide, and how complex operations should be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 upon which operations will be performed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instruction length, # of addresses, various field sizes, and so 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Registers: # of CPU registers and their use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Addressing: mode(s) by which an operand address is specified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Operands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important general categories of data are: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Addresses:  are a form of data and they depend on addressing mode (we’ll see them later)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on computers have two constraints when faced with mathematics numbers: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limited by the number of bit used for the computer representations: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(floating point numbers)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is faced with understanding the consequences of: rounding, overflow and underflow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Numerical Data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or Fixed Point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Point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are text or character string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interconnection require a standard representation for them: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(American Standard Code for Information interchange): 7 bits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EBCDIC (Extended Binary Coded Decimal Interchange Code): 8 bits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word or other addressable unit (nibble, byte, halfword, ...) is treated as a single unit of data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is useful to consider an unit as consisting of 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1-bit items of data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are viewed this way (bitwise), they are considered to be logical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04850" y="3810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Data Types</a:t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595313" y="1287463"/>
            <a:ext cx="8181975" cy="4816475"/>
            <a:chOff x="375" y="811"/>
            <a:chExt cx="5154" cy="3034"/>
          </a:xfrm>
        </p:grpSpPr>
        <p:sp>
          <p:nvSpPr>
            <p:cNvPr id="293" name="Google Shape;293;p38"/>
            <p:cNvSpPr txBox="1"/>
            <p:nvPr/>
          </p:nvSpPr>
          <p:spPr>
            <a:xfrm>
              <a:off x="375" y="811"/>
              <a:ext cx="5154" cy="3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Type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General:		byte, word (16b), dw (32b) and qw (64b) locations with arbitrary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	binary content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Integer:		signed binary value contained in a byte, word or dw using 2’s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complement representation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Ordinal: 		unsigned integer containing in a byte, word or dw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Unpacked BCD:	representation of a Binary Coded Decimal (BCD) digit in the range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of 0-9 with one digit in each byte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Packed BCD: 	packed byte representation of two BCD digits; values  0 to 99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Near Point: 	32-bit effective address that represents the offset within a segment.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   	Used for all pointers in a nonsegmented memory and for references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   	within a segment in a segmented memory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 Field:		a contiguous sequence of bits in which the position of each bit 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	considered as an independent unit. A bit string can begin at any bit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	position of any byte and can contain up to 2</a:t>
              </a:r>
              <a:r>
                <a:rPr baseline="30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bits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 String: 	a contiguos sequence of byte, word or dw containing up to 2</a:t>
              </a:r>
              <a:r>
                <a:rPr baseline="30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Floating Point:	see figure on next slide</a:t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408" y="996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8"/>
            <p:cNvCxnSpPr/>
            <p:nvPr/>
          </p:nvCxnSpPr>
          <p:spPr>
            <a:xfrm>
              <a:off x="420" y="1392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8"/>
            <p:cNvCxnSpPr/>
            <p:nvPr/>
          </p:nvCxnSpPr>
          <p:spPr>
            <a:xfrm>
              <a:off x="432" y="1752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38"/>
            <p:cNvCxnSpPr/>
            <p:nvPr/>
          </p:nvCxnSpPr>
          <p:spPr>
            <a:xfrm>
              <a:off x="432" y="1920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38"/>
            <p:cNvCxnSpPr/>
            <p:nvPr/>
          </p:nvCxnSpPr>
          <p:spPr>
            <a:xfrm>
              <a:off x="444" y="2256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38"/>
            <p:cNvCxnSpPr/>
            <p:nvPr/>
          </p:nvCxnSpPr>
          <p:spPr>
            <a:xfrm>
              <a:off x="444" y="2436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8"/>
            <p:cNvCxnSpPr/>
            <p:nvPr/>
          </p:nvCxnSpPr>
          <p:spPr>
            <a:xfrm>
              <a:off x="444" y="2964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8"/>
            <p:cNvCxnSpPr/>
            <p:nvPr/>
          </p:nvCxnSpPr>
          <p:spPr>
            <a:xfrm>
              <a:off x="456" y="3480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38"/>
            <p:cNvCxnSpPr/>
            <p:nvPr/>
          </p:nvCxnSpPr>
          <p:spPr>
            <a:xfrm>
              <a:off x="444" y="3660"/>
              <a:ext cx="49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Data Formats for Pentium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8" name="Google Shape;308;p39"/>
          <p:cNvGrpSpPr/>
          <p:nvPr/>
        </p:nvGrpSpPr>
        <p:grpSpPr>
          <a:xfrm>
            <a:off x="533400" y="1397000"/>
            <a:ext cx="8050213" cy="4789488"/>
            <a:chOff x="336" y="880"/>
            <a:chExt cx="5071" cy="3017"/>
          </a:xfrm>
        </p:grpSpPr>
        <p:grpSp>
          <p:nvGrpSpPr>
            <p:cNvPr id="309" name="Google Shape;309;p39"/>
            <p:cNvGrpSpPr/>
            <p:nvPr/>
          </p:nvGrpSpPr>
          <p:grpSpPr>
            <a:xfrm>
              <a:off x="336" y="880"/>
              <a:ext cx="5071" cy="3017"/>
              <a:chOff x="336" y="880"/>
              <a:chExt cx="5071" cy="3017"/>
            </a:xfrm>
          </p:grpSpPr>
          <p:sp>
            <p:nvSpPr>
              <p:cNvPr id="310" name="Google Shape;310;p39"/>
              <p:cNvSpPr/>
              <p:nvPr/>
            </p:nvSpPr>
            <p:spPr>
              <a:xfrm>
                <a:off x="4783" y="2076"/>
                <a:ext cx="62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(*)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4479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39"/>
              <p:cNvSpPr/>
              <p:nvPr/>
            </p:nvSpPr>
            <p:spPr>
              <a:xfrm>
                <a:off x="4175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3871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3567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3263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2959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2655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8" name="Google Shape;318;p39"/>
              <p:cNvSpPr/>
              <p:nvPr/>
            </p:nvSpPr>
            <p:spPr>
              <a:xfrm>
                <a:off x="2351" y="207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" name="Google Shape;319;p39"/>
              <p:cNvSpPr/>
              <p:nvPr/>
            </p:nvSpPr>
            <p:spPr>
              <a:xfrm>
                <a:off x="1779" y="2076"/>
                <a:ext cx="572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64bits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1296" y="2076"/>
                <a:ext cx="483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18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>
                <a:off x="336" y="2076"/>
                <a:ext cx="960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Long Integer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p39"/>
              <p:cNvSpPr/>
              <p:nvPr/>
            </p:nvSpPr>
            <p:spPr>
              <a:xfrm>
                <a:off x="5087" y="2325"/>
                <a:ext cx="320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>
                <a:off x="4783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4479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5" name="Google Shape;325;p39"/>
              <p:cNvSpPr/>
              <p:nvPr/>
            </p:nvSpPr>
            <p:spPr>
              <a:xfrm>
                <a:off x="4175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6" name="Google Shape;326;p39"/>
              <p:cNvSpPr/>
              <p:nvPr/>
            </p:nvSpPr>
            <p:spPr>
              <a:xfrm>
                <a:off x="3871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7" name="Google Shape;327;p39"/>
              <p:cNvSpPr/>
              <p:nvPr/>
            </p:nvSpPr>
            <p:spPr>
              <a:xfrm>
                <a:off x="3567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8" name="Google Shape;328;p39"/>
              <p:cNvSpPr/>
              <p:nvPr/>
            </p:nvSpPr>
            <p:spPr>
              <a:xfrm>
                <a:off x="3263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9" name="Google Shape;329;p39"/>
              <p:cNvSpPr/>
              <p:nvPr/>
            </p:nvSpPr>
            <p:spPr>
              <a:xfrm>
                <a:off x="2959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0" name="Google Shape;330;p39"/>
              <p:cNvSpPr/>
              <p:nvPr/>
            </p:nvSpPr>
            <p:spPr>
              <a:xfrm>
                <a:off x="2655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2351" y="2325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 X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2" name="Google Shape;332;p39"/>
              <p:cNvSpPr/>
              <p:nvPr/>
            </p:nvSpPr>
            <p:spPr>
              <a:xfrm>
                <a:off x="1779" y="2325"/>
                <a:ext cx="572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18digits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39"/>
              <p:cNvSpPr/>
              <p:nvPr/>
            </p:nvSpPr>
            <p:spPr>
              <a:xfrm>
                <a:off x="1296" y="2325"/>
                <a:ext cx="483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18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39"/>
              <p:cNvSpPr/>
              <p:nvPr/>
            </p:nvSpPr>
            <p:spPr>
              <a:xfrm>
                <a:off x="336" y="2325"/>
                <a:ext cx="960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Packed BCD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" name="Google Shape;335;p39"/>
              <p:cNvSpPr/>
              <p:nvPr/>
            </p:nvSpPr>
            <p:spPr>
              <a:xfrm>
                <a:off x="3567" y="2574"/>
                <a:ext cx="1840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s(0=positive, 1=negative)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" name="Google Shape;336;p39"/>
              <p:cNvSpPr/>
              <p:nvPr/>
            </p:nvSpPr>
            <p:spPr>
              <a:xfrm>
                <a:off x="3263" y="2574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39"/>
              <p:cNvSpPr/>
              <p:nvPr/>
            </p:nvSpPr>
            <p:spPr>
              <a:xfrm>
                <a:off x="2959" y="2574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8" name="Google Shape;338;p39"/>
              <p:cNvSpPr/>
              <p:nvPr/>
            </p:nvSpPr>
            <p:spPr>
              <a:xfrm>
                <a:off x="2655" y="2574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39"/>
              <p:cNvSpPr/>
              <p:nvPr/>
            </p:nvSpPr>
            <p:spPr>
              <a:xfrm>
                <a:off x="2351" y="2574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39"/>
              <p:cNvSpPr/>
              <p:nvPr/>
            </p:nvSpPr>
            <p:spPr>
              <a:xfrm>
                <a:off x="1779" y="2574"/>
                <a:ext cx="572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39"/>
              <p:cNvSpPr/>
              <p:nvPr/>
            </p:nvSpPr>
            <p:spPr>
              <a:xfrm>
                <a:off x="1296" y="2574"/>
                <a:ext cx="483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±38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39"/>
              <p:cNvSpPr/>
              <p:nvPr/>
            </p:nvSpPr>
            <p:spPr>
              <a:xfrm>
                <a:off x="336" y="2574"/>
                <a:ext cx="960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Precision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39"/>
              <p:cNvSpPr/>
              <p:nvPr/>
            </p:nvSpPr>
            <p:spPr>
              <a:xfrm>
                <a:off x="3567" y="1785"/>
                <a:ext cx="1840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(*)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4" name="Google Shape;344;p39"/>
              <p:cNvSpPr/>
              <p:nvPr/>
            </p:nvSpPr>
            <p:spPr>
              <a:xfrm>
                <a:off x="3263" y="1785"/>
                <a:ext cx="3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Google Shape;345;p39"/>
              <p:cNvSpPr/>
              <p:nvPr/>
            </p:nvSpPr>
            <p:spPr>
              <a:xfrm>
                <a:off x="2959" y="1785"/>
                <a:ext cx="3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p39"/>
              <p:cNvSpPr/>
              <p:nvPr/>
            </p:nvSpPr>
            <p:spPr>
              <a:xfrm>
                <a:off x="2655" y="1785"/>
                <a:ext cx="3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p39"/>
              <p:cNvSpPr/>
              <p:nvPr/>
            </p:nvSpPr>
            <p:spPr>
              <a:xfrm>
                <a:off x="2351" y="1785"/>
                <a:ext cx="3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p39"/>
              <p:cNvSpPr/>
              <p:nvPr/>
            </p:nvSpPr>
            <p:spPr>
              <a:xfrm>
                <a:off x="1779" y="1785"/>
                <a:ext cx="57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39"/>
              <p:cNvSpPr/>
              <p:nvPr/>
            </p:nvSpPr>
            <p:spPr>
              <a:xfrm>
                <a:off x="1296" y="1785"/>
                <a:ext cx="483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39"/>
              <p:cNvSpPr/>
              <p:nvPr/>
            </p:nvSpPr>
            <p:spPr>
              <a:xfrm>
                <a:off x="336" y="1785"/>
                <a:ext cx="960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Short Integer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39"/>
              <p:cNvSpPr/>
              <p:nvPr/>
            </p:nvSpPr>
            <p:spPr>
              <a:xfrm>
                <a:off x="4783" y="3015"/>
                <a:ext cx="62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39"/>
              <p:cNvSpPr/>
              <p:nvPr/>
            </p:nvSpPr>
            <p:spPr>
              <a:xfrm>
                <a:off x="4479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p39"/>
              <p:cNvSpPr/>
              <p:nvPr/>
            </p:nvSpPr>
            <p:spPr>
              <a:xfrm>
                <a:off x="4175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39"/>
              <p:cNvSpPr/>
              <p:nvPr/>
            </p:nvSpPr>
            <p:spPr>
              <a:xfrm>
                <a:off x="3871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39"/>
              <p:cNvSpPr/>
              <p:nvPr/>
            </p:nvSpPr>
            <p:spPr>
              <a:xfrm>
                <a:off x="3567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39"/>
              <p:cNvSpPr/>
              <p:nvPr/>
            </p:nvSpPr>
            <p:spPr>
              <a:xfrm>
                <a:off x="3263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>
                <a:off x="2959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p39"/>
              <p:cNvSpPr/>
              <p:nvPr/>
            </p:nvSpPr>
            <p:spPr>
              <a:xfrm>
                <a:off x="2655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39"/>
              <p:cNvSpPr/>
              <p:nvPr/>
            </p:nvSpPr>
            <p:spPr>
              <a:xfrm>
                <a:off x="2351" y="3015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p39"/>
              <p:cNvSpPr/>
              <p:nvPr/>
            </p:nvSpPr>
            <p:spPr>
              <a:xfrm>
                <a:off x="1779" y="3015"/>
                <a:ext cx="572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53bits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39"/>
              <p:cNvSpPr/>
              <p:nvPr/>
            </p:nvSpPr>
            <p:spPr>
              <a:xfrm>
                <a:off x="1296" y="3015"/>
                <a:ext cx="483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±308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39"/>
              <p:cNvSpPr/>
              <p:nvPr/>
            </p:nvSpPr>
            <p:spPr>
              <a:xfrm>
                <a:off x="336" y="3015"/>
                <a:ext cx="960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Double Precision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p39"/>
              <p:cNvSpPr/>
              <p:nvPr/>
            </p:nvSpPr>
            <p:spPr>
              <a:xfrm>
                <a:off x="5087" y="3456"/>
                <a:ext cx="320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4783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4479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39"/>
              <p:cNvSpPr/>
              <p:nvPr/>
            </p:nvSpPr>
            <p:spPr>
              <a:xfrm>
                <a:off x="4175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39"/>
              <p:cNvSpPr/>
              <p:nvPr/>
            </p:nvSpPr>
            <p:spPr>
              <a:xfrm>
                <a:off x="3871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39"/>
              <p:cNvSpPr/>
              <p:nvPr/>
            </p:nvSpPr>
            <p:spPr>
              <a:xfrm>
                <a:off x="3567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39"/>
              <p:cNvSpPr/>
              <p:nvPr/>
            </p:nvSpPr>
            <p:spPr>
              <a:xfrm>
                <a:off x="3263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39"/>
              <p:cNvSpPr/>
              <p:nvPr/>
            </p:nvSpPr>
            <p:spPr>
              <a:xfrm>
                <a:off x="2959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>
                <a:off x="2655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" name="Google Shape;372;p39"/>
              <p:cNvSpPr/>
              <p:nvPr/>
            </p:nvSpPr>
            <p:spPr>
              <a:xfrm>
                <a:off x="2351" y="3456"/>
                <a:ext cx="304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" name="Google Shape;373;p39"/>
              <p:cNvSpPr/>
              <p:nvPr/>
            </p:nvSpPr>
            <p:spPr>
              <a:xfrm>
                <a:off x="1779" y="3456"/>
                <a:ext cx="572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64bits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p39"/>
              <p:cNvSpPr/>
              <p:nvPr/>
            </p:nvSpPr>
            <p:spPr>
              <a:xfrm>
                <a:off x="1296" y="3456"/>
                <a:ext cx="483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±4932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39"/>
              <p:cNvSpPr/>
              <p:nvPr/>
            </p:nvSpPr>
            <p:spPr>
              <a:xfrm>
                <a:off x="336" y="3456"/>
                <a:ext cx="960" cy="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Extended Precision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2959" y="1536"/>
                <a:ext cx="2448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(*)Two’s complement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>
                <a:off x="2655" y="153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" name="Google Shape;378;p39"/>
              <p:cNvSpPr/>
              <p:nvPr/>
            </p:nvSpPr>
            <p:spPr>
              <a:xfrm>
                <a:off x="2351" y="1536"/>
                <a:ext cx="30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9" name="Google Shape;379;p39"/>
              <p:cNvSpPr/>
              <p:nvPr/>
            </p:nvSpPr>
            <p:spPr>
              <a:xfrm>
                <a:off x="1779" y="1536"/>
                <a:ext cx="572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16bits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296" y="1536"/>
                <a:ext cx="483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r>
                  <a:rPr baseline="30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aseline="30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336" y="1536"/>
                <a:ext cx="960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Word Integer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>
                <a:off x="5087" y="1152"/>
                <a:ext cx="320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4783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479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4175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3871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3567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3263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2959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2655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" name="Google Shape;391;p39"/>
              <p:cNvSpPr/>
              <p:nvPr/>
            </p:nvSpPr>
            <p:spPr>
              <a:xfrm>
                <a:off x="2351" y="1152"/>
                <a:ext cx="30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5700" lIns="18275" spcFirstLastPara="1" rIns="1827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7   0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2351" y="880"/>
                <a:ext cx="3056" cy="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Most Significant Byte         Highest Addr Byte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3" name="Google Shape;393;p39"/>
              <p:cNvSpPr/>
              <p:nvPr/>
            </p:nvSpPr>
            <p:spPr>
              <a:xfrm rot="5400000">
                <a:off x="1737" y="922"/>
                <a:ext cx="656" cy="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Precision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4" name="Google Shape;394;p39"/>
              <p:cNvSpPr/>
              <p:nvPr/>
            </p:nvSpPr>
            <p:spPr>
              <a:xfrm rot="5400000">
                <a:off x="1210" y="967"/>
                <a:ext cx="656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Range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5" name="Google Shape;395;p39"/>
              <p:cNvSpPr/>
              <p:nvPr/>
            </p:nvSpPr>
            <p:spPr>
              <a:xfrm>
                <a:off x="336" y="880"/>
                <a:ext cx="960" cy="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Formats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96" name="Google Shape;396;p39"/>
              <p:cNvCxnSpPr/>
              <p:nvPr/>
            </p:nvCxnSpPr>
            <p:spPr>
              <a:xfrm>
                <a:off x="336" y="880"/>
                <a:ext cx="5071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39"/>
              <p:cNvCxnSpPr/>
              <p:nvPr/>
            </p:nvCxnSpPr>
            <p:spPr>
              <a:xfrm>
                <a:off x="336" y="1785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39"/>
              <p:cNvCxnSpPr/>
              <p:nvPr/>
            </p:nvCxnSpPr>
            <p:spPr>
              <a:xfrm>
                <a:off x="336" y="3897"/>
                <a:ext cx="5071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39"/>
              <p:cNvCxnSpPr/>
              <p:nvPr/>
            </p:nvCxnSpPr>
            <p:spPr>
              <a:xfrm>
                <a:off x="336" y="880"/>
                <a:ext cx="0" cy="301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39"/>
              <p:cNvCxnSpPr/>
              <p:nvPr/>
            </p:nvCxnSpPr>
            <p:spPr>
              <a:xfrm>
                <a:off x="1296" y="880"/>
                <a:ext cx="0" cy="301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39"/>
              <p:cNvCxnSpPr/>
              <p:nvPr/>
            </p:nvCxnSpPr>
            <p:spPr>
              <a:xfrm>
                <a:off x="1779" y="880"/>
                <a:ext cx="0" cy="301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39"/>
              <p:cNvCxnSpPr/>
              <p:nvPr/>
            </p:nvCxnSpPr>
            <p:spPr>
              <a:xfrm>
                <a:off x="2351" y="880"/>
                <a:ext cx="0" cy="301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39"/>
              <p:cNvCxnSpPr/>
              <p:nvPr/>
            </p:nvCxnSpPr>
            <p:spPr>
              <a:xfrm>
                <a:off x="5407" y="880"/>
                <a:ext cx="0" cy="301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39"/>
              <p:cNvCxnSpPr/>
              <p:nvPr/>
            </p:nvCxnSpPr>
            <p:spPr>
              <a:xfrm>
                <a:off x="2655" y="1152"/>
                <a:ext cx="0" cy="274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39"/>
              <p:cNvCxnSpPr/>
              <p:nvPr/>
            </p:nvCxnSpPr>
            <p:spPr>
              <a:xfrm>
                <a:off x="2959" y="1152"/>
                <a:ext cx="0" cy="274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39"/>
              <p:cNvCxnSpPr/>
              <p:nvPr/>
            </p:nvCxnSpPr>
            <p:spPr>
              <a:xfrm>
                <a:off x="3263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39"/>
              <p:cNvCxnSpPr/>
              <p:nvPr/>
            </p:nvCxnSpPr>
            <p:spPr>
              <a:xfrm>
                <a:off x="3567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39"/>
              <p:cNvCxnSpPr/>
              <p:nvPr/>
            </p:nvCxnSpPr>
            <p:spPr>
              <a:xfrm>
                <a:off x="3871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39"/>
              <p:cNvCxnSpPr/>
              <p:nvPr/>
            </p:nvCxnSpPr>
            <p:spPr>
              <a:xfrm>
                <a:off x="4175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39"/>
              <p:cNvCxnSpPr/>
              <p:nvPr/>
            </p:nvCxnSpPr>
            <p:spPr>
              <a:xfrm>
                <a:off x="4479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39"/>
              <p:cNvCxnSpPr/>
              <p:nvPr/>
            </p:nvCxnSpPr>
            <p:spPr>
              <a:xfrm>
                <a:off x="4783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39"/>
              <p:cNvCxnSpPr/>
              <p:nvPr/>
            </p:nvCxnSpPr>
            <p:spPr>
              <a:xfrm>
                <a:off x="5087" y="1152"/>
                <a:ext cx="0" cy="38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39"/>
              <p:cNvCxnSpPr/>
              <p:nvPr/>
            </p:nvCxnSpPr>
            <p:spPr>
              <a:xfrm>
                <a:off x="2351" y="1152"/>
                <a:ext cx="305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39"/>
              <p:cNvCxnSpPr/>
              <p:nvPr/>
            </p:nvCxnSpPr>
            <p:spPr>
              <a:xfrm>
                <a:off x="336" y="3456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39"/>
              <p:cNvCxnSpPr/>
              <p:nvPr/>
            </p:nvCxnSpPr>
            <p:spPr>
              <a:xfrm>
                <a:off x="336" y="2076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39"/>
              <p:cNvCxnSpPr/>
              <p:nvPr/>
            </p:nvCxnSpPr>
            <p:spPr>
              <a:xfrm>
                <a:off x="336" y="3015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39"/>
              <p:cNvCxnSpPr/>
              <p:nvPr/>
            </p:nvCxnSpPr>
            <p:spPr>
              <a:xfrm>
                <a:off x="336" y="2574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39"/>
              <p:cNvCxnSpPr/>
              <p:nvPr/>
            </p:nvCxnSpPr>
            <p:spPr>
              <a:xfrm>
                <a:off x="336" y="2325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39"/>
              <p:cNvCxnSpPr/>
              <p:nvPr/>
            </p:nvCxnSpPr>
            <p:spPr>
              <a:xfrm>
                <a:off x="3263" y="1785"/>
                <a:ext cx="0" cy="21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39"/>
              <p:cNvCxnSpPr/>
              <p:nvPr/>
            </p:nvCxnSpPr>
            <p:spPr>
              <a:xfrm>
                <a:off x="3567" y="1785"/>
                <a:ext cx="0" cy="21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39"/>
              <p:cNvCxnSpPr/>
              <p:nvPr/>
            </p:nvCxnSpPr>
            <p:spPr>
              <a:xfrm>
                <a:off x="3871" y="2076"/>
                <a:ext cx="0" cy="4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39"/>
              <p:cNvCxnSpPr/>
              <p:nvPr/>
            </p:nvCxnSpPr>
            <p:spPr>
              <a:xfrm>
                <a:off x="4175" y="2076"/>
                <a:ext cx="0" cy="4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39"/>
              <p:cNvCxnSpPr/>
              <p:nvPr/>
            </p:nvCxnSpPr>
            <p:spPr>
              <a:xfrm>
                <a:off x="4479" y="2076"/>
                <a:ext cx="0" cy="4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39"/>
              <p:cNvCxnSpPr/>
              <p:nvPr/>
            </p:nvCxnSpPr>
            <p:spPr>
              <a:xfrm>
                <a:off x="4783" y="2076"/>
                <a:ext cx="0" cy="4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39"/>
              <p:cNvCxnSpPr/>
              <p:nvPr/>
            </p:nvCxnSpPr>
            <p:spPr>
              <a:xfrm>
                <a:off x="5087" y="2325"/>
                <a:ext cx="0" cy="24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39"/>
              <p:cNvCxnSpPr/>
              <p:nvPr/>
            </p:nvCxnSpPr>
            <p:spPr>
              <a:xfrm>
                <a:off x="3871" y="3015"/>
                <a:ext cx="0" cy="8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39"/>
              <p:cNvCxnSpPr/>
              <p:nvPr/>
            </p:nvCxnSpPr>
            <p:spPr>
              <a:xfrm>
                <a:off x="4175" y="3015"/>
                <a:ext cx="0" cy="8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39"/>
              <p:cNvCxnSpPr/>
              <p:nvPr/>
            </p:nvCxnSpPr>
            <p:spPr>
              <a:xfrm>
                <a:off x="4479" y="3015"/>
                <a:ext cx="0" cy="8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39"/>
              <p:cNvCxnSpPr/>
              <p:nvPr/>
            </p:nvCxnSpPr>
            <p:spPr>
              <a:xfrm>
                <a:off x="4783" y="3015"/>
                <a:ext cx="0" cy="8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39"/>
              <p:cNvCxnSpPr/>
              <p:nvPr/>
            </p:nvCxnSpPr>
            <p:spPr>
              <a:xfrm>
                <a:off x="5087" y="3456"/>
                <a:ext cx="0" cy="44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39"/>
              <p:cNvCxnSpPr/>
              <p:nvPr/>
            </p:nvCxnSpPr>
            <p:spPr>
              <a:xfrm>
                <a:off x="336" y="1536"/>
                <a:ext cx="507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32" name="Google Shape;432;p39"/>
            <p:cNvSpPr/>
            <p:nvPr/>
          </p:nvSpPr>
          <p:spPr>
            <a:xfrm>
              <a:off x="2352" y="1590"/>
              <a:ext cx="605" cy="1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352" y="1854"/>
              <a:ext cx="1209" cy="1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352" y="2130"/>
              <a:ext cx="2431" cy="1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5" name="Google Shape;435;p39"/>
            <p:cNvGrpSpPr/>
            <p:nvPr/>
          </p:nvGrpSpPr>
          <p:grpSpPr>
            <a:xfrm>
              <a:off x="2655" y="2358"/>
              <a:ext cx="2746" cy="191"/>
              <a:chOff x="2652" y="2520"/>
              <a:chExt cx="2746" cy="191"/>
            </a:xfrm>
          </p:grpSpPr>
          <p:sp>
            <p:nvSpPr>
              <p:cNvPr id="436" name="Google Shape;436;p39"/>
              <p:cNvSpPr/>
              <p:nvPr/>
            </p:nvSpPr>
            <p:spPr>
              <a:xfrm>
                <a:off x="2652" y="2520"/>
                <a:ext cx="2746" cy="191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37" name="Google Shape;437;p39"/>
              <p:cNvCxnSpPr/>
              <p:nvPr/>
            </p:nvCxnSpPr>
            <p:spPr>
              <a:xfrm>
                <a:off x="2958" y="2646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39"/>
              <p:cNvCxnSpPr/>
              <p:nvPr/>
            </p:nvCxnSpPr>
            <p:spPr>
              <a:xfrm>
                <a:off x="2802" y="2646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39"/>
              <p:cNvCxnSpPr/>
              <p:nvPr/>
            </p:nvCxnSpPr>
            <p:spPr>
              <a:xfrm>
                <a:off x="3264" y="2646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39"/>
              <p:cNvCxnSpPr/>
              <p:nvPr/>
            </p:nvCxnSpPr>
            <p:spPr>
              <a:xfrm>
                <a:off x="3108" y="2646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39"/>
              <p:cNvCxnSpPr/>
              <p:nvPr/>
            </p:nvCxnSpPr>
            <p:spPr>
              <a:xfrm>
                <a:off x="3567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39"/>
              <p:cNvCxnSpPr/>
              <p:nvPr/>
            </p:nvCxnSpPr>
            <p:spPr>
              <a:xfrm>
                <a:off x="3411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39"/>
              <p:cNvCxnSpPr/>
              <p:nvPr/>
            </p:nvCxnSpPr>
            <p:spPr>
              <a:xfrm>
                <a:off x="3873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39"/>
              <p:cNvCxnSpPr/>
              <p:nvPr/>
            </p:nvCxnSpPr>
            <p:spPr>
              <a:xfrm>
                <a:off x="3717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39"/>
              <p:cNvCxnSpPr/>
              <p:nvPr/>
            </p:nvCxnSpPr>
            <p:spPr>
              <a:xfrm>
                <a:off x="4176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39"/>
              <p:cNvCxnSpPr/>
              <p:nvPr/>
            </p:nvCxnSpPr>
            <p:spPr>
              <a:xfrm>
                <a:off x="4020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39"/>
              <p:cNvCxnSpPr/>
              <p:nvPr/>
            </p:nvCxnSpPr>
            <p:spPr>
              <a:xfrm>
                <a:off x="4482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39"/>
              <p:cNvCxnSpPr/>
              <p:nvPr/>
            </p:nvCxnSpPr>
            <p:spPr>
              <a:xfrm>
                <a:off x="4326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39"/>
              <p:cNvCxnSpPr/>
              <p:nvPr/>
            </p:nvCxnSpPr>
            <p:spPr>
              <a:xfrm>
                <a:off x="4782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39"/>
              <p:cNvCxnSpPr/>
              <p:nvPr/>
            </p:nvCxnSpPr>
            <p:spPr>
              <a:xfrm>
                <a:off x="4626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39"/>
              <p:cNvCxnSpPr/>
              <p:nvPr/>
            </p:nvCxnSpPr>
            <p:spPr>
              <a:xfrm>
                <a:off x="5088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39"/>
              <p:cNvCxnSpPr/>
              <p:nvPr/>
            </p:nvCxnSpPr>
            <p:spPr>
              <a:xfrm>
                <a:off x="4932" y="2649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39"/>
              <p:cNvCxnSpPr/>
              <p:nvPr/>
            </p:nvCxnSpPr>
            <p:spPr>
              <a:xfrm>
                <a:off x="5247" y="2646"/>
                <a:ext cx="0" cy="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4" name="Google Shape;454;p39"/>
            <p:cNvGrpSpPr/>
            <p:nvPr/>
          </p:nvGrpSpPr>
          <p:grpSpPr>
            <a:xfrm>
              <a:off x="2430" y="2702"/>
              <a:ext cx="1135" cy="226"/>
              <a:chOff x="2430" y="2702"/>
              <a:chExt cx="1135" cy="226"/>
            </a:xfrm>
          </p:grpSpPr>
          <p:sp>
            <p:nvSpPr>
              <p:cNvPr id="455" name="Google Shape;455;p39"/>
              <p:cNvSpPr/>
              <p:nvPr/>
            </p:nvSpPr>
            <p:spPr>
              <a:xfrm>
                <a:off x="2430" y="2702"/>
                <a:ext cx="1135" cy="22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E         Mantissa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56" name="Google Shape;456;p39"/>
              <p:cNvCxnSpPr/>
              <p:nvPr/>
            </p:nvCxnSpPr>
            <p:spPr>
              <a:xfrm>
                <a:off x="2706" y="2706"/>
                <a:ext cx="0" cy="2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7" name="Google Shape;457;p39"/>
            <p:cNvGrpSpPr/>
            <p:nvPr/>
          </p:nvGrpSpPr>
          <p:grpSpPr>
            <a:xfrm>
              <a:off x="2436" y="3122"/>
              <a:ext cx="2342" cy="226"/>
              <a:chOff x="2436" y="3122"/>
              <a:chExt cx="2342" cy="226"/>
            </a:xfrm>
          </p:grpSpPr>
          <p:sp>
            <p:nvSpPr>
              <p:cNvPr id="458" name="Google Shape;458;p39"/>
              <p:cNvSpPr/>
              <p:nvPr/>
            </p:nvSpPr>
            <p:spPr>
              <a:xfrm>
                <a:off x="2436" y="3122"/>
                <a:ext cx="2342" cy="22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E                          Mantissa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59" name="Google Shape;459;p39"/>
              <p:cNvCxnSpPr/>
              <p:nvPr/>
            </p:nvCxnSpPr>
            <p:spPr>
              <a:xfrm>
                <a:off x="2811" y="3126"/>
                <a:ext cx="0" cy="2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60" name="Google Shape;460;p39"/>
            <p:cNvGrpSpPr/>
            <p:nvPr/>
          </p:nvGrpSpPr>
          <p:grpSpPr>
            <a:xfrm>
              <a:off x="2427" y="3578"/>
              <a:ext cx="2972" cy="226"/>
              <a:chOff x="2433" y="3578"/>
              <a:chExt cx="2972" cy="226"/>
            </a:xfrm>
          </p:grpSpPr>
          <p:sp>
            <p:nvSpPr>
              <p:cNvPr id="461" name="Google Shape;461;p39"/>
              <p:cNvSpPr/>
              <p:nvPr/>
            </p:nvSpPr>
            <p:spPr>
              <a:xfrm>
                <a:off x="2433" y="3578"/>
                <a:ext cx="2972" cy="22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E                                   Mantissa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62" name="Google Shape;462;p39"/>
              <p:cNvCxnSpPr/>
              <p:nvPr/>
            </p:nvCxnSpPr>
            <p:spPr>
              <a:xfrm>
                <a:off x="2963" y="3582"/>
                <a:ext cx="0" cy="2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Operations</a:t>
            </a:r>
            <a:endParaRPr/>
          </a:p>
        </p:txBody>
      </p:sp>
      <p:sp>
        <p:nvSpPr>
          <p:cNvPr id="468" name="Google Shape;468;p40"/>
          <p:cNvSpPr txBox="1"/>
          <p:nvPr>
            <p:ph idx="1" type="body"/>
          </p:nvPr>
        </p:nvSpPr>
        <p:spPr>
          <a:xfrm>
            <a:off x="685800" y="16383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opcodes (also instruction set) varies widely from machine to machine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same general types of operations are found on all computers: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		– I/O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		– System Control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			– Transfer of Control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Data Transfer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4" name="Google Shape;474;p41"/>
          <p:cNvGrpSpPr/>
          <p:nvPr/>
        </p:nvGrpSpPr>
        <p:grpSpPr>
          <a:xfrm>
            <a:off x="685800" y="1663700"/>
            <a:ext cx="7889875" cy="4171950"/>
            <a:chOff x="432" y="760"/>
            <a:chExt cx="4970" cy="2628"/>
          </a:xfrm>
        </p:grpSpPr>
        <p:sp>
          <p:nvSpPr>
            <p:cNvPr id="475" name="Google Shape;475;p41"/>
            <p:cNvSpPr/>
            <p:nvPr/>
          </p:nvSpPr>
          <p:spPr>
            <a:xfrm>
              <a:off x="1668" y="3096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top of stack to destination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432" y="3096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Pop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668" y="2804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source to top of stack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432" y="2804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668" y="2512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word of 1s to destination (set)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432" y="2512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668" y="2220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word of 0s to destination (reset)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32" y="2220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668" y="1928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swap contents of source and destination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32" y="1928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Exchange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668" y="1636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word from memory to processor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432" y="1636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668" y="1344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word from processor to memory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432" y="1344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1668" y="1052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 or block from source to destination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432" y="1052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Move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1668" y="760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32" y="760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3" name="Google Shape;493;p41"/>
            <p:cNvCxnSpPr/>
            <p:nvPr/>
          </p:nvCxnSpPr>
          <p:spPr>
            <a:xfrm>
              <a:off x="432" y="760"/>
              <a:ext cx="497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41"/>
            <p:cNvCxnSpPr/>
            <p:nvPr/>
          </p:nvCxnSpPr>
          <p:spPr>
            <a:xfrm>
              <a:off x="432" y="1052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41"/>
            <p:cNvCxnSpPr/>
            <p:nvPr/>
          </p:nvCxnSpPr>
          <p:spPr>
            <a:xfrm>
              <a:off x="432" y="3388"/>
              <a:ext cx="497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41"/>
            <p:cNvCxnSpPr/>
            <p:nvPr/>
          </p:nvCxnSpPr>
          <p:spPr>
            <a:xfrm>
              <a:off x="432" y="760"/>
              <a:ext cx="0" cy="262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41"/>
            <p:cNvCxnSpPr/>
            <p:nvPr/>
          </p:nvCxnSpPr>
          <p:spPr>
            <a:xfrm>
              <a:off x="1668" y="760"/>
              <a:ext cx="0" cy="26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41"/>
            <p:cNvCxnSpPr/>
            <p:nvPr/>
          </p:nvCxnSpPr>
          <p:spPr>
            <a:xfrm>
              <a:off x="5402" y="760"/>
              <a:ext cx="0" cy="262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41"/>
            <p:cNvCxnSpPr/>
            <p:nvPr/>
          </p:nvCxnSpPr>
          <p:spPr>
            <a:xfrm>
              <a:off x="432" y="1344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41"/>
            <p:cNvCxnSpPr/>
            <p:nvPr/>
          </p:nvCxnSpPr>
          <p:spPr>
            <a:xfrm>
              <a:off x="432" y="1636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41"/>
            <p:cNvCxnSpPr/>
            <p:nvPr/>
          </p:nvCxnSpPr>
          <p:spPr>
            <a:xfrm>
              <a:off x="432" y="1928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41"/>
            <p:cNvCxnSpPr/>
            <p:nvPr/>
          </p:nvCxnSpPr>
          <p:spPr>
            <a:xfrm>
              <a:off x="432" y="2220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41"/>
            <p:cNvCxnSpPr/>
            <p:nvPr/>
          </p:nvCxnSpPr>
          <p:spPr>
            <a:xfrm>
              <a:off x="432" y="2512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41"/>
            <p:cNvCxnSpPr/>
            <p:nvPr/>
          </p:nvCxnSpPr>
          <p:spPr>
            <a:xfrm>
              <a:off x="432" y="2804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41"/>
            <p:cNvCxnSpPr/>
            <p:nvPr/>
          </p:nvCxnSpPr>
          <p:spPr>
            <a:xfrm>
              <a:off x="432" y="3096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of View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instruction set provides de functional requirements for the CPU: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Implemeting the CPU is a task that in large part involves implementing the machine instruction set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 (assembly) programmer becomes aware of the register and memory structure, machine supported data types and the functioning of the ALU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Arithmetic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1" name="Google Shape;511;p42"/>
          <p:cNvGrpSpPr/>
          <p:nvPr/>
        </p:nvGrpSpPr>
        <p:grpSpPr>
          <a:xfrm>
            <a:off x="685800" y="1492250"/>
            <a:ext cx="7889875" cy="4216400"/>
            <a:chOff x="432" y="928"/>
            <a:chExt cx="4970" cy="2656"/>
          </a:xfrm>
        </p:grpSpPr>
        <p:sp>
          <p:nvSpPr>
            <p:cNvPr id="512" name="Google Shape;512;p42"/>
            <p:cNvSpPr/>
            <p:nvPr/>
          </p:nvSpPr>
          <p:spPr>
            <a:xfrm>
              <a:off x="1668" y="3292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subtract one from operand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432" y="3292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Decrement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1668" y="3000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one to operand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432" y="3000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1668" y="2708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 sign of operand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432" y="2708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Negate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1668" y="2416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operand by its absolute value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432" y="2416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Absolute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668" y="2124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quotient of two operands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432" y="2124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Divide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668" y="1832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product of two operands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432" y="1832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Multiply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668" y="1540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difference of two operands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432" y="1540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Subtract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668" y="1248"/>
              <a:ext cx="3734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some of two operands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432" y="1248"/>
              <a:ext cx="1236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1668" y="928"/>
              <a:ext cx="3734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432" y="928"/>
              <a:ext cx="1236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0" name="Google Shape;530;p42"/>
            <p:cNvCxnSpPr/>
            <p:nvPr/>
          </p:nvCxnSpPr>
          <p:spPr>
            <a:xfrm>
              <a:off x="432" y="928"/>
              <a:ext cx="497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42"/>
            <p:cNvCxnSpPr/>
            <p:nvPr/>
          </p:nvCxnSpPr>
          <p:spPr>
            <a:xfrm>
              <a:off x="432" y="1248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42"/>
            <p:cNvCxnSpPr/>
            <p:nvPr/>
          </p:nvCxnSpPr>
          <p:spPr>
            <a:xfrm>
              <a:off x="432" y="3584"/>
              <a:ext cx="497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42"/>
            <p:cNvCxnSpPr/>
            <p:nvPr/>
          </p:nvCxnSpPr>
          <p:spPr>
            <a:xfrm>
              <a:off x="432" y="928"/>
              <a:ext cx="0" cy="265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42"/>
            <p:cNvCxnSpPr/>
            <p:nvPr/>
          </p:nvCxnSpPr>
          <p:spPr>
            <a:xfrm>
              <a:off x="1668" y="928"/>
              <a:ext cx="0" cy="265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42"/>
            <p:cNvCxnSpPr/>
            <p:nvPr/>
          </p:nvCxnSpPr>
          <p:spPr>
            <a:xfrm>
              <a:off x="5402" y="928"/>
              <a:ext cx="0" cy="265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42"/>
            <p:cNvCxnSpPr/>
            <p:nvPr/>
          </p:nvCxnSpPr>
          <p:spPr>
            <a:xfrm>
              <a:off x="432" y="1540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7" name="Google Shape;537;p42"/>
            <p:cNvCxnSpPr/>
            <p:nvPr/>
          </p:nvCxnSpPr>
          <p:spPr>
            <a:xfrm>
              <a:off x="432" y="1832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42"/>
            <p:cNvCxnSpPr/>
            <p:nvPr/>
          </p:nvCxnSpPr>
          <p:spPr>
            <a:xfrm>
              <a:off x="432" y="2124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42"/>
            <p:cNvCxnSpPr/>
            <p:nvPr/>
          </p:nvCxnSpPr>
          <p:spPr>
            <a:xfrm>
              <a:off x="432" y="2416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42"/>
            <p:cNvCxnSpPr/>
            <p:nvPr/>
          </p:nvCxnSpPr>
          <p:spPr>
            <a:xfrm>
              <a:off x="432" y="2708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42"/>
            <p:cNvCxnSpPr/>
            <p:nvPr/>
          </p:nvCxnSpPr>
          <p:spPr>
            <a:xfrm>
              <a:off x="432" y="3000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42"/>
            <p:cNvCxnSpPr/>
            <p:nvPr/>
          </p:nvCxnSpPr>
          <p:spPr>
            <a:xfrm>
              <a:off x="432" y="3292"/>
              <a:ext cx="49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Logical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8" name="Google Shape;548;p43"/>
          <p:cNvGrpSpPr/>
          <p:nvPr/>
        </p:nvGrpSpPr>
        <p:grpSpPr>
          <a:xfrm>
            <a:off x="685800" y="1301750"/>
            <a:ext cx="8051800" cy="5164138"/>
            <a:chOff x="432" y="892"/>
            <a:chExt cx="5072" cy="3253"/>
          </a:xfrm>
        </p:grpSpPr>
        <p:sp>
          <p:nvSpPr>
            <p:cNvPr id="549" name="Google Shape;549;p43"/>
            <p:cNvSpPr/>
            <p:nvPr/>
          </p:nvSpPr>
          <p:spPr>
            <a:xfrm>
              <a:off x="1724" y="3561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 (right) shift operand intro constants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32" y="3561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Shift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724" y="3853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 (right) shift operand with wrap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32" y="3853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Rotate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1724" y="3000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Instructions for protection purposes, interrupt handling, timer control, etc.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432" y="3000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Cntl Vars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724" y="2708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make logical or arithmetic comparison*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432" y="2708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1724" y="2416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specified condition*; *set flag(s)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32" y="2416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32" y="2124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Exclusive-OR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32" y="1832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32" y="1540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724" y="1248"/>
              <a:ext cx="3780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perform the specified logical operation   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bitwise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432" y="1248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1724" y="892"/>
              <a:ext cx="3780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32" y="892"/>
              <a:ext cx="1292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6" name="Google Shape;566;p43"/>
            <p:cNvCxnSpPr/>
            <p:nvPr/>
          </p:nvCxnSpPr>
          <p:spPr>
            <a:xfrm>
              <a:off x="432" y="892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7" name="Google Shape;567;p43"/>
            <p:cNvCxnSpPr/>
            <p:nvPr/>
          </p:nvCxnSpPr>
          <p:spPr>
            <a:xfrm>
              <a:off x="432" y="1248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8" name="Google Shape;568;p43"/>
            <p:cNvCxnSpPr/>
            <p:nvPr/>
          </p:nvCxnSpPr>
          <p:spPr>
            <a:xfrm>
              <a:off x="432" y="4145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43"/>
            <p:cNvCxnSpPr/>
            <p:nvPr/>
          </p:nvCxnSpPr>
          <p:spPr>
            <a:xfrm>
              <a:off x="432" y="892"/>
              <a:ext cx="0" cy="325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43"/>
            <p:cNvCxnSpPr/>
            <p:nvPr/>
          </p:nvCxnSpPr>
          <p:spPr>
            <a:xfrm>
              <a:off x="1724" y="892"/>
              <a:ext cx="0" cy="325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1" name="Google Shape;571;p43"/>
            <p:cNvCxnSpPr/>
            <p:nvPr/>
          </p:nvCxnSpPr>
          <p:spPr>
            <a:xfrm>
              <a:off x="5504" y="892"/>
              <a:ext cx="0" cy="325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2" name="Google Shape;572;p43"/>
            <p:cNvCxnSpPr/>
            <p:nvPr/>
          </p:nvCxnSpPr>
          <p:spPr>
            <a:xfrm>
              <a:off x="432" y="1540"/>
              <a:ext cx="12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43"/>
            <p:cNvCxnSpPr/>
            <p:nvPr/>
          </p:nvCxnSpPr>
          <p:spPr>
            <a:xfrm>
              <a:off x="432" y="1832"/>
              <a:ext cx="12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43"/>
            <p:cNvCxnSpPr/>
            <p:nvPr/>
          </p:nvCxnSpPr>
          <p:spPr>
            <a:xfrm>
              <a:off x="432" y="2124"/>
              <a:ext cx="12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43"/>
            <p:cNvCxnSpPr/>
            <p:nvPr/>
          </p:nvCxnSpPr>
          <p:spPr>
            <a:xfrm>
              <a:off x="432" y="2416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6" name="Google Shape;576;p43"/>
            <p:cNvCxnSpPr/>
            <p:nvPr/>
          </p:nvCxnSpPr>
          <p:spPr>
            <a:xfrm>
              <a:off x="432" y="2708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7" name="Google Shape;577;p43"/>
            <p:cNvCxnSpPr/>
            <p:nvPr/>
          </p:nvCxnSpPr>
          <p:spPr>
            <a:xfrm>
              <a:off x="432" y="3000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8" name="Google Shape;578;p43"/>
            <p:cNvCxnSpPr/>
            <p:nvPr/>
          </p:nvCxnSpPr>
          <p:spPr>
            <a:xfrm>
              <a:off x="432" y="3561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43"/>
            <p:cNvCxnSpPr/>
            <p:nvPr/>
          </p:nvCxnSpPr>
          <p:spPr>
            <a:xfrm>
              <a:off x="432" y="3853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Transfer of Control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5" name="Google Shape;585;p44"/>
          <p:cNvGrpSpPr/>
          <p:nvPr/>
        </p:nvGrpSpPr>
        <p:grpSpPr>
          <a:xfrm>
            <a:off x="685800" y="1301750"/>
            <a:ext cx="8051800" cy="5062538"/>
            <a:chOff x="432" y="772"/>
            <a:chExt cx="5072" cy="3189"/>
          </a:xfrm>
        </p:grpSpPr>
        <p:sp>
          <p:nvSpPr>
            <p:cNvPr id="586" name="Google Shape;586;p44"/>
            <p:cNvSpPr/>
            <p:nvPr/>
          </p:nvSpPr>
          <p:spPr>
            <a:xfrm>
              <a:off x="1724" y="2501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 PC to skip next instruction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432" y="2501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Skip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724" y="2793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skip based on condition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432" y="2793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Skip Cond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1724" y="3085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stop program execution (spe)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32" y="3085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Halt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1724" y="3377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spe; resume based on condition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432" y="3377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Wait (hold)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1724" y="1940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 operand from mem and exec as instruction; do not modify PC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432" y="1940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724" y="3669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nothing; program execution continues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432" y="3669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Nop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1724" y="1648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contents of PC and other regs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32" y="1648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1724" y="1356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save context; jump to specified address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32" y="1356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1724" y="1064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jump based on condition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32" y="1064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Jump Cond.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1724" y="772"/>
              <a:ext cx="3780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unconditional transfer; load PC with addr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32" y="772"/>
              <a:ext cx="1292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Jump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6" name="Google Shape;606;p44"/>
            <p:cNvCxnSpPr/>
            <p:nvPr/>
          </p:nvCxnSpPr>
          <p:spPr>
            <a:xfrm>
              <a:off x="432" y="772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432" y="3961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432" y="772"/>
              <a:ext cx="0" cy="3189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1724" y="772"/>
              <a:ext cx="0" cy="31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5504" y="772"/>
              <a:ext cx="0" cy="3189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432" y="1064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432" y="1356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432" y="1648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432" y="1940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432" y="2501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432" y="3669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432" y="3377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44"/>
            <p:cNvCxnSpPr/>
            <p:nvPr/>
          </p:nvCxnSpPr>
          <p:spPr>
            <a:xfrm>
              <a:off x="432" y="3085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9" name="Google Shape;619;p44"/>
            <p:cNvCxnSpPr/>
            <p:nvPr/>
          </p:nvCxnSpPr>
          <p:spPr>
            <a:xfrm>
              <a:off x="432" y="2793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Input/Output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5" name="Google Shape;625;p45"/>
          <p:cNvGrpSpPr/>
          <p:nvPr/>
        </p:nvGrpSpPr>
        <p:grpSpPr>
          <a:xfrm>
            <a:off x="685800" y="1549400"/>
            <a:ext cx="8051800" cy="4127500"/>
            <a:chOff x="432" y="772"/>
            <a:chExt cx="5072" cy="2600"/>
          </a:xfrm>
        </p:grpSpPr>
        <p:sp>
          <p:nvSpPr>
            <p:cNvPr id="626" name="Google Shape;626;p45"/>
            <p:cNvSpPr/>
            <p:nvPr/>
          </p:nvSpPr>
          <p:spPr>
            <a:xfrm>
              <a:off x="1724" y="2811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status information from I/O system to specified destination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432" y="2811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I/O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1724" y="2250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instr to I/O processor to initiate I/O operation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432" y="2250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I/O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1724" y="1689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data from spec source to I/O port or device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32" y="1689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1724" y="1128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 data from spec I/O port or device to destination (memory or register)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432" y="1128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1724" y="772"/>
              <a:ext cx="3780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32" y="772"/>
              <a:ext cx="1292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6" name="Google Shape;636;p45"/>
            <p:cNvCxnSpPr/>
            <p:nvPr/>
          </p:nvCxnSpPr>
          <p:spPr>
            <a:xfrm>
              <a:off x="432" y="772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432" y="1128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432" y="3372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432" y="772"/>
              <a:ext cx="0" cy="26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1724" y="772"/>
              <a:ext cx="0" cy="2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5504" y="772"/>
              <a:ext cx="0" cy="26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432" y="1689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432" y="2250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432" y="2811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Conversion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0" name="Google Shape;650;p46"/>
          <p:cNvGrpSpPr/>
          <p:nvPr/>
        </p:nvGrpSpPr>
        <p:grpSpPr>
          <a:xfrm>
            <a:off x="571500" y="2006600"/>
            <a:ext cx="8051800" cy="2346325"/>
            <a:chOff x="432" y="772"/>
            <a:chExt cx="5072" cy="1478"/>
          </a:xfrm>
        </p:grpSpPr>
        <p:sp>
          <p:nvSpPr>
            <p:cNvPr id="651" name="Google Shape;651;p46"/>
            <p:cNvSpPr/>
            <p:nvPr/>
          </p:nvSpPr>
          <p:spPr>
            <a:xfrm>
              <a:off x="1724" y="1689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 the contents of a word from one to another (e.g., packed BCD to binary)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432" y="1689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1724" y="1128"/>
              <a:ext cx="3780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translate worths in a section of memory based on a table of correspondences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432" y="1128"/>
              <a:ext cx="1292" cy="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1724" y="772"/>
              <a:ext cx="3780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32" y="772"/>
              <a:ext cx="1292" cy="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7" name="Google Shape;657;p46"/>
            <p:cNvCxnSpPr/>
            <p:nvPr/>
          </p:nvCxnSpPr>
          <p:spPr>
            <a:xfrm>
              <a:off x="432" y="772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32" y="1128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32" y="2250"/>
              <a:ext cx="507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32" y="772"/>
              <a:ext cx="0" cy="147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1724" y="772"/>
              <a:ext cx="0" cy="147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504" y="772"/>
              <a:ext cx="0" cy="147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432" y="1689"/>
              <a:ext cx="50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7"/>
          <p:cNvSpPr/>
          <p:nvPr/>
        </p:nvSpPr>
        <p:spPr>
          <a:xfrm>
            <a:off x="685800" y="57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Actions on Data Transfer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data from one location to another. If mem is involved: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memory address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virtual-to-actual memory address translation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cache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Initiate memory read/write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8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Actions on Arithmetic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8"/>
          <p:cNvSpPr/>
          <p:nvPr/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involve data transfer, before and/or after: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function in ALU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condition codes and flag(s)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occurs on Logical operations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is similar to logical and may involve special logic to perform conversion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/>
          <p:nvPr/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Actions on Control and I/O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49"/>
          <p:cNvSpPr/>
          <p:nvPr/>
        </p:nvSpPr>
        <p:spPr>
          <a:xfrm>
            <a:off x="685800" y="15811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of Control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program counter. For subroutine call/return, manage parameter passing and linkage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 command to I/O module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memory-mapped I/O, determine memory-mapped address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 </a:t>
            </a:r>
            <a:r>
              <a:rPr b="0" i="0" lang="pt-B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5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CPU can execute machine instructions!!!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are simply binary numbers stored in the computer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simple C statements below: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10;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= 20;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 = 30;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x + k + w;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is reserved for the 4 vars starting at location 1000, as shown below: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ADDR		Content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1000		0000 1010		1000	DB 0Ah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1001		0001 0100		1001	DB 14h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1002		0001 1110		1002	DB 1Eh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1003		0000 0000		1003	DB 00h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 Binary code			(b) Symbolic code</a:t>
            </a:r>
            <a:endParaRPr/>
          </a:p>
        </p:txBody>
      </p:sp>
      <p:sp>
        <p:nvSpPr>
          <p:cNvPr id="693" name="Google Shape;693;p5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 </a:t>
            </a:r>
            <a:r>
              <a:rPr b="0" i="0" lang="pt-B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Instruction Characteristics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operation is determined by the instructions it executes: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instructions are referred to as </a:t>
            </a:r>
            <a:r>
              <a:rPr b="0" i="1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0" i="1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may perform a variety of functions, and these are reflected in the variety of instructions defined for the CPU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of different instructions that the CPU can execute is referred to as the </a:t>
            </a:r>
            <a:r>
              <a:rPr b="0" i="0" lang="pt-BR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CPU’s Instruction Set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/>
          <p:nvPr>
            <p:ph idx="1" type="body"/>
          </p:nvPr>
        </p:nvSpPr>
        <p:spPr>
          <a:xfrm>
            <a:off x="419100" y="15240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Supose binary program starts at 0100:</a:t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	1000 1010  0010 0110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0102	0000 0000  0001 0000		0100	mov ah, [1000]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0104	0000 0010  0010 0110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0106	0000 0001  0001 0000		0104	add ah, [1001]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0108	0000 0010  0010 0110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010A	0000 0010  0001 0000		0108	add ah, [1002]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010C	1000 1000  0010 0110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010E	0000 0011  0001 0000		010C	mov [1003], ah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 Pentium Binary code		(b) Pentium symbolic code</a:t>
            </a:r>
            <a:endParaRPr/>
          </a:p>
        </p:txBody>
      </p:sp>
      <p:sp>
        <p:nvSpPr>
          <p:cNvPr id="699" name="Google Shape;699;p5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x = y + k + w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Codes</a:t>
            </a:r>
            <a:endParaRPr/>
          </a:p>
        </p:txBody>
      </p:sp>
      <p:sp>
        <p:nvSpPr>
          <p:cNvPr id="705" name="Google Shape;705;p53"/>
          <p:cNvSpPr txBox="1"/>
          <p:nvPr>
            <p:ph idx="1" type="body"/>
          </p:nvPr>
        </p:nvSpPr>
        <p:spPr>
          <a:xfrm>
            <a:off x="1123950" y="1695450"/>
            <a:ext cx="710565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	Contents		Label	Op	Operand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	8A260010		SUM	mov	ah, x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0104	02260110			add	ah, 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0108	02260210			add	ah, w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010C	88260310			mov	y, ah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 Hexadecimal		(b)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 Machine Instruction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85800" y="1295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Code: specifies the operation to be performed (ADD, I/O ...):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is specified by a binary code also known as </a:t>
            </a: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Operand Reference: the operation may involve one or more source operands, that is, inputs for the operation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Operand Reference (optionally)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Instruction Reference: this tells the CPU where to fetch next instruction after this instruction is complete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and Results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in one of three areas: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or Virtual Memory: the main or virtual memory address must be supplied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Register: must be referenced by machine instructions: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only one register exists, reference to it could be implicit, otherwise, each register is assigned a unique number, and the instruction must reference the desired register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Device: instruction must specify the I/O module and the device for the operation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Cycle State Diagram</a:t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92075" y="1641475"/>
            <a:ext cx="8778875" cy="3921125"/>
            <a:chOff x="80" y="936"/>
            <a:chExt cx="5530" cy="2165"/>
          </a:xfrm>
        </p:grpSpPr>
        <p:sp>
          <p:nvSpPr>
            <p:cNvPr id="129" name="Google Shape;129;p19"/>
            <p:cNvSpPr/>
            <p:nvPr/>
          </p:nvSpPr>
          <p:spPr>
            <a:xfrm>
              <a:off x="4201" y="998"/>
              <a:ext cx="588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(os)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454" y="998"/>
              <a:ext cx="587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(of)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13" y="999"/>
              <a:ext cx="588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(if)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333" y="2343"/>
              <a:ext cx="588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(do)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454" y="2343"/>
              <a:ext cx="587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(oac)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584" y="2343"/>
              <a:ext cx="589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(iod)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709" y="2343"/>
              <a:ext cx="588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(iac)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212" y="2343"/>
              <a:ext cx="587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(oac)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7" name="Google Shape;137;p19"/>
            <p:cNvCxnSpPr/>
            <p:nvPr/>
          </p:nvCxnSpPr>
          <p:spPr>
            <a:xfrm rot="10800000">
              <a:off x="1014" y="1559"/>
              <a:ext cx="0" cy="7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1236" y="1456"/>
              <a:ext cx="607" cy="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2173" y="2624"/>
              <a:ext cx="28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" name="Google Shape;140;p19"/>
            <p:cNvCxnSpPr/>
            <p:nvPr/>
          </p:nvCxnSpPr>
          <p:spPr>
            <a:xfrm rot="10800000">
              <a:off x="2702" y="1559"/>
              <a:ext cx="0" cy="7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2805" y="1559"/>
              <a:ext cx="0" cy="7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3000" y="1456"/>
              <a:ext cx="607" cy="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3931" y="2624"/>
              <a:ext cx="28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" name="Google Shape;144;p19"/>
            <p:cNvCxnSpPr/>
            <p:nvPr/>
          </p:nvCxnSpPr>
          <p:spPr>
            <a:xfrm rot="10800000">
              <a:off x="4449" y="1560"/>
              <a:ext cx="0" cy="7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4551" y="1560"/>
              <a:ext cx="0" cy="7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11" y="2832"/>
              <a:ext cx="2008" cy="26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3587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1508" y="936"/>
              <a:ext cx="759" cy="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Access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memory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I/O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80" y="2345"/>
              <a:ext cx="629" cy="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267" y="1618"/>
              <a:ext cx="5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operands</a:t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4031" y="1628"/>
              <a:ext cx="502" cy="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084" y="2765"/>
              <a:ext cx="517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vector</a:t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380" y="2815"/>
              <a:ext cx="595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023" y="2345"/>
              <a:ext cx="587" cy="56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967" y="1467"/>
              <a:ext cx="1945" cy="1633"/>
            </a:xfrm>
            <a:custGeom>
              <a:rect b="b" l="l" r="r" t="t"/>
              <a:pathLst>
                <a:path extrusionOk="0" h="120000" w="120000">
                  <a:moveTo>
                    <a:pt x="0" y="99571"/>
                  </a:moveTo>
                  <a:lnTo>
                    <a:pt x="16473" y="120000"/>
                  </a:lnTo>
                  <a:lnTo>
                    <a:pt x="104205" y="120000"/>
                  </a:lnTo>
                  <a:lnTo>
                    <a:pt x="120000" y="101996"/>
                  </a:lnTo>
                  <a:lnTo>
                    <a:pt x="120000" y="20355"/>
                  </a:lnTo>
                  <a:lnTo>
                    <a:pt x="10833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790" y="1289"/>
              <a:ext cx="511" cy="105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49549" y="0"/>
                  </a:lnTo>
                  <a:lnTo>
                    <a:pt x="120000" y="530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645" y="2911"/>
              <a:ext cx="656" cy="18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83414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4720" y="1774"/>
              <a:ext cx="50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Representation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computer, each instruction is represented by a sequence of bits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is divided into fields, corresponding to the constituent elements of a instruction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layout of the instruction is known as the 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most instruction set, more than one format can be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Instruction Format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2171700" y="2819400"/>
            <a:ext cx="4921250" cy="1433513"/>
            <a:chOff x="1392" y="1500"/>
            <a:chExt cx="3100" cy="903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1392" y="2109"/>
              <a:ext cx="3100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Operand Ref   Operand Ref</a:t>
              </a:r>
              <a:endParaRPr/>
            </a:p>
          </p:txBody>
        </p:sp>
        <p:cxnSp>
          <p:nvCxnSpPr>
            <p:cNvPr id="171" name="Google Shape;171;p21"/>
            <p:cNvCxnSpPr/>
            <p:nvPr/>
          </p:nvCxnSpPr>
          <p:spPr>
            <a:xfrm rot="10800000">
              <a:off x="2208" y="2112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 rot="10800000">
              <a:off x="3360" y="2112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3" name="Google Shape;173;p21"/>
            <p:cNvGrpSpPr/>
            <p:nvPr/>
          </p:nvGrpSpPr>
          <p:grpSpPr>
            <a:xfrm>
              <a:off x="1416" y="1500"/>
              <a:ext cx="3060" cy="288"/>
              <a:chOff x="1392" y="2508"/>
              <a:chExt cx="3096" cy="288"/>
            </a:xfrm>
          </p:grpSpPr>
          <p:cxnSp>
            <p:nvCxnSpPr>
              <p:cNvPr id="174" name="Google Shape;174;p21"/>
              <p:cNvCxnSpPr/>
              <p:nvPr/>
            </p:nvCxnSpPr>
            <p:spPr>
              <a:xfrm>
                <a:off x="1392" y="2664"/>
                <a:ext cx="30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175" name="Google Shape;175;p21"/>
              <p:cNvSpPr txBox="1"/>
              <p:nvPr/>
            </p:nvSpPr>
            <p:spPr>
              <a:xfrm>
                <a:off x="2575" y="2508"/>
                <a:ext cx="638" cy="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 bits</a:t>
                </a:r>
                <a:endParaRPr/>
              </a:p>
            </p:txBody>
          </p:sp>
        </p:grpSp>
        <p:cxnSp>
          <p:nvCxnSpPr>
            <p:cNvPr id="176" name="Google Shape;176;p21"/>
            <p:cNvCxnSpPr/>
            <p:nvPr/>
          </p:nvCxnSpPr>
          <p:spPr>
            <a:xfrm>
              <a:off x="1392" y="1647"/>
              <a:ext cx="0" cy="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4488" y="1644"/>
              <a:ext cx="0" cy="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8" name="Google Shape;178;p21"/>
            <p:cNvGrpSpPr/>
            <p:nvPr/>
          </p:nvGrpSpPr>
          <p:grpSpPr>
            <a:xfrm>
              <a:off x="1392" y="1759"/>
              <a:ext cx="3084" cy="317"/>
              <a:chOff x="1392" y="1759"/>
              <a:chExt cx="3084" cy="317"/>
            </a:xfrm>
          </p:grpSpPr>
          <p:cxnSp>
            <p:nvCxnSpPr>
              <p:cNvPr id="179" name="Google Shape;179;p21"/>
              <p:cNvCxnSpPr/>
              <p:nvPr/>
            </p:nvCxnSpPr>
            <p:spPr>
              <a:xfrm>
                <a:off x="2208" y="1887"/>
                <a:ext cx="0" cy="1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>
                <a:off x="3360" y="1887"/>
                <a:ext cx="0" cy="1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21"/>
              <p:cNvCxnSpPr/>
              <p:nvPr/>
            </p:nvCxnSpPr>
            <p:spPr>
              <a:xfrm>
                <a:off x="1392" y="1908"/>
                <a:ext cx="81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182" name="Google Shape;182;p21"/>
              <p:cNvSpPr txBox="1"/>
              <p:nvPr/>
            </p:nvSpPr>
            <p:spPr>
              <a:xfrm>
                <a:off x="1739" y="1759"/>
                <a:ext cx="194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cxnSp>
            <p:nvCxnSpPr>
              <p:cNvPr id="183" name="Google Shape;183;p21"/>
              <p:cNvCxnSpPr/>
              <p:nvPr/>
            </p:nvCxnSpPr>
            <p:spPr>
              <a:xfrm>
                <a:off x="2232" y="1908"/>
                <a:ext cx="11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184" name="Google Shape;184;p21"/>
              <p:cNvSpPr txBox="1"/>
              <p:nvPr/>
            </p:nvSpPr>
            <p:spPr>
              <a:xfrm>
                <a:off x="2737" y="1759"/>
                <a:ext cx="194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  <p:cxnSp>
            <p:nvCxnSpPr>
              <p:cNvPr id="185" name="Google Shape;185;p21"/>
              <p:cNvCxnSpPr/>
              <p:nvPr/>
            </p:nvCxnSpPr>
            <p:spPr>
              <a:xfrm>
                <a:off x="3384" y="1908"/>
                <a:ext cx="10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186" name="Google Shape;186;p21"/>
              <p:cNvSpPr txBox="1"/>
              <p:nvPr/>
            </p:nvSpPr>
            <p:spPr>
              <a:xfrm>
                <a:off x="3880" y="1759"/>
                <a:ext cx="194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