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2286000" y="-762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4514850" y="2152650"/>
            <a:ext cx="59436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552450" y="285750"/>
            <a:ext cx="59436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685800" y="1524000"/>
            <a:ext cx="381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4648200" y="1524000"/>
            <a:ext cx="381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685800" y="1295400"/>
            <a:ext cx="77724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Architecture</a:t>
            </a:r>
            <a:endParaRPr/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b="0" i="0" lang="pt-BR" sz="3200" u="sng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Sets: Addressing Modes and Formats</a:t>
            </a:r>
            <a:endParaRPr b="0" i="0" sz="3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Displacement Addressing (DA)</a:t>
            </a:r>
            <a:endParaRPr/>
          </a:p>
        </p:txBody>
      </p:sp>
      <p:sp>
        <p:nvSpPr>
          <p:cNvPr id="250" name="Google Shape;250;p22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 powerful mode combines the capabilities of direct addressing and register indirect addressing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Displacement requires the instruction have 2 address fields, at least one of which is explicit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a variety of displacement usage, but 3 are very common: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 addressing;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Base-Register addressing; and,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DA: Relative Addressing</a:t>
            </a:r>
            <a:endParaRPr/>
          </a:p>
        </p:txBody>
      </p:sp>
      <p:sp>
        <p:nvSpPr>
          <p:cNvPr id="256" name="Google Shape;256;p23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an implicitly referenced register normally Program Counter (PC)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current PC is added to the address field to produce the Effective Address (EA)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Typically, address field is treated as a 2’s complement number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 addressing exploits the concept of locality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DA: Base-Register Addressing</a:t>
            </a:r>
            <a:endParaRPr/>
          </a:p>
        </p:txBody>
      </p:sp>
      <p:sp>
        <p:nvSpPr>
          <p:cNvPr id="262" name="Google Shape;262;p24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referenced register contains a memory address and the address field contains a displacement (often an unsigned integer) from that address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reference may be explicit or implicit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Base-register also exploits the locality of memory references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convenient means of implementing segmentation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DA: Indexing </a:t>
            </a:r>
            <a:r>
              <a:rPr b="0" i="0" lang="pt-BR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</a:t>
            </a:r>
            <a:endParaRPr b="0" i="0" sz="4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25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address field references a main memory address, and the referenced register contains a positive displacement from that address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this usage is just the opposite of the interpretation for Base-Register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important use of indexing is to provide an efficient mechanism for performing iterative operations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EA = A + R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 = [R] + 1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machines, both indirect and indexing addressing are provided, and it is possible to employ both in the same instruction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2 possibilities: indexing is performed either before (preindexing) or after (postindexing) the instruction: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Preindexing: EA = (A) + (R)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Postindexing: EA = (A + (R))</a:t>
            </a:r>
            <a:endParaRPr/>
          </a:p>
        </p:txBody>
      </p:sp>
      <p:sp>
        <p:nvSpPr>
          <p:cNvPr id="274" name="Google Shape;274;p26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DA: Indexing </a:t>
            </a:r>
            <a:r>
              <a:rPr b="0" i="0" lang="pt-BR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</a:t>
            </a:r>
            <a:endParaRPr b="0" i="0" sz="4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Pentium Addressing Mode Calculation</a:t>
            </a:r>
            <a:endParaRPr/>
          </a:p>
        </p:txBody>
      </p:sp>
      <p:grpSp>
        <p:nvGrpSpPr>
          <p:cNvPr id="280" name="Google Shape;280;p27"/>
          <p:cNvGrpSpPr/>
          <p:nvPr/>
        </p:nvGrpSpPr>
        <p:grpSpPr>
          <a:xfrm>
            <a:off x="331788" y="1428750"/>
            <a:ext cx="8278812" cy="4629150"/>
            <a:chOff x="209" y="900"/>
            <a:chExt cx="5215" cy="2916"/>
          </a:xfrm>
        </p:grpSpPr>
        <p:grpSp>
          <p:nvGrpSpPr>
            <p:cNvPr id="281" name="Google Shape;281;p27"/>
            <p:cNvGrpSpPr/>
            <p:nvPr/>
          </p:nvGrpSpPr>
          <p:grpSpPr>
            <a:xfrm>
              <a:off x="209" y="900"/>
              <a:ext cx="1920" cy="1012"/>
              <a:chOff x="209" y="900"/>
              <a:chExt cx="1920" cy="1012"/>
            </a:xfrm>
          </p:grpSpPr>
          <p:grpSp>
            <p:nvGrpSpPr>
              <p:cNvPr id="282" name="Google Shape;282;p27"/>
              <p:cNvGrpSpPr/>
              <p:nvPr/>
            </p:nvGrpSpPr>
            <p:grpSpPr>
              <a:xfrm>
                <a:off x="209" y="900"/>
                <a:ext cx="1356" cy="237"/>
                <a:chOff x="437" y="1616"/>
                <a:chExt cx="1356" cy="163"/>
              </a:xfrm>
            </p:grpSpPr>
            <p:sp>
              <p:nvSpPr>
                <p:cNvPr id="283" name="Google Shape;283;p27"/>
                <p:cNvSpPr txBox="1"/>
                <p:nvPr/>
              </p:nvSpPr>
              <p:spPr>
                <a:xfrm>
                  <a:off x="853" y="1616"/>
                  <a:ext cx="940" cy="1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Selector</a:t>
                  </a:r>
                  <a:endParaRPr/>
                </a:p>
              </p:txBody>
            </p:sp>
            <p:sp>
              <p:nvSpPr>
                <p:cNvPr id="284" name="Google Shape;284;p27"/>
                <p:cNvSpPr txBox="1"/>
                <p:nvPr/>
              </p:nvSpPr>
              <p:spPr>
                <a:xfrm>
                  <a:off x="437" y="1619"/>
                  <a:ext cx="256" cy="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6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SS</a:t>
                  </a:r>
                  <a:endParaRPr/>
                </a:p>
              </p:txBody>
            </p:sp>
          </p:grpSp>
          <p:grpSp>
            <p:nvGrpSpPr>
              <p:cNvPr id="285" name="Google Shape;285;p27"/>
              <p:cNvGrpSpPr/>
              <p:nvPr/>
            </p:nvGrpSpPr>
            <p:grpSpPr>
              <a:xfrm>
                <a:off x="317" y="1051"/>
                <a:ext cx="1332" cy="237"/>
                <a:chOff x="605" y="1699"/>
                <a:chExt cx="1332" cy="237"/>
              </a:xfrm>
            </p:grpSpPr>
            <p:sp>
              <p:nvSpPr>
                <p:cNvPr id="286" name="Google Shape;286;p27"/>
                <p:cNvSpPr txBox="1"/>
                <p:nvPr/>
              </p:nvSpPr>
              <p:spPr>
                <a:xfrm>
                  <a:off x="997" y="1699"/>
                  <a:ext cx="940" cy="237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Selector</a:t>
                  </a:r>
                  <a:endParaRPr/>
                </a:p>
              </p:txBody>
            </p:sp>
            <p:sp>
              <p:nvSpPr>
                <p:cNvPr id="287" name="Google Shape;287;p27"/>
                <p:cNvSpPr txBox="1"/>
                <p:nvPr/>
              </p:nvSpPr>
              <p:spPr>
                <a:xfrm>
                  <a:off x="605" y="1717"/>
                  <a:ext cx="277" cy="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6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GS</a:t>
                  </a:r>
                  <a:endParaRPr/>
                </a:p>
              </p:txBody>
            </p:sp>
          </p:grpSp>
          <p:grpSp>
            <p:nvGrpSpPr>
              <p:cNvPr id="288" name="Google Shape;288;p27"/>
              <p:cNvGrpSpPr/>
              <p:nvPr/>
            </p:nvGrpSpPr>
            <p:grpSpPr>
              <a:xfrm>
                <a:off x="461" y="1207"/>
                <a:ext cx="1308" cy="237"/>
                <a:chOff x="737" y="1747"/>
                <a:chExt cx="1308" cy="237"/>
              </a:xfrm>
            </p:grpSpPr>
            <p:sp>
              <p:nvSpPr>
                <p:cNvPr id="289" name="Google Shape;289;p27"/>
                <p:cNvSpPr txBox="1"/>
                <p:nvPr/>
              </p:nvSpPr>
              <p:spPr>
                <a:xfrm>
                  <a:off x="1105" y="1747"/>
                  <a:ext cx="940" cy="237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Selector</a:t>
                  </a:r>
                  <a:endParaRPr/>
                </a:p>
              </p:txBody>
            </p:sp>
            <p:sp>
              <p:nvSpPr>
                <p:cNvPr id="290" name="Google Shape;290;p27"/>
                <p:cNvSpPr txBox="1"/>
                <p:nvPr/>
              </p:nvSpPr>
              <p:spPr>
                <a:xfrm>
                  <a:off x="737" y="1765"/>
                  <a:ext cx="256" cy="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6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FS</a:t>
                  </a:r>
                  <a:endParaRPr/>
                </a:p>
              </p:txBody>
            </p:sp>
          </p:grpSp>
          <p:grpSp>
            <p:nvGrpSpPr>
              <p:cNvPr id="291" name="Google Shape;291;p27"/>
              <p:cNvGrpSpPr/>
              <p:nvPr/>
            </p:nvGrpSpPr>
            <p:grpSpPr>
              <a:xfrm>
                <a:off x="577" y="1363"/>
                <a:ext cx="1312" cy="237"/>
                <a:chOff x="733" y="1747"/>
                <a:chExt cx="1312" cy="237"/>
              </a:xfrm>
            </p:grpSpPr>
            <p:sp>
              <p:nvSpPr>
                <p:cNvPr id="292" name="Google Shape;292;p27"/>
                <p:cNvSpPr txBox="1"/>
                <p:nvPr/>
              </p:nvSpPr>
              <p:spPr>
                <a:xfrm>
                  <a:off x="1105" y="1747"/>
                  <a:ext cx="940" cy="237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Selector</a:t>
                  </a:r>
                  <a:endParaRPr/>
                </a:p>
              </p:txBody>
            </p:sp>
            <p:sp>
              <p:nvSpPr>
                <p:cNvPr id="293" name="Google Shape;293;p27"/>
                <p:cNvSpPr txBox="1"/>
                <p:nvPr/>
              </p:nvSpPr>
              <p:spPr>
                <a:xfrm>
                  <a:off x="733" y="1765"/>
                  <a:ext cx="263" cy="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6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ES</a:t>
                  </a:r>
                  <a:endParaRPr/>
                </a:p>
              </p:txBody>
            </p:sp>
          </p:grpSp>
          <p:grpSp>
            <p:nvGrpSpPr>
              <p:cNvPr id="294" name="Google Shape;294;p27"/>
              <p:cNvGrpSpPr/>
              <p:nvPr/>
            </p:nvGrpSpPr>
            <p:grpSpPr>
              <a:xfrm>
                <a:off x="690" y="1519"/>
                <a:ext cx="1319" cy="237"/>
                <a:chOff x="726" y="1747"/>
                <a:chExt cx="1319" cy="237"/>
              </a:xfrm>
            </p:grpSpPr>
            <p:sp>
              <p:nvSpPr>
                <p:cNvPr id="295" name="Google Shape;295;p27"/>
                <p:cNvSpPr txBox="1"/>
                <p:nvPr/>
              </p:nvSpPr>
              <p:spPr>
                <a:xfrm>
                  <a:off x="1105" y="1747"/>
                  <a:ext cx="940" cy="237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Selector</a:t>
                  </a:r>
                  <a:endParaRPr/>
                </a:p>
              </p:txBody>
            </p:sp>
            <p:sp>
              <p:nvSpPr>
                <p:cNvPr id="296" name="Google Shape;296;p27"/>
                <p:cNvSpPr txBox="1"/>
                <p:nvPr/>
              </p:nvSpPr>
              <p:spPr>
                <a:xfrm>
                  <a:off x="726" y="1765"/>
                  <a:ext cx="277" cy="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6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DS</a:t>
                  </a:r>
                  <a:endParaRPr/>
                </a:p>
              </p:txBody>
            </p:sp>
          </p:grpSp>
          <p:grpSp>
            <p:nvGrpSpPr>
              <p:cNvPr id="297" name="Google Shape;297;p27"/>
              <p:cNvGrpSpPr/>
              <p:nvPr/>
            </p:nvGrpSpPr>
            <p:grpSpPr>
              <a:xfrm>
                <a:off x="815" y="1675"/>
                <a:ext cx="1314" cy="237"/>
                <a:chOff x="731" y="1747"/>
                <a:chExt cx="1314" cy="237"/>
              </a:xfrm>
            </p:grpSpPr>
            <p:sp>
              <p:nvSpPr>
                <p:cNvPr id="298" name="Google Shape;298;p27"/>
                <p:cNvSpPr txBox="1"/>
                <p:nvPr/>
              </p:nvSpPr>
              <p:spPr>
                <a:xfrm>
                  <a:off x="1105" y="1747"/>
                  <a:ext cx="940" cy="237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Selector</a:t>
                  </a:r>
                  <a:endParaRPr/>
                </a:p>
              </p:txBody>
            </p:sp>
            <p:sp>
              <p:nvSpPr>
                <p:cNvPr id="299" name="Google Shape;299;p27"/>
                <p:cNvSpPr txBox="1"/>
                <p:nvPr/>
              </p:nvSpPr>
              <p:spPr>
                <a:xfrm>
                  <a:off x="731" y="1765"/>
                  <a:ext cx="270" cy="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6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CS</a:t>
                  </a:r>
                  <a:endParaRPr/>
                </a:p>
              </p:txBody>
            </p:sp>
          </p:grpSp>
          <p:cxnSp>
            <p:nvCxnSpPr>
              <p:cNvPr id="300" name="Google Shape;300;p27"/>
              <p:cNvCxnSpPr/>
              <p:nvPr/>
            </p:nvCxnSpPr>
            <p:spPr>
              <a:xfrm>
                <a:off x="384" y="1812"/>
                <a:ext cx="44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301" name="Google Shape;301;p27"/>
            <p:cNvGrpSpPr/>
            <p:nvPr/>
          </p:nvGrpSpPr>
          <p:grpSpPr>
            <a:xfrm>
              <a:off x="1236" y="2158"/>
              <a:ext cx="1289" cy="1552"/>
              <a:chOff x="2316" y="1198"/>
              <a:chExt cx="1541" cy="1552"/>
            </a:xfrm>
          </p:grpSpPr>
          <p:grpSp>
            <p:nvGrpSpPr>
              <p:cNvPr id="302" name="Google Shape;302;p27"/>
              <p:cNvGrpSpPr/>
              <p:nvPr/>
            </p:nvGrpSpPr>
            <p:grpSpPr>
              <a:xfrm>
                <a:off x="2316" y="1198"/>
                <a:ext cx="1037" cy="772"/>
                <a:chOff x="2448" y="2902"/>
                <a:chExt cx="1181" cy="772"/>
              </a:xfrm>
            </p:grpSpPr>
            <p:sp>
              <p:nvSpPr>
                <p:cNvPr id="303" name="Google Shape;303;p27"/>
                <p:cNvSpPr txBox="1"/>
                <p:nvPr/>
              </p:nvSpPr>
              <p:spPr>
                <a:xfrm>
                  <a:off x="2449" y="2902"/>
                  <a:ext cx="1180" cy="77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36000" lIns="18000" spcFirstLastPara="1" rIns="18000" wrap="square" tIns="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SS</a:t>
                  </a:r>
                  <a:endParaRPr/>
                </a:p>
                <a:p>
                  <a:pPr indent="0" lvl="0" marL="0" marR="0" rtl="0" algn="ctr">
                    <a:spcBef>
                      <a:spcPts val="18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Access Rights</a:t>
                  </a:r>
                  <a:endParaRPr/>
                </a:p>
                <a:p>
                  <a:pPr indent="0" lvl="0" marL="0" marR="0" rtl="0" algn="ctr">
                    <a:spcBef>
                      <a:spcPts val="18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Limit</a:t>
                  </a:r>
                  <a:endParaRPr/>
                </a:p>
                <a:p>
                  <a:pPr indent="0" lvl="0" marL="0" marR="0" rtl="0" algn="ctr">
                    <a:spcBef>
                      <a:spcPts val="18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Base Address</a:t>
                  </a:r>
                  <a:endParaRPr/>
                </a:p>
              </p:txBody>
            </p:sp>
            <p:cxnSp>
              <p:nvCxnSpPr>
                <p:cNvPr id="304" name="Google Shape;304;p27"/>
                <p:cNvCxnSpPr/>
                <p:nvPr/>
              </p:nvCxnSpPr>
              <p:spPr>
                <a:xfrm>
                  <a:off x="2448" y="3492"/>
                  <a:ext cx="117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05" name="Google Shape;305;p27"/>
                <p:cNvCxnSpPr/>
                <p:nvPr/>
              </p:nvCxnSpPr>
              <p:spPr>
                <a:xfrm>
                  <a:off x="2448" y="3300"/>
                  <a:ext cx="117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06" name="Google Shape;306;p27"/>
              <p:cNvGrpSpPr/>
              <p:nvPr/>
            </p:nvGrpSpPr>
            <p:grpSpPr>
              <a:xfrm>
                <a:off x="2424" y="1354"/>
                <a:ext cx="1037" cy="772"/>
                <a:chOff x="2448" y="2902"/>
                <a:chExt cx="1181" cy="772"/>
              </a:xfrm>
            </p:grpSpPr>
            <p:sp>
              <p:nvSpPr>
                <p:cNvPr id="307" name="Google Shape;307;p27"/>
                <p:cNvSpPr txBox="1"/>
                <p:nvPr/>
              </p:nvSpPr>
              <p:spPr>
                <a:xfrm>
                  <a:off x="2450" y="2902"/>
                  <a:ext cx="1179" cy="77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36000" lIns="18000" spcFirstLastPara="1" rIns="18000" wrap="square" tIns="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GS</a:t>
                  </a:r>
                  <a:endParaRPr/>
                </a:p>
                <a:p>
                  <a:pPr indent="0" lvl="0" marL="0" marR="0" rtl="0" algn="ctr">
                    <a:spcBef>
                      <a:spcPts val="18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Access Rights</a:t>
                  </a:r>
                  <a:endParaRPr/>
                </a:p>
                <a:p>
                  <a:pPr indent="0" lvl="0" marL="0" marR="0" rtl="0" algn="ctr">
                    <a:spcBef>
                      <a:spcPts val="18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Limit</a:t>
                  </a:r>
                  <a:endParaRPr/>
                </a:p>
                <a:p>
                  <a:pPr indent="0" lvl="0" marL="0" marR="0" rtl="0" algn="ctr">
                    <a:spcBef>
                      <a:spcPts val="18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Base Address</a:t>
                  </a:r>
                  <a:endParaRPr/>
                </a:p>
              </p:txBody>
            </p:sp>
            <p:cxnSp>
              <p:nvCxnSpPr>
                <p:cNvPr id="308" name="Google Shape;308;p27"/>
                <p:cNvCxnSpPr/>
                <p:nvPr/>
              </p:nvCxnSpPr>
              <p:spPr>
                <a:xfrm>
                  <a:off x="2448" y="3492"/>
                  <a:ext cx="117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09" name="Google Shape;309;p27"/>
                <p:cNvCxnSpPr/>
                <p:nvPr/>
              </p:nvCxnSpPr>
              <p:spPr>
                <a:xfrm>
                  <a:off x="2448" y="3300"/>
                  <a:ext cx="117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10" name="Google Shape;310;p27"/>
              <p:cNvGrpSpPr/>
              <p:nvPr/>
            </p:nvGrpSpPr>
            <p:grpSpPr>
              <a:xfrm>
                <a:off x="2532" y="1510"/>
                <a:ext cx="1038" cy="772"/>
                <a:chOff x="2448" y="2902"/>
                <a:chExt cx="1182" cy="772"/>
              </a:xfrm>
            </p:grpSpPr>
            <p:sp>
              <p:nvSpPr>
                <p:cNvPr id="311" name="Google Shape;311;p27"/>
                <p:cNvSpPr txBox="1"/>
                <p:nvPr/>
              </p:nvSpPr>
              <p:spPr>
                <a:xfrm>
                  <a:off x="2449" y="2902"/>
                  <a:ext cx="1181" cy="77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36000" lIns="18000" spcFirstLastPara="1" rIns="18000" wrap="square" tIns="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FS</a:t>
                  </a:r>
                  <a:endParaRPr/>
                </a:p>
                <a:p>
                  <a:pPr indent="0" lvl="0" marL="0" marR="0" rtl="0" algn="ctr">
                    <a:spcBef>
                      <a:spcPts val="18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Access Rights</a:t>
                  </a:r>
                  <a:endParaRPr/>
                </a:p>
                <a:p>
                  <a:pPr indent="0" lvl="0" marL="0" marR="0" rtl="0" algn="ctr">
                    <a:spcBef>
                      <a:spcPts val="18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Limit</a:t>
                  </a:r>
                  <a:endParaRPr/>
                </a:p>
                <a:p>
                  <a:pPr indent="0" lvl="0" marL="0" marR="0" rtl="0" algn="ctr">
                    <a:spcBef>
                      <a:spcPts val="18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Base Address</a:t>
                  </a:r>
                  <a:endParaRPr/>
                </a:p>
              </p:txBody>
            </p:sp>
            <p:cxnSp>
              <p:nvCxnSpPr>
                <p:cNvPr id="312" name="Google Shape;312;p27"/>
                <p:cNvCxnSpPr/>
                <p:nvPr/>
              </p:nvCxnSpPr>
              <p:spPr>
                <a:xfrm>
                  <a:off x="2448" y="3492"/>
                  <a:ext cx="117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13" name="Google Shape;313;p27"/>
                <p:cNvCxnSpPr/>
                <p:nvPr/>
              </p:nvCxnSpPr>
              <p:spPr>
                <a:xfrm>
                  <a:off x="2448" y="3300"/>
                  <a:ext cx="117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14" name="Google Shape;314;p27"/>
              <p:cNvGrpSpPr/>
              <p:nvPr/>
            </p:nvGrpSpPr>
            <p:grpSpPr>
              <a:xfrm>
                <a:off x="2628" y="1666"/>
                <a:ext cx="1037" cy="772"/>
                <a:chOff x="2448" y="2902"/>
                <a:chExt cx="1181" cy="772"/>
              </a:xfrm>
            </p:grpSpPr>
            <p:sp>
              <p:nvSpPr>
                <p:cNvPr id="315" name="Google Shape;315;p27"/>
                <p:cNvSpPr txBox="1"/>
                <p:nvPr/>
              </p:nvSpPr>
              <p:spPr>
                <a:xfrm>
                  <a:off x="2449" y="2902"/>
                  <a:ext cx="1180" cy="77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36000" lIns="18000" spcFirstLastPara="1" rIns="18000" wrap="square" tIns="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ES</a:t>
                  </a:r>
                  <a:endParaRPr/>
                </a:p>
                <a:p>
                  <a:pPr indent="0" lvl="0" marL="0" marR="0" rtl="0" algn="ctr">
                    <a:spcBef>
                      <a:spcPts val="18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Access Rights</a:t>
                  </a:r>
                  <a:endParaRPr/>
                </a:p>
                <a:p>
                  <a:pPr indent="0" lvl="0" marL="0" marR="0" rtl="0" algn="ctr">
                    <a:spcBef>
                      <a:spcPts val="18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Limit</a:t>
                  </a:r>
                  <a:endParaRPr/>
                </a:p>
                <a:p>
                  <a:pPr indent="0" lvl="0" marL="0" marR="0" rtl="0" algn="ctr">
                    <a:spcBef>
                      <a:spcPts val="18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Base Address</a:t>
                  </a:r>
                  <a:endParaRPr/>
                </a:p>
              </p:txBody>
            </p:sp>
            <p:cxnSp>
              <p:nvCxnSpPr>
                <p:cNvPr id="316" name="Google Shape;316;p27"/>
                <p:cNvCxnSpPr/>
                <p:nvPr/>
              </p:nvCxnSpPr>
              <p:spPr>
                <a:xfrm>
                  <a:off x="2448" y="3492"/>
                  <a:ext cx="117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17" name="Google Shape;317;p27"/>
                <p:cNvCxnSpPr/>
                <p:nvPr/>
              </p:nvCxnSpPr>
              <p:spPr>
                <a:xfrm>
                  <a:off x="2448" y="3300"/>
                  <a:ext cx="117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18" name="Google Shape;318;p27"/>
              <p:cNvGrpSpPr/>
              <p:nvPr/>
            </p:nvGrpSpPr>
            <p:grpSpPr>
              <a:xfrm>
                <a:off x="2724" y="1822"/>
                <a:ext cx="1037" cy="772"/>
                <a:chOff x="2448" y="2902"/>
                <a:chExt cx="1181" cy="772"/>
              </a:xfrm>
            </p:grpSpPr>
            <p:sp>
              <p:nvSpPr>
                <p:cNvPr id="319" name="Google Shape;319;p27"/>
                <p:cNvSpPr txBox="1"/>
                <p:nvPr/>
              </p:nvSpPr>
              <p:spPr>
                <a:xfrm>
                  <a:off x="2449" y="2902"/>
                  <a:ext cx="1180" cy="77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36000" lIns="18000" spcFirstLastPara="1" rIns="18000" wrap="square" tIns="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DS</a:t>
                  </a:r>
                  <a:endParaRPr/>
                </a:p>
                <a:p>
                  <a:pPr indent="0" lvl="0" marL="0" marR="0" rtl="0" algn="ctr">
                    <a:spcBef>
                      <a:spcPts val="18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Access Rights</a:t>
                  </a:r>
                  <a:endParaRPr/>
                </a:p>
                <a:p>
                  <a:pPr indent="0" lvl="0" marL="0" marR="0" rtl="0" algn="ctr">
                    <a:spcBef>
                      <a:spcPts val="18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Limit</a:t>
                  </a:r>
                  <a:endParaRPr/>
                </a:p>
                <a:p>
                  <a:pPr indent="0" lvl="0" marL="0" marR="0" rtl="0" algn="ctr">
                    <a:spcBef>
                      <a:spcPts val="18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Base Address</a:t>
                  </a:r>
                  <a:endParaRPr/>
                </a:p>
              </p:txBody>
            </p:sp>
            <p:cxnSp>
              <p:nvCxnSpPr>
                <p:cNvPr id="320" name="Google Shape;320;p27"/>
                <p:cNvCxnSpPr/>
                <p:nvPr/>
              </p:nvCxnSpPr>
              <p:spPr>
                <a:xfrm>
                  <a:off x="2448" y="3492"/>
                  <a:ext cx="117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1" name="Google Shape;321;p27"/>
                <p:cNvCxnSpPr/>
                <p:nvPr/>
              </p:nvCxnSpPr>
              <p:spPr>
                <a:xfrm>
                  <a:off x="2448" y="3300"/>
                  <a:ext cx="117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22" name="Google Shape;322;p27"/>
              <p:cNvGrpSpPr/>
              <p:nvPr/>
            </p:nvGrpSpPr>
            <p:grpSpPr>
              <a:xfrm>
                <a:off x="2820" y="1978"/>
                <a:ext cx="1037" cy="772"/>
                <a:chOff x="2448" y="2902"/>
                <a:chExt cx="1181" cy="772"/>
              </a:xfrm>
            </p:grpSpPr>
            <p:sp>
              <p:nvSpPr>
                <p:cNvPr id="323" name="Google Shape;323;p27"/>
                <p:cNvSpPr txBox="1"/>
                <p:nvPr/>
              </p:nvSpPr>
              <p:spPr>
                <a:xfrm>
                  <a:off x="2450" y="2902"/>
                  <a:ext cx="1179" cy="77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36000" lIns="18000" spcFirstLastPara="1" rIns="18000" wrap="square" tIns="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CS</a:t>
                  </a:r>
                  <a:endParaRPr/>
                </a:p>
                <a:p>
                  <a:pPr indent="0" lvl="0" marL="0" marR="0" rtl="0" algn="ctr">
                    <a:spcBef>
                      <a:spcPts val="18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Access Rights</a:t>
                  </a:r>
                  <a:endParaRPr/>
                </a:p>
                <a:p>
                  <a:pPr indent="0" lvl="0" marL="0" marR="0" rtl="0" algn="ctr">
                    <a:spcBef>
                      <a:spcPts val="18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Limit</a:t>
                  </a:r>
                  <a:endParaRPr/>
                </a:p>
                <a:p>
                  <a:pPr indent="0" lvl="0" marL="0" marR="0" rtl="0" algn="ctr">
                    <a:spcBef>
                      <a:spcPts val="18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Base Address</a:t>
                  </a:r>
                  <a:endParaRPr/>
                </a:p>
              </p:txBody>
            </p:sp>
            <p:cxnSp>
              <p:nvCxnSpPr>
                <p:cNvPr id="324" name="Google Shape;324;p27"/>
                <p:cNvCxnSpPr/>
                <p:nvPr/>
              </p:nvCxnSpPr>
              <p:spPr>
                <a:xfrm>
                  <a:off x="2448" y="3492"/>
                  <a:ext cx="117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5" name="Google Shape;325;p27"/>
                <p:cNvCxnSpPr/>
                <p:nvPr/>
              </p:nvCxnSpPr>
              <p:spPr>
                <a:xfrm>
                  <a:off x="2448" y="3300"/>
                  <a:ext cx="117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326" name="Google Shape;326;p27"/>
            <p:cNvSpPr txBox="1"/>
            <p:nvPr/>
          </p:nvSpPr>
          <p:spPr>
            <a:xfrm>
              <a:off x="3257" y="972"/>
              <a:ext cx="1066" cy="27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0800" lIns="54000" spcFirstLastPara="1" rIns="54000" wrap="square" tIns="1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Base Register</a:t>
              </a:r>
              <a:endParaRPr/>
            </a:p>
          </p:txBody>
        </p:sp>
        <p:sp>
          <p:nvSpPr>
            <p:cNvPr id="327" name="Google Shape;327;p27"/>
            <p:cNvSpPr txBox="1"/>
            <p:nvPr/>
          </p:nvSpPr>
          <p:spPr>
            <a:xfrm>
              <a:off x="3257" y="1380"/>
              <a:ext cx="1066" cy="27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0800" lIns="54000" spcFirstLastPara="1" rIns="54000" wrap="square" tIns="1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Index Register</a:t>
              </a:r>
              <a:endParaRPr/>
            </a:p>
          </p:txBody>
        </p:sp>
        <p:sp>
          <p:nvSpPr>
            <p:cNvPr id="328" name="Google Shape;328;p27"/>
            <p:cNvSpPr txBox="1"/>
            <p:nvPr/>
          </p:nvSpPr>
          <p:spPr>
            <a:xfrm>
              <a:off x="3257" y="2340"/>
              <a:ext cx="1066" cy="3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0800" lIns="54000" spcFirstLastPara="1" rIns="54000" wrap="square" tIns="1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Scale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1, 2, 4, or 8</a:t>
              </a:r>
              <a:endParaRPr/>
            </a:p>
          </p:txBody>
        </p:sp>
        <p:grpSp>
          <p:nvGrpSpPr>
            <p:cNvPr id="329" name="Google Shape;329;p27"/>
            <p:cNvGrpSpPr/>
            <p:nvPr/>
          </p:nvGrpSpPr>
          <p:grpSpPr>
            <a:xfrm>
              <a:off x="3684" y="3312"/>
              <a:ext cx="227" cy="227"/>
              <a:chOff x="3396" y="2940"/>
              <a:chExt cx="1134" cy="1134"/>
            </a:xfrm>
          </p:grpSpPr>
          <p:sp>
            <p:nvSpPr>
              <p:cNvPr id="330" name="Google Shape;330;p27"/>
              <p:cNvSpPr/>
              <p:nvPr/>
            </p:nvSpPr>
            <p:spPr>
              <a:xfrm>
                <a:off x="3396" y="2940"/>
                <a:ext cx="1134" cy="1134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31" name="Google Shape;331;p27"/>
              <p:cNvGrpSpPr/>
              <p:nvPr/>
            </p:nvGrpSpPr>
            <p:grpSpPr>
              <a:xfrm>
                <a:off x="3624" y="3168"/>
                <a:ext cx="684" cy="684"/>
                <a:chOff x="3624" y="3168"/>
                <a:chExt cx="684" cy="684"/>
              </a:xfrm>
            </p:grpSpPr>
            <p:cxnSp>
              <p:nvCxnSpPr>
                <p:cNvPr id="332" name="Google Shape;332;p27"/>
                <p:cNvCxnSpPr/>
                <p:nvPr/>
              </p:nvCxnSpPr>
              <p:spPr>
                <a:xfrm>
                  <a:off x="3960" y="3168"/>
                  <a:ext cx="0" cy="68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33" name="Google Shape;333;p27"/>
                <p:cNvCxnSpPr/>
                <p:nvPr/>
              </p:nvCxnSpPr>
              <p:spPr>
                <a:xfrm>
                  <a:off x="3624" y="3504"/>
                  <a:ext cx="684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34" name="Google Shape;334;p27"/>
            <p:cNvGrpSpPr/>
            <p:nvPr/>
          </p:nvGrpSpPr>
          <p:grpSpPr>
            <a:xfrm>
              <a:off x="2772" y="2880"/>
              <a:ext cx="227" cy="227"/>
              <a:chOff x="3396" y="2940"/>
              <a:chExt cx="1134" cy="1134"/>
            </a:xfrm>
          </p:grpSpPr>
          <p:sp>
            <p:nvSpPr>
              <p:cNvPr id="335" name="Google Shape;335;p27"/>
              <p:cNvSpPr/>
              <p:nvPr/>
            </p:nvSpPr>
            <p:spPr>
              <a:xfrm>
                <a:off x="3396" y="2940"/>
                <a:ext cx="1134" cy="1134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36" name="Google Shape;336;p27"/>
              <p:cNvGrpSpPr/>
              <p:nvPr/>
            </p:nvGrpSpPr>
            <p:grpSpPr>
              <a:xfrm>
                <a:off x="3624" y="3168"/>
                <a:ext cx="684" cy="684"/>
                <a:chOff x="3624" y="3168"/>
                <a:chExt cx="684" cy="684"/>
              </a:xfrm>
            </p:grpSpPr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960" y="3168"/>
                  <a:ext cx="0" cy="68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38" name="Google Shape;338;p27"/>
                <p:cNvCxnSpPr/>
                <p:nvPr/>
              </p:nvCxnSpPr>
              <p:spPr>
                <a:xfrm>
                  <a:off x="3624" y="3504"/>
                  <a:ext cx="684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39" name="Google Shape;339;p27"/>
            <p:cNvGrpSpPr/>
            <p:nvPr/>
          </p:nvGrpSpPr>
          <p:grpSpPr>
            <a:xfrm rot="2700000">
              <a:off x="3670" y="1870"/>
              <a:ext cx="227" cy="227"/>
              <a:chOff x="3396" y="2940"/>
              <a:chExt cx="1134" cy="1134"/>
            </a:xfrm>
          </p:grpSpPr>
          <p:sp>
            <p:nvSpPr>
              <p:cNvPr id="340" name="Google Shape;340;p27"/>
              <p:cNvSpPr/>
              <p:nvPr/>
            </p:nvSpPr>
            <p:spPr>
              <a:xfrm>
                <a:off x="3396" y="2940"/>
                <a:ext cx="1134" cy="1134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41" name="Google Shape;341;p27"/>
              <p:cNvGrpSpPr/>
              <p:nvPr/>
            </p:nvGrpSpPr>
            <p:grpSpPr>
              <a:xfrm>
                <a:off x="3624" y="3168"/>
                <a:ext cx="684" cy="684"/>
                <a:chOff x="3624" y="3168"/>
                <a:chExt cx="684" cy="684"/>
              </a:xfrm>
            </p:grpSpPr>
            <p:cxnSp>
              <p:nvCxnSpPr>
                <p:cNvPr id="342" name="Google Shape;342;p27"/>
                <p:cNvCxnSpPr/>
                <p:nvPr/>
              </p:nvCxnSpPr>
              <p:spPr>
                <a:xfrm>
                  <a:off x="3960" y="3168"/>
                  <a:ext cx="0" cy="68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3" name="Google Shape;343;p27"/>
                <p:cNvCxnSpPr/>
                <p:nvPr/>
              </p:nvCxnSpPr>
              <p:spPr>
                <a:xfrm>
                  <a:off x="3624" y="3504"/>
                  <a:ext cx="684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344" name="Google Shape;344;p27"/>
            <p:cNvCxnSpPr/>
            <p:nvPr/>
          </p:nvCxnSpPr>
          <p:spPr>
            <a:xfrm>
              <a:off x="3792" y="1656"/>
              <a:ext cx="0" cy="2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45" name="Google Shape;345;p27"/>
            <p:cNvCxnSpPr/>
            <p:nvPr/>
          </p:nvCxnSpPr>
          <p:spPr>
            <a:xfrm rot="10800000">
              <a:off x="3792" y="2100"/>
              <a:ext cx="0" cy="2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46" name="Google Shape;346;p27"/>
            <p:cNvSpPr txBox="1"/>
            <p:nvPr/>
          </p:nvSpPr>
          <p:spPr>
            <a:xfrm>
              <a:off x="3257" y="2808"/>
              <a:ext cx="1066" cy="3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0800" lIns="54000" spcFirstLastPara="1" rIns="54000" wrap="square" tIns="1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Displacement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0, 8, or 32 bits</a:t>
              </a:r>
              <a:endParaRPr/>
            </a:p>
          </p:txBody>
        </p:sp>
        <p:cxnSp>
          <p:nvCxnSpPr>
            <p:cNvPr id="347" name="Google Shape;347;p27"/>
            <p:cNvCxnSpPr/>
            <p:nvPr/>
          </p:nvCxnSpPr>
          <p:spPr>
            <a:xfrm rot="10800000">
              <a:off x="3000" y="3012"/>
              <a:ext cx="25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48" name="Google Shape;348;p27"/>
            <p:cNvSpPr/>
            <p:nvPr/>
          </p:nvSpPr>
          <p:spPr>
            <a:xfrm>
              <a:off x="2940" y="1980"/>
              <a:ext cx="732" cy="912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19999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2820" y="1104"/>
              <a:ext cx="420" cy="1788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19999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2892" y="3108"/>
              <a:ext cx="792" cy="31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19999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2520" y="3540"/>
              <a:ext cx="1284" cy="84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4800" y="2232"/>
              <a:ext cx="624" cy="1008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rgbClr val="C0C0C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4800" y="1644"/>
              <a:ext cx="624" cy="2172"/>
            </a:xfrm>
            <a:prstGeom prst="flowChartPunchedTap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4" name="Google Shape;354;p27"/>
            <p:cNvSpPr/>
            <p:nvPr/>
          </p:nvSpPr>
          <p:spPr>
            <a:xfrm>
              <a:off x="4800" y="2556"/>
              <a:ext cx="624" cy="16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3912" y="2652"/>
              <a:ext cx="888" cy="78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82702" y="120000"/>
                  </a:lnTo>
                  <a:lnTo>
                    <a:pt x="82702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6" name="Google Shape;356;p27"/>
            <p:cNvSpPr txBox="1"/>
            <p:nvPr/>
          </p:nvSpPr>
          <p:spPr>
            <a:xfrm>
              <a:off x="2872" y="3232"/>
              <a:ext cx="30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EA</a:t>
              </a: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840" y="1908"/>
              <a:ext cx="816" cy="1704"/>
            </a:xfrm>
            <a:custGeom>
              <a:rect b="b" l="l" r="r" t="t"/>
              <a:pathLst>
                <a:path extrusionOk="0" h="120000" w="120000">
                  <a:moveTo>
                    <a:pt x="118235" y="0"/>
                  </a:moveTo>
                  <a:lnTo>
                    <a:pt x="118235" y="8450"/>
                  </a:lnTo>
                  <a:lnTo>
                    <a:pt x="0" y="8450"/>
                  </a:lnTo>
                  <a:lnTo>
                    <a:pt x="0" y="119999"/>
                  </a:lnTo>
                  <a:lnTo>
                    <a:pt x="120000" y="119999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58" name="Google Shape;358;p27"/>
            <p:cNvCxnSpPr/>
            <p:nvPr/>
          </p:nvCxnSpPr>
          <p:spPr>
            <a:xfrm>
              <a:off x="4764" y="1452"/>
              <a:ext cx="456" cy="768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dot"/>
              <a:round/>
              <a:headEnd len="sm" w="sm" type="none"/>
              <a:tailEnd len="med" w="med" type="triangle"/>
            </a:ln>
          </p:spPr>
        </p:cxnSp>
        <p:cxnSp>
          <p:nvCxnSpPr>
            <p:cNvPr id="359" name="Google Shape;359;p27"/>
            <p:cNvCxnSpPr/>
            <p:nvPr/>
          </p:nvCxnSpPr>
          <p:spPr>
            <a:xfrm>
              <a:off x="4572" y="1440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0" name="Google Shape;360;p27"/>
            <p:cNvSpPr txBox="1"/>
            <p:nvPr/>
          </p:nvSpPr>
          <p:spPr>
            <a:xfrm>
              <a:off x="4532" y="963"/>
              <a:ext cx="563" cy="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Segment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Base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Address</a:t>
              </a:r>
              <a:endParaRPr/>
            </a:p>
          </p:txBody>
        </p:sp>
        <p:sp>
          <p:nvSpPr>
            <p:cNvPr id="361" name="Google Shape;361;p27"/>
            <p:cNvSpPr txBox="1"/>
            <p:nvPr/>
          </p:nvSpPr>
          <p:spPr>
            <a:xfrm>
              <a:off x="4114" y="3416"/>
              <a:ext cx="534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Linear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Address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Pentium Addressing Modes</a:t>
            </a:r>
            <a:endParaRPr/>
          </a:p>
        </p:txBody>
      </p:sp>
      <p:sp>
        <p:nvSpPr>
          <p:cNvPr id="367" name="Google Shape;367;p28"/>
          <p:cNvSpPr txBox="1"/>
          <p:nvPr/>
        </p:nvSpPr>
        <p:spPr>
          <a:xfrm>
            <a:off x="1206500" y="1382713"/>
            <a:ext cx="6780213" cy="314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r>
              <a:rPr b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Immediate			Operand =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				LA = 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Displacement			LA = [SR] +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				LA = [SR] + [B]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with Displacement (Disp)	LA = [SR] + [B] +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Scaled Index with Disp		LA = [SR] + [I]xS +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with Index and Disp		LA = [SR] + [B] + [I] +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with Scaled Index and Disp	LA = [SR] + [I]xS + [B] +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				LA = [PC] + A</a:t>
            </a:r>
            <a:endParaRPr/>
          </a:p>
        </p:txBody>
      </p:sp>
      <p:cxnSp>
        <p:nvCxnSpPr>
          <p:cNvPr id="368" name="Google Shape;368;p28"/>
          <p:cNvCxnSpPr/>
          <p:nvPr/>
        </p:nvCxnSpPr>
        <p:spPr>
          <a:xfrm>
            <a:off x="1104900" y="1733550"/>
            <a:ext cx="68770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9" name="Google Shape;369;p28"/>
          <p:cNvCxnSpPr/>
          <p:nvPr/>
        </p:nvCxnSpPr>
        <p:spPr>
          <a:xfrm>
            <a:off x="1143000" y="4514850"/>
            <a:ext cx="68770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0" name="Google Shape;370;p28"/>
          <p:cNvSpPr txBox="1"/>
          <p:nvPr/>
        </p:nvSpPr>
        <p:spPr>
          <a:xfrm>
            <a:off x="633413" y="4697413"/>
            <a:ext cx="8015287" cy="1311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- Linear Address	A - Contents of an Address field in the Instruction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[X] - Contents of X	R - Register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 - Segment Register	B - Base Register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 - Program Counter	I - Index Register		S - Scaling Factor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9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Formats</a:t>
            </a:r>
            <a:endParaRPr/>
          </a:p>
        </p:txBody>
      </p:sp>
      <p:sp>
        <p:nvSpPr>
          <p:cNvPr id="376" name="Google Shape;376;p29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Defines the layout of the bits of an instruction, in terms of its fields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instruction format must include an opcode and, implicitly or explicitly, zero or more operands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most instruction sets, more than one instruction format is used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design issues: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length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Allocation of Bits (field length)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0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Length </a:t>
            </a:r>
            <a:r>
              <a:rPr b="0" i="0" lang="pt-BR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</a:t>
            </a:r>
            <a:endParaRPr b="0" i="0" sz="4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30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design issue to be faced. This decision affects, and is affected by: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size;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organization;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 structure;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 complexity; and,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 speed.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most obvius trade-off is between the desire for a powerful instruction set and a need to save space and performance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1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Programmers want more opcodes, more operands, more addressing modes, and greater address range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opcodes and more operands make life easier for the programmer, since shorter programs can be written to acomplish given tasks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Similarly, more addressing modes give the programmer greater flexibility in implementing certain functions, such as table manipulations and multi-way branching, and, of course, to be able to address larger memory ranges</a:t>
            </a:r>
            <a:endParaRPr/>
          </a:p>
        </p:txBody>
      </p:sp>
      <p:sp>
        <p:nvSpPr>
          <p:cNvPr id="388" name="Google Shape;388;p31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Length </a:t>
            </a:r>
            <a:r>
              <a:rPr b="0" i="0" lang="pt-BR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</a:t>
            </a:r>
            <a:endParaRPr b="0" i="0" sz="4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address field or fields in a typical instruction format are quite limited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We’d like to be able to reference a large range of locations in main memory or virtual memory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achieve this goal a variety of addressing techniques have been employed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all involve trade-off between address range and/or addressing flexibility and the number of memory references and/or complexity of address calculation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Either the instruction length should be equal to the memory-transfer length (in a bus system, data-bus length) or one should be a multiple of the other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Otherwise, we will not get an integral number of instructions during a fetch cycle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Don’t forget locality!!!</a:t>
            </a:r>
            <a:endParaRPr/>
          </a:p>
        </p:txBody>
      </p:sp>
      <p:sp>
        <p:nvSpPr>
          <p:cNvPr id="394" name="Google Shape;394;p32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Length </a:t>
            </a:r>
            <a:r>
              <a:rPr b="0" i="0" lang="pt-BR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</a:t>
            </a:r>
            <a:endParaRPr b="0" i="0" sz="4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3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Transfer Rate</a:t>
            </a:r>
            <a:endParaRPr/>
          </a:p>
        </p:txBody>
      </p:sp>
      <p:sp>
        <p:nvSpPr>
          <p:cNvPr id="400" name="Google Shape;400;p33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rate has not kept up with increases in processor speed: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solution is the use of cache memory;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is to use shorter instructions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Still, 16-bit instructions can be fetched at twice the rate of 32-bit instructions but probably can be executed less than twice as fast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4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 Length</a:t>
            </a:r>
            <a:endParaRPr/>
          </a:p>
        </p:txBody>
      </p:sp>
      <p:sp>
        <p:nvSpPr>
          <p:cNvPr id="406" name="Google Shape;406;p34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seemingly mundane but nevertheless important feature is that the instruction length should be a multiple of the character length (which is usually 8-bits) and of the length of fixed-point numbers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see this, we need to make use of that unfortunately ill-defined word, “WORD”.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 length of memory is, in some sense, the “natural” unit of organization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size of a word usually determines the size of fixed-point numbers (usually the two are equal)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Allocation of Bits</a:t>
            </a:r>
            <a:endParaRPr/>
          </a:p>
        </p:txBody>
      </p:sp>
      <p:sp>
        <p:nvSpPr>
          <p:cNvPr id="412" name="Google Shape;412;p35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allocate the bits in the instruction format?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trade-off here is complex!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clearly a trade-off between the number of opcodes and the power of the addressing capability: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opcodes obviously mean more bits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one interesting refinement that is the use of variable-length opcodes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6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Factors for the Use of Addressing Bits </a:t>
            </a:r>
            <a:r>
              <a:rPr b="0" i="0" lang="pt-BR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</a:t>
            </a:r>
            <a:endParaRPr b="0" i="0" sz="36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Google Shape;418;p36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Addressing Modes: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addressing mode can be indicated implicitly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Operands: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Fewer addresses can make for longer, more awkward programs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versus Memory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machine must have registers so that data can be brought int the CPU for processing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a single user-visible register (often called </a:t>
            </a:r>
            <a:r>
              <a:rPr b="0" i="1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Accumulator</a:t>
            </a: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one operand address is implicit and consumes no instruction bits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7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Register Sets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machines have one set of general-purpose registers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trend recently has been away from one bank of general-purpose registers and toward a collection of two or more specialized sets (e.g., data and displacement)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Range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bits that reference memory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addressing is rarely used</a:t>
            </a:r>
            <a:endParaRPr/>
          </a:p>
        </p:txBody>
      </p:sp>
      <p:sp>
        <p:nvSpPr>
          <p:cNvPr id="424" name="Google Shape;424;p37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Factors for the Use of Addressing Bits </a:t>
            </a:r>
            <a:r>
              <a:rPr b="0" i="0" lang="pt-BR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</a:t>
            </a:r>
            <a:endParaRPr b="0" i="0" sz="36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8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Granularity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important factor for the addresses referencing memory rather than register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Systems with 16- or 32-bit words, an address can reference a word or a byte at the designer’s choice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Byte addressing is convenient for character manipulation but requires, for a fixed-size memory, more address bits</a:t>
            </a:r>
            <a:endParaRPr/>
          </a:p>
        </p:txBody>
      </p:sp>
      <p:sp>
        <p:nvSpPr>
          <p:cNvPr id="430" name="Google Shape;430;p38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Factors for the Use of Addressing Bits </a:t>
            </a:r>
            <a:r>
              <a:rPr b="0" i="0" lang="pt-BR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</a:t>
            </a:r>
            <a:endParaRPr b="0" i="0" sz="36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9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Pentium Instruction Format </a:t>
            </a:r>
            <a:r>
              <a:rPr b="0" i="0" lang="pt-BR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</a:t>
            </a:r>
            <a:endParaRPr b="0" i="0" sz="4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36" name="Google Shape;436;p39"/>
          <p:cNvGrpSpPr/>
          <p:nvPr/>
        </p:nvGrpSpPr>
        <p:grpSpPr>
          <a:xfrm>
            <a:off x="665163" y="1543050"/>
            <a:ext cx="3376612" cy="808038"/>
            <a:chOff x="335" y="1452"/>
            <a:chExt cx="2127" cy="509"/>
          </a:xfrm>
        </p:grpSpPr>
        <p:sp>
          <p:nvSpPr>
            <p:cNvPr id="437" name="Google Shape;437;p39"/>
            <p:cNvSpPr txBox="1"/>
            <p:nvPr/>
          </p:nvSpPr>
          <p:spPr>
            <a:xfrm>
              <a:off x="591" y="1456"/>
              <a:ext cx="1871" cy="25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 Code   Source     Dest   </a:t>
              </a:r>
              <a:endParaRPr/>
            </a:p>
          </p:txBody>
        </p:sp>
        <p:sp>
          <p:nvSpPr>
            <p:cNvPr id="438" name="Google Shape;438;p39"/>
            <p:cNvSpPr txBox="1"/>
            <p:nvPr/>
          </p:nvSpPr>
          <p:spPr>
            <a:xfrm>
              <a:off x="335" y="1459"/>
              <a:ext cx="19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439" name="Google Shape;439;p39"/>
            <p:cNvSpPr txBox="1"/>
            <p:nvPr/>
          </p:nvSpPr>
          <p:spPr>
            <a:xfrm>
              <a:off x="855" y="1711"/>
              <a:ext cx="139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4             6             6</a:t>
              </a:r>
              <a:endParaRPr/>
            </a:p>
          </p:txBody>
        </p:sp>
        <p:cxnSp>
          <p:nvCxnSpPr>
            <p:cNvPr id="440" name="Google Shape;440;p39"/>
            <p:cNvCxnSpPr/>
            <p:nvPr/>
          </p:nvCxnSpPr>
          <p:spPr>
            <a:xfrm rot="10800000">
              <a:off x="1272" y="1452"/>
              <a:ext cx="0" cy="2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1" name="Google Shape;441;p39"/>
            <p:cNvCxnSpPr/>
            <p:nvPr/>
          </p:nvCxnSpPr>
          <p:spPr>
            <a:xfrm rot="10800000">
              <a:off x="1848" y="1452"/>
              <a:ext cx="0" cy="2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42" name="Google Shape;442;p39"/>
          <p:cNvGrpSpPr/>
          <p:nvPr/>
        </p:nvGrpSpPr>
        <p:grpSpPr>
          <a:xfrm>
            <a:off x="4551363" y="1543050"/>
            <a:ext cx="3208337" cy="808038"/>
            <a:chOff x="2867" y="972"/>
            <a:chExt cx="2021" cy="509"/>
          </a:xfrm>
        </p:grpSpPr>
        <p:sp>
          <p:nvSpPr>
            <p:cNvPr id="443" name="Google Shape;443;p39"/>
            <p:cNvSpPr txBox="1"/>
            <p:nvPr/>
          </p:nvSpPr>
          <p:spPr>
            <a:xfrm>
              <a:off x="3123" y="976"/>
              <a:ext cx="1765" cy="25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 Code    R       Source  </a:t>
              </a:r>
              <a:endParaRPr/>
            </a:p>
          </p:txBody>
        </p:sp>
        <p:sp>
          <p:nvSpPr>
            <p:cNvPr id="444" name="Google Shape;444;p39"/>
            <p:cNvSpPr txBox="1"/>
            <p:nvPr/>
          </p:nvSpPr>
          <p:spPr>
            <a:xfrm>
              <a:off x="2867" y="979"/>
              <a:ext cx="19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445" name="Google Shape;445;p39"/>
            <p:cNvSpPr txBox="1"/>
            <p:nvPr/>
          </p:nvSpPr>
          <p:spPr>
            <a:xfrm>
              <a:off x="3387" y="1231"/>
              <a:ext cx="119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7           3          6</a:t>
              </a:r>
              <a:endParaRPr/>
            </a:p>
          </p:txBody>
        </p:sp>
        <p:cxnSp>
          <p:nvCxnSpPr>
            <p:cNvPr id="446" name="Google Shape;446;p39"/>
            <p:cNvCxnSpPr/>
            <p:nvPr/>
          </p:nvCxnSpPr>
          <p:spPr>
            <a:xfrm rot="10800000">
              <a:off x="3804" y="972"/>
              <a:ext cx="0" cy="2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7" name="Google Shape;447;p39"/>
            <p:cNvCxnSpPr/>
            <p:nvPr/>
          </p:nvCxnSpPr>
          <p:spPr>
            <a:xfrm rot="10800000">
              <a:off x="4116" y="972"/>
              <a:ext cx="0" cy="2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48" name="Google Shape;448;p39"/>
          <p:cNvGrpSpPr/>
          <p:nvPr/>
        </p:nvGrpSpPr>
        <p:grpSpPr>
          <a:xfrm>
            <a:off x="665163" y="2667000"/>
            <a:ext cx="2459037" cy="808038"/>
            <a:chOff x="419" y="1596"/>
            <a:chExt cx="1549" cy="509"/>
          </a:xfrm>
        </p:grpSpPr>
        <p:sp>
          <p:nvSpPr>
            <p:cNvPr id="449" name="Google Shape;449;p39"/>
            <p:cNvSpPr txBox="1"/>
            <p:nvPr/>
          </p:nvSpPr>
          <p:spPr>
            <a:xfrm>
              <a:off x="675" y="1600"/>
              <a:ext cx="1293" cy="25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 Code    Offset </a:t>
              </a:r>
              <a:endParaRPr/>
            </a:p>
          </p:txBody>
        </p:sp>
        <p:sp>
          <p:nvSpPr>
            <p:cNvPr id="450" name="Google Shape;450;p39"/>
            <p:cNvSpPr txBox="1"/>
            <p:nvPr/>
          </p:nvSpPr>
          <p:spPr>
            <a:xfrm>
              <a:off x="419" y="1603"/>
              <a:ext cx="19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451" name="Google Shape;451;p39"/>
            <p:cNvSpPr txBox="1"/>
            <p:nvPr/>
          </p:nvSpPr>
          <p:spPr>
            <a:xfrm>
              <a:off x="939" y="1855"/>
              <a:ext cx="83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8              8</a:t>
              </a:r>
              <a:endParaRPr/>
            </a:p>
          </p:txBody>
        </p:sp>
        <p:cxnSp>
          <p:nvCxnSpPr>
            <p:cNvPr id="452" name="Google Shape;452;p39"/>
            <p:cNvCxnSpPr/>
            <p:nvPr/>
          </p:nvCxnSpPr>
          <p:spPr>
            <a:xfrm rot="10800000">
              <a:off x="1356" y="1596"/>
              <a:ext cx="0" cy="2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53" name="Google Shape;453;p39"/>
          <p:cNvGrpSpPr/>
          <p:nvPr/>
        </p:nvGrpSpPr>
        <p:grpSpPr>
          <a:xfrm>
            <a:off x="4551363" y="2667000"/>
            <a:ext cx="3321050" cy="808038"/>
            <a:chOff x="2867" y="1596"/>
            <a:chExt cx="2092" cy="509"/>
          </a:xfrm>
        </p:grpSpPr>
        <p:sp>
          <p:nvSpPr>
            <p:cNvPr id="454" name="Google Shape;454;p39"/>
            <p:cNvSpPr txBox="1"/>
            <p:nvPr/>
          </p:nvSpPr>
          <p:spPr>
            <a:xfrm>
              <a:off x="3123" y="1600"/>
              <a:ext cx="1836" cy="25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 Code    FP       Source  </a:t>
              </a:r>
              <a:endParaRPr/>
            </a:p>
          </p:txBody>
        </p:sp>
        <p:sp>
          <p:nvSpPr>
            <p:cNvPr id="455" name="Google Shape;455;p39"/>
            <p:cNvSpPr txBox="1"/>
            <p:nvPr/>
          </p:nvSpPr>
          <p:spPr>
            <a:xfrm>
              <a:off x="2867" y="1603"/>
              <a:ext cx="19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456" name="Google Shape;456;p39"/>
            <p:cNvSpPr txBox="1"/>
            <p:nvPr/>
          </p:nvSpPr>
          <p:spPr>
            <a:xfrm>
              <a:off x="3387" y="1855"/>
              <a:ext cx="127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8           2            6</a:t>
              </a:r>
              <a:endParaRPr/>
            </a:p>
          </p:txBody>
        </p:sp>
        <p:cxnSp>
          <p:nvCxnSpPr>
            <p:cNvPr id="457" name="Google Shape;457;p39"/>
            <p:cNvCxnSpPr/>
            <p:nvPr/>
          </p:nvCxnSpPr>
          <p:spPr>
            <a:xfrm rot="10800000">
              <a:off x="3804" y="1596"/>
              <a:ext cx="0" cy="2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8" name="Google Shape;458;p39"/>
            <p:cNvCxnSpPr/>
            <p:nvPr/>
          </p:nvCxnSpPr>
          <p:spPr>
            <a:xfrm rot="10800000">
              <a:off x="4152" y="1596"/>
              <a:ext cx="0" cy="2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59" name="Google Shape;459;p39"/>
          <p:cNvGrpSpPr/>
          <p:nvPr/>
        </p:nvGrpSpPr>
        <p:grpSpPr>
          <a:xfrm>
            <a:off x="665163" y="3752850"/>
            <a:ext cx="3030537" cy="808038"/>
            <a:chOff x="419" y="2184"/>
            <a:chExt cx="1909" cy="509"/>
          </a:xfrm>
        </p:grpSpPr>
        <p:sp>
          <p:nvSpPr>
            <p:cNvPr id="460" name="Google Shape;460;p39"/>
            <p:cNvSpPr txBox="1"/>
            <p:nvPr/>
          </p:nvSpPr>
          <p:spPr>
            <a:xfrm>
              <a:off x="675" y="2188"/>
              <a:ext cx="1653" cy="25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 Code           Offset   </a:t>
              </a:r>
              <a:endParaRPr/>
            </a:p>
          </p:txBody>
        </p:sp>
        <p:sp>
          <p:nvSpPr>
            <p:cNvPr id="461" name="Google Shape;461;p39"/>
            <p:cNvSpPr txBox="1"/>
            <p:nvPr/>
          </p:nvSpPr>
          <p:spPr>
            <a:xfrm>
              <a:off x="419" y="2191"/>
              <a:ext cx="19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462" name="Google Shape;462;p39"/>
            <p:cNvSpPr txBox="1"/>
            <p:nvPr/>
          </p:nvSpPr>
          <p:spPr>
            <a:xfrm>
              <a:off x="939" y="2443"/>
              <a:ext cx="111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10                   6</a:t>
              </a:r>
              <a:endParaRPr/>
            </a:p>
          </p:txBody>
        </p:sp>
        <p:cxnSp>
          <p:nvCxnSpPr>
            <p:cNvPr id="463" name="Google Shape;463;p39"/>
            <p:cNvCxnSpPr/>
            <p:nvPr/>
          </p:nvCxnSpPr>
          <p:spPr>
            <a:xfrm rot="10800000">
              <a:off x="1536" y="2184"/>
              <a:ext cx="0" cy="2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64" name="Google Shape;464;p39"/>
          <p:cNvGrpSpPr/>
          <p:nvPr/>
        </p:nvGrpSpPr>
        <p:grpSpPr>
          <a:xfrm>
            <a:off x="4551363" y="3752850"/>
            <a:ext cx="2736850" cy="808038"/>
            <a:chOff x="419" y="2184"/>
            <a:chExt cx="1724" cy="509"/>
          </a:xfrm>
        </p:grpSpPr>
        <p:sp>
          <p:nvSpPr>
            <p:cNvPr id="465" name="Google Shape;465;p39"/>
            <p:cNvSpPr txBox="1"/>
            <p:nvPr/>
          </p:nvSpPr>
          <p:spPr>
            <a:xfrm>
              <a:off x="675" y="2188"/>
              <a:ext cx="1468" cy="25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 Code           CC   </a:t>
              </a:r>
              <a:endParaRPr/>
            </a:p>
          </p:txBody>
        </p:sp>
        <p:sp>
          <p:nvSpPr>
            <p:cNvPr id="466" name="Google Shape;466;p39"/>
            <p:cNvSpPr txBox="1"/>
            <p:nvPr/>
          </p:nvSpPr>
          <p:spPr>
            <a:xfrm>
              <a:off x="419" y="2191"/>
              <a:ext cx="19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sp>
          <p:nvSpPr>
            <p:cNvPr id="467" name="Google Shape;467;p39"/>
            <p:cNvSpPr txBox="1"/>
            <p:nvPr/>
          </p:nvSpPr>
          <p:spPr>
            <a:xfrm>
              <a:off x="939" y="2443"/>
              <a:ext cx="111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12                   4</a:t>
              </a:r>
              <a:endParaRPr/>
            </a:p>
          </p:txBody>
        </p:sp>
        <p:cxnSp>
          <p:nvCxnSpPr>
            <p:cNvPr id="468" name="Google Shape;468;p39"/>
            <p:cNvCxnSpPr/>
            <p:nvPr/>
          </p:nvCxnSpPr>
          <p:spPr>
            <a:xfrm rot="10800000">
              <a:off x="1536" y="2184"/>
              <a:ext cx="0" cy="2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69" name="Google Shape;469;p39"/>
          <p:cNvGrpSpPr/>
          <p:nvPr/>
        </p:nvGrpSpPr>
        <p:grpSpPr>
          <a:xfrm>
            <a:off x="665163" y="4895850"/>
            <a:ext cx="1931987" cy="808038"/>
            <a:chOff x="407" y="2796"/>
            <a:chExt cx="1217" cy="509"/>
          </a:xfrm>
        </p:grpSpPr>
        <p:sp>
          <p:nvSpPr>
            <p:cNvPr id="470" name="Google Shape;470;p39"/>
            <p:cNvSpPr txBox="1"/>
            <p:nvPr/>
          </p:nvSpPr>
          <p:spPr>
            <a:xfrm>
              <a:off x="663" y="2800"/>
              <a:ext cx="961" cy="25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 Code    R</a:t>
              </a:r>
              <a:endParaRPr/>
            </a:p>
          </p:txBody>
        </p:sp>
        <p:sp>
          <p:nvSpPr>
            <p:cNvPr id="471" name="Google Shape;471;p39"/>
            <p:cNvSpPr txBox="1"/>
            <p:nvPr/>
          </p:nvSpPr>
          <p:spPr>
            <a:xfrm>
              <a:off x="407" y="2803"/>
              <a:ext cx="19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  <p:sp>
          <p:nvSpPr>
            <p:cNvPr id="472" name="Google Shape;472;p39"/>
            <p:cNvSpPr txBox="1"/>
            <p:nvPr/>
          </p:nvSpPr>
          <p:spPr>
            <a:xfrm>
              <a:off x="927" y="3055"/>
              <a:ext cx="67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13        3</a:t>
              </a:r>
              <a:endParaRPr/>
            </a:p>
          </p:txBody>
        </p:sp>
        <p:cxnSp>
          <p:nvCxnSpPr>
            <p:cNvPr id="473" name="Google Shape;473;p39"/>
            <p:cNvCxnSpPr/>
            <p:nvPr/>
          </p:nvCxnSpPr>
          <p:spPr>
            <a:xfrm rot="10800000">
              <a:off x="1344" y="2796"/>
              <a:ext cx="0" cy="2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74" name="Google Shape;474;p39"/>
          <p:cNvGrpSpPr/>
          <p:nvPr/>
        </p:nvGrpSpPr>
        <p:grpSpPr>
          <a:xfrm>
            <a:off x="2722563" y="4902200"/>
            <a:ext cx="1508125" cy="801688"/>
            <a:chOff x="2063" y="2836"/>
            <a:chExt cx="950" cy="505"/>
          </a:xfrm>
        </p:grpSpPr>
        <p:sp>
          <p:nvSpPr>
            <p:cNvPr id="475" name="Google Shape;475;p39"/>
            <p:cNvSpPr txBox="1"/>
            <p:nvPr/>
          </p:nvSpPr>
          <p:spPr>
            <a:xfrm>
              <a:off x="2319" y="2836"/>
              <a:ext cx="694" cy="25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 Code</a:t>
              </a:r>
              <a:endParaRPr/>
            </a:p>
          </p:txBody>
        </p:sp>
        <p:sp>
          <p:nvSpPr>
            <p:cNvPr id="476" name="Google Shape;476;p39"/>
            <p:cNvSpPr txBox="1"/>
            <p:nvPr/>
          </p:nvSpPr>
          <p:spPr>
            <a:xfrm>
              <a:off x="2063" y="2839"/>
              <a:ext cx="19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  <p:sp>
          <p:nvSpPr>
            <p:cNvPr id="477" name="Google Shape;477;p39"/>
            <p:cNvSpPr txBox="1"/>
            <p:nvPr/>
          </p:nvSpPr>
          <p:spPr>
            <a:xfrm>
              <a:off x="2583" y="3091"/>
              <a:ext cx="27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  <a:endParaRPr/>
            </a:p>
          </p:txBody>
        </p:sp>
      </p:grpSp>
      <p:grpSp>
        <p:nvGrpSpPr>
          <p:cNvPr id="478" name="Google Shape;478;p39"/>
          <p:cNvGrpSpPr/>
          <p:nvPr/>
        </p:nvGrpSpPr>
        <p:grpSpPr>
          <a:xfrm>
            <a:off x="4532313" y="4895850"/>
            <a:ext cx="4370387" cy="808038"/>
            <a:chOff x="2903" y="2796"/>
            <a:chExt cx="2753" cy="509"/>
          </a:xfrm>
        </p:grpSpPr>
        <p:sp>
          <p:nvSpPr>
            <p:cNvPr id="479" name="Google Shape;479;p39"/>
            <p:cNvSpPr txBox="1"/>
            <p:nvPr/>
          </p:nvSpPr>
          <p:spPr>
            <a:xfrm>
              <a:off x="3159" y="2800"/>
              <a:ext cx="2497" cy="25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 Code  Source    Dest   Mem Addr</a:t>
              </a:r>
              <a:endParaRPr/>
            </a:p>
          </p:txBody>
        </p:sp>
        <p:sp>
          <p:nvSpPr>
            <p:cNvPr id="480" name="Google Shape;480;p39"/>
            <p:cNvSpPr txBox="1"/>
            <p:nvPr/>
          </p:nvSpPr>
          <p:spPr>
            <a:xfrm>
              <a:off x="2903" y="2803"/>
              <a:ext cx="19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/>
            </a:p>
          </p:txBody>
        </p:sp>
        <p:sp>
          <p:nvSpPr>
            <p:cNvPr id="481" name="Google Shape;481;p39"/>
            <p:cNvSpPr txBox="1"/>
            <p:nvPr/>
          </p:nvSpPr>
          <p:spPr>
            <a:xfrm>
              <a:off x="3423" y="3055"/>
              <a:ext cx="195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4             6          6             16</a:t>
              </a:r>
              <a:endParaRPr/>
            </a:p>
          </p:txBody>
        </p:sp>
        <p:cxnSp>
          <p:nvCxnSpPr>
            <p:cNvPr id="482" name="Google Shape;482;p39"/>
            <p:cNvCxnSpPr/>
            <p:nvPr/>
          </p:nvCxnSpPr>
          <p:spPr>
            <a:xfrm rot="10800000">
              <a:off x="3840" y="2796"/>
              <a:ext cx="0" cy="2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3" name="Google Shape;483;p39"/>
            <p:cNvCxnSpPr/>
            <p:nvPr/>
          </p:nvCxnSpPr>
          <p:spPr>
            <a:xfrm rot="10800000">
              <a:off x="4344" y="2796"/>
              <a:ext cx="0" cy="2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4" name="Google Shape;484;p39"/>
            <p:cNvCxnSpPr/>
            <p:nvPr/>
          </p:nvCxnSpPr>
          <p:spPr>
            <a:xfrm rot="10800000">
              <a:off x="4836" y="2796"/>
              <a:ext cx="0" cy="2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0"/>
          <p:cNvSpPr/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Pentium Instruction Format </a:t>
            </a:r>
            <a:r>
              <a:rPr lang="pt-BR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</a:t>
            </a:r>
            <a:endParaRPr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90" name="Google Shape;490;p40"/>
          <p:cNvGrpSpPr/>
          <p:nvPr/>
        </p:nvGrpSpPr>
        <p:grpSpPr>
          <a:xfrm>
            <a:off x="334963" y="1562100"/>
            <a:ext cx="4011612" cy="808038"/>
            <a:chOff x="211" y="984"/>
            <a:chExt cx="2527" cy="509"/>
          </a:xfrm>
        </p:grpSpPr>
        <p:sp>
          <p:nvSpPr>
            <p:cNvPr id="491" name="Google Shape;491;p40"/>
            <p:cNvSpPr txBox="1"/>
            <p:nvPr/>
          </p:nvSpPr>
          <p:spPr>
            <a:xfrm>
              <a:off x="507" y="988"/>
              <a:ext cx="2231" cy="25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 Code  R  Source   Mem Addr</a:t>
              </a:r>
              <a:endParaRPr/>
            </a:p>
          </p:txBody>
        </p:sp>
        <p:sp>
          <p:nvSpPr>
            <p:cNvPr id="492" name="Google Shape;492;p40"/>
            <p:cNvSpPr txBox="1"/>
            <p:nvPr/>
          </p:nvSpPr>
          <p:spPr>
            <a:xfrm>
              <a:off x="211" y="991"/>
              <a:ext cx="27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/>
            </a:p>
          </p:txBody>
        </p:sp>
        <p:sp>
          <p:nvSpPr>
            <p:cNvPr id="493" name="Google Shape;493;p40"/>
            <p:cNvSpPr txBox="1"/>
            <p:nvPr/>
          </p:nvSpPr>
          <p:spPr>
            <a:xfrm>
              <a:off x="771" y="1243"/>
              <a:ext cx="161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   </a:t>
              </a: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3      6             16</a:t>
              </a:r>
              <a:endParaRPr/>
            </a:p>
          </p:txBody>
        </p:sp>
        <p:cxnSp>
          <p:nvCxnSpPr>
            <p:cNvPr id="494" name="Google Shape;494;p40"/>
            <p:cNvCxnSpPr/>
            <p:nvPr/>
          </p:nvCxnSpPr>
          <p:spPr>
            <a:xfrm rot="10800000">
              <a:off x="1188" y="984"/>
              <a:ext cx="0" cy="2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5" name="Google Shape;495;p40"/>
            <p:cNvCxnSpPr/>
            <p:nvPr/>
          </p:nvCxnSpPr>
          <p:spPr>
            <a:xfrm rot="10800000">
              <a:off x="1356" y="984"/>
              <a:ext cx="0" cy="2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6" name="Google Shape;496;p40"/>
            <p:cNvCxnSpPr/>
            <p:nvPr/>
          </p:nvCxnSpPr>
          <p:spPr>
            <a:xfrm rot="10800000">
              <a:off x="1860" y="984"/>
              <a:ext cx="0" cy="2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97" name="Google Shape;497;p40"/>
          <p:cNvGrpSpPr/>
          <p:nvPr/>
        </p:nvGrpSpPr>
        <p:grpSpPr>
          <a:xfrm>
            <a:off x="4640263" y="1562100"/>
            <a:ext cx="4124325" cy="808038"/>
            <a:chOff x="2923" y="1020"/>
            <a:chExt cx="2598" cy="509"/>
          </a:xfrm>
        </p:grpSpPr>
        <p:sp>
          <p:nvSpPr>
            <p:cNvPr id="498" name="Google Shape;498;p40"/>
            <p:cNvSpPr txBox="1"/>
            <p:nvPr/>
          </p:nvSpPr>
          <p:spPr>
            <a:xfrm>
              <a:off x="3219" y="1024"/>
              <a:ext cx="2302" cy="25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 Code  FP  Source   Mem Addr</a:t>
              </a:r>
              <a:endParaRPr/>
            </a:p>
          </p:txBody>
        </p:sp>
        <p:sp>
          <p:nvSpPr>
            <p:cNvPr id="499" name="Google Shape;499;p40"/>
            <p:cNvSpPr txBox="1"/>
            <p:nvPr/>
          </p:nvSpPr>
          <p:spPr>
            <a:xfrm>
              <a:off x="2923" y="1027"/>
              <a:ext cx="27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  <a:endParaRPr/>
            </a:p>
          </p:txBody>
        </p:sp>
        <p:sp>
          <p:nvSpPr>
            <p:cNvPr id="500" name="Google Shape;500;p40"/>
            <p:cNvSpPr txBox="1"/>
            <p:nvPr/>
          </p:nvSpPr>
          <p:spPr>
            <a:xfrm>
              <a:off x="3483" y="1279"/>
              <a:ext cx="171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   </a:t>
              </a: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</a:t>
              </a: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2        6             16</a:t>
              </a:r>
              <a:endParaRPr/>
            </a:p>
          </p:txBody>
        </p:sp>
        <p:cxnSp>
          <p:nvCxnSpPr>
            <p:cNvPr id="501" name="Google Shape;501;p40"/>
            <p:cNvCxnSpPr/>
            <p:nvPr/>
          </p:nvCxnSpPr>
          <p:spPr>
            <a:xfrm rot="10800000">
              <a:off x="3900" y="1020"/>
              <a:ext cx="0" cy="2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2" name="Google Shape;502;p40"/>
            <p:cNvCxnSpPr/>
            <p:nvPr/>
          </p:nvCxnSpPr>
          <p:spPr>
            <a:xfrm rot="10800000">
              <a:off x="4116" y="1020"/>
              <a:ext cx="0" cy="2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3" name="Google Shape;503;p40"/>
            <p:cNvCxnSpPr/>
            <p:nvPr/>
          </p:nvCxnSpPr>
          <p:spPr>
            <a:xfrm rot="10800000">
              <a:off x="4680" y="1020"/>
              <a:ext cx="0" cy="2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04" name="Google Shape;504;p40"/>
          <p:cNvGrpSpPr/>
          <p:nvPr/>
        </p:nvGrpSpPr>
        <p:grpSpPr>
          <a:xfrm>
            <a:off x="315913" y="2514600"/>
            <a:ext cx="3714750" cy="808038"/>
            <a:chOff x="199" y="1608"/>
            <a:chExt cx="2340" cy="509"/>
          </a:xfrm>
        </p:grpSpPr>
        <p:sp>
          <p:nvSpPr>
            <p:cNvPr id="505" name="Google Shape;505;p40"/>
            <p:cNvSpPr txBox="1"/>
            <p:nvPr/>
          </p:nvSpPr>
          <p:spPr>
            <a:xfrm>
              <a:off x="495" y="1612"/>
              <a:ext cx="2044" cy="25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 Code  Source   Mem Addr</a:t>
              </a:r>
              <a:endParaRPr/>
            </a:p>
          </p:txBody>
        </p:sp>
        <p:sp>
          <p:nvSpPr>
            <p:cNvPr id="506" name="Google Shape;506;p40"/>
            <p:cNvSpPr txBox="1"/>
            <p:nvPr/>
          </p:nvSpPr>
          <p:spPr>
            <a:xfrm>
              <a:off x="199" y="1615"/>
              <a:ext cx="27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/>
            </a:p>
          </p:txBody>
        </p:sp>
        <p:sp>
          <p:nvSpPr>
            <p:cNvPr id="507" name="Google Shape;507;p40"/>
            <p:cNvSpPr txBox="1"/>
            <p:nvPr/>
          </p:nvSpPr>
          <p:spPr>
            <a:xfrm>
              <a:off x="759" y="1867"/>
              <a:ext cx="1498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   </a:t>
              </a: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</a:t>
              </a: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6              16</a:t>
              </a:r>
              <a:endParaRPr/>
            </a:p>
          </p:txBody>
        </p:sp>
        <p:cxnSp>
          <p:nvCxnSpPr>
            <p:cNvPr id="508" name="Google Shape;508;p40"/>
            <p:cNvCxnSpPr/>
            <p:nvPr/>
          </p:nvCxnSpPr>
          <p:spPr>
            <a:xfrm rot="10800000">
              <a:off x="1176" y="1608"/>
              <a:ext cx="0" cy="2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9" name="Google Shape;509;p40"/>
            <p:cNvCxnSpPr/>
            <p:nvPr/>
          </p:nvCxnSpPr>
          <p:spPr>
            <a:xfrm rot="10800000">
              <a:off x="1668" y="1608"/>
              <a:ext cx="0" cy="2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10" name="Google Shape;510;p40"/>
          <p:cNvGrpSpPr/>
          <p:nvPr/>
        </p:nvGrpSpPr>
        <p:grpSpPr>
          <a:xfrm>
            <a:off x="334963" y="3467100"/>
            <a:ext cx="6278562" cy="808038"/>
            <a:chOff x="211" y="2184"/>
            <a:chExt cx="3955" cy="509"/>
          </a:xfrm>
        </p:grpSpPr>
        <p:sp>
          <p:nvSpPr>
            <p:cNvPr id="511" name="Google Shape;511;p40"/>
            <p:cNvSpPr txBox="1"/>
            <p:nvPr/>
          </p:nvSpPr>
          <p:spPr>
            <a:xfrm>
              <a:off x="507" y="2188"/>
              <a:ext cx="3659" cy="25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 Code  Source </a:t>
              </a: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Dest     Mem Addr 1    Mem Addr 2</a:t>
              </a:r>
              <a:endParaRPr/>
            </a:p>
          </p:txBody>
        </p:sp>
        <p:sp>
          <p:nvSpPr>
            <p:cNvPr id="512" name="Google Shape;512;p40"/>
            <p:cNvSpPr txBox="1"/>
            <p:nvPr/>
          </p:nvSpPr>
          <p:spPr>
            <a:xfrm>
              <a:off x="211" y="2191"/>
              <a:ext cx="27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  <a:endParaRPr/>
            </a:p>
          </p:txBody>
        </p:sp>
        <p:sp>
          <p:nvSpPr>
            <p:cNvPr id="513" name="Google Shape;513;p40"/>
            <p:cNvSpPr txBox="1"/>
            <p:nvPr/>
          </p:nvSpPr>
          <p:spPr>
            <a:xfrm>
              <a:off x="771" y="2443"/>
              <a:ext cx="300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   </a:t>
              </a: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</a:t>
              </a: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6           6              16                     16</a:t>
              </a:r>
              <a:endParaRPr/>
            </a:p>
          </p:txBody>
        </p:sp>
        <p:cxnSp>
          <p:nvCxnSpPr>
            <p:cNvPr id="514" name="Google Shape;514;p40"/>
            <p:cNvCxnSpPr/>
            <p:nvPr/>
          </p:nvCxnSpPr>
          <p:spPr>
            <a:xfrm rot="10800000">
              <a:off x="1188" y="2184"/>
              <a:ext cx="0" cy="2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5" name="Google Shape;515;p40"/>
            <p:cNvCxnSpPr/>
            <p:nvPr/>
          </p:nvCxnSpPr>
          <p:spPr>
            <a:xfrm rot="10800000">
              <a:off x="1680" y="2184"/>
              <a:ext cx="0" cy="2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6" name="Google Shape;516;p40"/>
            <p:cNvCxnSpPr/>
            <p:nvPr/>
          </p:nvCxnSpPr>
          <p:spPr>
            <a:xfrm rot="10800000">
              <a:off x="2184" y="2184"/>
              <a:ext cx="0" cy="2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7" name="Google Shape;517;p40"/>
            <p:cNvCxnSpPr/>
            <p:nvPr/>
          </p:nvCxnSpPr>
          <p:spPr>
            <a:xfrm rot="10800000">
              <a:off x="3180" y="2184"/>
              <a:ext cx="0" cy="2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18" name="Google Shape;518;p40"/>
          <p:cNvGrpSpPr/>
          <p:nvPr/>
        </p:nvGrpSpPr>
        <p:grpSpPr>
          <a:xfrm>
            <a:off x="431800" y="4629150"/>
            <a:ext cx="8331200" cy="1390650"/>
            <a:chOff x="272" y="2916"/>
            <a:chExt cx="5248" cy="876"/>
          </a:xfrm>
        </p:grpSpPr>
        <p:cxnSp>
          <p:nvCxnSpPr>
            <p:cNvPr id="519" name="Google Shape;519;p40"/>
            <p:cNvCxnSpPr/>
            <p:nvPr/>
          </p:nvCxnSpPr>
          <p:spPr>
            <a:xfrm>
              <a:off x="300" y="2916"/>
              <a:ext cx="522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20" name="Google Shape;520;p40"/>
            <p:cNvSpPr txBox="1"/>
            <p:nvPr/>
          </p:nvSpPr>
          <p:spPr>
            <a:xfrm>
              <a:off x="272" y="3010"/>
              <a:ext cx="5180" cy="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•"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Source and Dest each contain a 3-bit addressing mode field and a 3-bit register number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•"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FP is 1 of the Floating Point registers 0, 1, 2, or 3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•"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 is 1 of the general registers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•"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CC is the Conditional Code field</a:t>
              </a:r>
              <a:endParaRPr/>
            </a:p>
          </p:txBody>
        </p:sp>
        <p:cxnSp>
          <p:nvCxnSpPr>
            <p:cNvPr id="521" name="Google Shape;521;p40"/>
            <p:cNvCxnSpPr/>
            <p:nvPr/>
          </p:nvCxnSpPr>
          <p:spPr>
            <a:xfrm>
              <a:off x="300" y="3792"/>
              <a:ext cx="522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1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Pentium Instruction Format</a:t>
            </a:r>
            <a:endParaRPr/>
          </a:p>
        </p:txBody>
      </p:sp>
      <p:grpSp>
        <p:nvGrpSpPr>
          <p:cNvPr id="527" name="Google Shape;527;p41"/>
          <p:cNvGrpSpPr/>
          <p:nvPr/>
        </p:nvGrpSpPr>
        <p:grpSpPr>
          <a:xfrm>
            <a:off x="0" y="1287463"/>
            <a:ext cx="9144000" cy="4759325"/>
            <a:chOff x="0" y="811"/>
            <a:chExt cx="5760" cy="2998"/>
          </a:xfrm>
        </p:grpSpPr>
        <p:grpSp>
          <p:nvGrpSpPr>
            <p:cNvPr id="528" name="Google Shape;528;p41"/>
            <p:cNvGrpSpPr/>
            <p:nvPr/>
          </p:nvGrpSpPr>
          <p:grpSpPr>
            <a:xfrm>
              <a:off x="231" y="811"/>
              <a:ext cx="3340" cy="1162"/>
              <a:chOff x="231" y="1015"/>
              <a:chExt cx="3340" cy="1162"/>
            </a:xfrm>
          </p:grpSpPr>
          <p:grpSp>
            <p:nvGrpSpPr>
              <p:cNvPr id="529" name="Google Shape;529;p41"/>
              <p:cNvGrpSpPr/>
              <p:nvPr/>
            </p:nvGrpSpPr>
            <p:grpSpPr>
              <a:xfrm>
                <a:off x="723" y="1248"/>
                <a:ext cx="2848" cy="648"/>
                <a:chOff x="279" y="1140"/>
                <a:chExt cx="2848" cy="648"/>
              </a:xfrm>
            </p:grpSpPr>
            <p:sp>
              <p:nvSpPr>
                <p:cNvPr id="530" name="Google Shape;530;p41"/>
                <p:cNvSpPr txBox="1"/>
                <p:nvPr/>
              </p:nvSpPr>
              <p:spPr>
                <a:xfrm>
                  <a:off x="279" y="1144"/>
                  <a:ext cx="2848" cy="64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1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20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	      Segment   Operand   Address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20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Instruction   Override      Size          Size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20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		        Override   Override</a:t>
                  </a:r>
                  <a:endParaRPr/>
                </a:p>
              </p:txBody>
            </p:sp>
            <p:cxnSp>
              <p:nvCxnSpPr>
                <p:cNvPr id="531" name="Google Shape;531;p41"/>
                <p:cNvCxnSpPr/>
                <p:nvPr/>
              </p:nvCxnSpPr>
              <p:spPr>
                <a:xfrm rot="10800000">
                  <a:off x="1104" y="1140"/>
                  <a:ext cx="0" cy="64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32" name="Google Shape;532;p41"/>
                <p:cNvCxnSpPr/>
                <p:nvPr/>
              </p:nvCxnSpPr>
              <p:spPr>
                <a:xfrm rot="10800000">
                  <a:off x="1776" y="1140"/>
                  <a:ext cx="0" cy="64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33" name="Google Shape;533;p41"/>
                <p:cNvCxnSpPr/>
                <p:nvPr/>
              </p:nvCxnSpPr>
              <p:spPr>
                <a:xfrm rot="10800000">
                  <a:off x="2448" y="1140"/>
                  <a:ext cx="0" cy="64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534" name="Google Shape;534;p41"/>
              <p:cNvSpPr txBox="1"/>
              <p:nvPr/>
            </p:nvSpPr>
            <p:spPr>
              <a:xfrm>
                <a:off x="231" y="1015"/>
                <a:ext cx="3250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Bytes        0 or 1          0 or 1       0 or 1       0 or 1</a:t>
                </a:r>
                <a:endParaRPr/>
              </a:p>
            </p:txBody>
          </p:sp>
          <p:sp>
            <p:nvSpPr>
              <p:cNvPr id="535" name="Google Shape;535;p41"/>
              <p:cNvSpPr txBox="1"/>
              <p:nvPr/>
            </p:nvSpPr>
            <p:spPr>
              <a:xfrm>
                <a:off x="723" y="1927"/>
                <a:ext cx="721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(a) Prefix</a:t>
                </a:r>
                <a:endParaRPr/>
              </a:p>
            </p:txBody>
          </p:sp>
        </p:grpSp>
        <p:sp>
          <p:nvSpPr>
            <p:cNvPr id="536" name="Google Shape;536;p41"/>
            <p:cNvSpPr txBox="1"/>
            <p:nvPr/>
          </p:nvSpPr>
          <p:spPr>
            <a:xfrm>
              <a:off x="819" y="3559"/>
              <a:ext cx="1031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(b) Instruction</a:t>
              </a:r>
              <a:endParaRPr/>
            </a:p>
          </p:txBody>
        </p:sp>
        <p:grpSp>
          <p:nvGrpSpPr>
            <p:cNvPr id="537" name="Google Shape;537;p41"/>
            <p:cNvGrpSpPr/>
            <p:nvPr/>
          </p:nvGrpSpPr>
          <p:grpSpPr>
            <a:xfrm>
              <a:off x="0" y="2083"/>
              <a:ext cx="5760" cy="1366"/>
              <a:chOff x="0" y="2083"/>
              <a:chExt cx="5760" cy="1366"/>
            </a:xfrm>
          </p:grpSpPr>
          <p:grpSp>
            <p:nvGrpSpPr>
              <p:cNvPr id="538" name="Google Shape;538;p41"/>
              <p:cNvGrpSpPr/>
              <p:nvPr/>
            </p:nvGrpSpPr>
            <p:grpSpPr>
              <a:xfrm>
                <a:off x="291" y="2083"/>
                <a:ext cx="4728" cy="497"/>
                <a:chOff x="267" y="2083"/>
                <a:chExt cx="4728" cy="497"/>
              </a:xfrm>
            </p:grpSpPr>
            <p:sp>
              <p:nvSpPr>
                <p:cNvPr id="539" name="Google Shape;539;p41"/>
                <p:cNvSpPr txBox="1"/>
                <p:nvPr/>
              </p:nvSpPr>
              <p:spPr>
                <a:xfrm>
                  <a:off x="267" y="2083"/>
                  <a:ext cx="4663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20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Bytes        1-2            0 or 1         0 or 1        0, 1, 2 or 4        0, 1, 2 or 4 </a:t>
                  </a:r>
                  <a:endParaRPr/>
                </a:p>
              </p:txBody>
            </p:sp>
            <p:grpSp>
              <p:nvGrpSpPr>
                <p:cNvPr id="540" name="Google Shape;540;p41"/>
                <p:cNvGrpSpPr/>
                <p:nvPr/>
              </p:nvGrpSpPr>
              <p:grpSpPr>
                <a:xfrm>
                  <a:off x="697" y="2316"/>
                  <a:ext cx="4298" cy="264"/>
                  <a:chOff x="349" y="2688"/>
                  <a:chExt cx="4298" cy="264"/>
                </a:xfrm>
              </p:grpSpPr>
              <p:sp>
                <p:nvSpPr>
                  <p:cNvPr id="541" name="Google Shape;541;p41"/>
                  <p:cNvSpPr txBox="1"/>
                  <p:nvPr/>
                </p:nvSpPr>
                <p:spPr>
                  <a:xfrm>
                    <a:off x="349" y="2692"/>
                    <a:ext cx="4298" cy="256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1" anchor="ctr" bIns="46800" lIns="90000" spcFirstLastPara="1" rIns="90000" wrap="square" tIns="468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pt-BR" sz="2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Op Code       Mod/RM       SIB        Displacement      Immediate  </a:t>
                    </a:r>
                    <a:endParaRPr/>
                  </a:p>
                </p:txBody>
              </p:sp>
              <p:cxnSp>
                <p:nvCxnSpPr>
                  <p:cNvPr id="542" name="Google Shape;542;p41"/>
                  <p:cNvCxnSpPr/>
                  <p:nvPr/>
                </p:nvCxnSpPr>
                <p:spPr>
                  <a:xfrm>
                    <a:off x="1176" y="2688"/>
                    <a:ext cx="0" cy="26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43" name="Google Shape;543;p41"/>
                  <p:cNvCxnSpPr/>
                  <p:nvPr/>
                </p:nvCxnSpPr>
                <p:spPr>
                  <a:xfrm>
                    <a:off x="1896" y="2688"/>
                    <a:ext cx="0" cy="26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44" name="Google Shape;544;p41"/>
                  <p:cNvCxnSpPr/>
                  <p:nvPr/>
                </p:nvCxnSpPr>
                <p:spPr>
                  <a:xfrm>
                    <a:off x="2616" y="2688"/>
                    <a:ext cx="0" cy="26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45" name="Google Shape;545;p41"/>
                  <p:cNvCxnSpPr/>
                  <p:nvPr/>
                </p:nvCxnSpPr>
                <p:spPr>
                  <a:xfrm>
                    <a:off x="3660" y="2688"/>
                    <a:ext cx="0" cy="26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546" name="Google Shape;546;p41"/>
              <p:cNvGrpSpPr/>
              <p:nvPr/>
            </p:nvGrpSpPr>
            <p:grpSpPr>
              <a:xfrm>
                <a:off x="0" y="2928"/>
                <a:ext cx="2791" cy="497"/>
                <a:chOff x="712" y="3024"/>
                <a:chExt cx="2791" cy="497"/>
              </a:xfrm>
            </p:grpSpPr>
            <p:sp>
              <p:nvSpPr>
                <p:cNvPr id="547" name="Google Shape;547;p41"/>
                <p:cNvSpPr txBox="1"/>
                <p:nvPr/>
              </p:nvSpPr>
              <p:spPr>
                <a:xfrm>
                  <a:off x="771" y="3271"/>
                  <a:ext cx="2714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20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7       6       5       4       3       2       1       0</a:t>
                  </a:r>
                  <a:endParaRPr/>
                </a:p>
              </p:txBody>
            </p:sp>
            <p:grpSp>
              <p:nvGrpSpPr>
                <p:cNvPr id="548" name="Google Shape;548;p41"/>
                <p:cNvGrpSpPr/>
                <p:nvPr/>
              </p:nvGrpSpPr>
              <p:grpSpPr>
                <a:xfrm>
                  <a:off x="712" y="3024"/>
                  <a:ext cx="2791" cy="264"/>
                  <a:chOff x="712" y="3024"/>
                  <a:chExt cx="2791" cy="264"/>
                </a:xfrm>
              </p:grpSpPr>
              <p:sp>
                <p:nvSpPr>
                  <p:cNvPr id="549" name="Google Shape;549;p41"/>
                  <p:cNvSpPr txBox="1"/>
                  <p:nvPr/>
                </p:nvSpPr>
                <p:spPr>
                  <a:xfrm>
                    <a:off x="712" y="3028"/>
                    <a:ext cx="2791" cy="256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6800" lIns="90000" spcFirstLastPara="1" rIns="90000" wrap="square" tIns="468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pt-BR" sz="2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   Mod        Reg/Op Code            R/M       </a:t>
                    </a:r>
                    <a:endParaRPr/>
                  </a:p>
                </p:txBody>
              </p:sp>
              <p:cxnSp>
                <p:nvCxnSpPr>
                  <p:cNvPr id="550" name="Google Shape;550;p41"/>
                  <p:cNvCxnSpPr/>
                  <p:nvPr/>
                </p:nvCxnSpPr>
                <p:spPr>
                  <a:xfrm>
                    <a:off x="1368" y="3024"/>
                    <a:ext cx="0" cy="26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51" name="Google Shape;551;p41"/>
                  <p:cNvCxnSpPr/>
                  <p:nvPr/>
                </p:nvCxnSpPr>
                <p:spPr>
                  <a:xfrm>
                    <a:off x="2496" y="3024"/>
                    <a:ext cx="0" cy="26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552" name="Google Shape;552;p41"/>
              <p:cNvGrpSpPr/>
              <p:nvPr/>
            </p:nvGrpSpPr>
            <p:grpSpPr>
              <a:xfrm>
                <a:off x="2947" y="2952"/>
                <a:ext cx="2813" cy="497"/>
                <a:chOff x="712" y="3024"/>
                <a:chExt cx="2813" cy="497"/>
              </a:xfrm>
            </p:grpSpPr>
            <p:sp>
              <p:nvSpPr>
                <p:cNvPr id="553" name="Google Shape;553;p41"/>
                <p:cNvSpPr txBox="1"/>
                <p:nvPr/>
              </p:nvSpPr>
              <p:spPr>
                <a:xfrm>
                  <a:off x="771" y="3271"/>
                  <a:ext cx="2714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20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7       6       5       4       3       2       1       0</a:t>
                  </a:r>
                  <a:endParaRPr/>
                </a:p>
              </p:txBody>
            </p:sp>
            <p:grpSp>
              <p:nvGrpSpPr>
                <p:cNvPr id="554" name="Google Shape;554;p41"/>
                <p:cNvGrpSpPr/>
                <p:nvPr/>
              </p:nvGrpSpPr>
              <p:grpSpPr>
                <a:xfrm>
                  <a:off x="712" y="3024"/>
                  <a:ext cx="2813" cy="264"/>
                  <a:chOff x="712" y="3024"/>
                  <a:chExt cx="2813" cy="264"/>
                </a:xfrm>
              </p:grpSpPr>
              <p:sp>
                <p:nvSpPr>
                  <p:cNvPr id="555" name="Google Shape;555;p41"/>
                  <p:cNvSpPr txBox="1"/>
                  <p:nvPr/>
                </p:nvSpPr>
                <p:spPr>
                  <a:xfrm>
                    <a:off x="712" y="3028"/>
                    <a:ext cx="2813" cy="256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6800" lIns="90000" spcFirstLastPara="1" rIns="90000" wrap="square" tIns="468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pt-BR" sz="2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     SS                Index                  Base       </a:t>
                    </a:r>
                    <a:endParaRPr/>
                  </a:p>
                </p:txBody>
              </p:sp>
              <p:cxnSp>
                <p:nvCxnSpPr>
                  <p:cNvPr id="556" name="Google Shape;556;p41"/>
                  <p:cNvCxnSpPr/>
                  <p:nvPr/>
                </p:nvCxnSpPr>
                <p:spPr>
                  <a:xfrm>
                    <a:off x="1368" y="3024"/>
                    <a:ext cx="0" cy="26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57" name="Google Shape;557;p41"/>
                  <p:cNvCxnSpPr/>
                  <p:nvPr/>
                </p:nvCxnSpPr>
                <p:spPr>
                  <a:xfrm>
                    <a:off x="2496" y="3024"/>
                    <a:ext cx="0" cy="26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cxnSp>
            <p:nvCxnSpPr>
              <p:cNvPr id="558" name="Google Shape;558;p41"/>
              <p:cNvCxnSpPr/>
              <p:nvPr/>
            </p:nvCxnSpPr>
            <p:spPr>
              <a:xfrm flipH="1">
                <a:off x="0" y="2580"/>
                <a:ext cx="1548" cy="36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9" name="Google Shape;559;p41"/>
              <p:cNvCxnSpPr/>
              <p:nvPr/>
            </p:nvCxnSpPr>
            <p:spPr>
              <a:xfrm>
                <a:off x="2268" y="2580"/>
                <a:ext cx="528" cy="348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0" name="Google Shape;560;p41"/>
              <p:cNvCxnSpPr/>
              <p:nvPr/>
            </p:nvCxnSpPr>
            <p:spPr>
              <a:xfrm>
                <a:off x="2268" y="2580"/>
                <a:ext cx="696" cy="372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1" name="Google Shape;561;p41"/>
              <p:cNvCxnSpPr/>
              <p:nvPr/>
            </p:nvCxnSpPr>
            <p:spPr>
              <a:xfrm>
                <a:off x="2988" y="2580"/>
                <a:ext cx="2772" cy="372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Addressing Techniques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Immediate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Indirect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Indirect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Displacement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2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Prefix Format: Instruction Prefixes </a:t>
            </a:r>
            <a:r>
              <a:rPr b="0" i="0" lang="pt-BR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</a:t>
            </a:r>
            <a:endParaRPr b="0" i="0" sz="4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7" name="Google Shape;567;p42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Consists of the LOCK prefix of one of the repeat prefixes. LOCK prefix is used to ensure exclusive use of shared memory in multiprocessor environments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 prefixes specify repeated operations of a string, which enables the Pentium to process strings much faster than with a regular software loop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five different repeat prefixes: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♦</a:t>
            </a: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 		</a:t>
            </a: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♦ REPNE	♦REPNZ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♦</a:t>
            </a: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REPE		</a:t>
            </a: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♦ REPZ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 prefix causes the instruction to repeat while CX•0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3"/>
          <p:cNvSpPr txBox="1"/>
          <p:nvPr>
            <p:ph idx="1" type="body"/>
          </p:nvPr>
        </p:nvSpPr>
        <p:spPr>
          <a:xfrm>
            <a:off x="685800" y="1562100"/>
            <a:ext cx="7772400" cy="356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Explicitly specifies which segment register an instruction should use, overriding the default segment-register selection generated by the Pentium for that instruction</a:t>
            </a:r>
            <a:endParaRPr/>
          </a:p>
        </p:txBody>
      </p:sp>
      <p:sp>
        <p:nvSpPr>
          <p:cNvPr id="573" name="Google Shape;573;p43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Prefix Format: Segment Override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4"/>
          <p:cNvSpPr/>
          <p:nvPr/>
        </p:nvSpPr>
        <p:spPr>
          <a:xfrm>
            <a:off x="685800" y="1276350"/>
            <a:ext cx="7772400" cy="4819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Operand Size Override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Similarly, an instruction has a default operand size of 16- or 32-bits, and the operand prefix switches between 32- and 16-bit operands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Size Override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processor can address memory using either 16- or 32-bit addresses; the address size determines the displacement size in instructions and the size of address offsets generated during effective address calculation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of these sizes is designated as default, and the address size prefix switches between 32- and 16-bit generated</a:t>
            </a:r>
            <a:endParaRPr/>
          </a:p>
        </p:txBody>
      </p:sp>
      <p:sp>
        <p:nvSpPr>
          <p:cNvPr id="579" name="Google Shape;579;p44"/>
          <p:cNvSpPr/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Prefix Format: Operand and Address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5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Format (IF): Op Code</a:t>
            </a:r>
            <a:endParaRPr/>
          </a:p>
        </p:txBody>
      </p:sp>
      <p:sp>
        <p:nvSpPr>
          <p:cNvPr id="585" name="Google Shape;585;p45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to two bytes opcode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OpCode may also include bits that specify: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data is byte- or full-size (16 or 32 bits depending on context);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Direction of data operation (to or from memory); and,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Whether an immediate data field must be sign-extended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6"/>
          <p:cNvSpPr txBox="1"/>
          <p:nvPr>
            <p:ph idx="1" type="body"/>
          </p:nvPr>
        </p:nvSpPr>
        <p:spPr>
          <a:xfrm>
            <a:off x="685800" y="1314450"/>
            <a:ext cx="7772400" cy="4819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 R/M byte specifies whether an operand is in a register or in memory: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it is in memory, then fields within the byte specify the addressing mode to be used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 R/M consists of 3 fields: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1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</a:t>
            </a: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 bits): combines with R/M fields to form 32 possible values – 8 registers and 24 indexing modes;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1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Reg/OpCode</a:t>
            </a: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(3 bits): specifies either a register number or 3 more bits of opcode information: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R/M (3 bits) can specify a register as the location of an operand, or it can form part of the addressing-mode encoding in combination with the Mod field</a:t>
            </a:r>
            <a:endParaRPr/>
          </a:p>
        </p:txBody>
      </p:sp>
      <p:sp>
        <p:nvSpPr>
          <p:cNvPr id="591" name="Google Shape;591;p46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IF: Mod R/M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7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Certain encoding of the Mod R/M specifies the inclusion of the SIB byte to fully specify the addressing mode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SIB consists of 3 field: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1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</a:t>
            </a: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 bits): specifies the scale factor for scaled indexing;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1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</a:t>
            </a: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(3 bits): specifies the index register; and,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1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</a:t>
            </a: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(3 bits): specifies de Base register.</a:t>
            </a:r>
            <a:endParaRPr/>
          </a:p>
        </p:txBody>
      </p:sp>
      <p:sp>
        <p:nvSpPr>
          <p:cNvPr id="597" name="Google Shape;597;p47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IF: SIB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8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Displacement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addressing-mode specifier indicates that a displacement is used, an 8-, 16- or 32-bit signed integer displacement field is added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Immediate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the value of an 8-, 16- or 32-bit operand</a:t>
            </a:r>
            <a:endParaRPr/>
          </a:p>
        </p:txBody>
      </p:sp>
      <p:sp>
        <p:nvSpPr>
          <p:cNvPr id="603" name="Google Shape;603;p48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IF: Displacement and Immediate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Addressing Techniques</a:t>
            </a:r>
            <a:endParaRPr/>
          </a:p>
        </p:txBody>
      </p:sp>
      <p:grpSp>
        <p:nvGrpSpPr>
          <p:cNvPr id="109" name="Google Shape;109;p16"/>
          <p:cNvGrpSpPr/>
          <p:nvPr/>
        </p:nvGrpSpPr>
        <p:grpSpPr>
          <a:xfrm>
            <a:off x="876300" y="1619250"/>
            <a:ext cx="5764213" cy="1219200"/>
            <a:chOff x="552" y="1020"/>
            <a:chExt cx="3631" cy="768"/>
          </a:xfrm>
        </p:grpSpPr>
        <p:grpSp>
          <p:nvGrpSpPr>
            <p:cNvPr id="110" name="Google Shape;110;p16"/>
            <p:cNvGrpSpPr/>
            <p:nvPr/>
          </p:nvGrpSpPr>
          <p:grpSpPr>
            <a:xfrm>
              <a:off x="552" y="1030"/>
              <a:ext cx="2256" cy="758"/>
              <a:chOff x="1536" y="1104"/>
              <a:chExt cx="2256" cy="758"/>
            </a:xfrm>
          </p:grpSpPr>
          <p:sp>
            <p:nvSpPr>
              <p:cNvPr id="111" name="Google Shape;111;p16"/>
              <p:cNvSpPr txBox="1"/>
              <p:nvPr/>
            </p:nvSpPr>
            <p:spPr>
              <a:xfrm>
                <a:off x="1536" y="1114"/>
                <a:ext cx="1991" cy="7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OpCode            Operand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(a) Immediate</a:t>
                </a:r>
                <a:endParaRPr/>
              </a:p>
            </p:txBody>
          </p:sp>
          <p:grpSp>
            <p:nvGrpSpPr>
              <p:cNvPr id="112" name="Google Shape;112;p16"/>
              <p:cNvGrpSpPr/>
              <p:nvPr/>
            </p:nvGrpSpPr>
            <p:grpSpPr>
              <a:xfrm>
                <a:off x="1536" y="1104"/>
                <a:ext cx="2256" cy="288"/>
                <a:chOff x="1536" y="1104"/>
                <a:chExt cx="2256" cy="288"/>
              </a:xfrm>
            </p:grpSpPr>
            <p:sp>
              <p:nvSpPr>
                <p:cNvPr id="113" name="Google Shape;113;p16"/>
                <p:cNvSpPr/>
                <p:nvPr/>
              </p:nvSpPr>
              <p:spPr>
                <a:xfrm>
                  <a:off x="1536" y="1104"/>
                  <a:ext cx="2256" cy="288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114" name="Google Shape;114;p16"/>
                <p:cNvCxnSpPr/>
                <p:nvPr/>
              </p:nvCxnSpPr>
              <p:spPr>
                <a:xfrm rot="10800000">
                  <a:off x="2304" y="1104"/>
                  <a:ext cx="0" cy="28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115" name="Google Shape;115;p16"/>
            <p:cNvSpPr txBox="1"/>
            <p:nvPr/>
          </p:nvSpPr>
          <p:spPr>
            <a:xfrm>
              <a:off x="3211" y="1020"/>
              <a:ext cx="97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mov ah, 10</a:t>
              </a:r>
              <a:endParaRPr/>
            </a:p>
          </p:txBody>
        </p:sp>
      </p:grpSp>
      <p:grpSp>
        <p:nvGrpSpPr>
          <p:cNvPr id="116" name="Google Shape;116;p16"/>
          <p:cNvGrpSpPr/>
          <p:nvPr/>
        </p:nvGrpSpPr>
        <p:grpSpPr>
          <a:xfrm>
            <a:off x="876300" y="3048000"/>
            <a:ext cx="7486650" cy="3067050"/>
            <a:chOff x="552" y="1920"/>
            <a:chExt cx="4716" cy="1932"/>
          </a:xfrm>
        </p:grpSpPr>
        <p:grpSp>
          <p:nvGrpSpPr>
            <p:cNvPr id="117" name="Google Shape;117;p16"/>
            <p:cNvGrpSpPr/>
            <p:nvPr/>
          </p:nvGrpSpPr>
          <p:grpSpPr>
            <a:xfrm>
              <a:off x="552" y="1920"/>
              <a:ext cx="4716" cy="1932"/>
              <a:chOff x="552" y="1920"/>
              <a:chExt cx="4716" cy="1932"/>
            </a:xfrm>
          </p:grpSpPr>
          <p:sp>
            <p:nvSpPr>
              <p:cNvPr id="118" name="Google Shape;118;p16"/>
              <p:cNvSpPr/>
              <p:nvPr/>
            </p:nvSpPr>
            <p:spPr>
              <a:xfrm>
                <a:off x="552" y="1932"/>
                <a:ext cx="4716" cy="1920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9" name="Google Shape;119;p16"/>
              <p:cNvSpPr txBox="1"/>
              <p:nvPr/>
            </p:nvSpPr>
            <p:spPr>
              <a:xfrm>
                <a:off x="929" y="2064"/>
                <a:ext cx="1960" cy="16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OpCode            Address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(b) Direct</a:t>
                </a:r>
                <a:endParaRPr/>
              </a:p>
            </p:txBody>
          </p:sp>
          <p:grpSp>
            <p:nvGrpSpPr>
              <p:cNvPr id="120" name="Google Shape;120;p16"/>
              <p:cNvGrpSpPr/>
              <p:nvPr/>
            </p:nvGrpSpPr>
            <p:grpSpPr>
              <a:xfrm>
                <a:off x="912" y="2074"/>
                <a:ext cx="2256" cy="288"/>
                <a:chOff x="1536" y="1104"/>
                <a:chExt cx="2256" cy="288"/>
              </a:xfrm>
            </p:grpSpPr>
            <p:sp>
              <p:nvSpPr>
                <p:cNvPr id="121" name="Google Shape;121;p16"/>
                <p:cNvSpPr/>
                <p:nvPr/>
              </p:nvSpPr>
              <p:spPr>
                <a:xfrm>
                  <a:off x="1536" y="1104"/>
                  <a:ext cx="2256" cy="288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122" name="Google Shape;122;p16"/>
                <p:cNvCxnSpPr/>
                <p:nvPr/>
              </p:nvCxnSpPr>
              <p:spPr>
                <a:xfrm rot="10800000">
                  <a:off x="2304" y="1104"/>
                  <a:ext cx="0" cy="28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23" name="Google Shape;123;p16"/>
              <p:cNvGrpSpPr/>
              <p:nvPr/>
            </p:nvGrpSpPr>
            <p:grpSpPr>
              <a:xfrm>
                <a:off x="3744" y="1920"/>
                <a:ext cx="960" cy="1728"/>
                <a:chOff x="3744" y="1920"/>
                <a:chExt cx="960" cy="1728"/>
              </a:xfrm>
            </p:grpSpPr>
            <p:grpSp>
              <p:nvGrpSpPr>
                <p:cNvPr id="124" name="Google Shape;124;p16"/>
                <p:cNvGrpSpPr/>
                <p:nvPr/>
              </p:nvGrpSpPr>
              <p:grpSpPr>
                <a:xfrm>
                  <a:off x="3744" y="1920"/>
                  <a:ext cx="960" cy="1728"/>
                  <a:chOff x="3744" y="1920"/>
                  <a:chExt cx="960" cy="1728"/>
                </a:xfrm>
              </p:grpSpPr>
              <p:sp>
                <p:nvSpPr>
                  <p:cNvPr id="125" name="Google Shape;125;p16"/>
                  <p:cNvSpPr/>
                  <p:nvPr/>
                </p:nvSpPr>
                <p:spPr>
                  <a:xfrm>
                    <a:off x="3744" y="2208"/>
                    <a:ext cx="960" cy="1440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6800" lIns="90000" spcFirstLastPara="1" rIns="90000" wrap="square" tIns="468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26" name="Google Shape;126;p16"/>
                  <p:cNvSpPr txBox="1"/>
                  <p:nvPr/>
                </p:nvSpPr>
                <p:spPr>
                  <a:xfrm>
                    <a:off x="3840" y="1920"/>
                    <a:ext cx="775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6800" lIns="90000" spcFirstLastPara="1" rIns="90000" wrap="square" tIns="468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pt-BR" sz="2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Memory</a:t>
                    </a:r>
                    <a:endParaRPr/>
                  </a:p>
                </p:txBody>
              </p:sp>
            </p:grpSp>
            <p:cxnSp>
              <p:nvCxnSpPr>
                <p:cNvPr id="127" name="Google Shape;127;p16"/>
                <p:cNvCxnSpPr/>
                <p:nvPr/>
              </p:nvCxnSpPr>
              <p:spPr>
                <a:xfrm>
                  <a:off x="3744" y="2736"/>
                  <a:ext cx="9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8" name="Google Shape;128;p16"/>
                <p:cNvCxnSpPr/>
                <p:nvPr/>
              </p:nvCxnSpPr>
              <p:spPr>
                <a:xfrm>
                  <a:off x="3744" y="2976"/>
                  <a:ext cx="9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29" name="Google Shape;129;p16"/>
              <p:cNvSpPr txBox="1"/>
              <p:nvPr/>
            </p:nvSpPr>
            <p:spPr>
              <a:xfrm>
                <a:off x="3840" y="2712"/>
                <a:ext cx="775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Operand</a:t>
                </a:r>
                <a:endParaRPr/>
              </a:p>
            </p:txBody>
          </p:sp>
          <p:sp>
            <p:nvSpPr>
              <p:cNvPr id="130" name="Google Shape;130;p16"/>
              <p:cNvSpPr/>
              <p:nvPr/>
            </p:nvSpPr>
            <p:spPr>
              <a:xfrm>
                <a:off x="2484" y="2364"/>
                <a:ext cx="1236" cy="516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120000"/>
                    </a:lnTo>
                    <a:lnTo>
                      <a:pt x="120000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31" name="Google Shape;131;p16"/>
            <p:cNvSpPr txBox="1"/>
            <p:nvPr/>
          </p:nvSpPr>
          <p:spPr>
            <a:xfrm>
              <a:off x="867" y="2868"/>
              <a:ext cx="129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mov ah, [1000]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Indirect Addressing Technique</a:t>
            </a:r>
            <a:endParaRPr/>
          </a:p>
        </p:txBody>
      </p:sp>
      <p:grpSp>
        <p:nvGrpSpPr>
          <p:cNvPr id="137" name="Google Shape;137;p17"/>
          <p:cNvGrpSpPr/>
          <p:nvPr/>
        </p:nvGrpSpPr>
        <p:grpSpPr>
          <a:xfrm>
            <a:off x="1447800" y="1657350"/>
            <a:ext cx="6648450" cy="4229100"/>
            <a:chOff x="912" y="1044"/>
            <a:chExt cx="4188" cy="2664"/>
          </a:xfrm>
        </p:grpSpPr>
        <p:sp>
          <p:nvSpPr>
            <p:cNvPr id="138" name="Google Shape;138;p17"/>
            <p:cNvSpPr txBox="1"/>
            <p:nvPr/>
          </p:nvSpPr>
          <p:spPr>
            <a:xfrm>
              <a:off x="929" y="1122"/>
              <a:ext cx="196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OpCode            Address</a:t>
              </a:r>
              <a:endParaRPr/>
            </a:p>
          </p:txBody>
        </p:sp>
        <p:grpSp>
          <p:nvGrpSpPr>
            <p:cNvPr id="139" name="Google Shape;139;p17"/>
            <p:cNvGrpSpPr/>
            <p:nvPr/>
          </p:nvGrpSpPr>
          <p:grpSpPr>
            <a:xfrm>
              <a:off x="912" y="1114"/>
              <a:ext cx="2256" cy="288"/>
              <a:chOff x="1536" y="1104"/>
              <a:chExt cx="2256" cy="288"/>
            </a:xfrm>
          </p:grpSpPr>
          <p:sp>
            <p:nvSpPr>
              <p:cNvPr id="140" name="Google Shape;140;p17"/>
              <p:cNvSpPr/>
              <p:nvPr/>
            </p:nvSpPr>
            <p:spPr>
              <a:xfrm>
                <a:off x="1536" y="1104"/>
                <a:ext cx="2256" cy="288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41" name="Google Shape;141;p17"/>
              <p:cNvCxnSpPr/>
              <p:nvPr/>
            </p:nvCxnSpPr>
            <p:spPr>
              <a:xfrm rot="10800000">
                <a:off x="2304" y="1104"/>
                <a:ext cx="0" cy="2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42" name="Google Shape;142;p17"/>
            <p:cNvSpPr txBox="1"/>
            <p:nvPr/>
          </p:nvSpPr>
          <p:spPr>
            <a:xfrm>
              <a:off x="3840" y="1044"/>
              <a:ext cx="77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Memory</a:t>
              </a: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2484" y="1404"/>
              <a:ext cx="1236" cy="516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44" name="Google Shape;144;p17"/>
            <p:cNvGrpSpPr/>
            <p:nvPr/>
          </p:nvGrpSpPr>
          <p:grpSpPr>
            <a:xfrm>
              <a:off x="3744" y="1418"/>
              <a:ext cx="960" cy="2290"/>
              <a:chOff x="3744" y="1418"/>
              <a:chExt cx="960" cy="2290"/>
            </a:xfrm>
          </p:grpSpPr>
          <p:sp>
            <p:nvSpPr>
              <p:cNvPr id="145" name="Google Shape;145;p17"/>
              <p:cNvSpPr/>
              <p:nvPr/>
            </p:nvSpPr>
            <p:spPr>
              <a:xfrm>
                <a:off x="3744" y="1418"/>
                <a:ext cx="960" cy="229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46" name="Google Shape;146;p17"/>
              <p:cNvGrpSpPr/>
              <p:nvPr/>
            </p:nvGrpSpPr>
            <p:grpSpPr>
              <a:xfrm>
                <a:off x="3744" y="1776"/>
                <a:ext cx="960" cy="240"/>
                <a:chOff x="3744" y="1776"/>
                <a:chExt cx="960" cy="240"/>
              </a:xfrm>
            </p:grpSpPr>
            <p:cxnSp>
              <p:nvCxnSpPr>
                <p:cNvPr id="147" name="Google Shape;147;p17"/>
                <p:cNvCxnSpPr/>
                <p:nvPr/>
              </p:nvCxnSpPr>
              <p:spPr>
                <a:xfrm>
                  <a:off x="3744" y="1776"/>
                  <a:ext cx="9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8" name="Google Shape;148;p17"/>
                <p:cNvCxnSpPr/>
                <p:nvPr/>
              </p:nvCxnSpPr>
              <p:spPr>
                <a:xfrm>
                  <a:off x="3744" y="2016"/>
                  <a:ext cx="9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49" name="Google Shape;149;p17"/>
              <p:cNvGrpSpPr/>
              <p:nvPr/>
            </p:nvGrpSpPr>
            <p:grpSpPr>
              <a:xfrm>
                <a:off x="3744" y="2580"/>
                <a:ext cx="960" cy="288"/>
                <a:chOff x="3744" y="1740"/>
                <a:chExt cx="960" cy="288"/>
              </a:xfrm>
            </p:grpSpPr>
            <p:cxnSp>
              <p:nvCxnSpPr>
                <p:cNvPr id="150" name="Google Shape;150;p17"/>
                <p:cNvCxnSpPr/>
                <p:nvPr/>
              </p:nvCxnSpPr>
              <p:spPr>
                <a:xfrm>
                  <a:off x="3744" y="1776"/>
                  <a:ext cx="9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1" name="Google Shape;151;p17"/>
                <p:cNvCxnSpPr/>
                <p:nvPr/>
              </p:nvCxnSpPr>
              <p:spPr>
                <a:xfrm>
                  <a:off x="3744" y="2016"/>
                  <a:ext cx="9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52" name="Google Shape;152;p17"/>
                <p:cNvSpPr txBox="1"/>
                <p:nvPr/>
              </p:nvSpPr>
              <p:spPr>
                <a:xfrm>
                  <a:off x="3840" y="1740"/>
                  <a:ext cx="775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Operand</a:t>
                  </a:r>
                  <a:endParaRPr/>
                </a:p>
              </p:txBody>
            </p:sp>
          </p:grpSp>
        </p:grpSp>
        <p:sp>
          <p:nvSpPr>
            <p:cNvPr id="153" name="Google Shape;153;p17"/>
            <p:cNvSpPr/>
            <p:nvPr/>
          </p:nvSpPr>
          <p:spPr>
            <a:xfrm>
              <a:off x="4728" y="1896"/>
              <a:ext cx="372" cy="82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dot"/>
              <a:round/>
              <a:headEnd len="sm" w="sm" type="none"/>
              <a:tailEnd len="med" w="med" type="triangl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Addressing Technique</a:t>
            </a:r>
            <a:endParaRPr/>
          </a:p>
        </p:txBody>
      </p:sp>
      <p:grpSp>
        <p:nvGrpSpPr>
          <p:cNvPr id="159" name="Google Shape;159;p18"/>
          <p:cNvGrpSpPr/>
          <p:nvPr/>
        </p:nvGrpSpPr>
        <p:grpSpPr>
          <a:xfrm>
            <a:off x="1504950" y="1692275"/>
            <a:ext cx="3581400" cy="4213225"/>
            <a:chOff x="912" y="1114"/>
            <a:chExt cx="2256" cy="2654"/>
          </a:xfrm>
        </p:grpSpPr>
        <p:sp>
          <p:nvSpPr>
            <p:cNvPr id="160" name="Google Shape;160;p18"/>
            <p:cNvSpPr txBox="1"/>
            <p:nvPr/>
          </p:nvSpPr>
          <p:spPr>
            <a:xfrm>
              <a:off x="946" y="1122"/>
              <a:ext cx="21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OpCode                       Reg</a:t>
              </a: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912" y="1114"/>
              <a:ext cx="2256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62" name="Google Shape;162;p18"/>
            <p:cNvCxnSpPr/>
            <p:nvPr/>
          </p:nvCxnSpPr>
          <p:spPr>
            <a:xfrm rot="10800000">
              <a:off x="2640" y="1114"/>
              <a:ext cx="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3" name="Google Shape;163;p18"/>
            <p:cNvSpPr txBox="1"/>
            <p:nvPr/>
          </p:nvSpPr>
          <p:spPr>
            <a:xfrm>
              <a:off x="1308" y="3480"/>
              <a:ext cx="82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Registers</a:t>
              </a:r>
              <a:endParaRPr/>
            </a:p>
          </p:txBody>
        </p:sp>
        <p:grpSp>
          <p:nvGrpSpPr>
            <p:cNvPr id="164" name="Google Shape;164;p18"/>
            <p:cNvGrpSpPr/>
            <p:nvPr/>
          </p:nvGrpSpPr>
          <p:grpSpPr>
            <a:xfrm>
              <a:off x="1248" y="2030"/>
              <a:ext cx="960" cy="1426"/>
              <a:chOff x="3744" y="2018"/>
              <a:chExt cx="960" cy="1426"/>
            </a:xfrm>
          </p:grpSpPr>
          <p:sp>
            <p:nvSpPr>
              <p:cNvPr id="165" name="Google Shape;165;p18"/>
              <p:cNvSpPr/>
              <p:nvPr/>
            </p:nvSpPr>
            <p:spPr>
              <a:xfrm>
                <a:off x="3744" y="2018"/>
                <a:ext cx="960" cy="142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66" name="Google Shape;166;p18"/>
              <p:cNvGrpSpPr/>
              <p:nvPr/>
            </p:nvGrpSpPr>
            <p:grpSpPr>
              <a:xfrm>
                <a:off x="3744" y="2580"/>
                <a:ext cx="960" cy="288"/>
                <a:chOff x="3744" y="1740"/>
                <a:chExt cx="960" cy="288"/>
              </a:xfrm>
            </p:grpSpPr>
            <p:cxnSp>
              <p:nvCxnSpPr>
                <p:cNvPr id="167" name="Google Shape;167;p18"/>
                <p:cNvCxnSpPr/>
                <p:nvPr/>
              </p:nvCxnSpPr>
              <p:spPr>
                <a:xfrm>
                  <a:off x="3744" y="1776"/>
                  <a:ext cx="9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8" name="Google Shape;168;p18"/>
                <p:cNvCxnSpPr/>
                <p:nvPr/>
              </p:nvCxnSpPr>
              <p:spPr>
                <a:xfrm>
                  <a:off x="3744" y="2016"/>
                  <a:ext cx="9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69" name="Google Shape;169;p18"/>
                <p:cNvSpPr txBox="1"/>
                <p:nvPr/>
              </p:nvSpPr>
              <p:spPr>
                <a:xfrm>
                  <a:off x="3840" y="1740"/>
                  <a:ext cx="775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Operand</a:t>
                  </a:r>
                  <a:endParaRPr/>
                </a:p>
              </p:txBody>
            </p:sp>
          </p:grpSp>
        </p:grpSp>
        <p:sp>
          <p:nvSpPr>
            <p:cNvPr id="170" name="Google Shape;170;p18"/>
            <p:cNvSpPr/>
            <p:nvPr/>
          </p:nvSpPr>
          <p:spPr>
            <a:xfrm>
              <a:off x="2208" y="1404"/>
              <a:ext cx="696" cy="1344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12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71" name="Google Shape;171;p18"/>
          <p:cNvSpPr txBox="1"/>
          <p:nvPr/>
        </p:nvSpPr>
        <p:spPr>
          <a:xfrm>
            <a:off x="6145213" y="3657600"/>
            <a:ext cx="1543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 ax, bx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Indirect Addr Tech</a:t>
            </a:r>
            <a:endParaRPr/>
          </a:p>
        </p:txBody>
      </p:sp>
      <p:grpSp>
        <p:nvGrpSpPr>
          <p:cNvPr id="177" name="Google Shape;177;p19"/>
          <p:cNvGrpSpPr/>
          <p:nvPr/>
        </p:nvGrpSpPr>
        <p:grpSpPr>
          <a:xfrm>
            <a:off x="1219200" y="1616075"/>
            <a:ext cx="6686550" cy="4213225"/>
            <a:chOff x="768" y="1018"/>
            <a:chExt cx="4212" cy="2654"/>
          </a:xfrm>
        </p:grpSpPr>
        <p:sp>
          <p:nvSpPr>
            <p:cNvPr id="178" name="Google Shape;178;p19"/>
            <p:cNvSpPr txBox="1"/>
            <p:nvPr/>
          </p:nvSpPr>
          <p:spPr>
            <a:xfrm>
              <a:off x="922" y="1026"/>
              <a:ext cx="21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OpCode                       Reg</a:t>
              </a: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888" y="1018"/>
              <a:ext cx="2256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0" name="Google Shape;180;p19"/>
            <p:cNvCxnSpPr/>
            <p:nvPr/>
          </p:nvCxnSpPr>
          <p:spPr>
            <a:xfrm rot="10800000">
              <a:off x="2616" y="1018"/>
              <a:ext cx="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81" name="Google Shape;181;p19"/>
            <p:cNvGrpSpPr/>
            <p:nvPr/>
          </p:nvGrpSpPr>
          <p:grpSpPr>
            <a:xfrm>
              <a:off x="1224" y="1934"/>
              <a:ext cx="960" cy="1738"/>
              <a:chOff x="1224" y="1934"/>
              <a:chExt cx="960" cy="1738"/>
            </a:xfrm>
          </p:grpSpPr>
          <p:sp>
            <p:nvSpPr>
              <p:cNvPr id="182" name="Google Shape;182;p19"/>
              <p:cNvSpPr txBox="1"/>
              <p:nvPr/>
            </p:nvSpPr>
            <p:spPr>
              <a:xfrm>
                <a:off x="1284" y="3384"/>
                <a:ext cx="82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Registers</a:t>
                </a:r>
                <a:endParaRPr/>
              </a:p>
            </p:txBody>
          </p:sp>
          <p:grpSp>
            <p:nvGrpSpPr>
              <p:cNvPr id="183" name="Google Shape;183;p19"/>
              <p:cNvGrpSpPr/>
              <p:nvPr/>
            </p:nvGrpSpPr>
            <p:grpSpPr>
              <a:xfrm>
                <a:off x="1224" y="1934"/>
                <a:ext cx="960" cy="1426"/>
                <a:chOff x="1224" y="1934"/>
                <a:chExt cx="960" cy="1426"/>
              </a:xfrm>
            </p:grpSpPr>
            <p:sp>
              <p:nvSpPr>
                <p:cNvPr id="184" name="Google Shape;184;p19"/>
                <p:cNvSpPr/>
                <p:nvPr/>
              </p:nvSpPr>
              <p:spPr>
                <a:xfrm>
                  <a:off x="1224" y="1934"/>
                  <a:ext cx="960" cy="142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185" name="Google Shape;185;p19"/>
                <p:cNvCxnSpPr/>
                <p:nvPr/>
              </p:nvCxnSpPr>
              <p:spPr>
                <a:xfrm>
                  <a:off x="1224" y="2532"/>
                  <a:ext cx="9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86" name="Google Shape;186;p19"/>
                <p:cNvCxnSpPr/>
                <p:nvPr/>
              </p:nvCxnSpPr>
              <p:spPr>
                <a:xfrm>
                  <a:off x="1224" y="2772"/>
                  <a:ext cx="9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187" name="Google Shape;187;p19"/>
            <p:cNvSpPr/>
            <p:nvPr/>
          </p:nvSpPr>
          <p:spPr>
            <a:xfrm>
              <a:off x="768" y="1308"/>
              <a:ext cx="2112" cy="1344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25714"/>
                  </a:lnTo>
                  <a:lnTo>
                    <a:pt x="0" y="25714"/>
                  </a:lnTo>
                  <a:lnTo>
                    <a:pt x="0" y="120000"/>
                  </a:lnTo>
                  <a:lnTo>
                    <a:pt x="25909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88" name="Google Shape;188;p19"/>
            <p:cNvGrpSpPr/>
            <p:nvPr/>
          </p:nvGrpSpPr>
          <p:grpSpPr>
            <a:xfrm>
              <a:off x="4020" y="1392"/>
              <a:ext cx="960" cy="2088"/>
              <a:chOff x="4020" y="1392"/>
              <a:chExt cx="960" cy="2088"/>
            </a:xfrm>
          </p:grpSpPr>
          <p:sp>
            <p:nvSpPr>
              <p:cNvPr id="189" name="Google Shape;189;p19"/>
              <p:cNvSpPr txBox="1"/>
              <p:nvPr/>
            </p:nvSpPr>
            <p:spPr>
              <a:xfrm>
                <a:off x="4107" y="1392"/>
                <a:ext cx="775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Memory</a:t>
                </a:r>
                <a:endParaRPr/>
              </a:p>
            </p:txBody>
          </p:sp>
          <p:grpSp>
            <p:nvGrpSpPr>
              <p:cNvPr id="190" name="Google Shape;190;p19"/>
              <p:cNvGrpSpPr/>
              <p:nvPr/>
            </p:nvGrpSpPr>
            <p:grpSpPr>
              <a:xfrm>
                <a:off x="4020" y="1682"/>
                <a:ext cx="960" cy="1798"/>
                <a:chOff x="4020" y="1682"/>
                <a:chExt cx="960" cy="1798"/>
              </a:xfrm>
            </p:grpSpPr>
            <p:sp>
              <p:nvSpPr>
                <p:cNvPr id="191" name="Google Shape;191;p19"/>
                <p:cNvSpPr/>
                <p:nvPr/>
              </p:nvSpPr>
              <p:spPr>
                <a:xfrm>
                  <a:off x="4020" y="1682"/>
                  <a:ext cx="960" cy="1798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92" name="Google Shape;192;p19"/>
                <p:cNvGrpSpPr/>
                <p:nvPr/>
              </p:nvGrpSpPr>
              <p:grpSpPr>
                <a:xfrm>
                  <a:off x="4020" y="2028"/>
                  <a:ext cx="960" cy="288"/>
                  <a:chOff x="3744" y="1740"/>
                  <a:chExt cx="960" cy="288"/>
                </a:xfrm>
              </p:grpSpPr>
              <p:cxnSp>
                <p:nvCxnSpPr>
                  <p:cNvPr id="193" name="Google Shape;193;p19"/>
                  <p:cNvCxnSpPr/>
                  <p:nvPr/>
                </p:nvCxnSpPr>
                <p:spPr>
                  <a:xfrm>
                    <a:off x="3744" y="1776"/>
                    <a:ext cx="96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94" name="Google Shape;194;p19"/>
                  <p:cNvCxnSpPr/>
                  <p:nvPr/>
                </p:nvCxnSpPr>
                <p:spPr>
                  <a:xfrm>
                    <a:off x="3744" y="2016"/>
                    <a:ext cx="96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195" name="Google Shape;195;p19"/>
                  <p:cNvSpPr txBox="1"/>
                  <p:nvPr/>
                </p:nvSpPr>
                <p:spPr>
                  <a:xfrm>
                    <a:off x="3840" y="1740"/>
                    <a:ext cx="775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6800" lIns="90000" spcFirstLastPara="1" rIns="90000" wrap="square" tIns="468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pt-BR" sz="2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Operand</a:t>
                    </a:r>
                    <a:endParaRPr/>
                  </a:p>
                </p:txBody>
              </p:sp>
            </p:grpSp>
          </p:grpSp>
        </p:grpSp>
        <p:sp>
          <p:nvSpPr>
            <p:cNvPr id="196" name="Google Shape;196;p19"/>
            <p:cNvSpPr/>
            <p:nvPr/>
          </p:nvSpPr>
          <p:spPr>
            <a:xfrm>
              <a:off x="2184" y="2208"/>
              <a:ext cx="1836" cy="432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54117" y="120000"/>
                  </a:lnTo>
                  <a:lnTo>
                    <a:pt x="54117" y="0"/>
                  </a:ln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dot"/>
              <a:round/>
              <a:headEnd len="sm" w="sm" type="none"/>
              <a:tailEnd len="med" w="med" type="triangl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97" name="Google Shape;197;p19"/>
          <p:cNvSpPr txBox="1"/>
          <p:nvPr/>
        </p:nvSpPr>
        <p:spPr>
          <a:xfrm>
            <a:off x="4095750" y="4800600"/>
            <a:ext cx="16446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 ax, [si]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Displacement Addressing Technique</a:t>
            </a:r>
            <a:endParaRPr/>
          </a:p>
        </p:txBody>
      </p:sp>
      <p:grpSp>
        <p:nvGrpSpPr>
          <p:cNvPr id="203" name="Google Shape;203;p20"/>
          <p:cNvGrpSpPr/>
          <p:nvPr/>
        </p:nvGrpSpPr>
        <p:grpSpPr>
          <a:xfrm>
            <a:off x="1219200" y="1616075"/>
            <a:ext cx="6686550" cy="4213225"/>
            <a:chOff x="768" y="1018"/>
            <a:chExt cx="4212" cy="2654"/>
          </a:xfrm>
        </p:grpSpPr>
        <p:sp>
          <p:nvSpPr>
            <p:cNvPr id="204" name="Google Shape;204;p20"/>
            <p:cNvSpPr txBox="1"/>
            <p:nvPr/>
          </p:nvSpPr>
          <p:spPr>
            <a:xfrm>
              <a:off x="1284" y="3384"/>
              <a:ext cx="82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Registers</a:t>
              </a: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1224" y="1934"/>
              <a:ext cx="960" cy="142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06" name="Google Shape;206;p20"/>
            <p:cNvGrpSpPr/>
            <p:nvPr/>
          </p:nvGrpSpPr>
          <p:grpSpPr>
            <a:xfrm>
              <a:off x="1224" y="2100"/>
              <a:ext cx="960" cy="240"/>
              <a:chOff x="1224" y="2532"/>
              <a:chExt cx="960" cy="240"/>
            </a:xfrm>
          </p:grpSpPr>
          <p:cxnSp>
            <p:nvCxnSpPr>
              <p:cNvPr id="207" name="Google Shape;207;p20"/>
              <p:cNvCxnSpPr/>
              <p:nvPr/>
            </p:nvCxnSpPr>
            <p:spPr>
              <a:xfrm>
                <a:off x="1224" y="2532"/>
                <a:ext cx="96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8" name="Google Shape;208;p20"/>
              <p:cNvCxnSpPr/>
              <p:nvPr/>
            </p:nvCxnSpPr>
            <p:spPr>
              <a:xfrm>
                <a:off x="1224" y="2772"/>
                <a:ext cx="96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09" name="Google Shape;209;p20"/>
            <p:cNvSpPr/>
            <p:nvPr/>
          </p:nvSpPr>
          <p:spPr>
            <a:xfrm>
              <a:off x="768" y="1320"/>
              <a:ext cx="1104" cy="9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25714"/>
                  </a:lnTo>
                  <a:lnTo>
                    <a:pt x="0" y="25714"/>
                  </a:lnTo>
                  <a:lnTo>
                    <a:pt x="0" y="120000"/>
                  </a:lnTo>
                  <a:lnTo>
                    <a:pt x="49565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" name="Google Shape;210;p20"/>
            <p:cNvSpPr txBox="1"/>
            <p:nvPr/>
          </p:nvSpPr>
          <p:spPr>
            <a:xfrm>
              <a:off x="4107" y="1392"/>
              <a:ext cx="77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Memory</a:t>
              </a:r>
              <a:endParaRPr/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4020" y="1682"/>
              <a:ext cx="960" cy="179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12" name="Google Shape;212;p20"/>
            <p:cNvGrpSpPr/>
            <p:nvPr/>
          </p:nvGrpSpPr>
          <p:grpSpPr>
            <a:xfrm>
              <a:off x="4020" y="2892"/>
              <a:ext cx="960" cy="288"/>
              <a:chOff x="3744" y="1740"/>
              <a:chExt cx="960" cy="288"/>
            </a:xfrm>
          </p:grpSpPr>
          <p:cxnSp>
            <p:nvCxnSpPr>
              <p:cNvPr id="213" name="Google Shape;213;p20"/>
              <p:cNvCxnSpPr/>
              <p:nvPr/>
            </p:nvCxnSpPr>
            <p:spPr>
              <a:xfrm>
                <a:off x="3744" y="1776"/>
                <a:ext cx="96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4" name="Google Shape;214;p20"/>
              <p:cNvCxnSpPr/>
              <p:nvPr/>
            </p:nvCxnSpPr>
            <p:spPr>
              <a:xfrm>
                <a:off x="3744" y="2016"/>
                <a:ext cx="96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15" name="Google Shape;215;p20"/>
              <p:cNvSpPr txBox="1"/>
              <p:nvPr/>
            </p:nvSpPr>
            <p:spPr>
              <a:xfrm>
                <a:off x="3840" y="1740"/>
                <a:ext cx="775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Operand</a:t>
                </a:r>
                <a:endParaRPr/>
              </a:p>
            </p:txBody>
          </p:sp>
        </p:grpSp>
        <p:grpSp>
          <p:nvGrpSpPr>
            <p:cNvPr id="216" name="Google Shape;216;p20"/>
            <p:cNvGrpSpPr/>
            <p:nvPr/>
          </p:nvGrpSpPr>
          <p:grpSpPr>
            <a:xfrm>
              <a:off x="922" y="1018"/>
              <a:ext cx="2755" cy="299"/>
              <a:chOff x="922" y="1018"/>
              <a:chExt cx="2755" cy="299"/>
            </a:xfrm>
          </p:grpSpPr>
          <p:sp>
            <p:nvSpPr>
              <p:cNvPr id="217" name="Google Shape;217;p20"/>
              <p:cNvSpPr txBox="1"/>
              <p:nvPr/>
            </p:nvSpPr>
            <p:spPr>
              <a:xfrm>
                <a:off x="922" y="1023"/>
                <a:ext cx="2755" cy="294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OpCode  Reg            Address        </a:t>
                </a:r>
                <a:endParaRPr/>
              </a:p>
            </p:txBody>
          </p:sp>
          <p:cxnSp>
            <p:nvCxnSpPr>
              <p:cNvPr id="218" name="Google Shape;218;p20"/>
              <p:cNvCxnSpPr/>
              <p:nvPr/>
            </p:nvCxnSpPr>
            <p:spPr>
              <a:xfrm rot="10800000">
                <a:off x="1644" y="1018"/>
                <a:ext cx="0" cy="2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9" name="Google Shape;219;p20"/>
              <p:cNvCxnSpPr/>
              <p:nvPr/>
            </p:nvCxnSpPr>
            <p:spPr>
              <a:xfrm rot="10800000">
                <a:off x="2076" y="1018"/>
                <a:ext cx="0" cy="2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20" name="Google Shape;220;p20"/>
            <p:cNvGrpSpPr/>
            <p:nvPr/>
          </p:nvGrpSpPr>
          <p:grpSpPr>
            <a:xfrm>
              <a:off x="2772" y="2124"/>
              <a:ext cx="181" cy="181"/>
              <a:chOff x="2712" y="2484"/>
              <a:chExt cx="684" cy="684"/>
            </a:xfrm>
          </p:grpSpPr>
          <p:sp>
            <p:nvSpPr>
              <p:cNvPr id="221" name="Google Shape;221;p20"/>
              <p:cNvSpPr/>
              <p:nvPr/>
            </p:nvSpPr>
            <p:spPr>
              <a:xfrm>
                <a:off x="2712" y="2484"/>
                <a:ext cx="680" cy="68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22" name="Google Shape;222;p20"/>
              <p:cNvCxnSpPr/>
              <p:nvPr/>
            </p:nvCxnSpPr>
            <p:spPr>
              <a:xfrm>
                <a:off x="2712" y="2820"/>
                <a:ext cx="68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3" name="Google Shape;223;p20"/>
              <p:cNvCxnSpPr/>
              <p:nvPr/>
            </p:nvCxnSpPr>
            <p:spPr>
              <a:xfrm>
                <a:off x="3048" y="2484"/>
                <a:ext cx="0" cy="6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24" name="Google Shape;224;p20"/>
            <p:cNvCxnSpPr/>
            <p:nvPr/>
          </p:nvCxnSpPr>
          <p:spPr>
            <a:xfrm>
              <a:off x="2868" y="1320"/>
              <a:ext cx="0" cy="792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dot"/>
              <a:round/>
              <a:headEnd len="sm" w="sm" type="none"/>
              <a:tailEnd len="med" w="med" type="triangle"/>
            </a:ln>
          </p:spPr>
        </p:cxnSp>
        <p:cxnSp>
          <p:nvCxnSpPr>
            <p:cNvPr id="225" name="Google Shape;225;p20"/>
            <p:cNvCxnSpPr/>
            <p:nvPr/>
          </p:nvCxnSpPr>
          <p:spPr>
            <a:xfrm>
              <a:off x="2184" y="2220"/>
              <a:ext cx="588" cy="0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dot"/>
              <a:round/>
              <a:headEnd len="sm" w="sm" type="none"/>
              <a:tailEnd len="med" w="med" type="triangle"/>
            </a:ln>
          </p:spPr>
        </p:cxnSp>
        <p:sp>
          <p:nvSpPr>
            <p:cNvPr id="226" name="Google Shape;226;p20"/>
            <p:cNvSpPr/>
            <p:nvPr/>
          </p:nvSpPr>
          <p:spPr>
            <a:xfrm>
              <a:off x="2856" y="2304"/>
              <a:ext cx="1164" cy="73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dot"/>
              <a:round/>
              <a:headEnd len="sm" w="sm" type="none"/>
              <a:tailEnd len="med" w="med" type="triangl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27" name="Google Shape;227;p20"/>
          <p:cNvSpPr txBox="1"/>
          <p:nvPr/>
        </p:nvSpPr>
        <p:spPr>
          <a:xfrm>
            <a:off x="6038850" y="5734050"/>
            <a:ext cx="24066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 ax, [ds:1000]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 Addressing Technique</a:t>
            </a:r>
            <a:endParaRPr/>
          </a:p>
        </p:txBody>
      </p:sp>
      <p:grpSp>
        <p:nvGrpSpPr>
          <p:cNvPr id="233" name="Google Shape;233;p21"/>
          <p:cNvGrpSpPr/>
          <p:nvPr/>
        </p:nvGrpSpPr>
        <p:grpSpPr>
          <a:xfrm>
            <a:off x="1871663" y="1776413"/>
            <a:ext cx="5761037" cy="4281487"/>
            <a:chOff x="1179" y="1119"/>
            <a:chExt cx="3629" cy="2697"/>
          </a:xfrm>
        </p:grpSpPr>
        <p:sp>
          <p:nvSpPr>
            <p:cNvPr id="234" name="Google Shape;234;p21"/>
            <p:cNvSpPr txBox="1"/>
            <p:nvPr/>
          </p:nvSpPr>
          <p:spPr>
            <a:xfrm>
              <a:off x="1385" y="1119"/>
              <a:ext cx="760" cy="29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OpCode</a:t>
              </a:r>
              <a:endParaRPr/>
            </a:p>
          </p:txBody>
        </p:sp>
        <p:grpSp>
          <p:nvGrpSpPr>
            <p:cNvPr id="235" name="Google Shape;235;p21"/>
            <p:cNvGrpSpPr/>
            <p:nvPr/>
          </p:nvGrpSpPr>
          <p:grpSpPr>
            <a:xfrm>
              <a:off x="1179" y="1831"/>
              <a:ext cx="2253" cy="1985"/>
              <a:chOff x="2463" y="1243"/>
              <a:chExt cx="2253" cy="1985"/>
            </a:xfrm>
          </p:grpSpPr>
          <p:sp>
            <p:nvSpPr>
              <p:cNvPr id="236" name="Google Shape;236;p21"/>
              <p:cNvSpPr txBox="1"/>
              <p:nvPr/>
            </p:nvSpPr>
            <p:spPr>
              <a:xfrm>
                <a:off x="3983" y="2940"/>
                <a:ext cx="540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Stack</a:t>
                </a:r>
                <a:endParaRPr/>
              </a:p>
            </p:txBody>
          </p:sp>
          <p:sp>
            <p:nvSpPr>
              <p:cNvPr id="237" name="Google Shape;237;p21"/>
              <p:cNvSpPr/>
              <p:nvPr/>
            </p:nvSpPr>
            <p:spPr>
              <a:xfrm>
                <a:off x="3756" y="1574"/>
                <a:ext cx="960" cy="1354"/>
              </a:xfrm>
              <a:prstGeom prst="rect">
                <a:avLst/>
              </a:prstGeom>
              <a:solidFill>
                <a:schemeClr val="lt1"/>
              </a:solidFill>
              <a:ln cap="rnd" cmpd="sng" w="9525">
                <a:solidFill>
                  <a:schemeClr val="dk1"/>
                </a:solidFill>
                <a:prstDash val="dot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238" name="Google Shape;238;p21"/>
              <p:cNvGrpSpPr/>
              <p:nvPr/>
            </p:nvGrpSpPr>
            <p:grpSpPr>
              <a:xfrm>
                <a:off x="2463" y="1243"/>
                <a:ext cx="1306" cy="461"/>
                <a:chOff x="387" y="1831"/>
                <a:chExt cx="1306" cy="461"/>
              </a:xfrm>
            </p:grpSpPr>
            <p:sp>
              <p:nvSpPr>
                <p:cNvPr id="239" name="Google Shape;239;p21"/>
                <p:cNvSpPr/>
                <p:nvPr/>
              </p:nvSpPr>
              <p:spPr>
                <a:xfrm>
                  <a:off x="960" y="2064"/>
                  <a:ext cx="708" cy="228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40" name="Google Shape;240;p21"/>
                <p:cNvSpPr txBox="1"/>
                <p:nvPr/>
              </p:nvSpPr>
              <p:spPr>
                <a:xfrm>
                  <a:off x="387" y="1831"/>
                  <a:ext cx="1306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20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Implicit Reference</a:t>
                  </a:r>
                  <a:endParaRPr/>
                </a:p>
              </p:txBody>
            </p:sp>
          </p:grpSp>
          <p:sp>
            <p:nvSpPr>
              <p:cNvPr id="241" name="Google Shape;241;p21"/>
              <p:cNvSpPr/>
              <p:nvPr/>
            </p:nvSpPr>
            <p:spPr>
              <a:xfrm>
                <a:off x="3756" y="1572"/>
                <a:ext cx="960" cy="25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42" name="Google Shape;242;p21"/>
            <p:cNvSpPr txBox="1"/>
            <p:nvPr/>
          </p:nvSpPr>
          <p:spPr>
            <a:xfrm>
              <a:off x="3434" y="2164"/>
              <a:ext cx="137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 of Stack Register</a:t>
              </a:r>
              <a:endParaRPr/>
            </a:p>
          </p:txBody>
        </p:sp>
        <p:cxnSp>
          <p:nvCxnSpPr>
            <p:cNvPr id="243" name="Google Shape;243;p21"/>
            <p:cNvCxnSpPr/>
            <p:nvPr/>
          </p:nvCxnSpPr>
          <p:spPr>
            <a:xfrm>
              <a:off x="3480" y="2160"/>
              <a:ext cx="1068" cy="0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244" name="Google Shape;244;p21"/>
            <p:cNvCxnSpPr/>
            <p:nvPr/>
          </p:nvCxnSpPr>
          <p:spPr>
            <a:xfrm>
              <a:off x="3480" y="2400"/>
              <a:ext cx="1068" cy="0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