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286000" y="-762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514850" y="2152650"/>
            <a:ext cx="594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52450" y="285750"/>
            <a:ext cx="5943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858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685800" y="1295400"/>
            <a:ext cx="777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pt-BR" sz="3200" u="sng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Structure and Function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PSW - Program Status Word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Included by the CPU designers as a register or as a set of registers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condition codes plus other status information. Common fields (flags) are: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			– Overflow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			– Supervisor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			– Interrupt En/Disable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page table pointer is used with a virtual memory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 Register Organization</a:t>
            </a:r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512763" y="1282700"/>
            <a:ext cx="2992437" cy="5186363"/>
            <a:chOff x="323" y="808"/>
            <a:chExt cx="1885" cy="3267"/>
          </a:xfrm>
        </p:grpSpPr>
        <p:grpSp>
          <p:nvGrpSpPr>
            <p:cNvPr id="215" name="Google Shape;215;p23"/>
            <p:cNvGrpSpPr/>
            <p:nvPr/>
          </p:nvGrpSpPr>
          <p:grpSpPr>
            <a:xfrm>
              <a:off x="347" y="808"/>
              <a:ext cx="1861" cy="1119"/>
              <a:chOff x="347" y="856"/>
              <a:chExt cx="1861" cy="1119"/>
            </a:xfrm>
          </p:grpSpPr>
          <p:grpSp>
            <p:nvGrpSpPr>
              <p:cNvPr id="216" name="Google Shape;216;p23"/>
              <p:cNvGrpSpPr/>
              <p:nvPr/>
            </p:nvGrpSpPr>
            <p:grpSpPr>
              <a:xfrm>
                <a:off x="347" y="1036"/>
                <a:ext cx="1861" cy="231"/>
                <a:chOff x="347" y="1312"/>
                <a:chExt cx="1861" cy="231"/>
              </a:xfrm>
            </p:grpSpPr>
            <p:sp>
              <p:nvSpPr>
                <p:cNvPr id="217" name="Google Shape;217;p23"/>
                <p:cNvSpPr/>
                <p:nvPr/>
              </p:nvSpPr>
              <p:spPr>
                <a:xfrm>
                  <a:off x="612" y="1332"/>
                  <a:ext cx="1596" cy="1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8" name="Google Shape;218;p23"/>
                <p:cNvSpPr txBox="1"/>
                <p:nvPr/>
              </p:nvSpPr>
              <p:spPr>
                <a:xfrm>
                  <a:off x="347" y="1312"/>
                  <a:ext cx="290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D0</a:t>
                  </a:r>
                  <a:endParaRPr/>
                </a:p>
              </p:txBody>
            </p:sp>
          </p:grpSp>
          <p:grpSp>
            <p:nvGrpSpPr>
              <p:cNvPr id="219" name="Google Shape;219;p23"/>
              <p:cNvGrpSpPr/>
              <p:nvPr/>
            </p:nvGrpSpPr>
            <p:grpSpPr>
              <a:xfrm>
                <a:off x="347" y="1216"/>
                <a:ext cx="1861" cy="231"/>
                <a:chOff x="347" y="1312"/>
                <a:chExt cx="1861" cy="231"/>
              </a:xfrm>
            </p:grpSpPr>
            <p:sp>
              <p:nvSpPr>
                <p:cNvPr id="220" name="Google Shape;220;p23"/>
                <p:cNvSpPr/>
                <p:nvPr/>
              </p:nvSpPr>
              <p:spPr>
                <a:xfrm>
                  <a:off x="612" y="1332"/>
                  <a:ext cx="1596" cy="1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1" name="Google Shape;221;p23"/>
                <p:cNvSpPr txBox="1"/>
                <p:nvPr/>
              </p:nvSpPr>
              <p:spPr>
                <a:xfrm>
                  <a:off x="347" y="1312"/>
                  <a:ext cx="290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D1</a:t>
                  </a:r>
                  <a:endParaRPr/>
                </a:p>
              </p:txBody>
            </p:sp>
          </p:grpSp>
          <p:sp>
            <p:nvSpPr>
              <p:cNvPr id="222" name="Google Shape;222;p23"/>
              <p:cNvSpPr txBox="1"/>
              <p:nvPr/>
            </p:nvSpPr>
            <p:spPr>
              <a:xfrm rot="-5400000">
                <a:off x="1215" y="1464"/>
                <a:ext cx="35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 . .</a:t>
                </a:r>
                <a:endParaRPr/>
              </a:p>
            </p:txBody>
          </p:sp>
          <p:grpSp>
            <p:nvGrpSpPr>
              <p:cNvPr id="223" name="Google Shape;223;p23"/>
              <p:cNvGrpSpPr/>
              <p:nvPr/>
            </p:nvGrpSpPr>
            <p:grpSpPr>
              <a:xfrm>
                <a:off x="347" y="1744"/>
                <a:ext cx="1861" cy="231"/>
                <a:chOff x="347" y="1312"/>
                <a:chExt cx="1861" cy="231"/>
              </a:xfrm>
            </p:grpSpPr>
            <p:sp>
              <p:nvSpPr>
                <p:cNvPr id="224" name="Google Shape;224;p23"/>
                <p:cNvSpPr/>
                <p:nvPr/>
              </p:nvSpPr>
              <p:spPr>
                <a:xfrm>
                  <a:off x="612" y="1332"/>
                  <a:ext cx="1596" cy="1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5" name="Google Shape;225;p23"/>
                <p:cNvSpPr txBox="1"/>
                <p:nvPr/>
              </p:nvSpPr>
              <p:spPr>
                <a:xfrm>
                  <a:off x="347" y="1312"/>
                  <a:ext cx="290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D7</a:t>
                  </a:r>
                  <a:endParaRPr/>
                </a:p>
              </p:txBody>
            </p:sp>
          </p:grpSp>
          <p:sp>
            <p:nvSpPr>
              <p:cNvPr id="226" name="Google Shape;226;p23"/>
              <p:cNvSpPr txBox="1"/>
              <p:nvPr/>
            </p:nvSpPr>
            <p:spPr>
              <a:xfrm>
                <a:off x="965" y="856"/>
                <a:ext cx="95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Registers</a:t>
                </a:r>
                <a:endParaRPr/>
              </a:p>
            </p:txBody>
          </p:sp>
        </p:grpSp>
        <p:grpSp>
          <p:nvGrpSpPr>
            <p:cNvPr id="227" name="Google Shape;227;p23"/>
            <p:cNvGrpSpPr/>
            <p:nvPr/>
          </p:nvGrpSpPr>
          <p:grpSpPr>
            <a:xfrm>
              <a:off x="323" y="1936"/>
              <a:ext cx="1885" cy="1299"/>
              <a:chOff x="323" y="2356"/>
              <a:chExt cx="1885" cy="1299"/>
            </a:xfrm>
          </p:grpSpPr>
          <p:grpSp>
            <p:nvGrpSpPr>
              <p:cNvPr id="228" name="Google Shape;228;p23"/>
              <p:cNvGrpSpPr/>
              <p:nvPr/>
            </p:nvGrpSpPr>
            <p:grpSpPr>
              <a:xfrm>
                <a:off x="323" y="2536"/>
                <a:ext cx="1885" cy="1119"/>
                <a:chOff x="323" y="2536"/>
                <a:chExt cx="1885" cy="1119"/>
              </a:xfrm>
            </p:grpSpPr>
            <p:grpSp>
              <p:nvGrpSpPr>
                <p:cNvPr id="229" name="Google Shape;229;p23"/>
                <p:cNvGrpSpPr/>
                <p:nvPr/>
              </p:nvGrpSpPr>
              <p:grpSpPr>
                <a:xfrm>
                  <a:off x="347" y="2536"/>
                  <a:ext cx="1861" cy="231"/>
                  <a:chOff x="347" y="1312"/>
                  <a:chExt cx="1861" cy="231"/>
                </a:xfrm>
              </p:grpSpPr>
              <p:sp>
                <p:nvSpPr>
                  <p:cNvPr id="230" name="Google Shape;230;p23"/>
                  <p:cNvSpPr/>
                  <p:nvPr/>
                </p:nvSpPr>
                <p:spPr>
                  <a:xfrm>
                    <a:off x="612" y="1332"/>
                    <a:ext cx="1596" cy="18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31" name="Google Shape;231;p23"/>
                  <p:cNvSpPr txBox="1"/>
                  <p:nvPr/>
                </p:nvSpPr>
                <p:spPr>
                  <a:xfrm>
                    <a:off x="347" y="1312"/>
                    <a:ext cx="290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A0</a:t>
                    </a:r>
                    <a:endParaRPr/>
                  </a:p>
                </p:txBody>
              </p:sp>
            </p:grpSp>
            <p:grpSp>
              <p:nvGrpSpPr>
                <p:cNvPr id="232" name="Google Shape;232;p23"/>
                <p:cNvGrpSpPr/>
                <p:nvPr/>
              </p:nvGrpSpPr>
              <p:grpSpPr>
                <a:xfrm>
                  <a:off x="347" y="2716"/>
                  <a:ext cx="1861" cy="231"/>
                  <a:chOff x="347" y="1312"/>
                  <a:chExt cx="1861" cy="231"/>
                </a:xfrm>
              </p:grpSpPr>
              <p:sp>
                <p:nvSpPr>
                  <p:cNvPr id="233" name="Google Shape;233;p23"/>
                  <p:cNvSpPr/>
                  <p:nvPr/>
                </p:nvSpPr>
                <p:spPr>
                  <a:xfrm>
                    <a:off x="612" y="1332"/>
                    <a:ext cx="1596" cy="18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34" name="Google Shape;234;p23"/>
                  <p:cNvSpPr txBox="1"/>
                  <p:nvPr/>
                </p:nvSpPr>
                <p:spPr>
                  <a:xfrm>
                    <a:off x="347" y="1312"/>
                    <a:ext cx="290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A1</a:t>
                    </a:r>
                    <a:endParaRPr/>
                  </a:p>
                </p:txBody>
              </p:sp>
            </p:grpSp>
            <p:sp>
              <p:nvSpPr>
                <p:cNvPr id="235" name="Google Shape;235;p23"/>
                <p:cNvSpPr txBox="1"/>
                <p:nvPr/>
              </p:nvSpPr>
              <p:spPr>
                <a:xfrm rot="-5400000">
                  <a:off x="1215" y="2964"/>
                  <a:ext cx="35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. .</a:t>
                  </a:r>
                  <a:endParaRPr/>
                </a:p>
              </p:txBody>
            </p:sp>
            <p:grpSp>
              <p:nvGrpSpPr>
                <p:cNvPr id="236" name="Google Shape;236;p23"/>
                <p:cNvGrpSpPr/>
                <p:nvPr/>
              </p:nvGrpSpPr>
              <p:grpSpPr>
                <a:xfrm>
                  <a:off x="347" y="3244"/>
                  <a:ext cx="1861" cy="231"/>
                  <a:chOff x="347" y="3244"/>
                  <a:chExt cx="1861" cy="231"/>
                </a:xfrm>
              </p:grpSpPr>
              <p:sp>
                <p:nvSpPr>
                  <p:cNvPr id="237" name="Google Shape;237;p23"/>
                  <p:cNvSpPr/>
                  <p:nvPr/>
                </p:nvSpPr>
                <p:spPr>
                  <a:xfrm>
                    <a:off x="612" y="3264"/>
                    <a:ext cx="1596" cy="18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User Stack Pointer</a:t>
                    </a:r>
                    <a:endParaRPr/>
                  </a:p>
                </p:txBody>
              </p:sp>
              <p:sp>
                <p:nvSpPr>
                  <p:cNvPr id="238" name="Google Shape;238;p23"/>
                  <p:cNvSpPr txBox="1"/>
                  <p:nvPr/>
                </p:nvSpPr>
                <p:spPr>
                  <a:xfrm>
                    <a:off x="347" y="3244"/>
                    <a:ext cx="290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A7</a:t>
                    </a:r>
                    <a:endParaRPr/>
                  </a:p>
                </p:txBody>
              </p:sp>
            </p:grpSp>
            <p:grpSp>
              <p:nvGrpSpPr>
                <p:cNvPr id="239" name="Google Shape;239;p23"/>
                <p:cNvGrpSpPr/>
                <p:nvPr/>
              </p:nvGrpSpPr>
              <p:grpSpPr>
                <a:xfrm>
                  <a:off x="323" y="3424"/>
                  <a:ext cx="1885" cy="231"/>
                  <a:chOff x="323" y="3424"/>
                  <a:chExt cx="1885" cy="231"/>
                </a:xfrm>
              </p:grpSpPr>
              <p:sp>
                <p:nvSpPr>
                  <p:cNvPr id="240" name="Google Shape;240;p23"/>
                  <p:cNvSpPr/>
                  <p:nvPr/>
                </p:nvSpPr>
                <p:spPr>
                  <a:xfrm>
                    <a:off x="612" y="3444"/>
                    <a:ext cx="1596" cy="18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Supervisory Stack Pointer</a:t>
                    </a:r>
                    <a:endParaRPr/>
                  </a:p>
                </p:txBody>
              </p:sp>
              <p:sp>
                <p:nvSpPr>
                  <p:cNvPr id="241" name="Google Shape;241;p23"/>
                  <p:cNvSpPr txBox="1"/>
                  <p:nvPr/>
                </p:nvSpPr>
                <p:spPr>
                  <a:xfrm>
                    <a:off x="323" y="3424"/>
                    <a:ext cx="338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A7’</a:t>
                    </a:r>
                    <a:endParaRPr/>
                  </a:p>
                </p:txBody>
              </p:sp>
            </p:grpSp>
          </p:grpSp>
          <p:sp>
            <p:nvSpPr>
              <p:cNvPr id="242" name="Google Shape;242;p23"/>
              <p:cNvSpPr txBox="1"/>
              <p:nvPr/>
            </p:nvSpPr>
            <p:spPr>
              <a:xfrm>
                <a:off x="805" y="2356"/>
                <a:ext cx="115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 Registers</a:t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612" y="3256"/>
              <a:ext cx="1596" cy="560"/>
              <a:chOff x="612" y="3448"/>
              <a:chExt cx="1596" cy="56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612" y="364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Program Counter</a:t>
                </a:r>
                <a:endParaRPr/>
              </a:p>
            </p:txBody>
          </p:sp>
          <p:sp>
            <p:nvSpPr>
              <p:cNvPr id="245" name="Google Shape;245;p23"/>
              <p:cNvSpPr txBox="1"/>
              <p:nvPr/>
            </p:nvSpPr>
            <p:spPr>
              <a:xfrm>
                <a:off x="921" y="3448"/>
                <a:ext cx="99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Program Status</a:t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284" y="3828"/>
                <a:ext cx="924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Status Register</a:t>
                </a:r>
                <a:endParaRPr/>
              </a:p>
            </p:txBody>
          </p:sp>
        </p:grpSp>
        <p:sp>
          <p:nvSpPr>
            <p:cNvPr id="247" name="Google Shape;247;p23"/>
            <p:cNvSpPr txBox="1"/>
            <p:nvPr/>
          </p:nvSpPr>
          <p:spPr>
            <a:xfrm>
              <a:off x="1083" y="3844"/>
              <a:ext cx="7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MC68000</a:t>
              </a: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4892675" y="1282700"/>
            <a:ext cx="3438525" cy="5186363"/>
            <a:chOff x="3082" y="808"/>
            <a:chExt cx="2166" cy="3267"/>
          </a:xfrm>
        </p:grpSpPr>
        <p:grpSp>
          <p:nvGrpSpPr>
            <p:cNvPr id="249" name="Google Shape;249;p23"/>
            <p:cNvGrpSpPr/>
            <p:nvPr/>
          </p:nvGrpSpPr>
          <p:grpSpPr>
            <a:xfrm rot="-5400000">
              <a:off x="4356" y="2032"/>
              <a:ext cx="1236" cy="548"/>
              <a:chOff x="3384" y="3256"/>
              <a:chExt cx="1596" cy="548"/>
            </a:xfrm>
          </p:grpSpPr>
          <p:sp>
            <p:nvSpPr>
              <p:cNvPr id="250" name="Google Shape;250;p23"/>
              <p:cNvSpPr/>
              <p:nvPr/>
            </p:nvSpPr>
            <p:spPr>
              <a:xfrm>
                <a:off x="3384" y="3456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Instruction Pointer</a:t>
                </a:r>
                <a:endParaRPr/>
              </a:p>
            </p:txBody>
          </p:sp>
          <p:sp>
            <p:nvSpPr>
              <p:cNvPr id="251" name="Google Shape;251;p23"/>
              <p:cNvSpPr txBox="1"/>
              <p:nvPr/>
            </p:nvSpPr>
            <p:spPr>
              <a:xfrm>
                <a:off x="3548" y="3256"/>
                <a:ext cx="128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Program Status</a:t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3384" y="3636"/>
                <a:ext cx="1596" cy="16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Status Register</a:t>
                </a:r>
                <a:endParaRPr/>
              </a:p>
            </p:txBody>
          </p:sp>
        </p:grpSp>
        <p:sp>
          <p:nvSpPr>
            <p:cNvPr id="253" name="Google Shape;253;p23"/>
            <p:cNvSpPr txBox="1"/>
            <p:nvPr/>
          </p:nvSpPr>
          <p:spPr>
            <a:xfrm>
              <a:off x="3849" y="3844"/>
              <a:ext cx="72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Intel 8086</a:t>
              </a:r>
              <a:endParaRPr/>
            </a:p>
          </p:txBody>
        </p:sp>
        <p:grpSp>
          <p:nvGrpSpPr>
            <p:cNvPr id="254" name="Google Shape;254;p23"/>
            <p:cNvGrpSpPr/>
            <p:nvPr/>
          </p:nvGrpSpPr>
          <p:grpSpPr>
            <a:xfrm>
              <a:off x="3082" y="808"/>
              <a:ext cx="1478" cy="941"/>
              <a:chOff x="3072" y="808"/>
              <a:chExt cx="1908" cy="941"/>
            </a:xfrm>
          </p:grpSpPr>
          <p:sp>
            <p:nvSpPr>
              <p:cNvPr id="255" name="Google Shape;255;p23"/>
              <p:cNvSpPr txBox="1"/>
              <p:nvPr/>
            </p:nvSpPr>
            <p:spPr>
              <a:xfrm>
                <a:off x="3479" y="808"/>
                <a:ext cx="14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General Registers</a:t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3384" y="100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Accumulator</a:t>
                </a:r>
                <a:endParaRPr/>
              </a:p>
            </p:txBody>
          </p:sp>
          <p:sp>
            <p:nvSpPr>
              <p:cNvPr id="257" name="Google Shape;257;p23"/>
              <p:cNvSpPr txBox="1"/>
              <p:nvPr/>
            </p:nvSpPr>
            <p:spPr>
              <a:xfrm>
                <a:off x="3072" y="997"/>
                <a:ext cx="38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AX</a:t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3384" y="118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Base</a:t>
                </a:r>
                <a:endParaRPr/>
              </a:p>
            </p:txBody>
          </p:sp>
          <p:sp>
            <p:nvSpPr>
              <p:cNvPr id="259" name="Google Shape;259;p23"/>
              <p:cNvSpPr txBox="1"/>
              <p:nvPr/>
            </p:nvSpPr>
            <p:spPr>
              <a:xfrm>
                <a:off x="3076" y="1177"/>
                <a:ext cx="37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BX</a:t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3384" y="136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/>
              </a:p>
            </p:txBody>
          </p:sp>
          <p:sp>
            <p:nvSpPr>
              <p:cNvPr id="261" name="Google Shape;261;p23"/>
              <p:cNvSpPr txBox="1"/>
              <p:nvPr/>
            </p:nvSpPr>
            <p:spPr>
              <a:xfrm>
                <a:off x="3076" y="1357"/>
                <a:ext cx="37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CX</a:t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3384" y="154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/>
              </a:p>
            </p:txBody>
          </p:sp>
          <p:sp>
            <p:nvSpPr>
              <p:cNvPr id="263" name="Google Shape;263;p23"/>
              <p:cNvSpPr txBox="1"/>
              <p:nvPr/>
            </p:nvSpPr>
            <p:spPr>
              <a:xfrm>
                <a:off x="3072" y="1537"/>
                <a:ext cx="38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DX</a:t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3098" y="1804"/>
              <a:ext cx="1462" cy="941"/>
              <a:chOff x="3090" y="808"/>
              <a:chExt cx="1890" cy="941"/>
            </a:xfrm>
          </p:grpSpPr>
          <p:sp>
            <p:nvSpPr>
              <p:cNvPr id="265" name="Google Shape;265;p23"/>
              <p:cNvSpPr txBox="1"/>
              <p:nvPr/>
            </p:nvSpPr>
            <p:spPr>
              <a:xfrm>
                <a:off x="3544" y="808"/>
                <a:ext cx="1347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Pointer &amp; Index</a:t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>
                <a:off x="3384" y="100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Stack Pointer</a:t>
                </a:r>
                <a:endParaRPr/>
              </a:p>
            </p:txBody>
          </p:sp>
          <p:sp>
            <p:nvSpPr>
              <p:cNvPr id="267" name="Google Shape;267;p23"/>
              <p:cNvSpPr txBox="1"/>
              <p:nvPr/>
            </p:nvSpPr>
            <p:spPr>
              <a:xfrm>
                <a:off x="3099" y="997"/>
                <a:ext cx="33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SP</a:t>
                </a: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3384" y="118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Base Pointer</a:t>
                </a:r>
                <a:endParaRPr/>
              </a:p>
            </p:txBody>
          </p:sp>
          <p:sp>
            <p:nvSpPr>
              <p:cNvPr id="269" name="Google Shape;269;p23"/>
              <p:cNvSpPr txBox="1"/>
              <p:nvPr/>
            </p:nvSpPr>
            <p:spPr>
              <a:xfrm>
                <a:off x="3090" y="1177"/>
                <a:ext cx="34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BP</a:t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3384" y="136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Source Index</a:t>
                </a:r>
                <a:endParaRPr/>
              </a:p>
            </p:txBody>
          </p:sp>
          <p:sp>
            <p:nvSpPr>
              <p:cNvPr id="271" name="Google Shape;271;p23"/>
              <p:cNvSpPr txBox="1"/>
              <p:nvPr/>
            </p:nvSpPr>
            <p:spPr>
              <a:xfrm>
                <a:off x="3117" y="1357"/>
                <a:ext cx="29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</a:t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3384" y="154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Destination Index</a:t>
                </a:r>
                <a:endParaRPr/>
              </a:p>
            </p:txBody>
          </p:sp>
          <p:sp>
            <p:nvSpPr>
              <p:cNvPr id="273" name="Google Shape;273;p23"/>
              <p:cNvSpPr txBox="1"/>
              <p:nvPr/>
            </p:nvSpPr>
            <p:spPr>
              <a:xfrm>
                <a:off x="3104" y="1537"/>
                <a:ext cx="32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</a:t>
                </a:r>
                <a:endParaRPr/>
              </a:p>
            </p:txBody>
          </p:sp>
        </p:grpSp>
        <p:grpSp>
          <p:nvGrpSpPr>
            <p:cNvPr id="274" name="Google Shape;274;p23"/>
            <p:cNvGrpSpPr/>
            <p:nvPr/>
          </p:nvGrpSpPr>
          <p:grpSpPr>
            <a:xfrm>
              <a:off x="3095" y="2788"/>
              <a:ext cx="1465" cy="941"/>
              <a:chOff x="3086" y="808"/>
              <a:chExt cx="1894" cy="941"/>
            </a:xfrm>
          </p:grpSpPr>
          <p:sp>
            <p:nvSpPr>
              <p:cNvPr id="275" name="Google Shape;275;p23"/>
              <p:cNvSpPr txBox="1"/>
              <p:nvPr/>
            </p:nvSpPr>
            <p:spPr>
              <a:xfrm>
                <a:off x="3818" y="808"/>
                <a:ext cx="79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Segment</a:t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3384" y="100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Code</a:t>
                </a:r>
                <a:endParaRPr/>
              </a:p>
            </p:txBody>
          </p:sp>
          <p:sp>
            <p:nvSpPr>
              <p:cNvPr id="277" name="Google Shape;277;p23"/>
              <p:cNvSpPr txBox="1"/>
              <p:nvPr/>
            </p:nvSpPr>
            <p:spPr>
              <a:xfrm>
                <a:off x="3090" y="997"/>
                <a:ext cx="34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CS</a:t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3384" y="118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/>
              </a:p>
            </p:txBody>
          </p:sp>
          <p:sp>
            <p:nvSpPr>
              <p:cNvPr id="279" name="Google Shape;279;p23"/>
              <p:cNvSpPr txBox="1"/>
              <p:nvPr/>
            </p:nvSpPr>
            <p:spPr>
              <a:xfrm>
                <a:off x="3086" y="1177"/>
                <a:ext cx="35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DS</a:t>
                </a: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3384" y="136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Stack</a:t>
                </a:r>
                <a:endParaRPr/>
              </a:p>
            </p:txBody>
          </p:sp>
          <p:sp>
            <p:nvSpPr>
              <p:cNvPr id="281" name="Google Shape;281;p23"/>
              <p:cNvSpPr txBox="1"/>
              <p:nvPr/>
            </p:nvSpPr>
            <p:spPr>
              <a:xfrm>
                <a:off x="3099" y="1357"/>
                <a:ext cx="33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SS</a:t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3384" y="1548"/>
                <a:ext cx="1596" cy="1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Extra</a:t>
                </a:r>
                <a:endParaRPr/>
              </a:p>
            </p:txBody>
          </p:sp>
          <p:sp>
            <p:nvSpPr>
              <p:cNvPr id="283" name="Google Shape;283;p23"/>
              <p:cNvSpPr txBox="1"/>
              <p:nvPr/>
            </p:nvSpPr>
            <p:spPr>
              <a:xfrm>
                <a:off x="3095" y="1537"/>
                <a:ext cx="3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ES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Organization Extension</a:t>
            </a:r>
            <a:endParaRPr/>
          </a:p>
        </p:txBody>
      </p:sp>
      <p:grpSp>
        <p:nvGrpSpPr>
          <p:cNvPr id="289" name="Google Shape;289;p24"/>
          <p:cNvGrpSpPr/>
          <p:nvPr/>
        </p:nvGrpSpPr>
        <p:grpSpPr>
          <a:xfrm>
            <a:off x="684213" y="1473200"/>
            <a:ext cx="8029575" cy="4786313"/>
            <a:chOff x="431" y="928"/>
            <a:chExt cx="5058" cy="3015"/>
          </a:xfrm>
        </p:grpSpPr>
        <p:grpSp>
          <p:nvGrpSpPr>
            <p:cNvPr id="290" name="Google Shape;290;p24"/>
            <p:cNvGrpSpPr/>
            <p:nvPr/>
          </p:nvGrpSpPr>
          <p:grpSpPr>
            <a:xfrm>
              <a:off x="431" y="928"/>
              <a:ext cx="2797" cy="3015"/>
              <a:chOff x="431" y="928"/>
              <a:chExt cx="2797" cy="3015"/>
            </a:xfrm>
          </p:grpSpPr>
          <p:grpSp>
            <p:nvGrpSpPr>
              <p:cNvPr id="291" name="Google Shape;291;p24"/>
              <p:cNvGrpSpPr/>
              <p:nvPr/>
            </p:nvGrpSpPr>
            <p:grpSpPr>
              <a:xfrm>
                <a:off x="756" y="3004"/>
                <a:ext cx="2472" cy="560"/>
                <a:chOff x="756" y="3100"/>
                <a:chExt cx="2472" cy="560"/>
              </a:xfrm>
            </p:grpSpPr>
            <p:sp>
              <p:nvSpPr>
                <p:cNvPr id="292" name="Google Shape;292;p24"/>
                <p:cNvSpPr/>
                <p:nvPr/>
              </p:nvSpPr>
              <p:spPr>
                <a:xfrm>
                  <a:off x="756" y="3480"/>
                  <a:ext cx="2472" cy="1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Instruction Pointer</a:t>
                  </a:r>
                  <a:endParaRPr/>
                </a:p>
              </p:txBody>
            </p:sp>
            <p:sp>
              <p:nvSpPr>
                <p:cNvPr id="293" name="Google Shape;293;p24"/>
                <p:cNvSpPr txBox="1"/>
                <p:nvPr/>
              </p:nvSpPr>
              <p:spPr>
                <a:xfrm>
                  <a:off x="1387" y="3100"/>
                  <a:ext cx="99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Program Status</a:t>
                  </a:r>
                  <a:endParaRPr/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756" y="3312"/>
                  <a:ext cx="2472" cy="16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FLAGS Register</a:t>
                  </a:r>
                  <a:endParaRPr/>
                </a:p>
              </p:txBody>
            </p:sp>
          </p:grpSp>
          <p:sp>
            <p:nvSpPr>
              <p:cNvPr id="295" name="Google Shape;295;p24"/>
              <p:cNvSpPr txBox="1"/>
              <p:nvPr/>
            </p:nvSpPr>
            <p:spPr>
              <a:xfrm>
                <a:off x="1653" y="3712"/>
                <a:ext cx="79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Intel 80486</a:t>
                </a:r>
                <a:endParaRPr/>
              </a:p>
            </p:txBody>
          </p:sp>
          <p:grpSp>
            <p:nvGrpSpPr>
              <p:cNvPr id="296" name="Google Shape;296;p24"/>
              <p:cNvGrpSpPr/>
              <p:nvPr/>
            </p:nvGrpSpPr>
            <p:grpSpPr>
              <a:xfrm>
                <a:off x="431" y="928"/>
                <a:ext cx="2797" cy="931"/>
                <a:chOff x="287" y="2884"/>
                <a:chExt cx="2797" cy="931"/>
              </a:xfrm>
            </p:grpSpPr>
            <p:sp>
              <p:nvSpPr>
                <p:cNvPr id="297" name="Google Shape;297;p24"/>
                <p:cNvSpPr txBox="1"/>
                <p:nvPr/>
              </p:nvSpPr>
              <p:spPr>
                <a:xfrm>
                  <a:off x="1261" y="2884"/>
                  <a:ext cx="114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General Registers</a:t>
                  </a:r>
                  <a:endParaRPr/>
                </a:p>
              </p:txBody>
            </p:sp>
            <p:grpSp>
              <p:nvGrpSpPr>
                <p:cNvPr id="298" name="Google Shape;298;p24"/>
                <p:cNvGrpSpPr/>
                <p:nvPr/>
              </p:nvGrpSpPr>
              <p:grpSpPr>
                <a:xfrm>
                  <a:off x="287" y="3083"/>
                  <a:ext cx="2797" cy="732"/>
                  <a:chOff x="287" y="3083"/>
                  <a:chExt cx="2797" cy="732"/>
                </a:xfrm>
              </p:grpSpPr>
              <p:sp>
                <p:nvSpPr>
                  <p:cNvPr id="299" name="Google Shape;299;p24"/>
                  <p:cNvSpPr txBox="1"/>
                  <p:nvPr/>
                </p:nvSpPr>
                <p:spPr>
                  <a:xfrm>
                    <a:off x="287" y="3083"/>
                    <a:ext cx="34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EAX</a:t>
                    </a:r>
                    <a:endParaRPr/>
                  </a:p>
                </p:txBody>
              </p:sp>
              <p:sp>
                <p:nvSpPr>
                  <p:cNvPr id="300" name="Google Shape;300;p24"/>
                  <p:cNvSpPr txBox="1"/>
                  <p:nvPr/>
                </p:nvSpPr>
                <p:spPr>
                  <a:xfrm>
                    <a:off x="289" y="3263"/>
                    <a:ext cx="338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EBX</a:t>
                    </a:r>
                    <a:endParaRPr/>
                  </a:p>
                </p:txBody>
              </p:sp>
              <p:sp>
                <p:nvSpPr>
                  <p:cNvPr id="301" name="Google Shape;301;p24"/>
                  <p:cNvSpPr txBox="1"/>
                  <p:nvPr/>
                </p:nvSpPr>
                <p:spPr>
                  <a:xfrm>
                    <a:off x="289" y="3443"/>
                    <a:ext cx="338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ECX</a:t>
                    </a:r>
                    <a:endParaRPr/>
                  </a:p>
                </p:txBody>
              </p:sp>
              <p:sp>
                <p:nvSpPr>
                  <p:cNvPr id="302" name="Google Shape;302;p24"/>
                  <p:cNvSpPr txBox="1"/>
                  <p:nvPr/>
                </p:nvSpPr>
                <p:spPr>
                  <a:xfrm>
                    <a:off x="287" y="3623"/>
                    <a:ext cx="34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EDX</a:t>
                    </a:r>
                    <a:endParaRPr/>
                  </a:p>
                </p:txBody>
              </p:sp>
              <p:grpSp>
                <p:nvGrpSpPr>
                  <p:cNvPr id="303" name="Google Shape;303;p24"/>
                  <p:cNvGrpSpPr/>
                  <p:nvPr/>
                </p:nvGrpSpPr>
                <p:grpSpPr>
                  <a:xfrm>
                    <a:off x="612" y="3084"/>
                    <a:ext cx="2472" cy="720"/>
                    <a:chOff x="612" y="3084"/>
                    <a:chExt cx="2472" cy="720"/>
                  </a:xfrm>
                </p:grpSpPr>
                <p:grpSp>
                  <p:nvGrpSpPr>
                    <p:cNvPr id="304" name="Google Shape;304;p24"/>
                    <p:cNvGrpSpPr/>
                    <p:nvPr/>
                  </p:nvGrpSpPr>
                  <p:grpSpPr>
                    <a:xfrm>
                      <a:off x="612" y="3084"/>
                      <a:ext cx="1236" cy="720"/>
                      <a:chOff x="612" y="3084"/>
                      <a:chExt cx="1236" cy="720"/>
                    </a:xfrm>
                  </p:grpSpPr>
                  <p:sp>
                    <p:nvSpPr>
                      <p:cNvPr id="305" name="Google Shape;305;p24"/>
                      <p:cNvSpPr/>
                      <p:nvPr/>
                    </p:nvSpPr>
                    <p:spPr>
                      <a:xfrm>
                        <a:off x="612" y="3084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306" name="Google Shape;306;p24"/>
                      <p:cNvSpPr/>
                      <p:nvPr/>
                    </p:nvSpPr>
                    <p:spPr>
                      <a:xfrm>
                        <a:off x="612" y="3264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307" name="Google Shape;307;p24"/>
                      <p:cNvSpPr/>
                      <p:nvPr/>
                    </p:nvSpPr>
                    <p:spPr>
                      <a:xfrm>
                        <a:off x="612" y="3444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308" name="Google Shape;308;p24"/>
                      <p:cNvSpPr/>
                      <p:nvPr/>
                    </p:nvSpPr>
                    <p:spPr>
                      <a:xfrm>
                        <a:off x="612" y="3624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grpSp>
                  <p:nvGrpSpPr>
                    <p:cNvPr id="309" name="Google Shape;309;p24"/>
                    <p:cNvGrpSpPr/>
                    <p:nvPr/>
                  </p:nvGrpSpPr>
                  <p:grpSpPr>
                    <a:xfrm>
                      <a:off x="1848" y="3084"/>
                      <a:ext cx="1236" cy="720"/>
                      <a:chOff x="708" y="3180"/>
                      <a:chExt cx="1236" cy="720"/>
                    </a:xfrm>
                  </p:grpSpPr>
                  <p:sp>
                    <p:nvSpPr>
                      <p:cNvPr id="310" name="Google Shape;310;p24"/>
                      <p:cNvSpPr/>
                      <p:nvPr/>
                    </p:nvSpPr>
                    <p:spPr>
                      <a:xfrm>
                        <a:off x="708" y="3180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sz="1800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AX</a:t>
                        </a:r>
                        <a:endParaRPr/>
                      </a:p>
                    </p:txBody>
                  </p:sp>
                  <p:sp>
                    <p:nvSpPr>
                      <p:cNvPr id="311" name="Google Shape;311;p24"/>
                      <p:cNvSpPr/>
                      <p:nvPr/>
                    </p:nvSpPr>
                    <p:spPr>
                      <a:xfrm>
                        <a:off x="708" y="3360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sz="1800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BX</a:t>
                        </a:r>
                        <a:endParaRPr/>
                      </a:p>
                    </p:txBody>
                  </p:sp>
                  <p:sp>
                    <p:nvSpPr>
                      <p:cNvPr id="312" name="Google Shape;312;p24"/>
                      <p:cNvSpPr/>
                      <p:nvPr/>
                    </p:nvSpPr>
                    <p:spPr>
                      <a:xfrm>
                        <a:off x="708" y="3540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sz="1800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CX</a:t>
                        </a:r>
                        <a:endParaRPr/>
                      </a:p>
                    </p:txBody>
                  </p:sp>
                  <p:sp>
                    <p:nvSpPr>
                      <p:cNvPr id="313" name="Google Shape;313;p24"/>
                      <p:cNvSpPr/>
                      <p:nvPr/>
                    </p:nvSpPr>
                    <p:spPr>
                      <a:xfrm>
                        <a:off x="708" y="3720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sz="1800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DX</a:t>
                        </a: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314" name="Google Shape;314;p24"/>
              <p:cNvGrpSpPr/>
              <p:nvPr/>
            </p:nvGrpSpPr>
            <p:grpSpPr>
              <a:xfrm>
                <a:off x="443" y="1972"/>
                <a:ext cx="2785" cy="931"/>
                <a:chOff x="299" y="2884"/>
                <a:chExt cx="2785" cy="931"/>
              </a:xfrm>
            </p:grpSpPr>
            <p:sp>
              <p:nvSpPr>
                <p:cNvPr id="315" name="Google Shape;315;p24"/>
                <p:cNvSpPr txBox="1"/>
                <p:nvPr/>
              </p:nvSpPr>
              <p:spPr>
                <a:xfrm>
                  <a:off x="1311" y="2884"/>
                  <a:ext cx="104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Pointer &amp; Index</a:t>
                  </a:r>
                  <a:endParaRPr/>
                </a:p>
              </p:txBody>
            </p:sp>
            <p:grpSp>
              <p:nvGrpSpPr>
                <p:cNvPr id="316" name="Google Shape;316;p24"/>
                <p:cNvGrpSpPr/>
                <p:nvPr/>
              </p:nvGrpSpPr>
              <p:grpSpPr>
                <a:xfrm>
                  <a:off x="299" y="3083"/>
                  <a:ext cx="2785" cy="732"/>
                  <a:chOff x="299" y="3083"/>
                  <a:chExt cx="2785" cy="732"/>
                </a:xfrm>
              </p:grpSpPr>
              <p:sp>
                <p:nvSpPr>
                  <p:cNvPr id="317" name="Google Shape;317;p24"/>
                  <p:cNvSpPr txBox="1"/>
                  <p:nvPr/>
                </p:nvSpPr>
                <p:spPr>
                  <a:xfrm>
                    <a:off x="306" y="3083"/>
                    <a:ext cx="30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ESP</a:t>
                    </a:r>
                    <a:endParaRPr/>
                  </a:p>
                </p:txBody>
              </p:sp>
              <p:sp>
                <p:nvSpPr>
                  <p:cNvPr id="318" name="Google Shape;318;p24"/>
                  <p:cNvSpPr txBox="1"/>
                  <p:nvPr/>
                </p:nvSpPr>
                <p:spPr>
                  <a:xfrm>
                    <a:off x="299" y="3263"/>
                    <a:ext cx="319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EBP</a:t>
                    </a:r>
                    <a:endParaRPr/>
                  </a:p>
                </p:txBody>
              </p:sp>
              <p:sp>
                <p:nvSpPr>
                  <p:cNvPr id="319" name="Google Shape;319;p24"/>
                  <p:cNvSpPr txBox="1"/>
                  <p:nvPr/>
                </p:nvSpPr>
                <p:spPr>
                  <a:xfrm>
                    <a:off x="318" y="3443"/>
                    <a:ext cx="28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ESI</a:t>
                    </a:r>
                    <a:endParaRPr/>
                  </a:p>
                </p:txBody>
              </p:sp>
              <p:sp>
                <p:nvSpPr>
                  <p:cNvPr id="320" name="Google Shape;320;p24"/>
                  <p:cNvSpPr txBox="1"/>
                  <p:nvPr/>
                </p:nvSpPr>
                <p:spPr>
                  <a:xfrm>
                    <a:off x="310" y="3623"/>
                    <a:ext cx="30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EDI</a:t>
                    </a:r>
                    <a:endParaRPr/>
                  </a:p>
                </p:txBody>
              </p:sp>
              <p:grpSp>
                <p:nvGrpSpPr>
                  <p:cNvPr id="321" name="Google Shape;321;p24"/>
                  <p:cNvGrpSpPr/>
                  <p:nvPr/>
                </p:nvGrpSpPr>
                <p:grpSpPr>
                  <a:xfrm>
                    <a:off x="612" y="3084"/>
                    <a:ext cx="2472" cy="720"/>
                    <a:chOff x="612" y="3084"/>
                    <a:chExt cx="2472" cy="720"/>
                  </a:xfrm>
                </p:grpSpPr>
                <p:grpSp>
                  <p:nvGrpSpPr>
                    <p:cNvPr id="322" name="Google Shape;322;p24"/>
                    <p:cNvGrpSpPr/>
                    <p:nvPr/>
                  </p:nvGrpSpPr>
                  <p:grpSpPr>
                    <a:xfrm>
                      <a:off x="612" y="3084"/>
                      <a:ext cx="1236" cy="720"/>
                      <a:chOff x="612" y="3084"/>
                      <a:chExt cx="1236" cy="720"/>
                    </a:xfrm>
                  </p:grpSpPr>
                  <p:sp>
                    <p:nvSpPr>
                      <p:cNvPr id="323" name="Google Shape;323;p24"/>
                      <p:cNvSpPr/>
                      <p:nvPr/>
                    </p:nvSpPr>
                    <p:spPr>
                      <a:xfrm>
                        <a:off x="612" y="3084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324" name="Google Shape;324;p24"/>
                      <p:cNvSpPr/>
                      <p:nvPr/>
                    </p:nvSpPr>
                    <p:spPr>
                      <a:xfrm>
                        <a:off x="612" y="3264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325" name="Google Shape;325;p24"/>
                      <p:cNvSpPr/>
                      <p:nvPr/>
                    </p:nvSpPr>
                    <p:spPr>
                      <a:xfrm>
                        <a:off x="612" y="3444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326" name="Google Shape;326;p24"/>
                      <p:cNvSpPr/>
                      <p:nvPr/>
                    </p:nvSpPr>
                    <p:spPr>
                      <a:xfrm>
                        <a:off x="612" y="3624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grpSp>
                  <p:nvGrpSpPr>
                    <p:cNvPr id="327" name="Google Shape;327;p24"/>
                    <p:cNvGrpSpPr/>
                    <p:nvPr/>
                  </p:nvGrpSpPr>
                  <p:grpSpPr>
                    <a:xfrm>
                      <a:off x="1848" y="3084"/>
                      <a:ext cx="1236" cy="720"/>
                      <a:chOff x="708" y="3180"/>
                      <a:chExt cx="1236" cy="720"/>
                    </a:xfrm>
                  </p:grpSpPr>
                  <p:sp>
                    <p:nvSpPr>
                      <p:cNvPr id="328" name="Google Shape;328;p24"/>
                      <p:cNvSpPr/>
                      <p:nvPr/>
                    </p:nvSpPr>
                    <p:spPr>
                      <a:xfrm>
                        <a:off x="708" y="3180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sz="1800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SP</a:t>
                        </a:r>
                        <a:endParaRPr/>
                      </a:p>
                    </p:txBody>
                  </p:sp>
                  <p:sp>
                    <p:nvSpPr>
                      <p:cNvPr id="329" name="Google Shape;329;p24"/>
                      <p:cNvSpPr/>
                      <p:nvPr/>
                    </p:nvSpPr>
                    <p:spPr>
                      <a:xfrm>
                        <a:off x="708" y="3360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sz="1800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BP</a:t>
                        </a:r>
                        <a:endParaRPr/>
                      </a:p>
                    </p:txBody>
                  </p:sp>
                  <p:sp>
                    <p:nvSpPr>
                      <p:cNvPr id="330" name="Google Shape;330;p24"/>
                      <p:cNvSpPr/>
                      <p:nvPr/>
                    </p:nvSpPr>
                    <p:spPr>
                      <a:xfrm>
                        <a:off x="708" y="3540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sz="1800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SI</a:t>
                        </a:r>
                        <a:endParaRPr/>
                      </a:p>
                    </p:txBody>
                  </p:sp>
                  <p:sp>
                    <p:nvSpPr>
                      <p:cNvPr id="331" name="Google Shape;331;p24"/>
                      <p:cNvSpPr/>
                      <p:nvPr/>
                    </p:nvSpPr>
                    <p:spPr>
                      <a:xfrm>
                        <a:off x="708" y="3720"/>
                        <a:ext cx="1236" cy="18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6800" lIns="90000" spcFirstLastPara="1" rIns="90000" wrap="square" tIns="468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sz="1800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DI</a:t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332" name="Google Shape;332;p24"/>
            <p:cNvGrpSpPr/>
            <p:nvPr/>
          </p:nvGrpSpPr>
          <p:grpSpPr>
            <a:xfrm>
              <a:off x="3623" y="1456"/>
              <a:ext cx="1866" cy="1037"/>
              <a:chOff x="3551" y="1144"/>
              <a:chExt cx="1866" cy="1037"/>
            </a:xfrm>
          </p:grpSpPr>
          <p:sp>
            <p:nvSpPr>
              <p:cNvPr id="333" name="Google Shape;333;p24"/>
              <p:cNvSpPr txBox="1"/>
              <p:nvPr/>
            </p:nvSpPr>
            <p:spPr>
              <a:xfrm>
                <a:off x="3551" y="1144"/>
                <a:ext cx="186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General Registers Subdivision</a:t>
                </a:r>
                <a:endParaRPr/>
              </a:p>
            </p:txBody>
          </p:sp>
          <p:grpSp>
            <p:nvGrpSpPr>
              <p:cNvPr id="334" name="Google Shape;334;p24"/>
              <p:cNvGrpSpPr/>
              <p:nvPr/>
            </p:nvGrpSpPr>
            <p:grpSpPr>
              <a:xfrm>
                <a:off x="3586" y="1429"/>
                <a:ext cx="298" cy="752"/>
                <a:chOff x="3370" y="2173"/>
                <a:chExt cx="298" cy="752"/>
              </a:xfrm>
            </p:grpSpPr>
            <p:sp>
              <p:nvSpPr>
                <p:cNvPr id="335" name="Google Shape;335;p24"/>
                <p:cNvSpPr txBox="1"/>
                <p:nvPr/>
              </p:nvSpPr>
              <p:spPr>
                <a:xfrm>
                  <a:off x="3370" y="2173"/>
                  <a:ext cx="298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AX</a:t>
                  </a:r>
                  <a:endParaRPr/>
                </a:p>
              </p:txBody>
            </p:sp>
            <p:sp>
              <p:nvSpPr>
                <p:cNvPr id="336" name="Google Shape;336;p24"/>
                <p:cNvSpPr txBox="1"/>
                <p:nvPr/>
              </p:nvSpPr>
              <p:spPr>
                <a:xfrm>
                  <a:off x="3373" y="2353"/>
                  <a:ext cx="291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BX</a:t>
                  </a:r>
                  <a:endParaRPr/>
                </a:p>
              </p:txBody>
            </p:sp>
            <p:sp>
              <p:nvSpPr>
                <p:cNvPr id="337" name="Google Shape;337;p24"/>
                <p:cNvSpPr txBox="1"/>
                <p:nvPr/>
              </p:nvSpPr>
              <p:spPr>
                <a:xfrm>
                  <a:off x="3373" y="2533"/>
                  <a:ext cx="291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CX</a:t>
                  </a:r>
                  <a:endParaRPr/>
                </a:p>
              </p:txBody>
            </p:sp>
            <p:sp>
              <p:nvSpPr>
                <p:cNvPr id="338" name="Google Shape;338;p24"/>
                <p:cNvSpPr txBox="1"/>
                <p:nvPr/>
              </p:nvSpPr>
              <p:spPr>
                <a:xfrm>
                  <a:off x="3370" y="2713"/>
                  <a:ext cx="298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DX</a:t>
                  </a:r>
                  <a:endParaRPr/>
                </a:p>
              </p:txBody>
            </p:sp>
          </p:grpSp>
          <p:grpSp>
            <p:nvGrpSpPr>
              <p:cNvPr id="339" name="Google Shape;339;p24"/>
              <p:cNvGrpSpPr/>
              <p:nvPr/>
            </p:nvGrpSpPr>
            <p:grpSpPr>
              <a:xfrm>
                <a:off x="3888" y="1440"/>
                <a:ext cx="1236" cy="180"/>
                <a:chOff x="3888" y="1440"/>
                <a:chExt cx="1236" cy="180"/>
              </a:xfrm>
            </p:grpSpPr>
            <p:sp>
              <p:nvSpPr>
                <p:cNvPr id="340" name="Google Shape;340;p24"/>
                <p:cNvSpPr/>
                <p:nvPr/>
              </p:nvSpPr>
              <p:spPr>
                <a:xfrm>
                  <a:off x="3888" y="1440"/>
                  <a:ext cx="1236" cy="1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AH           AL</a:t>
                  </a:r>
                  <a:endParaRPr/>
                </a:p>
              </p:txBody>
            </p:sp>
            <p:cxnSp>
              <p:nvCxnSpPr>
                <p:cNvPr id="341" name="Google Shape;341;p24"/>
                <p:cNvCxnSpPr/>
                <p:nvPr/>
              </p:nvCxnSpPr>
              <p:spPr>
                <a:xfrm>
                  <a:off x="4512" y="1440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42" name="Google Shape;342;p24"/>
              <p:cNvGrpSpPr/>
              <p:nvPr/>
            </p:nvGrpSpPr>
            <p:grpSpPr>
              <a:xfrm>
                <a:off x="3888" y="1620"/>
                <a:ext cx="1236" cy="180"/>
                <a:chOff x="3888" y="1440"/>
                <a:chExt cx="1236" cy="180"/>
              </a:xfrm>
            </p:grpSpPr>
            <p:sp>
              <p:nvSpPr>
                <p:cNvPr id="343" name="Google Shape;343;p24"/>
                <p:cNvSpPr/>
                <p:nvPr/>
              </p:nvSpPr>
              <p:spPr>
                <a:xfrm>
                  <a:off x="3888" y="1440"/>
                  <a:ext cx="1236" cy="1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BH           BL</a:t>
                  </a:r>
                  <a:endParaRPr/>
                </a:p>
              </p:txBody>
            </p:sp>
            <p:cxnSp>
              <p:nvCxnSpPr>
                <p:cNvPr id="344" name="Google Shape;344;p24"/>
                <p:cNvCxnSpPr/>
                <p:nvPr/>
              </p:nvCxnSpPr>
              <p:spPr>
                <a:xfrm>
                  <a:off x="4512" y="1440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45" name="Google Shape;345;p24"/>
              <p:cNvGrpSpPr/>
              <p:nvPr/>
            </p:nvGrpSpPr>
            <p:grpSpPr>
              <a:xfrm>
                <a:off x="3888" y="1800"/>
                <a:ext cx="1236" cy="180"/>
                <a:chOff x="3888" y="1440"/>
                <a:chExt cx="1236" cy="180"/>
              </a:xfrm>
            </p:grpSpPr>
            <p:sp>
              <p:nvSpPr>
                <p:cNvPr id="346" name="Google Shape;346;p24"/>
                <p:cNvSpPr/>
                <p:nvPr/>
              </p:nvSpPr>
              <p:spPr>
                <a:xfrm>
                  <a:off x="3888" y="1440"/>
                  <a:ext cx="1236" cy="1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CH           CL</a:t>
                  </a:r>
                  <a:endParaRPr/>
                </a:p>
              </p:txBody>
            </p:sp>
            <p:cxnSp>
              <p:nvCxnSpPr>
                <p:cNvPr id="347" name="Google Shape;347;p24"/>
                <p:cNvCxnSpPr/>
                <p:nvPr/>
              </p:nvCxnSpPr>
              <p:spPr>
                <a:xfrm>
                  <a:off x="4512" y="1440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48" name="Google Shape;348;p24"/>
              <p:cNvGrpSpPr/>
              <p:nvPr/>
            </p:nvGrpSpPr>
            <p:grpSpPr>
              <a:xfrm>
                <a:off x="3888" y="1980"/>
                <a:ext cx="1236" cy="180"/>
                <a:chOff x="3888" y="1440"/>
                <a:chExt cx="1236" cy="180"/>
              </a:xfrm>
            </p:grpSpPr>
            <p:sp>
              <p:nvSpPr>
                <p:cNvPr id="349" name="Google Shape;349;p24"/>
                <p:cNvSpPr/>
                <p:nvPr/>
              </p:nvSpPr>
              <p:spPr>
                <a:xfrm>
                  <a:off x="3888" y="1440"/>
                  <a:ext cx="1236" cy="1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DH           DL</a:t>
                  </a:r>
                  <a:endParaRPr/>
                </a:p>
              </p:txBody>
            </p:sp>
            <p:cxnSp>
              <p:nvCxnSpPr>
                <p:cNvPr id="350" name="Google Shape;350;p24"/>
                <p:cNvCxnSpPr/>
                <p:nvPr/>
              </p:nvCxnSpPr>
              <p:spPr>
                <a:xfrm>
                  <a:off x="4512" y="1440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exact sequence of events during an instruction cycle depends on the design of the CPU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 terms let us assume, the following register: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MAR: memory address register;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MBR: memory buffer register;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PC: program counter; and,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IR: instruction register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Flow: Fetch Cycle</a:t>
            </a:r>
            <a:endParaRPr/>
          </a:p>
        </p:txBody>
      </p:sp>
      <p:grpSp>
        <p:nvGrpSpPr>
          <p:cNvPr id="362" name="Google Shape;362;p26"/>
          <p:cNvGrpSpPr/>
          <p:nvPr/>
        </p:nvGrpSpPr>
        <p:grpSpPr>
          <a:xfrm>
            <a:off x="1027113" y="1733550"/>
            <a:ext cx="7335837" cy="4038600"/>
            <a:chOff x="647" y="1092"/>
            <a:chExt cx="4621" cy="2544"/>
          </a:xfrm>
        </p:grpSpPr>
        <p:sp>
          <p:nvSpPr>
            <p:cNvPr id="363" name="Google Shape;363;p26"/>
            <p:cNvSpPr/>
            <p:nvPr/>
          </p:nvSpPr>
          <p:spPr>
            <a:xfrm>
              <a:off x="696" y="1344"/>
              <a:ext cx="2052" cy="196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2016" y="1536"/>
              <a:ext cx="576" cy="2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</a:t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1848" y="2112"/>
              <a:ext cx="780" cy="3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</a:t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924" y="1536"/>
              <a:ext cx="576" cy="2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1020" y="2832"/>
              <a:ext cx="576" cy="2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IR</a:t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1968" y="2832"/>
              <a:ext cx="576" cy="2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MBR</a:t>
              </a:r>
              <a:endParaRPr/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647" y="1092"/>
              <a:ext cx="5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500" y="1620"/>
              <a:ext cx="516" cy="108"/>
            </a:xfrm>
            <a:prstGeom prst="rightArrow">
              <a:avLst>
                <a:gd fmla="val 50000" name="adj1"/>
                <a:gd fmla="val 119444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628" y="2256"/>
              <a:ext cx="516" cy="108"/>
            </a:xfrm>
            <a:prstGeom prst="rightArrow">
              <a:avLst>
                <a:gd fmla="val 50000" name="adj1"/>
                <a:gd fmla="val 119444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 flipH="1">
              <a:off x="1104" y="1800"/>
              <a:ext cx="744" cy="540"/>
            </a:xfrm>
            <a:custGeom>
              <a:rect b="b" l="l" r="r" t="t"/>
              <a:pathLst>
                <a:path extrusionOk="0" h="120000" w="120000">
                  <a:moveTo>
                    <a:pt x="99227" y="0"/>
                  </a:moveTo>
                  <a:lnTo>
                    <a:pt x="78450" y="34105"/>
                  </a:lnTo>
                  <a:lnTo>
                    <a:pt x="92255" y="34105"/>
                  </a:lnTo>
                  <a:lnTo>
                    <a:pt x="92255" y="104250"/>
                  </a:lnTo>
                  <a:lnTo>
                    <a:pt x="0" y="104250"/>
                  </a:lnTo>
                  <a:lnTo>
                    <a:pt x="0" y="120000"/>
                  </a:lnTo>
                  <a:lnTo>
                    <a:pt x="106194" y="120000"/>
                  </a:lnTo>
                  <a:lnTo>
                    <a:pt x="106194" y="34105"/>
                  </a:lnTo>
                  <a:lnTo>
                    <a:pt x="120000" y="34105"/>
                  </a:lnTo>
                  <a:lnTo>
                    <a:pt x="99227" y="0"/>
                  </a:lnTo>
                  <a:close/>
                </a:path>
              </a:pathLst>
            </a:cu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2592" y="1608"/>
              <a:ext cx="1308" cy="132"/>
            </a:xfrm>
            <a:prstGeom prst="rightArrow">
              <a:avLst>
                <a:gd fmla="val 50000" name="adj1"/>
                <a:gd fmla="val 247727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500" y="1896"/>
              <a:ext cx="768" cy="7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092" y="2496"/>
              <a:ext cx="408" cy="132"/>
            </a:xfrm>
            <a:prstGeom prst="rightArrow">
              <a:avLst>
                <a:gd fmla="val 50000" name="adj1"/>
                <a:gd fmla="val 77273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3348" y="2256"/>
              <a:ext cx="1164" cy="108"/>
            </a:xfrm>
            <a:prstGeom prst="rightArrow">
              <a:avLst>
                <a:gd fmla="val 50000" name="adj1"/>
                <a:gd fmla="val 269444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7" name="Google Shape;377;p26"/>
            <p:cNvGrpSpPr/>
            <p:nvPr/>
          </p:nvGrpSpPr>
          <p:grpSpPr>
            <a:xfrm>
              <a:off x="3488" y="1164"/>
              <a:ext cx="250" cy="2472"/>
              <a:chOff x="3224" y="1200"/>
              <a:chExt cx="250" cy="2472"/>
            </a:xfrm>
          </p:grpSpPr>
          <p:sp>
            <p:nvSpPr>
              <p:cNvPr id="378" name="Google Shape;378;p26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9" name="Google Shape;379;p26"/>
              <p:cNvSpPr txBox="1"/>
              <p:nvPr/>
            </p:nvSpPr>
            <p:spPr>
              <a:xfrm rot="-5400000">
                <a:off x="2996" y="2549"/>
                <a:ext cx="7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Bus</a:t>
                </a:r>
                <a:endParaRPr/>
              </a:p>
            </p:txBody>
          </p:sp>
          <p:cxnSp>
            <p:nvCxnSpPr>
              <p:cNvPr id="380" name="Google Shape;380;p26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26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82" name="Google Shape;382;p26"/>
            <p:cNvSpPr/>
            <p:nvPr/>
          </p:nvSpPr>
          <p:spPr>
            <a:xfrm>
              <a:off x="3720" y="1944"/>
              <a:ext cx="780" cy="144"/>
            </a:xfrm>
            <a:prstGeom prst="leftArrow">
              <a:avLst>
                <a:gd fmla="val 50000" name="adj1"/>
                <a:gd fmla="val 135417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568" y="2892"/>
              <a:ext cx="948" cy="144"/>
            </a:xfrm>
            <a:prstGeom prst="leftArrow">
              <a:avLst>
                <a:gd fmla="val 50000" name="adj1"/>
                <a:gd fmla="val 164583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4" name="Google Shape;384;p26"/>
            <p:cNvGrpSpPr/>
            <p:nvPr/>
          </p:nvGrpSpPr>
          <p:grpSpPr>
            <a:xfrm>
              <a:off x="3128" y="1164"/>
              <a:ext cx="250" cy="2472"/>
              <a:chOff x="3224" y="1200"/>
              <a:chExt cx="250" cy="2472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" name="Google Shape;386;p26"/>
              <p:cNvSpPr txBox="1"/>
              <p:nvPr/>
            </p:nvSpPr>
            <p:spPr>
              <a:xfrm rot="-5400000">
                <a:off x="2904" y="2551"/>
                <a:ext cx="89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Control Bus</a:t>
                </a:r>
                <a:endParaRPr/>
              </a:p>
            </p:txBody>
          </p:sp>
          <p:cxnSp>
            <p:nvCxnSpPr>
              <p:cNvPr id="387" name="Google Shape;387;p26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26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89" name="Google Shape;389;p26"/>
            <p:cNvSpPr/>
            <p:nvPr/>
          </p:nvSpPr>
          <p:spPr>
            <a:xfrm>
              <a:off x="1596" y="2892"/>
              <a:ext cx="372" cy="144"/>
            </a:xfrm>
            <a:prstGeom prst="leftArrow">
              <a:avLst>
                <a:gd fmla="val 50000" name="adj1"/>
                <a:gd fmla="val 64583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0" name="Google Shape;390;p26"/>
            <p:cNvGrpSpPr/>
            <p:nvPr/>
          </p:nvGrpSpPr>
          <p:grpSpPr>
            <a:xfrm>
              <a:off x="3870" y="1164"/>
              <a:ext cx="250" cy="2472"/>
              <a:chOff x="3222" y="1200"/>
              <a:chExt cx="250" cy="2472"/>
            </a:xfrm>
          </p:grpSpPr>
          <p:sp>
            <p:nvSpPr>
              <p:cNvPr id="391" name="Google Shape;391;p26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2" name="Google Shape;392;p26"/>
              <p:cNvSpPr txBox="1"/>
              <p:nvPr/>
            </p:nvSpPr>
            <p:spPr>
              <a:xfrm rot="-5400000">
                <a:off x="2864" y="2547"/>
                <a:ext cx="96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  Bus</a:t>
                </a:r>
                <a:endParaRPr/>
              </a:p>
            </p:txBody>
          </p:sp>
          <p:cxnSp>
            <p:nvCxnSpPr>
              <p:cNvPr id="393" name="Google Shape;393;p26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26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Flow: Indirect Cycle</a:t>
            </a:r>
            <a:endParaRPr/>
          </a:p>
        </p:txBody>
      </p:sp>
      <p:grpSp>
        <p:nvGrpSpPr>
          <p:cNvPr id="400" name="Google Shape;400;p27"/>
          <p:cNvGrpSpPr/>
          <p:nvPr/>
        </p:nvGrpSpPr>
        <p:grpSpPr>
          <a:xfrm>
            <a:off x="1027113" y="1733550"/>
            <a:ext cx="7335837" cy="4038600"/>
            <a:chOff x="647" y="1092"/>
            <a:chExt cx="4621" cy="2544"/>
          </a:xfrm>
        </p:grpSpPr>
        <p:sp>
          <p:nvSpPr>
            <p:cNvPr id="401" name="Google Shape;401;p27"/>
            <p:cNvSpPr/>
            <p:nvPr/>
          </p:nvSpPr>
          <p:spPr>
            <a:xfrm>
              <a:off x="696" y="1344"/>
              <a:ext cx="2052" cy="196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2016" y="1536"/>
              <a:ext cx="576" cy="2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</a:t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848" y="2112"/>
              <a:ext cx="780" cy="3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</a:t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968" y="2832"/>
              <a:ext cx="576" cy="2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MBR</a:t>
              </a:r>
              <a:endParaRPr/>
            </a:p>
          </p:txBody>
        </p:sp>
        <p:sp>
          <p:nvSpPr>
            <p:cNvPr id="405" name="Google Shape;405;p27"/>
            <p:cNvSpPr txBox="1"/>
            <p:nvPr/>
          </p:nvSpPr>
          <p:spPr>
            <a:xfrm>
              <a:off x="647" y="1092"/>
              <a:ext cx="5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2628" y="2256"/>
              <a:ext cx="516" cy="108"/>
            </a:xfrm>
            <a:prstGeom prst="rightArrow">
              <a:avLst>
                <a:gd fmla="val 50000" name="adj1"/>
                <a:gd fmla="val 119444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2592" y="1608"/>
              <a:ext cx="1308" cy="132"/>
            </a:xfrm>
            <a:prstGeom prst="rightArrow">
              <a:avLst>
                <a:gd fmla="val 50000" name="adj1"/>
                <a:gd fmla="val 247727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4500" y="1896"/>
              <a:ext cx="768" cy="7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4092" y="2496"/>
              <a:ext cx="408" cy="132"/>
            </a:xfrm>
            <a:prstGeom prst="rightArrow">
              <a:avLst>
                <a:gd fmla="val 50000" name="adj1"/>
                <a:gd fmla="val 77273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3348" y="2256"/>
              <a:ext cx="1164" cy="108"/>
            </a:xfrm>
            <a:prstGeom prst="rightArrow">
              <a:avLst>
                <a:gd fmla="val 50000" name="adj1"/>
                <a:gd fmla="val 269444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1" name="Google Shape;411;p27"/>
            <p:cNvGrpSpPr/>
            <p:nvPr/>
          </p:nvGrpSpPr>
          <p:grpSpPr>
            <a:xfrm>
              <a:off x="3476" y="1164"/>
              <a:ext cx="250" cy="2472"/>
              <a:chOff x="3224" y="1200"/>
              <a:chExt cx="250" cy="2472"/>
            </a:xfrm>
          </p:grpSpPr>
          <p:sp>
            <p:nvSpPr>
              <p:cNvPr id="412" name="Google Shape;412;p27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3" name="Google Shape;413;p27"/>
              <p:cNvSpPr txBox="1"/>
              <p:nvPr/>
            </p:nvSpPr>
            <p:spPr>
              <a:xfrm rot="-5400000">
                <a:off x="2996" y="2549"/>
                <a:ext cx="7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Bus</a:t>
                </a:r>
                <a:endParaRPr/>
              </a:p>
            </p:txBody>
          </p:sp>
          <p:cxnSp>
            <p:nvCxnSpPr>
              <p:cNvPr id="414" name="Google Shape;414;p27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27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16" name="Google Shape;416;p27"/>
            <p:cNvSpPr/>
            <p:nvPr/>
          </p:nvSpPr>
          <p:spPr>
            <a:xfrm>
              <a:off x="3696" y="1944"/>
              <a:ext cx="804" cy="144"/>
            </a:xfrm>
            <a:prstGeom prst="leftArrow">
              <a:avLst>
                <a:gd fmla="val 50000" name="adj1"/>
                <a:gd fmla="val 139583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2568" y="2892"/>
              <a:ext cx="948" cy="144"/>
            </a:xfrm>
            <a:prstGeom prst="leftArrow">
              <a:avLst>
                <a:gd fmla="val 50000" name="adj1"/>
                <a:gd fmla="val 164583" name="adj2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8" name="Google Shape;418;p27"/>
            <p:cNvGrpSpPr/>
            <p:nvPr/>
          </p:nvGrpSpPr>
          <p:grpSpPr>
            <a:xfrm>
              <a:off x="3128" y="1164"/>
              <a:ext cx="250" cy="2472"/>
              <a:chOff x="3224" y="1200"/>
              <a:chExt cx="250" cy="2472"/>
            </a:xfrm>
          </p:grpSpPr>
          <p:sp>
            <p:nvSpPr>
              <p:cNvPr id="419" name="Google Shape;419;p27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0" name="Google Shape;420;p27"/>
              <p:cNvSpPr txBox="1"/>
              <p:nvPr/>
            </p:nvSpPr>
            <p:spPr>
              <a:xfrm rot="-5400000">
                <a:off x="2904" y="2551"/>
                <a:ext cx="89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Control Bus</a:t>
                </a:r>
                <a:endParaRPr/>
              </a:p>
            </p:txBody>
          </p:sp>
          <p:cxnSp>
            <p:nvCxnSpPr>
              <p:cNvPr id="421" name="Google Shape;421;p27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27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3" name="Google Shape;423;p27"/>
            <p:cNvGrpSpPr/>
            <p:nvPr/>
          </p:nvGrpSpPr>
          <p:grpSpPr>
            <a:xfrm>
              <a:off x="1548" y="1608"/>
              <a:ext cx="468" cy="1392"/>
              <a:chOff x="1548" y="1608"/>
              <a:chExt cx="468" cy="1392"/>
            </a:xfrm>
          </p:grpSpPr>
          <p:sp>
            <p:nvSpPr>
              <p:cNvPr id="424" name="Google Shape;424;p27"/>
              <p:cNvSpPr/>
              <p:nvPr/>
            </p:nvSpPr>
            <p:spPr>
              <a:xfrm>
                <a:off x="1632" y="1608"/>
                <a:ext cx="384" cy="132"/>
              </a:xfrm>
              <a:prstGeom prst="rightArrow">
                <a:avLst>
                  <a:gd fmla="val 50000" name="adj1"/>
                  <a:gd fmla="val 72727" name="adj2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1548" y="1644"/>
                <a:ext cx="84" cy="132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1548" y="2916"/>
                <a:ext cx="420" cy="8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27" name="Google Shape;427;p27"/>
            <p:cNvGrpSpPr/>
            <p:nvPr/>
          </p:nvGrpSpPr>
          <p:grpSpPr>
            <a:xfrm>
              <a:off x="3906" y="1164"/>
              <a:ext cx="250" cy="2472"/>
              <a:chOff x="3222" y="1200"/>
              <a:chExt cx="250" cy="2472"/>
            </a:xfrm>
          </p:grpSpPr>
          <p:sp>
            <p:nvSpPr>
              <p:cNvPr id="428" name="Google Shape;428;p27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9" name="Google Shape;429;p27"/>
              <p:cNvSpPr txBox="1"/>
              <p:nvPr/>
            </p:nvSpPr>
            <p:spPr>
              <a:xfrm rot="-5400000">
                <a:off x="2864" y="2547"/>
                <a:ext cx="96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  Bus</a:t>
                </a:r>
                <a:endParaRPr/>
              </a:p>
            </p:txBody>
          </p:sp>
          <p:cxnSp>
            <p:nvCxnSpPr>
              <p:cNvPr id="430" name="Google Shape;430;p27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27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Flow: Interrupt Cycle</a:t>
            </a: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104900" y="2133600"/>
            <a:ext cx="3257550" cy="312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3200400" y="2438400"/>
            <a:ext cx="914400" cy="4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</a:t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2933700" y="3352800"/>
            <a:ext cx="1238250" cy="628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</a:t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466850" y="2438400"/>
            <a:ext cx="914400" cy="4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3124200" y="4495800"/>
            <a:ext cx="914400" cy="4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MBR</a:t>
            </a:r>
            <a:endParaRPr/>
          </a:p>
        </p:txBody>
      </p:sp>
      <p:sp>
        <p:nvSpPr>
          <p:cNvPr id="442" name="Google Shape;442;p28"/>
          <p:cNvSpPr txBox="1"/>
          <p:nvPr/>
        </p:nvSpPr>
        <p:spPr>
          <a:xfrm>
            <a:off x="1027113" y="1733550"/>
            <a:ext cx="808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4171950" y="3581400"/>
            <a:ext cx="819150" cy="171450"/>
          </a:xfrm>
          <a:prstGeom prst="rightArrow">
            <a:avLst>
              <a:gd fmla="val 50000" name="adj1"/>
              <a:gd fmla="val 119444" name="adj2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8"/>
          <p:cNvSpPr/>
          <p:nvPr/>
        </p:nvSpPr>
        <p:spPr>
          <a:xfrm flipH="1">
            <a:off x="2057400" y="2857500"/>
            <a:ext cx="876300" cy="857250"/>
          </a:xfrm>
          <a:custGeom>
            <a:rect b="b" l="l" r="r" t="t"/>
            <a:pathLst>
              <a:path extrusionOk="0" h="120000" w="120000">
                <a:moveTo>
                  <a:pt x="99227" y="0"/>
                </a:moveTo>
                <a:lnTo>
                  <a:pt x="78450" y="34105"/>
                </a:lnTo>
                <a:lnTo>
                  <a:pt x="92255" y="34105"/>
                </a:lnTo>
                <a:lnTo>
                  <a:pt x="92255" y="104250"/>
                </a:lnTo>
                <a:lnTo>
                  <a:pt x="0" y="104250"/>
                </a:lnTo>
                <a:lnTo>
                  <a:pt x="0" y="120000"/>
                </a:lnTo>
                <a:lnTo>
                  <a:pt x="106194" y="120000"/>
                </a:lnTo>
                <a:lnTo>
                  <a:pt x="106194" y="34105"/>
                </a:lnTo>
                <a:lnTo>
                  <a:pt x="120000" y="34105"/>
                </a:lnTo>
                <a:lnTo>
                  <a:pt x="99227" y="0"/>
                </a:lnTo>
                <a:close/>
              </a:path>
            </a:pathLst>
          </a:cu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28"/>
          <p:cNvSpPr/>
          <p:nvPr/>
        </p:nvSpPr>
        <p:spPr>
          <a:xfrm>
            <a:off x="4114800" y="2552700"/>
            <a:ext cx="2076450" cy="209550"/>
          </a:xfrm>
          <a:prstGeom prst="rightArrow">
            <a:avLst>
              <a:gd fmla="val 50000" name="adj1"/>
              <a:gd fmla="val 247727" name="adj2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8"/>
          <p:cNvSpPr/>
          <p:nvPr/>
        </p:nvSpPr>
        <p:spPr>
          <a:xfrm>
            <a:off x="7143750" y="3009900"/>
            <a:ext cx="1219200" cy="118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 rot="10800000">
            <a:off x="5867400" y="3981450"/>
            <a:ext cx="1276350" cy="190500"/>
          </a:xfrm>
          <a:prstGeom prst="rightArrow">
            <a:avLst>
              <a:gd fmla="val 50000" name="adj1"/>
              <a:gd fmla="val 77273" name="adj2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5314950" y="3581400"/>
            <a:ext cx="1847850" cy="171450"/>
          </a:xfrm>
          <a:prstGeom prst="rightArrow">
            <a:avLst>
              <a:gd fmla="val 50000" name="adj1"/>
              <a:gd fmla="val 269444" name="adj2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9" name="Google Shape;449;p28"/>
          <p:cNvGrpSpPr/>
          <p:nvPr/>
        </p:nvGrpSpPr>
        <p:grpSpPr>
          <a:xfrm>
            <a:off x="5517356" y="1847850"/>
            <a:ext cx="396875" cy="3924300"/>
            <a:chOff x="3224" y="1200"/>
            <a:chExt cx="250" cy="2472"/>
          </a:xfrm>
        </p:grpSpPr>
        <p:sp>
          <p:nvSpPr>
            <p:cNvPr id="450" name="Google Shape;450;p28"/>
            <p:cNvSpPr/>
            <p:nvPr/>
          </p:nvSpPr>
          <p:spPr>
            <a:xfrm>
              <a:off x="3252" y="1284"/>
              <a:ext cx="192" cy="23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28"/>
            <p:cNvSpPr txBox="1"/>
            <p:nvPr/>
          </p:nvSpPr>
          <p:spPr>
            <a:xfrm rot="-5400000">
              <a:off x="2996" y="2549"/>
              <a:ext cx="70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Bus</a:t>
              </a:r>
              <a:endParaRPr/>
            </a:p>
          </p:txBody>
        </p:sp>
        <p:cxnSp>
          <p:nvCxnSpPr>
            <p:cNvPr id="452" name="Google Shape;452;p28"/>
            <p:cNvCxnSpPr/>
            <p:nvPr/>
          </p:nvCxnSpPr>
          <p:spPr>
            <a:xfrm>
              <a:off x="3252" y="1200"/>
              <a:ext cx="0" cy="24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28"/>
            <p:cNvCxnSpPr/>
            <p:nvPr/>
          </p:nvCxnSpPr>
          <p:spPr>
            <a:xfrm>
              <a:off x="3444" y="1200"/>
              <a:ext cx="0" cy="24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4" name="Google Shape;454;p28"/>
          <p:cNvGrpSpPr/>
          <p:nvPr/>
        </p:nvGrpSpPr>
        <p:grpSpPr>
          <a:xfrm>
            <a:off x="6144419" y="1847850"/>
            <a:ext cx="396875" cy="3924300"/>
            <a:chOff x="3222" y="1200"/>
            <a:chExt cx="250" cy="2472"/>
          </a:xfrm>
        </p:grpSpPr>
        <p:sp>
          <p:nvSpPr>
            <p:cNvPr id="455" name="Google Shape;455;p28"/>
            <p:cNvSpPr/>
            <p:nvPr/>
          </p:nvSpPr>
          <p:spPr>
            <a:xfrm>
              <a:off x="3252" y="1284"/>
              <a:ext cx="192" cy="23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28"/>
            <p:cNvSpPr txBox="1"/>
            <p:nvPr/>
          </p:nvSpPr>
          <p:spPr>
            <a:xfrm rot="-5400000">
              <a:off x="2864" y="2547"/>
              <a:ext cx="96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  Bus</a:t>
              </a:r>
              <a:endParaRPr/>
            </a:p>
          </p:txBody>
        </p:sp>
        <p:cxnSp>
          <p:nvCxnSpPr>
            <p:cNvPr id="457" name="Google Shape;457;p28"/>
            <p:cNvCxnSpPr/>
            <p:nvPr/>
          </p:nvCxnSpPr>
          <p:spPr>
            <a:xfrm>
              <a:off x="3252" y="1200"/>
              <a:ext cx="0" cy="24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28"/>
            <p:cNvCxnSpPr/>
            <p:nvPr/>
          </p:nvCxnSpPr>
          <p:spPr>
            <a:xfrm>
              <a:off x="3444" y="1200"/>
              <a:ext cx="0" cy="24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9" name="Google Shape;459;p28"/>
          <p:cNvSpPr/>
          <p:nvPr/>
        </p:nvSpPr>
        <p:spPr>
          <a:xfrm flipH="1">
            <a:off x="6496050" y="3086100"/>
            <a:ext cx="647700" cy="228600"/>
          </a:xfrm>
          <a:prstGeom prst="leftArrow">
            <a:avLst>
              <a:gd fmla="val 50000" name="adj1"/>
              <a:gd fmla="val 70833" name="adj2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28"/>
          <p:cNvSpPr/>
          <p:nvPr/>
        </p:nvSpPr>
        <p:spPr>
          <a:xfrm flipH="1">
            <a:off x="4038600" y="4591050"/>
            <a:ext cx="1504950" cy="228600"/>
          </a:xfrm>
          <a:prstGeom prst="leftArrow">
            <a:avLst>
              <a:gd fmla="val 50000" name="adj1"/>
              <a:gd fmla="val 164583" name="adj2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1" name="Google Shape;461;p28"/>
          <p:cNvGrpSpPr/>
          <p:nvPr/>
        </p:nvGrpSpPr>
        <p:grpSpPr>
          <a:xfrm>
            <a:off x="4966494" y="1847850"/>
            <a:ext cx="396875" cy="3924300"/>
            <a:chOff x="3224" y="1200"/>
            <a:chExt cx="250" cy="2472"/>
          </a:xfrm>
        </p:grpSpPr>
        <p:sp>
          <p:nvSpPr>
            <p:cNvPr id="462" name="Google Shape;462;p28"/>
            <p:cNvSpPr/>
            <p:nvPr/>
          </p:nvSpPr>
          <p:spPr>
            <a:xfrm>
              <a:off x="3252" y="1284"/>
              <a:ext cx="192" cy="23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28"/>
            <p:cNvSpPr txBox="1"/>
            <p:nvPr/>
          </p:nvSpPr>
          <p:spPr>
            <a:xfrm rot="-5400000">
              <a:off x="2904" y="2551"/>
              <a:ext cx="89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Bus</a:t>
              </a:r>
              <a:endParaRPr/>
            </a:p>
          </p:txBody>
        </p:sp>
        <p:cxnSp>
          <p:nvCxnSpPr>
            <p:cNvPr id="464" name="Google Shape;464;p28"/>
            <p:cNvCxnSpPr/>
            <p:nvPr/>
          </p:nvCxnSpPr>
          <p:spPr>
            <a:xfrm>
              <a:off x="3252" y="1200"/>
              <a:ext cx="0" cy="24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28"/>
            <p:cNvCxnSpPr/>
            <p:nvPr/>
          </p:nvCxnSpPr>
          <p:spPr>
            <a:xfrm>
              <a:off x="3444" y="1200"/>
              <a:ext cx="0" cy="24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6" name="Google Shape;466;p28"/>
          <p:cNvSpPr/>
          <p:nvPr/>
        </p:nvSpPr>
        <p:spPr>
          <a:xfrm>
            <a:off x="3562350" y="2857500"/>
            <a:ext cx="209550" cy="495300"/>
          </a:xfrm>
          <a:prstGeom prst="upArrow">
            <a:avLst>
              <a:gd fmla="val 50000" name="adj1"/>
              <a:gd fmla="val 59091" name="adj2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28"/>
          <p:cNvSpPr/>
          <p:nvPr/>
        </p:nvSpPr>
        <p:spPr>
          <a:xfrm rot="5400000">
            <a:off x="1362075" y="3152775"/>
            <a:ext cx="2057400" cy="1466850"/>
          </a:xfrm>
          <a:custGeom>
            <a:rect b="b" l="l" r="r" t="t"/>
            <a:pathLst>
              <a:path extrusionOk="0" h="120000" w="120000">
                <a:moveTo>
                  <a:pt x="109538" y="0"/>
                </a:moveTo>
                <a:lnTo>
                  <a:pt x="99072" y="20644"/>
                </a:lnTo>
                <a:lnTo>
                  <a:pt x="105277" y="20644"/>
                </a:lnTo>
                <a:lnTo>
                  <a:pt x="105277" y="111016"/>
                </a:lnTo>
                <a:lnTo>
                  <a:pt x="0" y="111016"/>
                </a:lnTo>
                <a:lnTo>
                  <a:pt x="0" y="120000"/>
                </a:lnTo>
                <a:lnTo>
                  <a:pt x="113794" y="120000"/>
                </a:lnTo>
                <a:lnTo>
                  <a:pt x="113794" y="20644"/>
                </a:lnTo>
                <a:lnTo>
                  <a:pt x="120000" y="20644"/>
                </a:lnTo>
                <a:lnTo>
                  <a:pt x="109538" y="0"/>
                </a:lnTo>
                <a:close/>
              </a:path>
            </a:pathLst>
          </a:cu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Dealing with Conditional Branches</a:t>
            </a:r>
            <a:endParaRPr/>
          </a:p>
        </p:txBody>
      </p:sp>
      <p:sp>
        <p:nvSpPr>
          <p:cNvPr id="473" name="Google Shape;473;p29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Streams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Prefetch Branch Target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Buffer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Prediction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Delayed Branch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Prediction</a:t>
            </a:r>
            <a:endParaRPr/>
          </a:p>
        </p:txBody>
      </p:sp>
      <p:sp>
        <p:nvSpPr>
          <p:cNvPr id="479" name="Google Shape;479;p30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Never Taken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Always Taken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by Opcode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Taken/Not Taken Switch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History Table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Prediction State Diagram</a:t>
            </a:r>
            <a:endParaRPr/>
          </a:p>
        </p:txBody>
      </p:sp>
      <p:grpSp>
        <p:nvGrpSpPr>
          <p:cNvPr id="485" name="Google Shape;485;p31"/>
          <p:cNvGrpSpPr/>
          <p:nvPr/>
        </p:nvGrpSpPr>
        <p:grpSpPr>
          <a:xfrm>
            <a:off x="1504950" y="1638300"/>
            <a:ext cx="6229350" cy="4019550"/>
            <a:chOff x="804" y="1032"/>
            <a:chExt cx="3924" cy="2532"/>
          </a:xfrm>
        </p:grpSpPr>
        <p:grpSp>
          <p:nvGrpSpPr>
            <p:cNvPr id="486" name="Google Shape;486;p31"/>
            <p:cNvGrpSpPr/>
            <p:nvPr/>
          </p:nvGrpSpPr>
          <p:grpSpPr>
            <a:xfrm flipH="1">
              <a:off x="3759" y="2790"/>
              <a:ext cx="969" cy="551"/>
              <a:chOff x="888" y="1380"/>
              <a:chExt cx="1044" cy="504"/>
            </a:xfrm>
          </p:grpSpPr>
          <p:sp>
            <p:nvSpPr>
              <p:cNvPr id="487" name="Google Shape;487;p31"/>
              <p:cNvSpPr/>
              <p:nvPr/>
            </p:nvSpPr>
            <p:spPr>
              <a:xfrm>
                <a:off x="888" y="1380"/>
                <a:ext cx="1044" cy="50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88" name="Google Shape;488;p31"/>
              <p:cNvCxnSpPr/>
              <p:nvPr/>
            </p:nvCxnSpPr>
            <p:spPr>
              <a:xfrm>
                <a:off x="1344" y="1884"/>
                <a:ext cx="1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489" name="Google Shape;489;p31"/>
            <p:cNvGrpSpPr/>
            <p:nvPr/>
          </p:nvGrpSpPr>
          <p:grpSpPr>
            <a:xfrm>
              <a:off x="804" y="1176"/>
              <a:ext cx="969" cy="551"/>
              <a:chOff x="888" y="1380"/>
              <a:chExt cx="1044" cy="504"/>
            </a:xfrm>
          </p:grpSpPr>
          <p:sp>
            <p:nvSpPr>
              <p:cNvPr id="490" name="Google Shape;490;p31"/>
              <p:cNvSpPr/>
              <p:nvPr/>
            </p:nvSpPr>
            <p:spPr>
              <a:xfrm>
                <a:off x="888" y="1380"/>
                <a:ext cx="1044" cy="50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91" name="Google Shape;491;p31"/>
              <p:cNvCxnSpPr/>
              <p:nvPr/>
            </p:nvCxnSpPr>
            <p:spPr>
              <a:xfrm>
                <a:off x="1344" y="1884"/>
                <a:ext cx="1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492" name="Google Shape;492;p31"/>
            <p:cNvSpPr/>
            <p:nvPr/>
          </p:nvSpPr>
          <p:spPr>
            <a:xfrm>
              <a:off x="1248" y="1032"/>
              <a:ext cx="841" cy="84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Taken</a:t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361" y="1032"/>
              <a:ext cx="841" cy="84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Taken</a:t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248" y="2724"/>
              <a:ext cx="841" cy="84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Taken</a:t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3361" y="2711"/>
              <a:ext cx="841" cy="84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Taken</a:t>
              </a:r>
              <a:endParaRPr/>
            </a:p>
          </p:txBody>
        </p:sp>
        <p:cxnSp>
          <p:nvCxnSpPr>
            <p:cNvPr id="496" name="Google Shape;496;p31"/>
            <p:cNvCxnSpPr/>
            <p:nvPr/>
          </p:nvCxnSpPr>
          <p:spPr>
            <a:xfrm>
              <a:off x="2057" y="1281"/>
              <a:ext cx="13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7" name="Google Shape;497;p31"/>
            <p:cNvCxnSpPr/>
            <p:nvPr/>
          </p:nvCxnSpPr>
          <p:spPr>
            <a:xfrm rot="10800000">
              <a:off x="2069" y="1596"/>
              <a:ext cx="131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8" name="Google Shape;498;p31"/>
            <p:cNvCxnSpPr/>
            <p:nvPr/>
          </p:nvCxnSpPr>
          <p:spPr>
            <a:xfrm>
              <a:off x="2069" y="3000"/>
              <a:ext cx="130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9" name="Google Shape;499;p31"/>
            <p:cNvCxnSpPr/>
            <p:nvPr/>
          </p:nvCxnSpPr>
          <p:spPr>
            <a:xfrm rot="10800000">
              <a:off x="2046" y="3341"/>
              <a:ext cx="13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0" name="Google Shape;500;p31"/>
            <p:cNvCxnSpPr/>
            <p:nvPr/>
          </p:nvCxnSpPr>
          <p:spPr>
            <a:xfrm rot="10800000">
              <a:off x="1604" y="1872"/>
              <a:ext cx="0" cy="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1" name="Google Shape;501;p31"/>
            <p:cNvCxnSpPr/>
            <p:nvPr/>
          </p:nvCxnSpPr>
          <p:spPr>
            <a:xfrm>
              <a:off x="3728" y="1872"/>
              <a:ext cx="0" cy="8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2" name="Google Shape;502;p31"/>
            <p:cNvSpPr txBox="1"/>
            <p:nvPr/>
          </p:nvSpPr>
          <p:spPr>
            <a:xfrm>
              <a:off x="2455" y="1119"/>
              <a:ext cx="59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Taken</a:t>
              </a:r>
              <a:endParaRPr/>
            </a:p>
          </p:txBody>
        </p:sp>
        <p:sp>
          <p:nvSpPr>
            <p:cNvPr id="503" name="Google Shape;503;p31"/>
            <p:cNvSpPr txBox="1"/>
            <p:nvPr/>
          </p:nvSpPr>
          <p:spPr>
            <a:xfrm>
              <a:off x="2586" y="1604"/>
              <a:ext cx="3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Taken</a:t>
              </a:r>
              <a:endParaRPr/>
            </a:p>
          </p:txBody>
        </p:sp>
        <p:sp>
          <p:nvSpPr>
            <p:cNvPr id="504" name="Google Shape;504;p31"/>
            <p:cNvSpPr txBox="1"/>
            <p:nvPr/>
          </p:nvSpPr>
          <p:spPr>
            <a:xfrm rot="-5400000">
              <a:off x="1340" y="2193"/>
              <a:ext cx="3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Taken</a:t>
              </a:r>
              <a:endParaRPr/>
            </a:p>
          </p:txBody>
        </p:sp>
        <p:sp>
          <p:nvSpPr>
            <p:cNvPr id="505" name="Google Shape;505;p31"/>
            <p:cNvSpPr txBox="1"/>
            <p:nvPr/>
          </p:nvSpPr>
          <p:spPr>
            <a:xfrm rot="-5400000">
              <a:off x="3344" y="2179"/>
              <a:ext cx="59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Taken</a:t>
              </a:r>
              <a:endParaRPr/>
            </a:p>
          </p:txBody>
        </p:sp>
        <p:sp>
          <p:nvSpPr>
            <p:cNvPr id="506" name="Google Shape;506;p31"/>
            <p:cNvSpPr txBox="1"/>
            <p:nvPr/>
          </p:nvSpPr>
          <p:spPr>
            <a:xfrm>
              <a:off x="2477" y="2837"/>
              <a:ext cx="59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Taken</a:t>
              </a:r>
              <a:endParaRPr/>
            </a:p>
          </p:txBody>
        </p:sp>
        <p:sp>
          <p:nvSpPr>
            <p:cNvPr id="507" name="Google Shape;507;p31"/>
            <p:cNvSpPr txBox="1"/>
            <p:nvPr/>
          </p:nvSpPr>
          <p:spPr>
            <a:xfrm>
              <a:off x="2609" y="3323"/>
              <a:ext cx="39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Taken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Organization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organization of the CPU, let us consider the requirements placed on the CPU, the things that it must do: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Instructions		– Process Data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 Instructions		– Write Data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Data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these things, it should be clear that the CPU needs to temporarily: store some data, remember the location of the last instruction and store instructions and data temporarily (exec)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Processor Register</a:t>
            </a:r>
            <a:endParaRPr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823913" y="1325563"/>
            <a:ext cx="7577137" cy="4968875"/>
            <a:chOff x="519" y="835"/>
            <a:chExt cx="4773" cy="3130"/>
          </a:xfrm>
        </p:grpSpPr>
        <p:sp>
          <p:nvSpPr>
            <p:cNvPr id="514" name="Google Shape;514;p32"/>
            <p:cNvSpPr txBox="1"/>
            <p:nvPr/>
          </p:nvSpPr>
          <p:spPr>
            <a:xfrm>
              <a:off x="519" y="835"/>
              <a:ext cx="4773" cy="3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	Number	Length	Purpose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General       8	32	General Purpose User Register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Segment      6	16	Contain Segment Selectors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Flags	     1	32	Status and Control Bits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 Ptr	     1	32	Instruction Pointer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</a:t>
              </a:r>
              <a:r>
                <a:rPr b="1"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(a) Integer Unit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	Number	Length	Purpose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Numeric     8	80	Hold Floating-Point Numbers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     1	16	Control Bits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Status	    1	16	Status Bits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TagWord   1	16	Specifies Contents of Numeric Registers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 Ptr       1	48	Points to Instruction Interrupted by Exception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Ptr     1	48	Points to Operand Interrupted by Exception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</a:t>
              </a:r>
              <a:r>
                <a:rPr b="1"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(b) Floating-Point Unit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15" name="Google Shape;515;p32"/>
            <p:cNvCxnSpPr/>
            <p:nvPr/>
          </p:nvCxnSpPr>
          <p:spPr>
            <a:xfrm>
              <a:off x="540" y="1080"/>
              <a:ext cx="38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32"/>
            <p:cNvCxnSpPr/>
            <p:nvPr/>
          </p:nvCxnSpPr>
          <p:spPr>
            <a:xfrm>
              <a:off x="540" y="1884"/>
              <a:ext cx="38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32"/>
            <p:cNvCxnSpPr/>
            <p:nvPr/>
          </p:nvCxnSpPr>
          <p:spPr>
            <a:xfrm>
              <a:off x="540" y="2316"/>
              <a:ext cx="47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32"/>
            <p:cNvCxnSpPr/>
            <p:nvPr/>
          </p:nvCxnSpPr>
          <p:spPr>
            <a:xfrm>
              <a:off x="540" y="2520"/>
              <a:ext cx="47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9" name="Google Shape;519;p32"/>
            <p:cNvCxnSpPr/>
            <p:nvPr/>
          </p:nvCxnSpPr>
          <p:spPr>
            <a:xfrm>
              <a:off x="540" y="3720"/>
              <a:ext cx="47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EFLAGS Register</a:t>
            </a: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>
            <a:off x="442913" y="1430338"/>
            <a:ext cx="8156575" cy="1255712"/>
            <a:chOff x="279" y="1273"/>
            <a:chExt cx="5138" cy="791"/>
          </a:xfrm>
        </p:grpSpPr>
        <p:grpSp>
          <p:nvGrpSpPr>
            <p:cNvPr id="526" name="Google Shape;526;p33"/>
            <p:cNvGrpSpPr/>
            <p:nvPr/>
          </p:nvGrpSpPr>
          <p:grpSpPr>
            <a:xfrm>
              <a:off x="1188" y="1464"/>
              <a:ext cx="4224" cy="600"/>
              <a:chOff x="552" y="1464"/>
              <a:chExt cx="4224" cy="600"/>
            </a:xfrm>
          </p:grpSpPr>
          <p:sp>
            <p:nvSpPr>
              <p:cNvPr id="527" name="Google Shape;527;p33"/>
              <p:cNvSpPr/>
              <p:nvPr/>
            </p:nvSpPr>
            <p:spPr>
              <a:xfrm>
                <a:off x="552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744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/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936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1128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1320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1512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1704" y="1464"/>
                <a:ext cx="192" cy="600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1896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2088" y="1464"/>
                <a:ext cx="385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PL</a:t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2472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2664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2856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3048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3240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3432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3624" y="1464"/>
                <a:ext cx="192" cy="600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3816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4008" y="1464"/>
                <a:ext cx="192" cy="600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4200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4392" y="1464"/>
                <a:ext cx="192" cy="600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4584" y="1464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</p:grpSp>
        <p:sp>
          <p:nvSpPr>
            <p:cNvPr id="548" name="Google Shape;548;p33"/>
            <p:cNvSpPr txBox="1"/>
            <p:nvPr/>
          </p:nvSpPr>
          <p:spPr>
            <a:xfrm>
              <a:off x="279" y="1273"/>
              <a:ext cx="513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31                   22 21                          16  15                                             8    7                                  0</a:t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2" y="1464"/>
              <a:ext cx="876" cy="6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0" name="Google Shape;550;p33"/>
          <p:cNvSpPr txBox="1"/>
          <p:nvPr/>
        </p:nvSpPr>
        <p:spPr>
          <a:xfrm>
            <a:off x="614363" y="3130550"/>
            <a:ext cx="7845425" cy="2844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	Identifier Flag			DF	Direction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	Virtual Interrupt Pending		IF	Interrupt Enable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VIF	Virtual Interrupt Flag		TF	Trap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	Alignement Check		SF	Sign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	Virtual 8086 Mode		ZF	Zero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	Resume Flag			AF	Auxiliary Carry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	Nested Task Flag			PF	Parity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IOPL	I/O Privilege Level		CF	Carry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Overflow Flag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Control Register CR0</a:t>
            </a:r>
            <a:endParaRPr/>
          </a:p>
        </p:txBody>
      </p:sp>
      <p:grpSp>
        <p:nvGrpSpPr>
          <p:cNvPr id="556" name="Google Shape;556;p34"/>
          <p:cNvGrpSpPr/>
          <p:nvPr/>
        </p:nvGrpSpPr>
        <p:grpSpPr>
          <a:xfrm>
            <a:off x="500063" y="1638300"/>
            <a:ext cx="8156575" cy="1252538"/>
            <a:chOff x="279" y="2364"/>
            <a:chExt cx="5138" cy="789"/>
          </a:xfrm>
        </p:grpSpPr>
        <p:sp>
          <p:nvSpPr>
            <p:cNvPr id="557" name="Google Shape;557;p34"/>
            <p:cNvSpPr txBox="1"/>
            <p:nvPr/>
          </p:nvSpPr>
          <p:spPr>
            <a:xfrm>
              <a:off x="279" y="2941"/>
              <a:ext cx="513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31                                        18        16                                                                 5    4    3    2    1    0</a:t>
              </a:r>
              <a:endParaRPr/>
            </a:p>
          </p:txBody>
        </p:sp>
        <p:grpSp>
          <p:nvGrpSpPr>
            <p:cNvPr id="558" name="Google Shape;558;p34"/>
            <p:cNvGrpSpPr/>
            <p:nvPr/>
          </p:nvGrpSpPr>
          <p:grpSpPr>
            <a:xfrm>
              <a:off x="312" y="2364"/>
              <a:ext cx="5100" cy="588"/>
              <a:chOff x="312" y="2760"/>
              <a:chExt cx="5100" cy="600"/>
            </a:xfrm>
          </p:grpSpPr>
          <p:sp>
            <p:nvSpPr>
              <p:cNvPr id="559" name="Google Shape;559;p34"/>
              <p:cNvSpPr/>
              <p:nvPr/>
            </p:nvSpPr>
            <p:spPr>
              <a:xfrm>
                <a:off x="2304" y="2760"/>
                <a:ext cx="1956" cy="600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0" name="Google Shape;560;p34"/>
              <p:cNvSpPr/>
              <p:nvPr/>
            </p:nvSpPr>
            <p:spPr>
              <a:xfrm>
                <a:off x="4260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1" name="Google Shape;561;p34"/>
              <p:cNvSpPr/>
              <p:nvPr/>
            </p:nvSpPr>
            <p:spPr>
              <a:xfrm>
                <a:off x="4452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endParaRPr/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4644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  <p:sp>
            <p:nvSpPr>
              <p:cNvPr id="563" name="Google Shape;563;p34"/>
              <p:cNvSpPr/>
              <p:nvPr/>
            </p:nvSpPr>
            <p:spPr>
              <a:xfrm>
                <a:off x="4836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/>
              </a:p>
            </p:txBody>
          </p:sp>
          <p:sp>
            <p:nvSpPr>
              <p:cNvPr id="564" name="Google Shape;564;p34"/>
              <p:cNvSpPr/>
              <p:nvPr/>
            </p:nvSpPr>
            <p:spPr>
              <a:xfrm>
                <a:off x="5028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/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>
                <a:off x="5220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>
                <a:off x="888" y="2760"/>
                <a:ext cx="840" cy="600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312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696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>
                <a:off x="504" y="2760"/>
                <a:ext cx="192" cy="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grpSp>
            <p:nvGrpSpPr>
              <p:cNvPr id="570" name="Google Shape;570;p34"/>
              <p:cNvGrpSpPr/>
              <p:nvPr/>
            </p:nvGrpSpPr>
            <p:grpSpPr>
              <a:xfrm>
                <a:off x="1728" y="2760"/>
                <a:ext cx="576" cy="600"/>
                <a:chOff x="4068" y="3336"/>
                <a:chExt cx="576" cy="600"/>
              </a:xfrm>
            </p:grpSpPr>
            <p:sp>
              <p:nvSpPr>
                <p:cNvPr id="571" name="Google Shape;571;p34"/>
                <p:cNvSpPr/>
                <p:nvPr/>
              </p:nvSpPr>
              <p:spPr>
                <a:xfrm>
                  <a:off x="4068" y="3336"/>
                  <a:ext cx="192" cy="6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</a:t>
                  </a:r>
                  <a:endParaRPr/>
                </a:p>
              </p:txBody>
            </p:sp>
            <p:sp>
              <p:nvSpPr>
                <p:cNvPr id="572" name="Google Shape;572;p34"/>
                <p:cNvSpPr/>
                <p:nvPr/>
              </p:nvSpPr>
              <p:spPr>
                <a:xfrm>
                  <a:off x="4260" y="3336"/>
                  <a:ext cx="192" cy="600"/>
                </a:xfrm>
                <a:prstGeom prst="rect">
                  <a:avLst/>
                </a:prstGeom>
                <a:solidFill>
                  <a:srgbClr val="DDDDDD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3" name="Google Shape;573;p34"/>
                <p:cNvSpPr/>
                <p:nvPr/>
              </p:nvSpPr>
              <p:spPr>
                <a:xfrm>
                  <a:off x="4452" y="3336"/>
                  <a:ext cx="192" cy="6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W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</a:t>
                  </a:r>
                  <a:endParaRPr/>
                </a:p>
              </p:txBody>
            </p:sp>
          </p:grpSp>
        </p:grpSp>
      </p:grpSp>
      <p:sp>
        <p:nvSpPr>
          <p:cNvPr id="574" name="Google Shape;574;p34"/>
          <p:cNvSpPr txBox="1"/>
          <p:nvPr/>
        </p:nvSpPr>
        <p:spPr>
          <a:xfrm>
            <a:off x="1052513" y="3435350"/>
            <a:ext cx="6924675" cy="19304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	Paging			ET*	Extension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	Cache Disable		TS	Task Switched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NW	Not Write Through	EM	Emulation (fpu)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	Alignment Mask		MP*	Monitor Coprocessor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WP	Write Protect		PE	Protection Enable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	Numeric Error		*	Not used on Pentium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Processing</a:t>
            </a:r>
            <a:endParaRPr/>
          </a:p>
        </p:txBody>
      </p:sp>
      <p:sp>
        <p:nvSpPr>
          <p:cNvPr id="580" name="Google Shape;580;p3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to support Operating System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an application program to be suspended, that a variety of interrupt conditions can be serviced, and later resumed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Service Routine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Maskable interrupts (INTR): processor does not recognize interrupt unless IF flag is set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Nonmaskable interrupts (NMI): recognition of such interrupts cannot be prevented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Processor-detected exceptions: error while attempting to exec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Programmed exceptions: INT0, INT3, INT and BOUND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Pentium Exeception and Interrupt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328613" y="1573213"/>
            <a:ext cx="8404225" cy="466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#	Description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0		Divide error; division overflow or division by zero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		Debug exception; includes various faults and traps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pt-BR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</a:t>
            </a:r>
            <a:r>
              <a:rPr lang="pt-BR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NMI pin interrupt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		Breakpoint; caused by INT3 instruction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5		BOUND range exceeded;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6		Undefined OpCode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7		Device not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8		Double fault; two interrupts occur during one instruction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11		Segment not present;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12		Stack fault; limit of stack segment exceeded or not present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14		Page 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19-31		Reserved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32-255</a:t>
            </a:r>
            <a:r>
              <a:rPr lang="pt-BR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User interrupt vectors; provided when INTR signal is activated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versus System Bus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104900" y="1543050"/>
            <a:ext cx="6065044" cy="4343400"/>
            <a:chOff x="696" y="972"/>
            <a:chExt cx="3820" cy="2736"/>
          </a:xfrm>
        </p:grpSpPr>
        <p:cxnSp>
          <p:nvCxnSpPr>
            <p:cNvPr id="104" name="Google Shape;104;p15"/>
            <p:cNvCxnSpPr/>
            <p:nvPr/>
          </p:nvCxnSpPr>
          <p:spPr>
            <a:xfrm>
              <a:off x="2748" y="2148"/>
              <a:ext cx="1032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5" name="Google Shape;105;p15"/>
            <p:cNvCxnSpPr/>
            <p:nvPr/>
          </p:nvCxnSpPr>
          <p:spPr>
            <a:xfrm>
              <a:off x="2748" y="2616"/>
              <a:ext cx="1548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06" name="Google Shape;106;p15"/>
            <p:cNvSpPr/>
            <p:nvPr/>
          </p:nvSpPr>
          <p:spPr>
            <a:xfrm>
              <a:off x="696" y="1152"/>
              <a:ext cx="2052" cy="196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28" y="1320"/>
              <a:ext cx="780" cy="5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Registers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728" y="2352"/>
              <a:ext cx="780" cy="5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864" y="1800"/>
              <a:ext cx="780" cy="5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endParaRPr/>
            </a:p>
          </p:txBody>
        </p:sp>
        <p:grpSp>
          <p:nvGrpSpPr>
            <p:cNvPr id="110" name="Google Shape;110;p15"/>
            <p:cNvGrpSpPr/>
            <p:nvPr/>
          </p:nvGrpSpPr>
          <p:grpSpPr>
            <a:xfrm>
              <a:off x="3224" y="972"/>
              <a:ext cx="250" cy="2472"/>
              <a:chOff x="3224" y="1200"/>
              <a:chExt cx="250" cy="2472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Google Shape;112;p15"/>
              <p:cNvSpPr txBox="1"/>
              <p:nvPr/>
            </p:nvSpPr>
            <p:spPr>
              <a:xfrm rot="-5400000">
                <a:off x="2904" y="2551"/>
                <a:ext cx="89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Control Bus</a:t>
                </a:r>
                <a:endParaRPr/>
              </a:p>
            </p:txBody>
          </p:sp>
          <p:cxnSp>
            <p:nvCxnSpPr>
              <p:cNvPr id="113" name="Google Shape;113;p15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15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5" name="Google Shape;115;p15"/>
            <p:cNvGrpSpPr/>
            <p:nvPr/>
          </p:nvGrpSpPr>
          <p:grpSpPr>
            <a:xfrm>
              <a:off x="3740" y="972"/>
              <a:ext cx="250" cy="2472"/>
              <a:chOff x="3224" y="1200"/>
              <a:chExt cx="250" cy="2472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15"/>
              <p:cNvSpPr txBox="1"/>
              <p:nvPr/>
            </p:nvSpPr>
            <p:spPr>
              <a:xfrm rot="-5400000">
                <a:off x="2996" y="2549"/>
                <a:ext cx="7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Bus</a:t>
                </a:r>
                <a:endParaRPr/>
              </a:p>
            </p:txBody>
          </p:sp>
          <p:cxnSp>
            <p:nvCxnSpPr>
              <p:cNvPr id="118" name="Google Shape;118;p15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0" name="Google Shape;120;p15"/>
            <p:cNvGrpSpPr/>
            <p:nvPr/>
          </p:nvGrpSpPr>
          <p:grpSpPr>
            <a:xfrm>
              <a:off x="4266" y="972"/>
              <a:ext cx="250" cy="2472"/>
              <a:chOff x="3222" y="1200"/>
              <a:chExt cx="250" cy="2472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3252" y="1284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Google Shape;122;p15"/>
              <p:cNvSpPr txBox="1"/>
              <p:nvPr/>
            </p:nvSpPr>
            <p:spPr>
              <a:xfrm rot="-5400000">
                <a:off x="2864" y="2547"/>
                <a:ext cx="96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  Bus</a:t>
                </a:r>
                <a:endParaRPr/>
              </a:p>
            </p:txBody>
          </p:sp>
          <p:cxnSp>
            <p:nvCxnSpPr>
              <p:cNvPr id="123" name="Google Shape;123;p15"/>
              <p:cNvCxnSpPr/>
              <p:nvPr/>
            </p:nvCxnSpPr>
            <p:spPr>
              <a:xfrm>
                <a:off x="3252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3444" y="1200"/>
                <a:ext cx="0" cy="24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5" name="Google Shape;125;p15"/>
            <p:cNvCxnSpPr/>
            <p:nvPr/>
          </p:nvCxnSpPr>
          <p:spPr>
            <a:xfrm>
              <a:off x="2748" y="1668"/>
              <a:ext cx="504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26" name="Google Shape;126;p15"/>
            <p:cNvSpPr txBox="1"/>
            <p:nvPr/>
          </p:nvSpPr>
          <p:spPr>
            <a:xfrm>
              <a:off x="3366" y="3420"/>
              <a:ext cx="102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Bus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CPU Components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 (Arithmetic and Logic Unit)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 does the actual computation or processing of data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 the movement of data and instructions into and out of the CPU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 the operation of the ALU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Structure of the CPU</a:t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857250" y="1562100"/>
            <a:ext cx="7620000" cy="4705350"/>
            <a:chOff x="540" y="984"/>
            <a:chExt cx="4800" cy="2964"/>
          </a:xfrm>
        </p:grpSpPr>
        <p:grpSp>
          <p:nvGrpSpPr>
            <p:cNvPr id="139" name="Google Shape;139;p17"/>
            <p:cNvGrpSpPr/>
            <p:nvPr/>
          </p:nvGrpSpPr>
          <p:grpSpPr>
            <a:xfrm>
              <a:off x="540" y="984"/>
              <a:ext cx="2076" cy="2496"/>
              <a:chOff x="540" y="984"/>
              <a:chExt cx="2076" cy="2496"/>
            </a:xfrm>
          </p:grpSpPr>
          <p:sp>
            <p:nvSpPr>
              <p:cNvPr id="140" name="Google Shape;140;p17"/>
              <p:cNvSpPr/>
              <p:nvPr/>
            </p:nvSpPr>
            <p:spPr>
              <a:xfrm>
                <a:off x="540" y="984"/>
                <a:ext cx="2076" cy="2496"/>
              </a:xfrm>
              <a:prstGeom prst="rect">
                <a:avLst/>
              </a:prstGeom>
              <a:solidFill>
                <a:srgbClr val="F8F8F8"/>
              </a:solidFill>
              <a:ln cap="flat" cmpd="sng" w="9525">
                <a:solidFill>
                  <a:srgbClr val="DDDDD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1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Arithmetic and Logic Unit</a:t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1128" y="1488"/>
                <a:ext cx="1197" cy="22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Status Flag</a:t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1128" y="1836"/>
                <a:ext cx="1197" cy="22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Shifter</a:t>
                </a:r>
                <a:endParaRPr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1128" y="2172"/>
                <a:ext cx="1197" cy="22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Complementer</a:t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1164" y="2628"/>
                <a:ext cx="1152" cy="70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Arithmetic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and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Boolean Logic</a:t>
                </a:r>
                <a:endParaRPr/>
              </a:p>
            </p:txBody>
          </p:sp>
          <p:cxnSp>
            <p:nvCxnSpPr>
              <p:cNvPr id="145" name="Google Shape;145;p17"/>
              <p:cNvCxnSpPr/>
              <p:nvPr/>
            </p:nvCxnSpPr>
            <p:spPr>
              <a:xfrm>
                <a:off x="816" y="1476"/>
                <a:ext cx="0" cy="1872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 rot="10800000">
                <a:off x="840" y="1608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47" name="Google Shape;147;p17"/>
              <p:cNvCxnSpPr/>
              <p:nvPr/>
            </p:nvCxnSpPr>
            <p:spPr>
              <a:xfrm rot="10800000">
                <a:off x="840" y="1944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48" name="Google Shape;148;p17"/>
              <p:cNvCxnSpPr/>
              <p:nvPr/>
            </p:nvCxnSpPr>
            <p:spPr>
              <a:xfrm rot="10800000">
                <a:off x="840" y="2292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49" name="Google Shape;149;p17"/>
              <p:cNvCxnSpPr/>
              <p:nvPr/>
            </p:nvCxnSpPr>
            <p:spPr>
              <a:xfrm rot="10800000">
                <a:off x="828" y="2952"/>
                <a:ext cx="3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150" name="Google Shape;150;p17"/>
            <p:cNvGrpSpPr/>
            <p:nvPr/>
          </p:nvGrpSpPr>
          <p:grpSpPr>
            <a:xfrm>
              <a:off x="2994" y="1044"/>
              <a:ext cx="250" cy="2316"/>
              <a:chOff x="3258" y="1308"/>
              <a:chExt cx="250" cy="2316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3264" y="1308"/>
                <a:ext cx="192" cy="231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2" name="Google Shape;152;p17"/>
              <p:cNvSpPr txBox="1"/>
              <p:nvPr/>
            </p:nvSpPr>
            <p:spPr>
              <a:xfrm rot="-5400000">
                <a:off x="2757" y="2447"/>
                <a:ext cx="125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Internal CPU Bus</a:t>
                </a:r>
                <a:endParaRPr/>
              </a:p>
            </p:txBody>
          </p:sp>
        </p:grpSp>
        <p:cxnSp>
          <p:nvCxnSpPr>
            <p:cNvPr id="153" name="Google Shape;153;p17"/>
            <p:cNvCxnSpPr/>
            <p:nvPr/>
          </p:nvCxnSpPr>
          <p:spPr>
            <a:xfrm>
              <a:off x="2328" y="1608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4" name="Google Shape;154;p17"/>
            <p:cNvCxnSpPr/>
            <p:nvPr/>
          </p:nvCxnSpPr>
          <p:spPr>
            <a:xfrm>
              <a:off x="2328" y="1944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5" name="Google Shape;155;p17"/>
            <p:cNvCxnSpPr/>
            <p:nvPr/>
          </p:nvCxnSpPr>
          <p:spPr>
            <a:xfrm>
              <a:off x="2328" y="2280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6" name="Google Shape;156;p17"/>
            <p:cNvCxnSpPr/>
            <p:nvPr/>
          </p:nvCxnSpPr>
          <p:spPr>
            <a:xfrm>
              <a:off x="2316" y="2988"/>
              <a:ext cx="6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157" name="Google Shape;157;p17"/>
            <p:cNvGrpSpPr/>
            <p:nvPr/>
          </p:nvGrpSpPr>
          <p:grpSpPr>
            <a:xfrm>
              <a:off x="4452" y="1056"/>
              <a:ext cx="888" cy="2244"/>
              <a:chOff x="4452" y="1164"/>
              <a:chExt cx="888" cy="2448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4452" y="3036"/>
                <a:ext cx="888" cy="57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Control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Unit</a:t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500" y="1164"/>
                <a:ext cx="804" cy="130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Registers</a:t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848" y="2472"/>
                <a:ext cx="144" cy="564"/>
              </a:xfrm>
              <a:prstGeom prst="downArrow">
                <a:avLst>
                  <a:gd fmla="val 50000" name="adj1"/>
                  <a:gd fmla="val 97917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61" name="Google Shape;161;p17"/>
            <p:cNvCxnSpPr/>
            <p:nvPr/>
          </p:nvCxnSpPr>
          <p:spPr>
            <a:xfrm>
              <a:off x="3192" y="1332"/>
              <a:ext cx="13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" name="Google Shape;162;p17"/>
            <p:cNvCxnSpPr/>
            <p:nvPr/>
          </p:nvCxnSpPr>
          <p:spPr>
            <a:xfrm>
              <a:off x="3192" y="1512"/>
              <a:ext cx="13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3" name="Google Shape;163;p17"/>
            <p:cNvCxnSpPr/>
            <p:nvPr/>
          </p:nvCxnSpPr>
          <p:spPr>
            <a:xfrm>
              <a:off x="3204" y="2004"/>
              <a:ext cx="13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164" name="Google Shape;164;p17"/>
            <p:cNvGrpSpPr/>
            <p:nvPr/>
          </p:nvGrpSpPr>
          <p:grpSpPr>
            <a:xfrm>
              <a:off x="1116" y="2016"/>
              <a:ext cx="3324" cy="1932"/>
              <a:chOff x="1116" y="2124"/>
              <a:chExt cx="3324" cy="1932"/>
            </a:xfrm>
          </p:grpSpPr>
          <p:sp>
            <p:nvSpPr>
              <p:cNvPr id="165" name="Google Shape;165;p17"/>
              <p:cNvSpPr/>
              <p:nvPr/>
            </p:nvSpPr>
            <p:spPr>
              <a:xfrm>
                <a:off x="3204" y="3024"/>
                <a:ext cx="420" cy="132"/>
              </a:xfrm>
              <a:prstGeom prst="leftArrow">
                <a:avLst>
                  <a:gd fmla="val 50000" name="adj1"/>
                  <a:gd fmla="val 7954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 flipH="1">
                <a:off x="4020" y="3024"/>
                <a:ext cx="420" cy="132"/>
              </a:xfrm>
              <a:prstGeom prst="leftArrow">
                <a:avLst>
                  <a:gd fmla="val 50000" name="adj1"/>
                  <a:gd fmla="val 7954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3768" y="2124"/>
                <a:ext cx="132" cy="444"/>
              </a:xfrm>
              <a:prstGeom prst="upArrow">
                <a:avLst>
                  <a:gd fmla="val 50000" name="adj1"/>
                  <a:gd fmla="val 84091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528" y="2496"/>
                <a:ext cx="564" cy="7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3480" y="2448"/>
                <a:ext cx="324" cy="61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 flipH="1">
                <a:off x="3864" y="2448"/>
                <a:ext cx="324" cy="61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 flipH="1" rot="10800000">
                <a:off x="3480" y="3120"/>
                <a:ext cx="324" cy="61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rot="10800000">
                <a:off x="3864" y="3120"/>
                <a:ext cx="324" cy="61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524" y="3600"/>
                <a:ext cx="132" cy="360"/>
              </a:xfrm>
              <a:prstGeom prst="upArrow">
                <a:avLst>
                  <a:gd fmla="val 50000" name="adj1"/>
                  <a:gd fmla="val 68182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116" y="3888"/>
                <a:ext cx="1332" cy="16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620" y="3636"/>
                <a:ext cx="2184" cy="324"/>
              </a:xfrm>
              <a:custGeom>
                <a:rect b="b" l="l" r="r" t="t"/>
                <a:pathLst>
                  <a:path extrusionOk="0" h="120000" w="120000">
                    <a:moveTo>
                      <a:pt x="0" y="71111"/>
                    </a:moveTo>
                    <a:lnTo>
                      <a:pt x="0" y="120000"/>
                    </a:lnTo>
                    <a:lnTo>
                      <a:pt x="119999" y="120000"/>
                    </a:lnTo>
                    <a:lnTo>
                      <a:pt x="119999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560" y="3648"/>
                <a:ext cx="2304" cy="384"/>
              </a:xfrm>
              <a:custGeom>
                <a:rect b="b" l="l" r="r" t="t"/>
                <a:pathLst>
                  <a:path extrusionOk="0" h="120000" w="120000">
                    <a:moveTo>
                      <a:pt x="0" y="54545"/>
                    </a:moveTo>
                    <a:lnTo>
                      <a:pt x="0" y="119999"/>
                    </a:lnTo>
                    <a:lnTo>
                      <a:pt x="120000" y="119999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7" name="Google Shape;177;p17"/>
            <p:cNvSpPr txBox="1"/>
            <p:nvPr/>
          </p:nvSpPr>
          <p:spPr>
            <a:xfrm>
              <a:off x="4321" y="3535"/>
              <a:ext cx="98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Paths</a:t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912" y="3684"/>
              <a:ext cx="420" cy="6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54857" y="0"/>
                  </a:lnTo>
                  <a:lnTo>
                    <a:pt x="75428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Register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User-Visible Registers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enable the machine- or assembly-language programmer to minimize main-memory references by optimizing use of registers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and Status Registers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used by the control unit to control the operation of the CPU and by privileged, operating-system programs to control the execution of programs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User-Visible Registers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Purpose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contain the operand for any kind of opcode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only to hold data (cannot be used to calculate operand address)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themselves be somewhat general-purpose, or they may be devoted to a particular addressing mode (SP, 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Codes (also referred to as flag)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register (zero, overflow, positive or negative)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General Remarks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important one is whether to use completely general-purpose registers or to specialize their use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affects instruction set design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specialized registers, it can be generally be implicit in the opcode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specialization limits the programmer’s flexibility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trend seems to be toward the use of specialized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register, either general-purpose or data plus address, to be provided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Somewhere between 8 and 32 registers looks like good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and Status Registers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visible or not visible to the user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them may be visible only to machine instructions executed in a control or operating-system mode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registers are essential to instruction execution: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 (PC)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Register (IR)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 Register (MAR)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Buffer Register (MBR)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