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embeddedFontLst>
    <p:embeddedFont>
      <p:font typeface="Economica"/>
      <p:regular r:id="rId57"/>
      <p:bold r:id="rId58"/>
      <p:italic r:id="rId59"/>
      <p:boldItalic r:id="rId60"/>
    </p:embeddedFont>
    <p:embeddedFont>
      <p:font typeface="Pacifico"/>
      <p:regular r:id="rId61"/>
    </p:embeddedFont>
    <p:embeddedFont>
      <p:font typeface="Open Sans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-regular.fntdata"/><Relationship Id="rId61" Type="http://schemas.openxmlformats.org/officeDocument/2006/relationships/font" Target="fonts/Pacifico-regular.fntdata"/><Relationship Id="rId20" Type="http://schemas.openxmlformats.org/officeDocument/2006/relationships/slide" Target="slides/slide15.xml"/><Relationship Id="rId64" Type="http://schemas.openxmlformats.org/officeDocument/2006/relationships/font" Target="fonts/OpenSans-italic.fntdata"/><Relationship Id="rId63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Economica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Economica-italic.fntdata"/><Relationship Id="rId14" Type="http://schemas.openxmlformats.org/officeDocument/2006/relationships/slide" Target="slides/slide9.xml"/><Relationship Id="rId58" Type="http://schemas.openxmlformats.org/officeDocument/2006/relationships/font" Target="fonts/Economica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ec490749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ec490749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ed64169e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ed64169e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ed64169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ed64169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ec490749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ec490749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c490749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c490749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d64169e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d64169e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ed64169e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ed64169e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ec490749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ec490749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fca33b8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fca33b8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fca33b8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fca33b8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c7dda3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c7dda3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Falar do motivo do minicurso, e do que podemos oferecer.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fca33b8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fca33b8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ed64169e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ed64169e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ec490749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ec490749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MMC NUMEROS PRIMOS?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ec49074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ec49074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ec490749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ec490749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fca33b8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fca33b8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ec7dda39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ec7dda39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fca33b8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fca33b8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da2700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da2700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ec7dda39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ec7dda39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ecf983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ecf983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eda2700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eda2700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ec7dda3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ec7dda3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da2700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eda2700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ec7dda39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ec7dda39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ec7dda3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ec7dda3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ec7dda39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ec7dda39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ec7dda39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ec7dda39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eda27006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eda27006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ec7dda39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ec7dda39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da2700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eda2700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c490749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c490749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ede78c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ede78c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ede78ce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ede78ce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ec7dda3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ec7dda3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ede78ce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ede78ce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ee1d5f5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ee1d5f5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eda2700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eda2700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ede78ce8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ede78ce8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ede78ce8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ede78ce8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ede78ce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ede78ce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ede78ce8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ede78ce8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ec490749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ec490749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ede78ce8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ede78ce8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ede78ce8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ede78ce8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ec490749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ec490749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ecf983b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ecf983b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ecf983be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ecf983be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ecf983b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ecf983b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23.png"/><Relationship Id="rId5" Type="http://schemas.openxmlformats.org/officeDocument/2006/relationships/image" Target="../media/image2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5.jpg"/><Relationship Id="rId4" Type="http://schemas.openxmlformats.org/officeDocument/2006/relationships/image" Target="../media/image4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Relationship Id="rId4" Type="http://schemas.openxmlformats.org/officeDocument/2006/relationships/image" Target="../media/image35.jpg"/><Relationship Id="rId5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9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6.png"/><Relationship Id="rId4" Type="http://schemas.openxmlformats.org/officeDocument/2006/relationships/image" Target="../media/image5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7.png"/><Relationship Id="rId4" Type="http://schemas.openxmlformats.org/officeDocument/2006/relationships/image" Target="../media/image54.jpg"/><Relationship Id="rId5" Type="http://schemas.openxmlformats.org/officeDocument/2006/relationships/image" Target="../media/image6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0.png"/><Relationship Id="rId4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5" Type="http://schemas.openxmlformats.org/officeDocument/2006/relationships/image" Target="../media/image57.png"/><Relationship Id="rId6" Type="http://schemas.openxmlformats.org/officeDocument/2006/relationships/image" Target="../media/image5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9.png"/><Relationship Id="rId4" Type="http://schemas.openxmlformats.org/officeDocument/2006/relationships/image" Target="../media/image58.png"/><Relationship Id="rId5" Type="http://schemas.openxmlformats.org/officeDocument/2006/relationships/image" Target="../media/image75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2.gif"/><Relationship Id="rId4" Type="http://schemas.openxmlformats.org/officeDocument/2006/relationships/image" Target="../media/image1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0.gif"/><Relationship Id="rId4" Type="http://schemas.openxmlformats.org/officeDocument/2006/relationships/image" Target="../media/image7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4.png"/><Relationship Id="rId4" Type="http://schemas.openxmlformats.org/officeDocument/2006/relationships/image" Target="../media/image7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7.jpg"/><Relationship Id="rId4" Type="http://schemas.openxmlformats.org/officeDocument/2006/relationships/image" Target="../media/image73.png"/><Relationship Id="rId5" Type="http://schemas.openxmlformats.org/officeDocument/2006/relationships/image" Target="../media/image76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7.jpg"/><Relationship Id="rId4" Type="http://schemas.openxmlformats.org/officeDocument/2006/relationships/image" Target="../media/image8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2.jpg"/><Relationship Id="rId4" Type="http://schemas.openxmlformats.org/officeDocument/2006/relationships/image" Target="../media/image10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2.png"/><Relationship Id="rId4" Type="http://schemas.openxmlformats.org/officeDocument/2006/relationships/image" Target="../media/image1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4.png"/><Relationship Id="rId4" Type="http://schemas.openxmlformats.org/officeDocument/2006/relationships/image" Target="../media/image81.png"/><Relationship Id="rId5" Type="http://schemas.openxmlformats.org/officeDocument/2006/relationships/image" Target="../media/image8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9.jpg"/><Relationship Id="rId4" Type="http://schemas.openxmlformats.org/officeDocument/2006/relationships/image" Target="../media/image1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7.png"/><Relationship Id="rId4" Type="http://schemas.openxmlformats.org/officeDocument/2006/relationships/image" Target="../media/image88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01.png"/><Relationship Id="rId4" Type="http://schemas.openxmlformats.org/officeDocument/2006/relationships/image" Target="../media/image9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62.jpg"/><Relationship Id="rId6" Type="http://schemas.openxmlformats.org/officeDocument/2006/relationships/image" Target="../media/image39.jpg"/><Relationship Id="rId7" Type="http://schemas.openxmlformats.org/officeDocument/2006/relationships/image" Target="../media/image10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3.png"/><Relationship Id="rId4" Type="http://schemas.openxmlformats.org/officeDocument/2006/relationships/image" Target="../media/image9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8.jpg"/><Relationship Id="rId4" Type="http://schemas.openxmlformats.org/officeDocument/2006/relationships/image" Target="../media/image9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7.png"/><Relationship Id="rId4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08.png"/><Relationship Id="rId8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54000" y="970875"/>
            <a:ext cx="3636000" cy="26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/>
              <a:t>Minicurso Pré-Cálculo</a:t>
            </a:r>
            <a:endParaRPr sz="68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000" y="0"/>
            <a:ext cx="3716425" cy="16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0" y="4485125"/>
            <a:ext cx="1920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Antonio Neto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Exponenciação</a:t>
            </a:r>
            <a:r>
              <a:rPr lang="pt-BR" sz="6000">
                <a:solidFill>
                  <a:srgbClr val="A61C00"/>
                </a:solidFill>
              </a:rPr>
              <a:t> e </a:t>
            </a:r>
            <a:r>
              <a:rPr lang="pt-BR" sz="6000">
                <a:solidFill>
                  <a:srgbClr val="A61C00"/>
                </a:solidFill>
              </a:rPr>
              <a:t>Radiciação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950" y="2234596"/>
            <a:ext cx="7467700" cy="27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0900" y="1029575"/>
            <a:ext cx="27241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475" y="1029575"/>
            <a:ext cx="1829925" cy="12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1507250"/>
            <a:ext cx="78295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379575"/>
            <a:ext cx="59436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832450"/>
            <a:ext cx="3124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75" y="3432075"/>
            <a:ext cx="71818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975" y="1603850"/>
            <a:ext cx="22669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Logaritmo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2238"/>
            <a:ext cx="8520600" cy="265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901" y="1"/>
            <a:ext cx="1912251" cy="191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Logaritmo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1147225"/>
            <a:ext cx="4457926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326" y="1147225"/>
            <a:ext cx="3313982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356500" y="3828725"/>
            <a:ext cx="2620200" cy="1010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35052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014" y="1299625"/>
            <a:ext cx="4790286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96050"/>
            <a:ext cx="8839201" cy="116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/>
          <p:nvPr/>
        </p:nvSpPr>
        <p:spPr>
          <a:xfrm>
            <a:off x="-246000" y="2686825"/>
            <a:ext cx="3903600" cy="21795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375" y="128800"/>
            <a:ext cx="7187925" cy="48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Fatoração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274"/>
            <a:ext cx="4960516" cy="31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400" y="1411725"/>
            <a:ext cx="5089900" cy="20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950" y="2953850"/>
            <a:ext cx="1737350" cy="179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Fatoração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299625"/>
            <a:ext cx="8267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5450" y="2252125"/>
            <a:ext cx="57531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800" y="3195100"/>
            <a:ext cx="77724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6500" y="4147600"/>
            <a:ext cx="41910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Dúvidas?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63" y="1299625"/>
            <a:ext cx="58293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225" y="2623600"/>
            <a:ext cx="53435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75" y="3633250"/>
            <a:ext cx="48196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Por que </a:t>
            </a:r>
            <a:r>
              <a:rPr lang="pt-BR" sz="6000">
                <a:solidFill>
                  <a:srgbClr val="A61C00"/>
                </a:solidFill>
              </a:rPr>
              <a:t>está</a:t>
            </a:r>
            <a:r>
              <a:rPr lang="pt-BR" sz="6000">
                <a:solidFill>
                  <a:srgbClr val="A61C00"/>
                </a:solidFill>
              </a:rPr>
              <a:t> aqui?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75" y="3538500"/>
            <a:ext cx="2523377" cy="12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525" y="1461333"/>
            <a:ext cx="5916775" cy="330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013" y="1399163"/>
            <a:ext cx="2082489" cy="1808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Dúvidas?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325" y="1147225"/>
            <a:ext cx="622935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3147475"/>
            <a:ext cx="71247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315925"/>
            <a:ext cx="77985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Fatoração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75" y="315925"/>
            <a:ext cx="4161150" cy="45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000" y="1370900"/>
            <a:ext cx="3498075" cy="3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MMC - Mínimo múltiplo comum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68225"/>
            <a:ext cx="86868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MMC - Mínimo múltiplo comum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950" y="3087700"/>
            <a:ext cx="5372325" cy="10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688" y="1417375"/>
            <a:ext cx="42386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2775" y="2401913"/>
            <a:ext cx="2386500" cy="23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Completar Quadrado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50" y="1868250"/>
            <a:ext cx="4050575" cy="20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25" y="1535388"/>
            <a:ext cx="3332825" cy="27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60" name="Google Shape;2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321075"/>
            <a:ext cx="72009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50" y="2826025"/>
            <a:ext cx="3600450" cy="93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2925" y="2690725"/>
            <a:ext cx="3339525" cy="12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8263" y="3894700"/>
            <a:ext cx="6607475" cy="10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Pré-</a:t>
            </a:r>
            <a:r>
              <a:rPr lang="pt-BR" sz="6000">
                <a:solidFill>
                  <a:srgbClr val="A61C00"/>
                </a:solidFill>
              </a:rPr>
              <a:t>Frações Parciais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69" name="Google Shape;26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0950"/>
            <a:ext cx="3086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6375"/>
            <a:ext cx="8839201" cy="1114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85810"/>
            <a:ext cx="8839199" cy="65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8150" y="1560475"/>
            <a:ext cx="49911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/>
          <p:nvPr/>
        </p:nvSpPr>
        <p:spPr>
          <a:xfrm>
            <a:off x="-389650" y="3644975"/>
            <a:ext cx="1991100" cy="11142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1252825" y="3644975"/>
            <a:ext cx="1991100" cy="11142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8"/>
          <p:cNvSpPr/>
          <p:nvPr/>
        </p:nvSpPr>
        <p:spPr>
          <a:xfrm>
            <a:off x="3397800" y="3554175"/>
            <a:ext cx="1991100" cy="11142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4250" y="3785800"/>
            <a:ext cx="1225001" cy="122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200" y="2554075"/>
            <a:ext cx="90678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Pré-</a:t>
            </a:r>
            <a:r>
              <a:rPr lang="pt-BR" sz="6000">
                <a:solidFill>
                  <a:srgbClr val="A61C00"/>
                </a:solidFill>
              </a:rPr>
              <a:t>Frações Parciais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900" y="1299625"/>
            <a:ext cx="46482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/>
          <p:nvPr/>
        </p:nvSpPr>
        <p:spPr>
          <a:xfrm>
            <a:off x="4410000" y="1328200"/>
            <a:ext cx="2934300" cy="14859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400" y="2995075"/>
            <a:ext cx="3625200" cy="13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/>
        </p:nvSpPr>
        <p:spPr>
          <a:xfrm>
            <a:off x="3961800" y="2931850"/>
            <a:ext cx="2934300" cy="1485900"/>
          </a:xfrm>
          <a:prstGeom prst="mathMultiply">
            <a:avLst>
              <a:gd fmla="val 23520" name="adj1"/>
            </a:avLst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Frações Parciais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292" name="Google Shape;2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25" y="1387375"/>
            <a:ext cx="6595524" cy="30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8050" y="1585325"/>
            <a:ext cx="2368750" cy="23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/>
          <p:nvPr/>
        </p:nvSpPr>
        <p:spPr>
          <a:xfrm>
            <a:off x="214675" y="2109275"/>
            <a:ext cx="6530100" cy="23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Equações de 1º grau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5400"/>
            <a:ext cx="4797124" cy="23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850" y="1445125"/>
            <a:ext cx="3299451" cy="26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55650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Como Funciona?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Professores!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Estudo!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Matéria!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Ferramentas!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Propensão!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700" y="401763"/>
            <a:ext cx="2955726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7975" y="3380088"/>
            <a:ext cx="1484325" cy="14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750" y="3433525"/>
            <a:ext cx="1484325" cy="13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9548" y="1301139"/>
            <a:ext cx="2850025" cy="1892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9324" y="1729450"/>
            <a:ext cx="1766975" cy="234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Ine</a:t>
            </a:r>
            <a:r>
              <a:rPr lang="pt-BR" sz="6000">
                <a:solidFill>
                  <a:srgbClr val="A61C00"/>
                </a:solidFill>
              </a:rPr>
              <a:t>quações de 1º grau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0" y="1299625"/>
            <a:ext cx="4312165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40" y="1299625"/>
            <a:ext cx="4184269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/>
        </p:nvSpPr>
        <p:spPr>
          <a:xfrm>
            <a:off x="4902000" y="4389900"/>
            <a:ext cx="51525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x &gt; 4</a:t>
            </a:r>
            <a:endParaRPr b="1" sz="30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Equações de 2º grau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51" y="1147225"/>
            <a:ext cx="3679251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5" y="2994949"/>
            <a:ext cx="3519900" cy="19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250" y="1277034"/>
            <a:ext cx="2463150" cy="158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Ine</a:t>
            </a:r>
            <a:r>
              <a:rPr lang="pt-BR" sz="6000">
                <a:solidFill>
                  <a:srgbClr val="A61C00"/>
                </a:solidFill>
              </a:rPr>
              <a:t>quações de 2º grau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51" y="1147225"/>
            <a:ext cx="3679251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1311488"/>
            <a:ext cx="4848251" cy="3362948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/>
          <p:nvPr/>
        </p:nvSpPr>
        <p:spPr>
          <a:xfrm>
            <a:off x="107350" y="1831975"/>
            <a:ext cx="4893300" cy="290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Estudo de sinal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00" y="1147225"/>
            <a:ext cx="41148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813" y="2929225"/>
            <a:ext cx="2950369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0000" y="1203205"/>
            <a:ext cx="4603275" cy="15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5"/>
          <p:cNvSpPr/>
          <p:nvPr/>
        </p:nvSpPr>
        <p:spPr>
          <a:xfrm>
            <a:off x="4417800" y="1574275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5"/>
          <p:cNvSpPr/>
          <p:nvPr/>
        </p:nvSpPr>
        <p:spPr>
          <a:xfrm>
            <a:off x="5597425" y="1161400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/>
          <p:nvPr/>
        </p:nvSpPr>
        <p:spPr>
          <a:xfrm>
            <a:off x="4405500" y="1161400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5"/>
          <p:cNvSpPr/>
          <p:nvPr/>
        </p:nvSpPr>
        <p:spPr>
          <a:xfrm>
            <a:off x="5597425" y="1574275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5"/>
          <p:cNvSpPr/>
          <p:nvPr/>
        </p:nvSpPr>
        <p:spPr>
          <a:xfrm>
            <a:off x="4911200" y="1161400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6254475" y="1161400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4886600" y="1574275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>
            <a:off x="6229875" y="1574275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/>
          <p:nvPr/>
        </p:nvSpPr>
        <p:spPr>
          <a:xfrm>
            <a:off x="4393200" y="1987150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4911200" y="1987150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5"/>
          <p:cNvSpPr/>
          <p:nvPr/>
        </p:nvSpPr>
        <p:spPr>
          <a:xfrm>
            <a:off x="5597425" y="1987150"/>
            <a:ext cx="382200" cy="323400"/>
          </a:xfrm>
          <a:prstGeom prst="mathPl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/>
          <p:nvPr/>
        </p:nvSpPr>
        <p:spPr>
          <a:xfrm>
            <a:off x="6254475" y="1987150"/>
            <a:ext cx="333000" cy="3234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5"/>
          <p:cNvSpPr txBox="1"/>
          <p:nvPr/>
        </p:nvSpPr>
        <p:spPr>
          <a:xfrm>
            <a:off x="4393200" y="3150475"/>
            <a:ext cx="5082900" cy="13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Verdana"/>
                <a:ea typeface="Verdana"/>
                <a:cs typeface="Verdana"/>
                <a:sym typeface="Verdana"/>
              </a:rPr>
              <a:t>(-x³ - 7x² - 7x + 15) &lt; 0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Verdana"/>
                <a:ea typeface="Verdana"/>
                <a:cs typeface="Verdana"/>
                <a:sym typeface="Verdana"/>
              </a:rPr>
              <a:t>(-x² - 2x + 3)(x + 5) &lt; 0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Verdana"/>
                <a:ea typeface="Verdana"/>
                <a:cs typeface="Verdana"/>
                <a:sym typeface="Verdana"/>
              </a:rPr>
              <a:t>D = {x e R/ -5 &lt; x &lt; -3 ou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Verdana"/>
                <a:ea typeface="Verdana"/>
                <a:cs typeface="Verdana"/>
                <a:sym typeface="Verdana"/>
              </a:rPr>
              <a:t>				     x &gt; 1}</a:t>
            </a:r>
            <a:endParaRPr b="1"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Equações Trigonométricas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5076950" cy="34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152400" y="315925"/>
            <a:ext cx="1101300" cy="1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SOH</a:t>
            </a:r>
            <a:endParaRPr b="1" sz="24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CAH</a:t>
            </a:r>
            <a:endParaRPr b="1" sz="24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0000FF"/>
                </a:solidFill>
                <a:latin typeface="Pacifico"/>
                <a:ea typeface="Pacifico"/>
                <a:cs typeface="Pacifico"/>
                <a:sym typeface="Pacifico"/>
              </a:rPr>
              <a:t>TOA</a:t>
            </a:r>
            <a:endParaRPr b="1" sz="2400">
              <a:solidFill>
                <a:srgbClr val="0000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54" name="Google Shape;35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750" y="1299625"/>
            <a:ext cx="3609850" cy="3385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Equações Trigonométricas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75" y="2103000"/>
            <a:ext cx="3974425" cy="1825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9625"/>
            <a:ext cx="4705475" cy="317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Relações</a:t>
            </a:r>
            <a:r>
              <a:rPr lang="pt-BR" sz="6000">
                <a:solidFill>
                  <a:srgbClr val="A61C00"/>
                </a:solidFill>
              </a:rPr>
              <a:t> Trigonométricas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25" y="1147225"/>
            <a:ext cx="6274656" cy="36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749" y="1451846"/>
            <a:ext cx="2935874" cy="3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62503"/>
            <a:ext cx="4260300" cy="167619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/>
          <p:nvPr/>
        </p:nvSpPr>
        <p:spPr>
          <a:xfrm>
            <a:off x="4516475" y="3064550"/>
            <a:ext cx="4506600" cy="18513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5359025" y="1399025"/>
            <a:ext cx="3311400" cy="568200"/>
          </a:xfrm>
          <a:prstGeom prst="snip1Rect">
            <a:avLst>
              <a:gd fmla="val 16667" name="adj"/>
            </a:avLst>
          </a:prstGeom>
          <a:noFill/>
          <a:ln cap="flat" cmpd="sng" w="762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 em Cálculo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Char char="●"/>
            </a:pPr>
            <a:r>
              <a:rPr lang="pt-BR" sz="2600">
                <a:latin typeface="Economica"/>
                <a:ea typeface="Economica"/>
                <a:cs typeface="Economica"/>
                <a:sym typeface="Economica"/>
              </a:rPr>
              <a:t>( (cos x)² )’ = ?</a:t>
            </a:r>
            <a:endParaRPr sz="2600"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Economica"/>
              <a:buChar char="●"/>
            </a:pP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(sen x)² + (cos x)² = 1</a:t>
            </a:r>
            <a:r>
              <a:rPr lang="pt-BR" sz="2600">
                <a:latin typeface="Economica"/>
                <a:ea typeface="Economica"/>
                <a:cs typeface="Economica"/>
                <a:sym typeface="Economica"/>
              </a:rPr>
              <a:t> e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cos(a + b) = cos a * cos b - sen a * sen b</a:t>
            </a:r>
            <a:endParaRPr sz="2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cos(x + x) = cos x * cos x - sen x * sen x </a:t>
            </a:r>
            <a:r>
              <a:rPr lang="pt-BR" sz="2600">
                <a:solidFill>
                  <a:srgbClr val="0000FF"/>
                </a:solidFill>
                <a:latin typeface="Economica"/>
                <a:ea typeface="Economica"/>
                <a:cs typeface="Economica"/>
                <a:sym typeface="Economica"/>
              </a:rPr>
              <a:t>=&gt;</a:t>
            </a: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cos(2x) = (cos x)² - (sen x)²</a:t>
            </a:r>
            <a:endParaRPr sz="2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(sen x)² + (cos x)² = 1 </a:t>
            </a:r>
            <a:r>
              <a:rPr lang="pt-BR" sz="2600">
                <a:solidFill>
                  <a:srgbClr val="0000FF"/>
                </a:solidFill>
                <a:latin typeface="Economica"/>
                <a:ea typeface="Economica"/>
                <a:cs typeface="Economica"/>
                <a:sym typeface="Economica"/>
              </a:rPr>
              <a:t>=&gt;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(sen x)² = 1 - (cos x)²</a:t>
            </a:r>
            <a:endParaRPr sz="2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cos(2x) </a:t>
            </a: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= (cos x)² - (1 - (cos x)²) = (cos x)² -1 + (cos x)²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=</a:t>
            </a: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2(cos x)² - 1</a:t>
            </a:r>
            <a:endParaRPr sz="2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pt-BR" sz="2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(cos x)² = (cos(2x) + 1)/2</a:t>
            </a:r>
            <a:endParaRPr sz="2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Economica"/>
              <a:buChar char="●"/>
            </a:pPr>
            <a:r>
              <a:rPr lang="pt-BR" sz="2600">
                <a:latin typeface="Economica"/>
                <a:ea typeface="Economica"/>
                <a:cs typeface="Economica"/>
                <a:sym typeface="Economica"/>
              </a:rPr>
              <a:t>( (cos x)² )’ = ( (cos(2x) + 1)/2 )’ = ½ * ( (cos(2x))’ + (1)’ ) = ½ * (2*(-sen(x)) + 0) = </a:t>
            </a:r>
            <a:r>
              <a:rPr lang="pt-BR" sz="2600">
                <a:solidFill>
                  <a:srgbClr val="CC0000"/>
                </a:solidFill>
                <a:latin typeface="Economica"/>
                <a:ea typeface="Economica"/>
                <a:cs typeface="Economica"/>
                <a:sym typeface="Economica"/>
              </a:rPr>
              <a:t>-sen(x)</a:t>
            </a:r>
            <a:endParaRPr sz="2600">
              <a:solidFill>
                <a:srgbClr val="CC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78" name="Google Shape;3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225" y="315925"/>
            <a:ext cx="1356450" cy="13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9"/>
          <p:cNvSpPr/>
          <p:nvPr/>
        </p:nvSpPr>
        <p:spPr>
          <a:xfrm>
            <a:off x="568225" y="125400"/>
            <a:ext cx="1557900" cy="1156200"/>
          </a:xfrm>
          <a:prstGeom prst="verticalScroll">
            <a:avLst>
              <a:gd fmla="val 12500" name="adj"/>
            </a:avLst>
          </a:prstGeom>
          <a:solidFill>
            <a:srgbClr val="F0FD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"/>
          <p:cNvSpPr txBox="1"/>
          <p:nvPr/>
        </p:nvSpPr>
        <p:spPr>
          <a:xfrm>
            <a:off x="744575" y="360525"/>
            <a:ext cx="12051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Questão de</a:t>
            </a:r>
            <a:endParaRPr b="1" sz="22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Prova</a:t>
            </a:r>
            <a:endParaRPr b="1" sz="22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Domínio da </a:t>
            </a:r>
            <a:r>
              <a:rPr lang="pt-BR" sz="6000">
                <a:solidFill>
                  <a:srgbClr val="A61C00"/>
                </a:solidFill>
              </a:rPr>
              <a:t>Função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386" name="Google Shape;386;p50"/>
          <p:cNvSpPr txBox="1"/>
          <p:nvPr>
            <p:ph idx="1" type="body"/>
          </p:nvPr>
        </p:nvSpPr>
        <p:spPr>
          <a:xfrm>
            <a:off x="311700" y="1408825"/>
            <a:ext cx="360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Divisão por zero(0)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Raiz negativa;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Tan(k*ℼ + ℼ/2);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log...</a:t>
            </a:r>
            <a:endParaRPr/>
          </a:p>
        </p:txBody>
      </p:sp>
      <p:sp>
        <p:nvSpPr>
          <p:cNvPr id="387" name="Google Shape;387;p50"/>
          <p:cNvSpPr txBox="1"/>
          <p:nvPr/>
        </p:nvSpPr>
        <p:spPr>
          <a:xfrm>
            <a:off x="4683025" y="1408825"/>
            <a:ext cx="41493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3x + 2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(5x + 3)/x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25</a:t>
            </a:r>
            <a:r>
              <a:rPr lang="pt-BR" sz="3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√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x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7/sen(x)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2/(x²- 9)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f(x) =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x/(x² + 6)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Módulo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393" name="Google Shape;393;p51"/>
          <p:cNvSpPr txBox="1"/>
          <p:nvPr>
            <p:ph idx="1" type="body"/>
          </p:nvPr>
        </p:nvSpPr>
        <p:spPr>
          <a:xfrm>
            <a:off x="311700" y="2339550"/>
            <a:ext cx="3607200" cy="26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|a| </a:t>
            </a:r>
            <a:r>
              <a:rPr lang="pt-BR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≥</a:t>
            </a:r>
            <a:r>
              <a:rPr lang="pt-BR" sz="3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0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|a| = |-a|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|a*b| = |a|*|b|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|a|² = a²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4918150" y="3571650"/>
            <a:ext cx="41493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|x| - 2 = 0;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|x| = 2,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x = -2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ou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x = 2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75" y="218163"/>
            <a:ext cx="33337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725" y="1063367"/>
            <a:ext cx="3914150" cy="2703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277775"/>
            <a:ext cx="37809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Matemática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3963"/>
            <a:ext cx="34385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2500" y="315925"/>
            <a:ext cx="4739800" cy="473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Esboço de Gráficos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402" name="Google Shape;402;p52"/>
          <p:cNvSpPr txBox="1"/>
          <p:nvPr>
            <p:ph idx="1" type="body"/>
          </p:nvPr>
        </p:nvSpPr>
        <p:spPr>
          <a:xfrm>
            <a:off x="311700" y="1225225"/>
            <a:ext cx="361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Definir Pontos;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Definir Curvaturas;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Conhecer Exemplos;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4572000" y="1225225"/>
            <a:ext cx="361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Reta;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Parábola;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Função Periódica;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Função Modular;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Exponencial;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Logarítmica;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172"/>
            <a:ext cx="9144000" cy="438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Esboço de Gráficos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414" name="Google Shape;414;p54"/>
          <p:cNvSpPr txBox="1"/>
          <p:nvPr>
            <p:ph idx="1" type="body"/>
          </p:nvPr>
        </p:nvSpPr>
        <p:spPr>
          <a:xfrm>
            <a:off x="311700" y="1225225"/>
            <a:ext cx="3611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x²-3x-4 = 0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x</a:t>
            </a:r>
            <a:r>
              <a:rPr lang="pt-BR">
                <a:solidFill>
                  <a:srgbClr val="6AA84F"/>
                </a:solidFill>
              </a:rPr>
              <a:t>₁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= -1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, 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x</a:t>
            </a:r>
            <a:r>
              <a:rPr lang="pt-BR">
                <a:solidFill>
                  <a:srgbClr val="6AA84F"/>
                </a:solidFill>
              </a:rPr>
              <a:t>₂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 = 4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x = 0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3600">
                <a:solidFill>
                  <a:srgbClr val="0000FF"/>
                </a:solidFill>
                <a:latin typeface="Economica"/>
                <a:ea typeface="Economica"/>
                <a:cs typeface="Economica"/>
                <a:sym typeface="Economica"/>
              </a:rPr>
              <a:t>=&gt;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y = -4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Parábola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a &gt; 0 =&gt; Formato é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U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415" name="Google Shape;415;p54"/>
          <p:cNvCxnSpPr>
            <a:stCxn id="416" idx="1"/>
            <a:endCxn id="416" idx="3"/>
          </p:cNvCxnSpPr>
          <p:nvPr/>
        </p:nvCxnSpPr>
        <p:spPr>
          <a:xfrm>
            <a:off x="4134400" y="2902225"/>
            <a:ext cx="453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4"/>
          <p:cNvCxnSpPr>
            <a:stCxn id="416" idx="0"/>
            <a:endCxn id="416" idx="2"/>
          </p:cNvCxnSpPr>
          <p:nvPr/>
        </p:nvCxnSpPr>
        <p:spPr>
          <a:xfrm>
            <a:off x="6402700" y="1225225"/>
            <a:ext cx="0" cy="335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54"/>
          <p:cNvSpPr txBox="1"/>
          <p:nvPr/>
        </p:nvSpPr>
        <p:spPr>
          <a:xfrm>
            <a:off x="8523525" y="2902225"/>
            <a:ext cx="147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419" name="Google Shape;419;p54"/>
          <p:cNvSpPr txBox="1"/>
          <p:nvPr/>
        </p:nvSpPr>
        <p:spPr>
          <a:xfrm>
            <a:off x="6451675" y="1058725"/>
            <a:ext cx="192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6306400" y="1058725"/>
            <a:ext cx="192600" cy="16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4"/>
          <p:cNvSpPr/>
          <p:nvPr/>
        </p:nvSpPr>
        <p:spPr>
          <a:xfrm rot="5400000">
            <a:off x="8658075" y="2818975"/>
            <a:ext cx="192600" cy="16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/>
          <p:nvPr/>
        </p:nvSpPr>
        <p:spPr>
          <a:xfrm>
            <a:off x="5937075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4"/>
          <p:cNvSpPr/>
          <p:nvPr/>
        </p:nvSpPr>
        <p:spPr>
          <a:xfrm>
            <a:off x="7201650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4"/>
          <p:cNvSpPr/>
          <p:nvPr/>
        </p:nvSpPr>
        <p:spPr>
          <a:xfrm>
            <a:off x="6780125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4"/>
          <p:cNvSpPr/>
          <p:nvPr/>
        </p:nvSpPr>
        <p:spPr>
          <a:xfrm>
            <a:off x="8044700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4"/>
          <p:cNvSpPr/>
          <p:nvPr/>
        </p:nvSpPr>
        <p:spPr>
          <a:xfrm>
            <a:off x="6358600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4"/>
          <p:cNvSpPr/>
          <p:nvPr/>
        </p:nvSpPr>
        <p:spPr>
          <a:xfrm>
            <a:off x="7623175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4"/>
          <p:cNvSpPr/>
          <p:nvPr/>
        </p:nvSpPr>
        <p:spPr>
          <a:xfrm>
            <a:off x="5471450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4"/>
          <p:cNvSpPr/>
          <p:nvPr/>
        </p:nvSpPr>
        <p:spPr>
          <a:xfrm>
            <a:off x="5005825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4"/>
          <p:cNvSpPr/>
          <p:nvPr/>
        </p:nvSpPr>
        <p:spPr>
          <a:xfrm>
            <a:off x="4540200" y="28581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4"/>
          <p:cNvSpPr/>
          <p:nvPr/>
        </p:nvSpPr>
        <p:spPr>
          <a:xfrm rot="5400000">
            <a:off x="6358600" y="370117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4"/>
          <p:cNvSpPr/>
          <p:nvPr/>
        </p:nvSpPr>
        <p:spPr>
          <a:xfrm rot="5400000">
            <a:off x="6358600" y="327965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4"/>
          <p:cNvSpPr/>
          <p:nvPr/>
        </p:nvSpPr>
        <p:spPr>
          <a:xfrm rot="5400000">
            <a:off x="6358600" y="45442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4"/>
          <p:cNvSpPr/>
          <p:nvPr/>
        </p:nvSpPr>
        <p:spPr>
          <a:xfrm rot="5400000">
            <a:off x="6358600" y="4122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4"/>
          <p:cNvSpPr txBox="1"/>
          <p:nvPr/>
        </p:nvSpPr>
        <p:spPr>
          <a:xfrm>
            <a:off x="5790075" y="285347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-1</a:t>
            </a:r>
            <a:endParaRPr/>
          </a:p>
        </p:txBody>
      </p:sp>
      <p:sp>
        <p:nvSpPr>
          <p:cNvPr id="436" name="Google Shape;436;p54"/>
          <p:cNvSpPr txBox="1"/>
          <p:nvPr/>
        </p:nvSpPr>
        <p:spPr>
          <a:xfrm>
            <a:off x="5324450" y="285347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-2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4858825" y="285347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-3</a:t>
            </a:r>
            <a:endParaRPr/>
          </a:p>
        </p:txBody>
      </p:sp>
      <p:sp>
        <p:nvSpPr>
          <p:cNvPr id="438" name="Google Shape;438;p54"/>
          <p:cNvSpPr txBox="1"/>
          <p:nvPr/>
        </p:nvSpPr>
        <p:spPr>
          <a:xfrm>
            <a:off x="4432525" y="285347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-4</a:t>
            </a:r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6025275" y="310385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-1</a:t>
            </a:r>
            <a:endParaRPr/>
          </a:p>
        </p:txBody>
      </p:sp>
      <p:sp>
        <p:nvSpPr>
          <p:cNvPr id="440" name="Google Shape;440;p54"/>
          <p:cNvSpPr txBox="1"/>
          <p:nvPr/>
        </p:nvSpPr>
        <p:spPr>
          <a:xfrm>
            <a:off x="6025275" y="3525363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-2</a:t>
            </a:r>
            <a:endParaRPr/>
          </a:p>
        </p:txBody>
      </p:sp>
      <p:sp>
        <p:nvSpPr>
          <p:cNvPr id="441" name="Google Shape;441;p54"/>
          <p:cNvSpPr txBox="1"/>
          <p:nvPr/>
        </p:nvSpPr>
        <p:spPr>
          <a:xfrm>
            <a:off x="6025275" y="398810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-3</a:t>
            </a:r>
            <a:endParaRPr/>
          </a:p>
        </p:txBody>
      </p:sp>
      <p:sp>
        <p:nvSpPr>
          <p:cNvPr id="442" name="Google Shape;442;p54"/>
          <p:cNvSpPr txBox="1"/>
          <p:nvPr/>
        </p:nvSpPr>
        <p:spPr>
          <a:xfrm>
            <a:off x="6025275" y="436842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-4</a:t>
            </a:r>
            <a:endParaRPr/>
          </a:p>
        </p:txBody>
      </p:sp>
      <p:sp>
        <p:nvSpPr>
          <p:cNvPr id="443" name="Google Shape;443;p54"/>
          <p:cNvSpPr txBox="1"/>
          <p:nvPr/>
        </p:nvSpPr>
        <p:spPr>
          <a:xfrm>
            <a:off x="7546675" y="2853475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44" name="Google Shape;444;p54"/>
          <p:cNvSpPr txBox="1"/>
          <p:nvPr/>
        </p:nvSpPr>
        <p:spPr>
          <a:xfrm>
            <a:off x="6703613" y="2853475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45" name="Google Shape;445;p54"/>
          <p:cNvSpPr txBox="1"/>
          <p:nvPr/>
        </p:nvSpPr>
        <p:spPr>
          <a:xfrm>
            <a:off x="7125150" y="2853475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46" name="Google Shape;446;p54"/>
          <p:cNvSpPr txBox="1"/>
          <p:nvPr/>
        </p:nvSpPr>
        <p:spPr>
          <a:xfrm>
            <a:off x="7968200" y="2853475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47" name="Google Shape;447;p54"/>
          <p:cNvSpPr/>
          <p:nvPr/>
        </p:nvSpPr>
        <p:spPr>
          <a:xfrm>
            <a:off x="5937075" y="2858113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4"/>
          <p:cNvSpPr/>
          <p:nvPr/>
        </p:nvSpPr>
        <p:spPr>
          <a:xfrm>
            <a:off x="8044700" y="2858113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4"/>
          <p:cNvSpPr/>
          <p:nvPr/>
        </p:nvSpPr>
        <p:spPr>
          <a:xfrm>
            <a:off x="6358600" y="4544213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54"/>
          <p:cNvCxnSpPr>
            <a:stCxn id="447" idx="2"/>
            <a:endCxn id="449" idx="5"/>
          </p:cNvCxnSpPr>
          <p:nvPr/>
        </p:nvCxnSpPr>
        <p:spPr>
          <a:xfrm>
            <a:off x="5937075" y="2902213"/>
            <a:ext cx="496800" cy="1717200"/>
          </a:xfrm>
          <a:prstGeom prst="curvedConnector4">
            <a:avLst>
              <a:gd fmla="val 11831" name="adj1"/>
              <a:gd fmla="val 84764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4"/>
          <p:cNvCxnSpPr>
            <a:stCxn id="449" idx="5"/>
            <a:endCxn id="448" idx="5"/>
          </p:cNvCxnSpPr>
          <p:nvPr/>
        </p:nvCxnSpPr>
        <p:spPr>
          <a:xfrm rot="-5400000">
            <a:off x="6433883" y="2933496"/>
            <a:ext cx="1686000" cy="1686000"/>
          </a:xfrm>
          <a:prstGeom prst="curvedConnector3">
            <a:avLst>
              <a:gd fmla="val -1489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4"/>
          <p:cNvCxnSpPr/>
          <p:nvPr/>
        </p:nvCxnSpPr>
        <p:spPr>
          <a:xfrm rot="10800000">
            <a:off x="5741888" y="2006413"/>
            <a:ext cx="191100" cy="93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4"/>
          <p:cNvCxnSpPr>
            <a:stCxn id="448" idx="6"/>
          </p:cNvCxnSpPr>
          <p:nvPr/>
        </p:nvCxnSpPr>
        <p:spPr>
          <a:xfrm flipH="1" rot="10800000">
            <a:off x="8132900" y="2016313"/>
            <a:ext cx="224100" cy="88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/>
          <p:nvPr>
            <p:ph type="title"/>
          </p:nvPr>
        </p:nvSpPr>
        <p:spPr>
          <a:xfrm>
            <a:off x="192050" y="0"/>
            <a:ext cx="91440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Jogo dos 7 erros</a:t>
            </a:r>
            <a:endParaRPr sz="6000">
              <a:solidFill>
                <a:srgbClr val="A61C00"/>
              </a:solidFill>
            </a:endParaRPr>
          </a:p>
        </p:txBody>
      </p:sp>
      <p:cxnSp>
        <p:nvCxnSpPr>
          <p:cNvPr id="459" name="Google Shape;459;p55"/>
          <p:cNvCxnSpPr/>
          <p:nvPr/>
        </p:nvCxnSpPr>
        <p:spPr>
          <a:xfrm>
            <a:off x="4405000" y="2970800"/>
            <a:ext cx="4536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5"/>
          <p:cNvCxnSpPr/>
          <p:nvPr/>
        </p:nvCxnSpPr>
        <p:spPr>
          <a:xfrm>
            <a:off x="6673300" y="1293800"/>
            <a:ext cx="0" cy="3354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55"/>
          <p:cNvSpPr txBox="1"/>
          <p:nvPr/>
        </p:nvSpPr>
        <p:spPr>
          <a:xfrm>
            <a:off x="8794125" y="2970800"/>
            <a:ext cx="147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</a:t>
            </a:r>
            <a:endParaRPr/>
          </a:p>
        </p:txBody>
      </p:sp>
      <p:sp>
        <p:nvSpPr>
          <p:cNvPr id="462" name="Google Shape;462;p55"/>
          <p:cNvSpPr txBox="1"/>
          <p:nvPr/>
        </p:nvSpPr>
        <p:spPr>
          <a:xfrm>
            <a:off x="6722275" y="1127300"/>
            <a:ext cx="192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</a:t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6577000" y="1127300"/>
            <a:ext cx="192600" cy="16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/>
          <p:nvPr/>
        </p:nvSpPr>
        <p:spPr>
          <a:xfrm rot="5400000">
            <a:off x="8928675" y="2887550"/>
            <a:ext cx="192600" cy="1665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"/>
          <p:cNvSpPr/>
          <p:nvPr/>
        </p:nvSpPr>
        <p:spPr>
          <a:xfrm>
            <a:off x="6207675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5"/>
          <p:cNvSpPr/>
          <p:nvPr/>
        </p:nvSpPr>
        <p:spPr>
          <a:xfrm>
            <a:off x="7472250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/>
          <p:nvPr/>
        </p:nvSpPr>
        <p:spPr>
          <a:xfrm>
            <a:off x="7050725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5"/>
          <p:cNvSpPr/>
          <p:nvPr/>
        </p:nvSpPr>
        <p:spPr>
          <a:xfrm>
            <a:off x="8315300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5"/>
          <p:cNvSpPr/>
          <p:nvPr/>
        </p:nvSpPr>
        <p:spPr>
          <a:xfrm>
            <a:off x="6629200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5"/>
          <p:cNvSpPr/>
          <p:nvPr/>
        </p:nvSpPr>
        <p:spPr>
          <a:xfrm>
            <a:off x="7893775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5"/>
          <p:cNvSpPr/>
          <p:nvPr/>
        </p:nvSpPr>
        <p:spPr>
          <a:xfrm>
            <a:off x="5742050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5"/>
          <p:cNvSpPr/>
          <p:nvPr/>
        </p:nvSpPr>
        <p:spPr>
          <a:xfrm>
            <a:off x="5276425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/>
          <p:nvPr/>
        </p:nvSpPr>
        <p:spPr>
          <a:xfrm>
            <a:off x="4810800" y="29267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"/>
          <p:cNvSpPr/>
          <p:nvPr/>
        </p:nvSpPr>
        <p:spPr>
          <a:xfrm rot="5400000">
            <a:off x="6629200" y="376975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5"/>
          <p:cNvSpPr/>
          <p:nvPr/>
        </p:nvSpPr>
        <p:spPr>
          <a:xfrm rot="5400000">
            <a:off x="6629200" y="334822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5"/>
          <p:cNvSpPr/>
          <p:nvPr/>
        </p:nvSpPr>
        <p:spPr>
          <a:xfrm rot="5400000">
            <a:off x="6629200" y="4612800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5"/>
          <p:cNvSpPr/>
          <p:nvPr/>
        </p:nvSpPr>
        <p:spPr>
          <a:xfrm rot="5400000">
            <a:off x="6629200" y="4191275"/>
            <a:ext cx="88200" cy="882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5"/>
          <p:cNvSpPr txBox="1"/>
          <p:nvPr/>
        </p:nvSpPr>
        <p:spPr>
          <a:xfrm>
            <a:off x="6060675" y="292205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-1</a:t>
            </a:r>
            <a:endParaRPr/>
          </a:p>
        </p:txBody>
      </p:sp>
      <p:sp>
        <p:nvSpPr>
          <p:cNvPr id="479" name="Google Shape;479;p55"/>
          <p:cNvSpPr txBox="1"/>
          <p:nvPr/>
        </p:nvSpPr>
        <p:spPr>
          <a:xfrm>
            <a:off x="5595050" y="292205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-2</a:t>
            </a:r>
            <a:endParaRPr/>
          </a:p>
        </p:txBody>
      </p:sp>
      <p:sp>
        <p:nvSpPr>
          <p:cNvPr id="480" name="Google Shape;480;p55"/>
          <p:cNvSpPr txBox="1"/>
          <p:nvPr/>
        </p:nvSpPr>
        <p:spPr>
          <a:xfrm>
            <a:off x="5129425" y="292205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-3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4703125" y="292205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-4</a:t>
            </a:r>
            <a:endParaRPr/>
          </a:p>
        </p:txBody>
      </p:sp>
      <p:sp>
        <p:nvSpPr>
          <p:cNvPr id="482" name="Google Shape;482;p55"/>
          <p:cNvSpPr txBox="1"/>
          <p:nvPr/>
        </p:nvSpPr>
        <p:spPr>
          <a:xfrm>
            <a:off x="6295875" y="317242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-1</a:t>
            </a:r>
            <a:endParaRPr/>
          </a:p>
        </p:txBody>
      </p:sp>
      <p:sp>
        <p:nvSpPr>
          <p:cNvPr id="483" name="Google Shape;483;p55"/>
          <p:cNvSpPr txBox="1"/>
          <p:nvPr/>
        </p:nvSpPr>
        <p:spPr>
          <a:xfrm>
            <a:off x="6295875" y="3593938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-2</a:t>
            </a: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6295875" y="4056675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-3</a:t>
            </a:r>
            <a:endParaRPr/>
          </a:p>
        </p:txBody>
      </p:sp>
      <p:sp>
        <p:nvSpPr>
          <p:cNvPr id="485" name="Google Shape;485;p55"/>
          <p:cNvSpPr txBox="1"/>
          <p:nvPr/>
        </p:nvSpPr>
        <p:spPr>
          <a:xfrm>
            <a:off x="6295875" y="4437000"/>
            <a:ext cx="382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-4</a:t>
            </a:r>
            <a:endParaRPr/>
          </a:p>
        </p:txBody>
      </p:sp>
      <p:sp>
        <p:nvSpPr>
          <p:cNvPr id="486" name="Google Shape;486;p55"/>
          <p:cNvSpPr txBox="1"/>
          <p:nvPr/>
        </p:nvSpPr>
        <p:spPr>
          <a:xfrm>
            <a:off x="7817275" y="2922050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487" name="Google Shape;487;p55"/>
          <p:cNvSpPr txBox="1"/>
          <p:nvPr/>
        </p:nvSpPr>
        <p:spPr>
          <a:xfrm>
            <a:off x="6974213" y="2922050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488" name="Google Shape;488;p55"/>
          <p:cNvSpPr txBox="1"/>
          <p:nvPr/>
        </p:nvSpPr>
        <p:spPr>
          <a:xfrm>
            <a:off x="7395750" y="2922050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489" name="Google Shape;489;p55"/>
          <p:cNvSpPr txBox="1"/>
          <p:nvPr/>
        </p:nvSpPr>
        <p:spPr>
          <a:xfrm>
            <a:off x="8238800" y="2922050"/>
            <a:ext cx="2412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490" name="Google Shape;490;p55"/>
          <p:cNvSpPr/>
          <p:nvPr/>
        </p:nvSpPr>
        <p:spPr>
          <a:xfrm>
            <a:off x="6207675" y="2926688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5"/>
          <p:cNvSpPr/>
          <p:nvPr/>
        </p:nvSpPr>
        <p:spPr>
          <a:xfrm>
            <a:off x="8315300" y="2926688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"/>
          <p:cNvSpPr/>
          <p:nvPr/>
        </p:nvSpPr>
        <p:spPr>
          <a:xfrm>
            <a:off x="6629200" y="4612788"/>
            <a:ext cx="88200" cy="88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55"/>
          <p:cNvCxnSpPr>
            <a:stCxn id="490" idx="2"/>
            <a:endCxn id="492" idx="5"/>
          </p:cNvCxnSpPr>
          <p:nvPr/>
        </p:nvCxnSpPr>
        <p:spPr>
          <a:xfrm>
            <a:off x="6207675" y="2970788"/>
            <a:ext cx="496800" cy="1717200"/>
          </a:xfrm>
          <a:prstGeom prst="curvedConnector4">
            <a:avLst>
              <a:gd fmla="val 11831" name="adj1"/>
              <a:gd fmla="val 84764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5"/>
          <p:cNvCxnSpPr>
            <a:stCxn id="492" idx="5"/>
            <a:endCxn id="491" idx="5"/>
          </p:cNvCxnSpPr>
          <p:nvPr/>
        </p:nvCxnSpPr>
        <p:spPr>
          <a:xfrm rot="-5400000">
            <a:off x="6704483" y="3002071"/>
            <a:ext cx="1686000" cy="1686000"/>
          </a:xfrm>
          <a:prstGeom prst="curvedConnector3">
            <a:avLst>
              <a:gd fmla="val -1489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55"/>
          <p:cNvCxnSpPr/>
          <p:nvPr/>
        </p:nvCxnSpPr>
        <p:spPr>
          <a:xfrm rot="10800000">
            <a:off x="6012488" y="2074988"/>
            <a:ext cx="191100" cy="93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55"/>
          <p:cNvCxnSpPr>
            <a:stCxn id="491" idx="6"/>
          </p:cNvCxnSpPr>
          <p:nvPr/>
        </p:nvCxnSpPr>
        <p:spPr>
          <a:xfrm flipH="1" rot="10800000">
            <a:off x="8403500" y="2084888"/>
            <a:ext cx="224100" cy="88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25" y="1067707"/>
            <a:ext cx="3248524" cy="39784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8" name="Google Shape;498;p55"/>
          <p:cNvCxnSpPr/>
          <p:nvPr/>
        </p:nvCxnSpPr>
        <p:spPr>
          <a:xfrm>
            <a:off x="4085400" y="801400"/>
            <a:ext cx="0" cy="4232400"/>
          </a:xfrm>
          <a:prstGeom prst="straightConnector1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55"/>
          <p:cNvSpPr/>
          <p:nvPr/>
        </p:nvSpPr>
        <p:spPr>
          <a:xfrm>
            <a:off x="725000" y="164600"/>
            <a:ext cx="7902600" cy="63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5"/>
          <p:cNvSpPr/>
          <p:nvPr/>
        </p:nvSpPr>
        <p:spPr>
          <a:xfrm>
            <a:off x="3389800" y="2202400"/>
            <a:ext cx="1610700" cy="939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1" name="Google Shape;50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775" y="3"/>
            <a:ext cx="1829225" cy="162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300" y="1971249"/>
            <a:ext cx="5451000" cy="30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6"/>
          <p:cNvSpPr txBox="1"/>
          <p:nvPr>
            <p:ph type="title"/>
          </p:nvPr>
        </p:nvSpPr>
        <p:spPr>
          <a:xfrm>
            <a:off x="311700" y="315925"/>
            <a:ext cx="8520600" cy="14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Variação dos Coeficientes da Funç</a:t>
            </a:r>
            <a:r>
              <a:rPr lang="pt-BR" sz="6000">
                <a:solidFill>
                  <a:srgbClr val="A61C00"/>
                </a:solidFill>
              </a:rPr>
              <a:t>ão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508" name="Google Shape;508;p56"/>
          <p:cNvSpPr txBox="1"/>
          <p:nvPr>
            <p:ph idx="1" type="body"/>
          </p:nvPr>
        </p:nvSpPr>
        <p:spPr>
          <a:xfrm>
            <a:off x="311700" y="1971250"/>
            <a:ext cx="36111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f(x) = a*x + b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f(x) = a*x²+b*x+c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f(x) = a+b*sen(c*x+d)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Funções Compostas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514" name="Google Shape;514;p57"/>
          <p:cNvSpPr txBox="1"/>
          <p:nvPr>
            <p:ph idx="1" type="body"/>
          </p:nvPr>
        </p:nvSpPr>
        <p:spPr>
          <a:xfrm>
            <a:off x="0" y="1147225"/>
            <a:ext cx="4330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 </a:t>
            </a:r>
            <a:r>
              <a:rPr lang="pt-BR" sz="30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о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g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= f composta com g;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f </a:t>
            </a:r>
            <a:r>
              <a:rPr lang="pt-BR" sz="30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о 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g =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f(g(x))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f </a:t>
            </a:r>
            <a:r>
              <a:rPr lang="pt-BR" sz="3000">
                <a:latin typeface="Economica"/>
                <a:ea typeface="Economica"/>
                <a:cs typeface="Economica"/>
                <a:sym typeface="Economica"/>
              </a:rPr>
              <a:t>о 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g </a:t>
            </a:r>
            <a:r>
              <a:rPr lang="pt-BR" sz="3000">
                <a:latin typeface="Economica"/>
                <a:ea typeface="Economica"/>
                <a:cs typeface="Economica"/>
                <a:sym typeface="Economica"/>
              </a:rPr>
              <a:t>о 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h =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f(g(h(x)))</a:t>
            </a: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;</a:t>
            </a:r>
            <a:endParaRPr/>
          </a:p>
        </p:txBody>
      </p:sp>
      <p:pic>
        <p:nvPicPr>
          <p:cNvPr id="515" name="Google Shape;5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50" y="3259025"/>
            <a:ext cx="2995500" cy="17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25" y="1740700"/>
            <a:ext cx="4104775" cy="216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522" name="Google Shape;5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201" cy="74680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8"/>
          <p:cNvSpPr txBox="1"/>
          <p:nvPr/>
        </p:nvSpPr>
        <p:spPr>
          <a:xfrm>
            <a:off x="-25" y="1898675"/>
            <a:ext cx="9144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f(g(x))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(2x-3)²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+ 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2(2x-3)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- 1 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f(g(x))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((2x)² + 2*2x*(-3) + (-3)²)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+ 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(4x-6)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- 1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f(g(x))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4x² -12x +9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3600">
                <a:solidFill>
                  <a:srgbClr val="6AA84F"/>
                </a:solidFill>
                <a:latin typeface="Economica"/>
                <a:ea typeface="Economica"/>
                <a:cs typeface="Economica"/>
                <a:sym typeface="Economica"/>
              </a:rPr>
              <a:t>+4x -6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-1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f(g(x)) = 4x² -8x + 2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529" name="Google Shape;529;p59"/>
          <p:cNvSpPr txBox="1"/>
          <p:nvPr/>
        </p:nvSpPr>
        <p:spPr>
          <a:xfrm>
            <a:off x="-25" y="1898675"/>
            <a:ext cx="9144000" cy="31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(f(x))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2(x² + 2x - 1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- 3 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g(f(x))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x² + 4x - 2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- 3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g(f(x)) = 2x² + 4x - 5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30" name="Google Shape;5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1166825"/>
            <a:ext cx="8679901" cy="71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Exemplo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536" name="Google Shape;536;p60"/>
          <p:cNvSpPr txBox="1"/>
          <p:nvPr/>
        </p:nvSpPr>
        <p:spPr>
          <a:xfrm>
            <a:off x="-25" y="2075025"/>
            <a:ext cx="9144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g(g(x)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2(2x - 3)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- 3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4x - 6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- 3 = 4x - 9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g(g(g(x)))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2(4x - 9)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- 3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g(g(g(x))) = </a:t>
            </a:r>
            <a:r>
              <a:rPr lang="pt-BR" sz="3600">
                <a:solidFill>
                  <a:srgbClr val="0B5394"/>
                </a:solidFill>
                <a:latin typeface="Economica"/>
                <a:ea typeface="Economica"/>
                <a:cs typeface="Economica"/>
                <a:sym typeface="Economica"/>
              </a:rPr>
              <a:t>8x - 18 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- 3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g(g(g(x))) = 8x - 21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37" name="Google Shape;5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7218"/>
            <a:ext cx="9144000" cy="96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Conjunto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543" name="Google Shape;543;p61"/>
          <p:cNvPicPr preferRelativeResize="0"/>
          <p:nvPr/>
        </p:nvPicPr>
        <p:blipFill rotWithShape="1">
          <a:blip r:embed="rId3">
            <a:alphaModFix/>
          </a:blip>
          <a:srcRect b="3473" l="4667" r="4703" t="3908"/>
          <a:stretch/>
        </p:blipFill>
        <p:spPr>
          <a:xfrm>
            <a:off x="0" y="1389250"/>
            <a:ext cx="4937776" cy="3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1"/>
          <p:cNvSpPr txBox="1"/>
          <p:nvPr/>
        </p:nvSpPr>
        <p:spPr>
          <a:xfrm>
            <a:off x="5006200" y="1222700"/>
            <a:ext cx="4046400" cy="3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Não 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possui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números repetidos;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 = {1,2,3,4}, B = {2,4,6}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A⋃B</a:t>
            </a: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{1,2,3,4,6}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A⋂B =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 {2,4}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conomica"/>
              <a:buChar char="●"/>
            </a:pPr>
            <a:r>
              <a:rPr lang="pt-BR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A-B = </a:t>
            </a: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{1,3}</a:t>
            </a:r>
            <a:endParaRPr sz="36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Operações </a:t>
            </a:r>
            <a:r>
              <a:rPr lang="pt-BR" sz="6000">
                <a:solidFill>
                  <a:srgbClr val="A61C00"/>
                </a:solidFill>
              </a:rPr>
              <a:t>Básic</a:t>
            </a:r>
            <a:r>
              <a:rPr lang="pt-BR" sz="6000">
                <a:solidFill>
                  <a:srgbClr val="A61C00"/>
                </a:solidFill>
              </a:rPr>
              <a:t>as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56475"/>
            <a:ext cx="85206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Soma e Subtração;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Multiplicação e Divisão;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-BR" sz="36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(Exponenciação, Radiciação) e Logaritmo;</a:t>
            </a:r>
            <a:endParaRPr sz="36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327425"/>
            <a:ext cx="2168700" cy="1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475" y="3225300"/>
            <a:ext cx="2806725" cy="15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4625" y="1303238"/>
            <a:ext cx="3077674" cy="11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277" y="3216520"/>
            <a:ext cx="2379019" cy="15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4412" y="144125"/>
            <a:ext cx="1163276" cy="117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Polinômios</a:t>
            </a:r>
            <a:endParaRPr sz="6000">
              <a:solidFill>
                <a:srgbClr val="A61C00"/>
              </a:solidFill>
            </a:endParaRPr>
          </a:p>
        </p:txBody>
      </p:sp>
      <p:sp>
        <p:nvSpPr>
          <p:cNvPr id="550" name="Google Shape;550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x  + 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n-1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x    + … + 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n² + 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n + 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0 					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(1)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x  + 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n-1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x    + … + 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n² + 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n + 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0				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	(2)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(a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-b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)x  + … + (a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-b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2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)x² + (a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-b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)x + (a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0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-b</a:t>
            </a:r>
            <a:r>
              <a:rPr lang="pt-BR">
                <a:latin typeface="Economica"/>
                <a:ea typeface="Economica"/>
                <a:cs typeface="Economica"/>
                <a:sym typeface="Economica"/>
              </a:rPr>
              <a:t>0</a:t>
            </a: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)		(1)-(2)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Distributiva resultando o maior grau 2*n	  	(1)*(2)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551" name="Google Shape;55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00" y="1386700"/>
            <a:ext cx="239050" cy="1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900" y="2039650"/>
            <a:ext cx="239050" cy="1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725" y="2629500"/>
            <a:ext cx="109872" cy="1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50" y="1386700"/>
            <a:ext cx="109872" cy="1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050" y="2039650"/>
            <a:ext cx="109872" cy="1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Divisão </a:t>
            </a:r>
            <a:r>
              <a:rPr lang="pt-BR" sz="6000">
                <a:solidFill>
                  <a:srgbClr val="A61C00"/>
                </a:solidFill>
              </a:rPr>
              <a:t>Polinômios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1688"/>
            <a:ext cx="4419600" cy="209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175" y="1634000"/>
            <a:ext cx="3667125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315925"/>
            <a:ext cx="37431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A61C00"/>
                </a:solidFill>
              </a:rPr>
              <a:t>Soma e </a:t>
            </a:r>
            <a:r>
              <a:rPr lang="pt-BR" sz="4800">
                <a:solidFill>
                  <a:srgbClr val="A61C00"/>
                </a:solidFill>
              </a:rPr>
              <a:t>Subtração</a:t>
            </a:r>
            <a:endParaRPr sz="4800">
              <a:solidFill>
                <a:srgbClr val="A61C00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 - b = a + (-b);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a + b = b + a;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(a + b) + c = a + (b + c);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5089200" y="315925"/>
            <a:ext cx="37431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A61C00"/>
                </a:solidFill>
              </a:rPr>
              <a:t>Mult.</a:t>
            </a:r>
            <a:r>
              <a:rPr lang="pt-BR" sz="4800">
                <a:solidFill>
                  <a:srgbClr val="A61C00"/>
                </a:solidFill>
              </a:rPr>
              <a:t> e Divisão</a:t>
            </a:r>
            <a:endParaRPr sz="4800">
              <a:solidFill>
                <a:srgbClr val="A61C00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4572000" y="1147225"/>
            <a:ext cx="0" cy="3354000"/>
          </a:xfrm>
          <a:prstGeom prst="straightConnector1">
            <a:avLst/>
          </a:prstGeom>
          <a:noFill/>
          <a:ln cap="flat" cmpd="sng" w="28575">
            <a:solidFill>
              <a:srgbClr val="CCA67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837650" y="1225225"/>
            <a:ext cx="3994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Char char="●"/>
            </a:pPr>
            <a:r>
              <a:rPr lang="pt-BR" sz="3600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 : b = a x (b ¹);</a:t>
            </a:r>
            <a:endParaRPr sz="3600">
              <a:solidFill>
                <a:srgbClr val="FF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a x b = b x a;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Economica"/>
              <a:buChar char="●"/>
            </a:pPr>
            <a:r>
              <a:rPr lang="pt-BR" sz="3600">
                <a:latin typeface="Economica"/>
                <a:ea typeface="Economica"/>
                <a:cs typeface="Economica"/>
                <a:sym typeface="Economica"/>
              </a:rPr>
              <a:t>(a x b) x c = a x (b x c);</a:t>
            </a:r>
            <a:endParaRPr sz="3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1141325" y="3557750"/>
            <a:ext cx="636000" cy="6945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617763" y="3607850"/>
            <a:ext cx="857400" cy="594300"/>
          </a:xfrm>
          <a:prstGeom prst="mathMinus">
            <a:avLst>
              <a:gd fmla="val 23520" name="adj1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5620625" y="3557750"/>
            <a:ext cx="857400" cy="694500"/>
          </a:xfrm>
          <a:prstGeom prst="mathMultiply">
            <a:avLst>
              <a:gd fmla="val 23520" name="adj1"/>
            </a:avLst>
          </a:prstGeom>
          <a:solidFill>
            <a:srgbClr val="4C11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7713100" y="3557750"/>
            <a:ext cx="636000" cy="694500"/>
          </a:xfrm>
          <a:prstGeom prst="mathDivide">
            <a:avLst>
              <a:gd fmla="val 23520" name="adj1"/>
              <a:gd fmla="val 5880" name="adj2"/>
              <a:gd fmla="val 11760" name="adj3"/>
            </a:avLst>
          </a:prstGeom>
          <a:solidFill>
            <a:srgbClr val="274E1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7083325" y="1467600"/>
            <a:ext cx="88200" cy="78300"/>
          </a:xfrm>
          <a:prstGeom prst="mathMinus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0688" y="104600"/>
            <a:ext cx="1042625" cy="10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6698" y="1225225"/>
            <a:ext cx="1042625" cy="1426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O que fazer?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525" y="3005200"/>
            <a:ext cx="3148374" cy="13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663" y="1295272"/>
            <a:ext cx="5690825" cy="122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3710000"/>
            <a:ext cx="4670064" cy="10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664950"/>
            <a:ext cx="3397525" cy="10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15925"/>
            <a:ext cx="1346350" cy="13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54075" y="120763"/>
            <a:ext cx="1985150" cy="12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O que fazer?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58" y="1299625"/>
            <a:ext cx="5904892" cy="1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24150"/>
            <a:ext cx="8839200" cy="77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325" y="3777652"/>
            <a:ext cx="47053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A61C00"/>
                </a:solidFill>
              </a:rPr>
              <a:t>Vamos devagar</a:t>
            </a:r>
            <a:endParaRPr sz="6000">
              <a:solidFill>
                <a:srgbClr val="A61C00"/>
              </a:solidFill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147225"/>
            <a:ext cx="3769500" cy="37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