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4022725" y="0"/>
            <a:ext cx="30130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022725" y="9723437"/>
            <a:ext cx="30130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n"/>
          <p:cNvSpPr txBox="1"/>
          <p:nvPr>
            <p:ph idx="2" type="hdr"/>
          </p:nvPr>
        </p:nvSpPr>
        <p:spPr>
          <a:xfrm>
            <a:off x="0" y="0"/>
            <a:ext cx="30130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n"/>
          <p:cNvSpPr txBox="1"/>
          <p:nvPr>
            <p:ph idx="3" type="dt"/>
          </p:nvPr>
        </p:nvSpPr>
        <p:spPr>
          <a:xfrm>
            <a:off x="4022725" y="0"/>
            <a:ext cx="30130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/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n"/>
          <p:cNvSpPr/>
          <p:nvPr>
            <p:ph idx="4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n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n"/>
          <p:cNvSpPr txBox="1"/>
          <p:nvPr>
            <p:ph idx="11" type="ftr"/>
          </p:nvPr>
        </p:nvSpPr>
        <p:spPr>
          <a:xfrm>
            <a:off x="0" y="9723437"/>
            <a:ext cx="30130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n"/>
          <p:cNvSpPr txBox="1"/>
          <p:nvPr>
            <p:ph idx="5" type="sldNum"/>
          </p:nvPr>
        </p:nvSpPr>
        <p:spPr>
          <a:xfrm>
            <a:off x="4022725" y="9723437"/>
            <a:ext cx="30130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/>
        </p:nvSpPr>
        <p:spPr>
          <a:xfrm>
            <a:off x="990600" y="768350"/>
            <a:ext cx="5118100" cy="38369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0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1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2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3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4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5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15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6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6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7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7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18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18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8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9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19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9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0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0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0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21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21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1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2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22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22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3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23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23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4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24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4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5:notes"/>
          <p:cNvSpPr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25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25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6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26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26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7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27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27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7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:notes"/>
          <p:cNvSpPr txBox="1"/>
          <p:nvPr/>
        </p:nvSpPr>
        <p:spPr>
          <a:xfrm>
            <a:off x="946150" y="4860925"/>
            <a:ext cx="5153025" cy="455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Mostrar que o tamanho do primeiro subarquivo é maior que B</a:t>
            </a:r>
            <a:endParaRPr/>
          </a:p>
        </p:txBody>
      </p:sp>
      <p:sp>
        <p:nvSpPr>
          <p:cNvPr id="750" name="Google Shape;750;p28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8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29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29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9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3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0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30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30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31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31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2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32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32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2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3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33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33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3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34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34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4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35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35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5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6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36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36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6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7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Google Shape;853;p37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37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7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8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38:notes"/>
          <p:cNvSpPr txBox="1"/>
          <p:nvPr/>
        </p:nvSpPr>
        <p:spPr>
          <a:xfrm>
            <a:off x="946150" y="4860925"/>
            <a:ext cx="5153025" cy="455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Mostrar que quanto maior o valor de B pior é o desemplenho dea a´rvore não agrupada</a:t>
            </a:r>
            <a:endParaRPr/>
          </a:p>
        </p:txBody>
      </p:sp>
      <p:sp>
        <p:nvSpPr>
          <p:cNvPr id="866" name="Google Shape;866;p38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8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Google Shape;876;p39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9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9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0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Google Shape;887;p40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40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0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1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41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41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1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8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/>
        </p:nvSpPr>
        <p:spPr>
          <a:xfrm>
            <a:off x="990600" y="768350"/>
            <a:ext cx="5095875" cy="38147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9:notes"/>
          <p:cNvSpPr/>
          <p:nvPr/>
        </p:nvSpPr>
        <p:spPr>
          <a:xfrm>
            <a:off x="946150" y="4860925"/>
            <a:ext cx="5151437" cy="454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946150" y="4860925"/>
            <a:ext cx="5143500" cy="45418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990600" y="768350"/>
            <a:ext cx="5054600" cy="3773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2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2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684212" y="404812"/>
            <a:ext cx="77089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685800" y="1125537"/>
            <a:ext cx="7708900" cy="5192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1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3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684212" y="404812"/>
            <a:ext cx="77089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685800" y="1125537"/>
            <a:ext cx="7708900" cy="5192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Página:</a:t>
            </a: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611187" y="1125537"/>
            <a:ext cx="7848600" cy="1587"/>
          </a:xfrm>
          <a:prstGeom prst="straightConnector1">
            <a:avLst/>
          </a:prstGeom>
          <a:noFill/>
          <a:ln cap="sq" cmpd="sng" w="381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" name="Google Shape;58;p1"/>
          <p:cNvCxnSpPr/>
          <p:nvPr/>
        </p:nvCxnSpPr>
        <p:spPr>
          <a:xfrm>
            <a:off x="611187" y="6453187"/>
            <a:ext cx="7848600" cy="1587"/>
          </a:xfrm>
          <a:prstGeom prst="straightConnector1">
            <a:avLst/>
          </a:prstGeom>
          <a:noFill/>
          <a:ln cap="sq" cmpd="sng" w="381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lmerio@facom.uf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4294967295" type="title"/>
          </p:nvPr>
        </p:nvSpPr>
        <p:spPr>
          <a:xfrm>
            <a:off x="685800" y="1584325"/>
            <a:ext cx="7772400" cy="333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GBC053–Gerenciamento de Banco de Dados</a:t>
            </a:r>
            <a:b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Ordenação Externa</a:t>
            </a:r>
            <a:endParaRPr/>
          </a:p>
        </p:txBody>
      </p:sp>
      <p:sp>
        <p:nvSpPr>
          <p:cNvPr id="78" name="Google Shape;78;p4"/>
          <p:cNvSpPr txBox="1"/>
          <p:nvPr>
            <p:ph idx="1" type="subTitle"/>
          </p:nvPr>
        </p:nvSpPr>
        <p:spPr>
          <a:xfrm>
            <a:off x="609600" y="4803775"/>
            <a:ext cx="6400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6550" lvl="0" marL="34290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Ilmério Reis da Silva</a:t>
            </a:r>
            <a:endParaRPr/>
          </a:p>
          <a:p>
            <a:pPr indent="-336550" lvl="0" marL="342900" marR="0" rtl="0" algn="l">
              <a:lnSpc>
                <a:spcPct val="86000"/>
              </a:lnSpc>
              <a:spcBef>
                <a:spcPts val="500"/>
              </a:spcBef>
              <a:spcAft>
                <a:spcPts val="0"/>
              </a:spcAft>
              <a:buClr>
                <a:srgbClr val="CCCCFF"/>
              </a:buClr>
              <a:buSzPts val="2000"/>
              <a:buFont typeface="Times New Roman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ilmerio@facom.ufu.br</a:t>
            </a:r>
            <a:endParaRPr/>
          </a:p>
          <a:p>
            <a:pPr indent="-336550" lvl="0" marL="342900" marR="0" rtl="0" algn="l">
              <a:lnSpc>
                <a:spcPct val="86000"/>
              </a:lnSpc>
              <a:spcBef>
                <a:spcPts val="500"/>
              </a:spcBef>
              <a:spcAft>
                <a:spcPts val="0"/>
              </a:spcAft>
              <a:buClr>
                <a:srgbClr val="00CC99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www.facom.ufu.br/~ilmerio/gbd</a:t>
            </a:r>
            <a:endParaRPr/>
          </a:p>
          <a:p>
            <a:pPr indent="-336550" lvl="0" marL="342900" marR="0" rtl="0" algn="l">
              <a:lnSpc>
                <a:spcPct val="86000"/>
              </a:lnSpc>
              <a:spcBef>
                <a:spcPts val="500"/>
              </a:spcBef>
              <a:spcAft>
                <a:spcPts val="0"/>
              </a:spcAft>
              <a:buClr>
                <a:srgbClr val="00CC99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C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175" name="Google Shape;175;p13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13"/>
          <p:cNvSpPr txBox="1"/>
          <p:nvPr>
            <p:ph type="title"/>
          </p:nvPr>
        </p:nvSpPr>
        <p:spPr>
          <a:xfrm>
            <a:off x="720725" y="-6350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Merge Sort</a:t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32766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43561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54356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6516687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7596187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3367087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4430712" y="1982787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10,6</a:t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5599112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6607175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7,3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7761287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1476375" y="2924175"/>
            <a:ext cx="4321175" cy="2089150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2322512" y="5172075"/>
            <a:ext cx="15176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Buffer Pool </a:t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1908175" y="3284537"/>
            <a:ext cx="1152525" cy="576262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1908175" y="4076700"/>
            <a:ext cx="1152525" cy="576262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3781425" y="3644900"/>
            <a:ext cx="1152525" cy="576262"/>
          </a:xfrm>
          <a:prstGeom prst="rect">
            <a:avLst/>
          </a:prstGeom>
          <a:solidFill>
            <a:srgbClr val="B2B2B2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 flipH="1">
            <a:off x="1243012" y="3500437"/>
            <a:ext cx="755650" cy="1444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4" name="Google Shape;194;p13"/>
          <p:cNvCxnSpPr/>
          <p:nvPr/>
        </p:nvCxnSpPr>
        <p:spPr>
          <a:xfrm rot="10800000">
            <a:off x="1027112" y="4059237"/>
            <a:ext cx="1044575" cy="25082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5" name="Google Shape;195;p13"/>
          <p:cNvCxnSpPr/>
          <p:nvPr/>
        </p:nvCxnSpPr>
        <p:spPr>
          <a:xfrm>
            <a:off x="827087" y="2708275"/>
            <a:ext cx="79930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Google Shape;196;p13"/>
          <p:cNvCxnSpPr/>
          <p:nvPr/>
        </p:nvCxnSpPr>
        <p:spPr>
          <a:xfrm>
            <a:off x="4860925" y="3932237"/>
            <a:ext cx="15843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" name="Google Shape;197;p13"/>
          <p:cNvSpPr txBox="1"/>
          <p:nvPr/>
        </p:nvSpPr>
        <p:spPr>
          <a:xfrm>
            <a:off x="163512" y="3443287"/>
            <a:ext cx="114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Páginas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6540500" y="3419475"/>
            <a:ext cx="1023937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Página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Output</a:t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2195512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2341562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4,2</a:t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1079500" y="1835150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1225550" y="190817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210" name="Google Shape;210;p14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1116012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3276600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2195512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4356100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5435600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6516687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7596187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1189037" y="13335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2341562" y="13335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4,2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3367087" y="13287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4430712" y="1328737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10,6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5599112" y="13287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607175" y="13287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7,3</a:t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7761287" y="13287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1476375" y="2287587"/>
            <a:ext cx="4321175" cy="2128837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2322512" y="4578350"/>
            <a:ext cx="15176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Buffer Pool 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1908175" y="2654300"/>
            <a:ext cx="1152525" cy="58737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1908175" y="3460750"/>
            <a:ext cx="1152525" cy="58737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3781425" y="3022600"/>
            <a:ext cx="1152525" cy="587375"/>
          </a:xfrm>
          <a:prstGeom prst="rect">
            <a:avLst/>
          </a:prstGeom>
          <a:solidFill>
            <a:srgbClr val="B2B2B2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6375400" y="2362200"/>
            <a:ext cx="10175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33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3333"/>
                </a:solidFill>
                <a:latin typeface="Verdana"/>
                <a:ea typeface="Verdana"/>
                <a:cs typeface="Verdana"/>
                <a:sym typeface="Verdana"/>
              </a:rPr>
              <a:t>Ordena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1116012" y="1260475"/>
            <a:ext cx="792162" cy="51435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1189037" y="13335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  <p:cxnSp>
        <p:nvCxnSpPr>
          <p:cNvPr id="234" name="Google Shape;234;p14"/>
          <p:cNvCxnSpPr/>
          <p:nvPr/>
        </p:nvCxnSpPr>
        <p:spPr>
          <a:xfrm flipH="1">
            <a:off x="1243012" y="2874962"/>
            <a:ext cx="755650" cy="14763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5" name="Google Shape;235;p14"/>
          <p:cNvCxnSpPr/>
          <p:nvPr/>
        </p:nvCxnSpPr>
        <p:spPr>
          <a:xfrm rot="10800000">
            <a:off x="1027112" y="3443287"/>
            <a:ext cx="1044575" cy="255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6" name="Google Shape;236;p14"/>
          <p:cNvSpPr txBox="1"/>
          <p:nvPr/>
        </p:nvSpPr>
        <p:spPr>
          <a:xfrm>
            <a:off x="6594475" y="2974975"/>
            <a:ext cx="20462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Uma página para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Construir o output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161925" y="2816225"/>
            <a:ext cx="114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Páginas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endParaRPr/>
          </a:p>
        </p:txBody>
      </p:sp>
      <p:cxnSp>
        <p:nvCxnSpPr>
          <p:cNvPr id="238" name="Google Shape;238;p14"/>
          <p:cNvCxnSpPr/>
          <p:nvPr/>
        </p:nvCxnSpPr>
        <p:spPr>
          <a:xfrm>
            <a:off x="827087" y="2066925"/>
            <a:ext cx="79930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" name="Google Shape;239;p14"/>
          <p:cNvSpPr txBox="1"/>
          <p:nvPr/>
        </p:nvSpPr>
        <p:spPr>
          <a:xfrm>
            <a:off x="6840537" y="4810125"/>
            <a:ext cx="13827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/ 7*2 I/O</a:t>
            </a:r>
            <a:endParaRPr/>
          </a:p>
        </p:txBody>
      </p:sp>
      <p:sp>
        <p:nvSpPr>
          <p:cNvPr id="240" name="Google Shape;240;p14"/>
          <p:cNvSpPr txBox="1"/>
          <p:nvPr/>
        </p:nvSpPr>
        <p:spPr>
          <a:xfrm>
            <a:off x="1619250" y="4994275"/>
            <a:ext cx="444182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Produz 7 subarquivos ordenados </a:t>
            </a:r>
            <a:endParaRPr/>
          </a:p>
        </p:txBody>
      </p:sp>
      <p:cxnSp>
        <p:nvCxnSpPr>
          <p:cNvPr id="241" name="Google Shape;241;p14"/>
          <p:cNvCxnSpPr/>
          <p:nvPr/>
        </p:nvCxnSpPr>
        <p:spPr>
          <a:xfrm>
            <a:off x="4860925" y="3314700"/>
            <a:ext cx="15843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2" name="Google Shape;242;p14"/>
          <p:cNvSpPr/>
          <p:nvPr/>
        </p:nvSpPr>
        <p:spPr>
          <a:xfrm>
            <a:off x="827087" y="558006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2987675" y="558006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1906587" y="558006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4067175" y="558006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5146675" y="558006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6227762" y="558006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7307262" y="558006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900112" y="56530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2052637" y="56530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2,4</a:t>
            </a:r>
            <a:endParaRPr/>
          </a:p>
        </p:txBody>
      </p:sp>
      <p:sp>
        <p:nvSpPr>
          <p:cNvPr id="251" name="Google Shape;251;p14"/>
          <p:cNvSpPr txBox="1"/>
          <p:nvPr/>
        </p:nvSpPr>
        <p:spPr>
          <a:xfrm>
            <a:off x="3060700" y="56530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252" name="Google Shape;252;p14"/>
          <p:cNvSpPr txBox="1"/>
          <p:nvPr/>
        </p:nvSpPr>
        <p:spPr>
          <a:xfrm>
            <a:off x="4141787" y="5646737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6,10</a:t>
            </a:r>
            <a:endParaRPr/>
          </a:p>
        </p:txBody>
      </p:sp>
      <p:sp>
        <p:nvSpPr>
          <p:cNvPr id="253" name="Google Shape;253;p14"/>
          <p:cNvSpPr txBox="1"/>
          <p:nvPr/>
        </p:nvSpPr>
        <p:spPr>
          <a:xfrm>
            <a:off x="5310187" y="56467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6318250" y="56467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3,7</a:t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7472362" y="56467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720725" y="179387"/>
            <a:ext cx="7313612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0 – Ordena registros em cada página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264" name="Google Shape;264;p15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265" name="Google Shape;265;p15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66" name="Google Shape;266;p15"/>
          <p:cNvCxnSpPr/>
          <p:nvPr/>
        </p:nvCxnSpPr>
        <p:spPr>
          <a:xfrm>
            <a:off x="1476375" y="2565400"/>
            <a:ext cx="358775" cy="50323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15"/>
          <p:cNvCxnSpPr/>
          <p:nvPr/>
        </p:nvCxnSpPr>
        <p:spPr>
          <a:xfrm flipH="1">
            <a:off x="2033587" y="2492375"/>
            <a:ext cx="539750" cy="5762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15"/>
          <p:cNvCxnSpPr/>
          <p:nvPr/>
        </p:nvCxnSpPr>
        <p:spPr>
          <a:xfrm>
            <a:off x="3563937" y="2492375"/>
            <a:ext cx="503237" cy="50482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15"/>
          <p:cNvCxnSpPr/>
          <p:nvPr/>
        </p:nvCxnSpPr>
        <p:spPr>
          <a:xfrm flipH="1">
            <a:off x="4267200" y="2492375"/>
            <a:ext cx="466725" cy="50482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15"/>
          <p:cNvCxnSpPr/>
          <p:nvPr/>
        </p:nvCxnSpPr>
        <p:spPr>
          <a:xfrm>
            <a:off x="5795962" y="2492375"/>
            <a:ext cx="431800" cy="5762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15"/>
          <p:cNvCxnSpPr/>
          <p:nvPr/>
        </p:nvCxnSpPr>
        <p:spPr>
          <a:xfrm flipH="1">
            <a:off x="6354762" y="2492375"/>
            <a:ext cx="539750" cy="50482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2" name="Google Shape;272;p15"/>
          <p:cNvSpPr/>
          <p:nvPr/>
        </p:nvSpPr>
        <p:spPr>
          <a:xfrm>
            <a:off x="1476375" y="3213100"/>
            <a:ext cx="935037" cy="15113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3" name="Google Shape;273;p15"/>
          <p:cNvCxnSpPr/>
          <p:nvPr/>
        </p:nvCxnSpPr>
        <p:spPr>
          <a:xfrm>
            <a:off x="1476375" y="4005262"/>
            <a:ext cx="93503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15"/>
          <p:cNvSpPr txBox="1"/>
          <p:nvPr/>
        </p:nvSpPr>
        <p:spPr>
          <a:xfrm>
            <a:off x="1693862" y="34290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275" name="Google Shape;275;p15"/>
          <p:cNvSpPr txBox="1"/>
          <p:nvPr/>
        </p:nvSpPr>
        <p:spPr>
          <a:xfrm>
            <a:off x="1693862" y="41497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3,4</a:t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3708400" y="3284537"/>
            <a:ext cx="935037" cy="15113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7" name="Google Shape;277;p15"/>
          <p:cNvCxnSpPr/>
          <p:nvPr/>
        </p:nvCxnSpPr>
        <p:spPr>
          <a:xfrm>
            <a:off x="3708400" y="4076700"/>
            <a:ext cx="93503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8" name="Google Shape;278;p15"/>
          <p:cNvSpPr txBox="1"/>
          <p:nvPr/>
        </p:nvSpPr>
        <p:spPr>
          <a:xfrm>
            <a:off x="3925887" y="35004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5,6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3854450" y="4221162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7,10</a:t>
            </a: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5795962" y="3284537"/>
            <a:ext cx="935037" cy="15113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15"/>
          <p:cNvCxnSpPr/>
          <p:nvPr/>
        </p:nvCxnSpPr>
        <p:spPr>
          <a:xfrm>
            <a:off x="5795962" y="4076700"/>
            <a:ext cx="93503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15"/>
          <p:cNvSpPr txBox="1"/>
          <p:nvPr/>
        </p:nvSpPr>
        <p:spPr>
          <a:xfrm>
            <a:off x="6013450" y="35004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3,7</a:t>
            </a:r>
            <a:endParaRPr/>
          </a:p>
        </p:txBody>
      </p:sp>
      <p:sp>
        <p:nvSpPr>
          <p:cNvPr id="283" name="Google Shape;283;p15"/>
          <p:cNvSpPr txBox="1"/>
          <p:nvPr/>
        </p:nvSpPr>
        <p:spPr>
          <a:xfrm>
            <a:off x="5940425" y="4221162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7451725" y="3284537"/>
            <a:ext cx="936625" cy="792162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7670800" y="35004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286" name="Google Shape;286;p15"/>
          <p:cNvSpPr txBox="1"/>
          <p:nvPr/>
        </p:nvSpPr>
        <p:spPr>
          <a:xfrm>
            <a:off x="7092950" y="5516562"/>
            <a:ext cx="150495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7 x 2 I/O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1038225" y="5516562"/>
            <a:ext cx="45323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Produz 4  subarquivos ordenados 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1116012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32766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2195512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43561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54356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6516687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7596187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1189037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2341562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2,4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3349625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4430712" y="1982787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6,10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5599112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6607175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3,7</a:t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7761287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720725" y="179387"/>
            <a:ext cx="7313612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1 – Merge de pares de páginas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310" name="Google Shape;310;p16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311" name="Google Shape;311;p16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1331912" y="1701800"/>
            <a:ext cx="935037" cy="15113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Google Shape;313;p16"/>
          <p:cNvCxnSpPr/>
          <p:nvPr/>
        </p:nvCxnSpPr>
        <p:spPr>
          <a:xfrm>
            <a:off x="1331912" y="2493962"/>
            <a:ext cx="93503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4" name="Google Shape;314;p16"/>
          <p:cNvSpPr txBox="1"/>
          <p:nvPr/>
        </p:nvSpPr>
        <p:spPr>
          <a:xfrm>
            <a:off x="1549400" y="1916112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1549400" y="26384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3,4</a:t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3563937" y="1773237"/>
            <a:ext cx="935037" cy="15113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Google Shape;317;p16"/>
          <p:cNvCxnSpPr/>
          <p:nvPr/>
        </p:nvCxnSpPr>
        <p:spPr>
          <a:xfrm>
            <a:off x="3563937" y="2565400"/>
            <a:ext cx="93503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8" name="Google Shape;318;p16"/>
          <p:cNvSpPr txBox="1"/>
          <p:nvPr/>
        </p:nvSpPr>
        <p:spPr>
          <a:xfrm>
            <a:off x="3781425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5,6</a:t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5651500" y="1773237"/>
            <a:ext cx="935037" cy="15113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0" name="Google Shape;320;p16"/>
          <p:cNvCxnSpPr/>
          <p:nvPr/>
        </p:nvCxnSpPr>
        <p:spPr>
          <a:xfrm>
            <a:off x="5651500" y="2565400"/>
            <a:ext cx="93503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16"/>
          <p:cNvSpPr txBox="1"/>
          <p:nvPr/>
        </p:nvSpPr>
        <p:spPr>
          <a:xfrm>
            <a:off x="5870575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3,7</a:t>
            </a:r>
            <a:endParaRPr/>
          </a:p>
        </p:txBody>
      </p:sp>
      <p:sp>
        <p:nvSpPr>
          <p:cNvPr id="322" name="Google Shape;322;p16"/>
          <p:cNvSpPr txBox="1"/>
          <p:nvPr/>
        </p:nvSpPr>
        <p:spPr>
          <a:xfrm>
            <a:off x="5795962" y="2709862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7307262" y="1773237"/>
            <a:ext cx="936625" cy="792162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7526337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325" name="Google Shape;325;p16"/>
          <p:cNvSpPr txBox="1"/>
          <p:nvPr/>
        </p:nvSpPr>
        <p:spPr>
          <a:xfrm>
            <a:off x="6773862" y="6081712"/>
            <a:ext cx="1506537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7 x 2 I/O</a:t>
            </a:r>
            <a:endParaRPr/>
          </a:p>
        </p:txBody>
      </p:sp>
      <p:cxnSp>
        <p:nvCxnSpPr>
          <p:cNvPr id="326" name="Google Shape;326;p16"/>
          <p:cNvCxnSpPr/>
          <p:nvPr/>
        </p:nvCxnSpPr>
        <p:spPr>
          <a:xfrm>
            <a:off x="1835150" y="3429000"/>
            <a:ext cx="720725" cy="5762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/>
          <p:nvPr/>
        </p:nvCxnSpPr>
        <p:spPr>
          <a:xfrm flipH="1">
            <a:off x="3114675" y="3429000"/>
            <a:ext cx="827087" cy="5762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8" name="Google Shape;328;p16"/>
          <p:cNvSpPr/>
          <p:nvPr/>
        </p:nvSpPr>
        <p:spPr>
          <a:xfrm>
            <a:off x="2339975" y="4149725"/>
            <a:ext cx="863600" cy="17272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9" name="Google Shape;329;p16"/>
          <p:cNvCxnSpPr/>
          <p:nvPr/>
        </p:nvCxnSpPr>
        <p:spPr>
          <a:xfrm>
            <a:off x="2339975" y="501332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16"/>
          <p:cNvCxnSpPr/>
          <p:nvPr/>
        </p:nvCxnSpPr>
        <p:spPr>
          <a:xfrm>
            <a:off x="2339975" y="458152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16"/>
          <p:cNvCxnSpPr/>
          <p:nvPr/>
        </p:nvCxnSpPr>
        <p:spPr>
          <a:xfrm>
            <a:off x="2339975" y="544512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2" name="Google Shape;332;p16"/>
          <p:cNvSpPr txBox="1"/>
          <p:nvPr/>
        </p:nvSpPr>
        <p:spPr>
          <a:xfrm>
            <a:off x="2486025" y="41497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333" name="Google Shape;333;p16"/>
          <p:cNvSpPr txBox="1"/>
          <p:nvPr/>
        </p:nvSpPr>
        <p:spPr>
          <a:xfrm>
            <a:off x="2503487" y="457517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3,4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2486025" y="50133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5,6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2414587" y="5445125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7,10</a:t>
            </a:r>
            <a:endParaRPr/>
          </a:p>
        </p:txBody>
      </p:sp>
      <p:cxnSp>
        <p:nvCxnSpPr>
          <p:cNvPr id="336" name="Google Shape;336;p16"/>
          <p:cNvCxnSpPr/>
          <p:nvPr/>
        </p:nvCxnSpPr>
        <p:spPr>
          <a:xfrm>
            <a:off x="6083300" y="3571875"/>
            <a:ext cx="720725" cy="5762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16"/>
          <p:cNvCxnSpPr/>
          <p:nvPr/>
        </p:nvCxnSpPr>
        <p:spPr>
          <a:xfrm flipH="1">
            <a:off x="7362825" y="3571875"/>
            <a:ext cx="827087" cy="5762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8" name="Google Shape;338;p16"/>
          <p:cNvSpPr/>
          <p:nvPr/>
        </p:nvSpPr>
        <p:spPr>
          <a:xfrm>
            <a:off x="6588125" y="4292600"/>
            <a:ext cx="863600" cy="17272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p16"/>
          <p:cNvCxnSpPr/>
          <p:nvPr/>
        </p:nvCxnSpPr>
        <p:spPr>
          <a:xfrm>
            <a:off x="6588125" y="5156200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0" name="Google Shape;340;p16"/>
          <p:cNvCxnSpPr/>
          <p:nvPr/>
        </p:nvCxnSpPr>
        <p:spPr>
          <a:xfrm>
            <a:off x="6588125" y="4724400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16"/>
          <p:cNvCxnSpPr/>
          <p:nvPr/>
        </p:nvCxnSpPr>
        <p:spPr>
          <a:xfrm>
            <a:off x="6588125" y="5588000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2" name="Google Shape;342;p16"/>
          <p:cNvSpPr txBox="1"/>
          <p:nvPr/>
        </p:nvSpPr>
        <p:spPr>
          <a:xfrm>
            <a:off x="6734175" y="42926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3,5</a:t>
            </a:r>
            <a:endParaRPr/>
          </a:p>
        </p:txBody>
      </p:sp>
      <p:sp>
        <p:nvSpPr>
          <p:cNvPr id="343" name="Google Shape;343;p16"/>
          <p:cNvSpPr txBox="1"/>
          <p:nvPr/>
        </p:nvSpPr>
        <p:spPr>
          <a:xfrm>
            <a:off x="6750050" y="471805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7,7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6734175" y="51562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sp>
        <p:nvSpPr>
          <p:cNvPr id="345" name="Google Shape;345;p16"/>
          <p:cNvSpPr txBox="1"/>
          <p:nvPr/>
        </p:nvSpPr>
        <p:spPr>
          <a:xfrm>
            <a:off x="3711575" y="2708275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7,10</a:t>
            </a:r>
            <a:endParaRPr/>
          </a:p>
        </p:txBody>
      </p:sp>
      <p:sp>
        <p:nvSpPr>
          <p:cNvPr id="346" name="Google Shape;346;p16"/>
          <p:cNvSpPr txBox="1"/>
          <p:nvPr/>
        </p:nvSpPr>
        <p:spPr>
          <a:xfrm>
            <a:off x="1228725" y="6081712"/>
            <a:ext cx="45323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Produz 2  subarquivos ordenados </a:t>
            </a:r>
            <a:endParaRPr/>
          </a:p>
        </p:txBody>
      </p:sp>
      <p:sp>
        <p:nvSpPr>
          <p:cNvPr id="347" name="Google Shape;347;p16"/>
          <p:cNvSpPr txBox="1"/>
          <p:nvPr/>
        </p:nvSpPr>
        <p:spPr>
          <a:xfrm>
            <a:off x="720725" y="60325"/>
            <a:ext cx="7313612" cy="1019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2 – Ordena pares de subarquivos ordenados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355" name="Google Shape;355;p17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356" name="Google Shape;356;p17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17"/>
          <p:cNvSpPr txBox="1"/>
          <p:nvPr/>
        </p:nvSpPr>
        <p:spPr>
          <a:xfrm>
            <a:off x="7315200" y="6081712"/>
            <a:ext cx="150495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7 x 2 I/O</a:t>
            </a:r>
            <a:endParaRPr/>
          </a:p>
        </p:txBody>
      </p:sp>
      <p:sp>
        <p:nvSpPr>
          <p:cNvPr id="358" name="Google Shape;358;p17"/>
          <p:cNvSpPr/>
          <p:nvPr/>
        </p:nvSpPr>
        <p:spPr>
          <a:xfrm>
            <a:off x="2178050" y="1565275"/>
            <a:ext cx="863600" cy="17272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9" name="Google Shape;359;p17"/>
          <p:cNvCxnSpPr/>
          <p:nvPr/>
        </p:nvCxnSpPr>
        <p:spPr>
          <a:xfrm>
            <a:off x="2178050" y="24288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0" name="Google Shape;360;p17"/>
          <p:cNvCxnSpPr/>
          <p:nvPr/>
        </p:nvCxnSpPr>
        <p:spPr>
          <a:xfrm>
            <a:off x="2178050" y="19970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1" name="Google Shape;361;p17"/>
          <p:cNvCxnSpPr/>
          <p:nvPr/>
        </p:nvCxnSpPr>
        <p:spPr>
          <a:xfrm>
            <a:off x="2178050" y="28606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2" name="Google Shape;362;p17"/>
          <p:cNvSpPr txBox="1"/>
          <p:nvPr/>
        </p:nvSpPr>
        <p:spPr>
          <a:xfrm>
            <a:off x="2341562" y="15573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2339975" y="19907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3,4</a:t>
            </a:r>
            <a:endParaRPr/>
          </a:p>
        </p:txBody>
      </p:sp>
      <p:sp>
        <p:nvSpPr>
          <p:cNvPr id="364" name="Google Shape;364;p17"/>
          <p:cNvSpPr txBox="1"/>
          <p:nvPr/>
        </p:nvSpPr>
        <p:spPr>
          <a:xfrm>
            <a:off x="2324100" y="242887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5,6</a:t>
            </a:r>
            <a:endParaRPr/>
          </a:p>
        </p:txBody>
      </p:sp>
      <p:sp>
        <p:nvSpPr>
          <p:cNvPr id="365" name="Google Shape;365;p17"/>
          <p:cNvSpPr txBox="1"/>
          <p:nvPr/>
        </p:nvSpPr>
        <p:spPr>
          <a:xfrm>
            <a:off x="2252662" y="2860675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7,10</a:t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4699000" y="1563687"/>
            <a:ext cx="863600" cy="17272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7" name="Google Shape;367;p17"/>
          <p:cNvCxnSpPr/>
          <p:nvPr/>
        </p:nvCxnSpPr>
        <p:spPr>
          <a:xfrm>
            <a:off x="4699000" y="2427287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" name="Google Shape;368;p17"/>
          <p:cNvCxnSpPr/>
          <p:nvPr/>
        </p:nvCxnSpPr>
        <p:spPr>
          <a:xfrm>
            <a:off x="4699000" y="1995487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9" name="Google Shape;369;p17"/>
          <p:cNvCxnSpPr/>
          <p:nvPr/>
        </p:nvCxnSpPr>
        <p:spPr>
          <a:xfrm>
            <a:off x="4699000" y="2859087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0" name="Google Shape;370;p17"/>
          <p:cNvSpPr txBox="1"/>
          <p:nvPr/>
        </p:nvSpPr>
        <p:spPr>
          <a:xfrm>
            <a:off x="4845050" y="15636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3,5</a:t>
            </a:r>
            <a:endParaRPr/>
          </a:p>
        </p:txBody>
      </p:sp>
      <p:sp>
        <p:nvSpPr>
          <p:cNvPr id="371" name="Google Shape;371;p17"/>
          <p:cNvSpPr txBox="1"/>
          <p:nvPr/>
        </p:nvSpPr>
        <p:spPr>
          <a:xfrm>
            <a:off x="4860925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7,7</a:t>
            </a:r>
            <a:endParaRPr/>
          </a:p>
        </p:txBody>
      </p:sp>
      <p:sp>
        <p:nvSpPr>
          <p:cNvPr id="372" name="Google Shape;372;p17"/>
          <p:cNvSpPr txBox="1"/>
          <p:nvPr/>
        </p:nvSpPr>
        <p:spPr>
          <a:xfrm>
            <a:off x="4845050" y="24272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8,9</a:t>
            </a:r>
            <a:endParaRPr/>
          </a:p>
        </p:txBody>
      </p:sp>
      <p:cxnSp>
        <p:nvCxnSpPr>
          <p:cNvPr id="373" name="Google Shape;373;p17"/>
          <p:cNvCxnSpPr/>
          <p:nvPr/>
        </p:nvCxnSpPr>
        <p:spPr>
          <a:xfrm>
            <a:off x="2771775" y="3357562"/>
            <a:ext cx="792162" cy="71913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4" name="Google Shape;374;p17"/>
          <p:cNvCxnSpPr/>
          <p:nvPr/>
        </p:nvCxnSpPr>
        <p:spPr>
          <a:xfrm flipH="1">
            <a:off x="4267200" y="3357562"/>
            <a:ext cx="827087" cy="71913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5" name="Google Shape;375;p17"/>
          <p:cNvSpPr/>
          <p:nvPr/>
        </p:nvSpPr>
        <p:spPr>
          <a:xfrm>
            <a:off x="3419475" y="4149725"/>
            <a:ext cx="936625" cy="21590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6" name="Google Shape;376;p17"/>
          <p:cNvCxnSpPr/>
          <p:nvPr/>
        </p:nvCxnSpPr>
        <p:spPr>
          <a:xfrm>
            <a:off x="3419475" y="5300662"/>
            <a:ext cx="936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" name="Google Shape;377;p17"/>
          <p:cNvCxnSpPr/>
          <p:nvPr/>
        </p:nvCxnSpPr>
        <p:spPr>
          <a:xfrm>
            <a:off x="3419475" y="4724400"/>
            <a:ext cx="936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8" name="Google Shape;378;p17"/>
          <p:cNvCxnSpPr/>
          <p:nvPr/>
        </p:nvCxnSpPr>
        <p:spPr>
          <a:xfrm>
            <a:off x="3419475" y="6021387"/>
            <a:ext cx="936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9" name="Google Shape;379;p17"/>
          <p:cNvCxnSpPr/>
          <p:nvPr/>
        </p:nvCxnSpPr>
        <p:spPr>
          <a:xfrm>
            <a:off x="3419475" y="4437062"/>
            <a:ext cx="936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0" name="Google Shape;380;p17"/>
          <p:cNvCxnSpPr/>
          <p:nvPr/>
        </p:nvCxnSpPr>
        <p:spPr>
          <a:xfrm>
            <a:off x="3419475" y="5013325"/>
            <a:ext cx="936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" name="Google Shape;381;p17"/>
          <p:cNvCxnSpPr/>
          <p:nvPr/>
        </p:nvCxnSpPr>
        <p:spPr>
          <a:xfrm>
            <a:off x="3419475" y="5661025"/>
            <a:ext cx="936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2" name="Google Shape;382;p17"/>
          <p:cNvSpPr txBox="1"/>
          <p:nvPr/>
        </p:nvSpPr>
        <p:spPr>
          <a:xfrm>
            <a:off x="3565525" y="4121150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383" name="Google Shape;383;p17"/>
          <p:cNvSpPr txBox="1"/>
          <p:nvPr/>
        </p:nvSpPr>
        <p:spPr>
          <a:xfrm>
            <a:off x="3582987" y="4416425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3,3</a:t>
            </a:r>
            <a:endParaRPr/>
          </a:p>
        </p:txBody>
      </p:sp>
      <p:sp>
        <p:nvSpPr>
          <p:cNvPr id="384" name="Google Shape;384;p17"/>
          <p:cNvSpPr txBox="1"/>
          <p:nvPr/>
        </p:nvSpPr>
        <p:spPr>
          <a:xfrm>
            <a:off x="3565525" y="4703762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4,5</a:t>
            </a:r>
            <a:endParaRPr/>
          </a:p>
        </p:txBody>
      </p:sp>
      <p:sp>
        <p:nvSpPr>
          <p:cNvPr id="385" name="Google Shape;385;p17"/>
          <p:cNvSpPr txBox="1"/>
          <p:nvPr/>
        </p:nvSpPr>
        <p:spPr>
          <a:xfrm>
            <a:off x="3565525" y="4992687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5,6</a:t>
            </a:r>
            <a:endParaRPr/>
          </a:p>
        </p:txBody>
      </p:sp>
      <p:sp>
        <p:nvSpPr>
          <p:cNvPr id="386" name="Google Shape;386;p17"/>
          <p:cNvSpPr txBox="1"/>
          <p:nvPr/>
        </p:nvSpPr>
        <p:spPr>
          <a:xfrm>
            <a:off x="3565525" y="5345112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7,7</a:t>
            </a:r>
            <a:endParaRPr/>
          </a:p>
        </p:txBody>
      </p:sp>
      <p:sp>
        <p:nvSpPr>
          <p:cNvPr id="387" name="Google Shape;387;p17"/>
          <p:cNvSpPr txBox="1"/>
          <p:nvPr/>
        </p:nvSpPr>
        <p:spPr>
          <a:xfrm>
            <a:off x="3565525" y="5711825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7,8</a:t>
            </a:r>
            <a:endParaRPr/>
          </a:p>
        </p:txBody>
      </p:sp>
      <p:sp>
        <p:nvSpPr>
          <p:cNvPr id="388" name="Google Shape;388;p17"/>
          <p:cNvSpPr txBox="1"/>
          <p:nvPr/>
        </p:nvSpPr>
        <p:spPr>
          <a:xfrm>
            <a:off x="3565525" y="6000750"/>
            <a:ext cx="584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9,10</a:t>
            </a:r>
            <a:endParaRPr/>
          </a:p>
        </p:txBody>
      </p:sp>
      <p:sp>
        <p:nvSpPr>
          <p:cNvPr id="389" name="Google Shape;389;p17"/>
          <p:cNvSpPr txBox="1"/>
          <p:nvPr/>
        </p:nvSpPr>
        <p:spPr>
          <a:xfrm>
            <a:off x="5218112" y="5589587"/>
            <a:ext cx="372427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Produz 1 arquivo ordenado </a:t>
            </a:r>
            <a:endParaRPr/>
          </a:p>
        </p:txBody>
      </p:sp>
      <p:cxnSp>
        <p:nvCxnSpPr>
          <p:cNvPr id="390" name="Google Shape;390;p17"/>
          <p:cNvCxnSpPr/>
          <p:nvPr/>
        </p:nvCxnSpPr>
        <p:spPr>
          <a:xfrm rot="10800000">
            <a:off x="4554537" y="5283200"/>
            <a:ext cx="611187" cy="46831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1" name="Google Shape;391;p17"/>
          <p:cNvSpPr txBox="1"/>
          <p:nvPr/>
        </p:nvSpPr>
        <p:spPr>
          <a:xfrm>
            <a:off x="720725" y="60325"/>
            <a:ext cx="7313612" cy="1019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3 – Ordena par de subarquivos ordenados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399" name="Google Shape;399;p18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400" name="Google Shape;400;p18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1" name="Google Shape;401;p18"/>
          <p:cNvSpPr txBox="1"/>
          <p:nvPr>
            <p:ph idx="1" type="body"/>
          </p:nvPr>
        </p:nvSpPr>
        <p:spPr>
          <a:xfrm>
            <a:off x="720725" y="1439862"/>
            <a:ext cx="7313612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5437" lvl="0" marL="32543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Seja N o número de páginas do arquivo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 que N = 2</a:t>
            </a:r>
            <a:r>
              <a:rPr b="1" baseline="30000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0 : 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  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subarquivos ordenados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1 : 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s-1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subarquivos ordenados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2 : 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s-2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subarquivos ordenados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s : 1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arquivo ordenado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etapas = s+1 = log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+ 1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Genericamente </a:t>
            </a:r>
            <a:endParaRPr/>
          </a:p>
        </p:txBody>
      </p:sp>
      <p:sp>
        <p:nvSpPr>
          <p:cNvPr id="402" name="Google Shape;402;p18"/>
          <p:cNvSpPr txBox="1"/>
          <p:nvPr/>
        </p:nvSpPr>
        <p:spPr>
          <a:xfrm>
            <a:off x="720725" y="180975"/>
            <a:ext cx="7313612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– número de etapas</a:t>
            </a:r>
            <a:endParaRPr/>
          </a:p>
        </p:txBody>
      </p:sp>
      <p:pic>
        <p:nvPicPr>
          <p:cNvPr id="403" name="Google Shape;4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87" y="5119687"/>
            <a:ext cx="3600450" cy="117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411" name="Google Shape;411;p19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412" name="Google Shape;412;p19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3" name="Google Shape;413;p19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5437" lvl="0" marL="32543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etapas = log</a:t>
            </a:r>
            <a:r>
              <a:rPr b="1" baseline="-25000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+ 1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 cap="none" strike="noStrik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I/O por etapa = 2N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 cap="none" strike="noStrik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I/O = 2N(func_teto(log</a:t>
            </a:r>
            <a:r>
              <a:rPr b="1" baseline="-25000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 + 1)‏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 cap="none" strike="noStrik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 N)‏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none" cap="none" strike="noStrik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720725" y="180975"/>
            <a:ext cx="7313612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– Custo em IOs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422" name="Google Shape;422;p20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423" name="Google Shape;423;p20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4" name="Google Shape;424;p20"/>
          <p:cNvSpPr txBox="1"/>
          <p:nvPr>
            <p:ph type="title"/>
          </p:nvPr>
        </p:nvSpPr>
        <p:spPr>
          <a:xfrm>
            <a:off x="720725" y="-6350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Merge Sort</a:t>
            </a:r>
            <a:endParaRPr/>
          </a:p>
        </p:txBody>
      </p:sp>
      <p:sp>
        <p:nvSpPr>
          <p:cNvPr id="425" name="Google Shape;425;p20"/>
          <p:cNvSpPr txBox="1"/>
          <p:nvPr>
            <p:ph idx="1" type="body"/>
          </p:nvPr>
        </p:nvSpPr>
        <p:spPr>
          <a:xfrm>
            <a:off x="606425" y="1260475"/>
            <a:ext cx="7313612" cy="47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655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Merge Sort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433" name="Google Shape;433;p21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434" name="Google Shape;434;p21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5" name="Google Shape;435;p21"/>
          <p:cNvSpPr txBox="1"/>
          <p:nvPr>
            <p:ph type="title"/>
          </p:nvPr>
        </p:nvSpPr>
        <p:spPr>
          <a:xfrm>
            <a:off x="720725" y="-6350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Merge Sort</a:t>
            </a:r>
            <a:endParaRPr/>
          </a:p>
        </p:txBody>
      </p:sp>
      <p:sp>
        <p:nvSpPr>
          <p:cNvPr id="436" name="Google Shape;436;p21"/>
          <p:cNvSpPr txBox="1"/>
          <p:nvPr>
            <p:ph idx="1" type="body"/>
          </p:nvPr>
        </p:nvSpPr>
        <p:spPr>
          <a:xfrm>
            <a:off x="1370012" y="1827212"/>
            <a:ext cx="7313612" cy="47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5437" lvl="0" marL="32543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com B páginas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0 : 	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páginas são carregadas no buffer, ao invés de uma a uma.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páginas são ordenadas e são criados N/B arquivos ordenados.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i=1,2,...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B-1 páginas são utilizadas no buffer</a:t>
            </a:r>
            <a:endParaRPr/>
          </a:p>
          <a:p>
            <a:pPr indent="-268287" lvl="1" marL="72548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página é usada para construir o output.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Times New Roman"/>
              <a:buNone/>
            </a:pPr>
            <a:r>
              <a:rPr b="1" i="1" lang="en-US" sz="21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Times New Roman"/>
              <a:buNone/>
            </a:pPr>
            <a:r>
              <a:t/>
            </a:r>
            <a:endParaRPr b="1" i="1" sz="21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1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444" name="Google Shape;444;p22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445" name="Google Shape;445;p22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6" name="Google Shape;446;p22"/>
          <p:cNvSpPr txBox="1"/>
          <p:nvPr>
            <p:ph type="title"/>
          </p:nvPr>
        </p:nvSpPr>
        <p:spPr>
          <a:xfrm>
            <a:off x="539750" y="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Esquema de utilização do buffer no External Merge Sort – Etapas 1, 2, ...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1187450" y="2565400"/>
            <a:ext cx="1152525" cy="1223962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1187450" y="2420937"/>
            <a:ext cx="1152525" cy="215900"/>
          </a:xfrm>
          <a:prstGeom prst="ellipse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1187450" y="3644900"/>
            <a:ext cx="1152525" cy="215900"/>
          </a:xfrm>
          <a:prstGeom prst="ellipse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1187450" y="3429000"/>
            <a:ext cx="1152525" cy="287337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p22"/>
          <p:cNvCxnSpPr/>
          <p:nvPr/>
        </p:nvCxnSpPr>
        <p:spPr>
          <a:xfrm>
            <a:off x="1187450" y="2492375"/>
            <a:ext cx="1587" cy="12239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22"/>
          <p:cNvCxnSpPr/>
          <p:nvPr/>
        </p:nvCxnSpPr>
        <p:spPr>
          <a:xfrm>
            <a:off x="2339975" y="2492375"/>
            <a:ext cx="1587" cy="12239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3" name="Google Shape;453;p22"/>
          <p:cNvSpPr txBox="1"/>
          <p:nvPr/>
        </p:nvSpPr>
        <p:spPr>
          <a:xfrm>
            <a:off x="1189037" y="4076700"/>
            <a:ext cx="9509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DISCO</a:t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1331912" y="2708275"/>
            <a:ext cx="863600" cy="144462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1331912" y="2997200"/>
            <a:ext cx="863600" cy="144462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1331912" y="3500437"/>
            <a:ext cx="863600" cy="144462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1547812" y="3141662"/>
            <a:ext cx="431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2843212" y="2133600"/>
            <a:ext cx="3384550" cy="1943100"/>
          </a:xfrm>
          <a:prstGeom prst="rect">
            <a:avLst/>
          </a:prstGeom>
          <a:solidFill>
            <a:srgbClr val="B2B2B2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3059112" y="2276475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3059112" y="2781300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3059112" y="3644900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4859337" y="2781300"/>
            <a:ext cx="1081087" cy="36036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3" name="Google Shape;463;p22"/>
          <p:cNvCxnSpPr/>
          <p:nvPr/>
        </p:nvCxnSpPr>
        <p:spPr>
          <a:xfrm>
            <a:off x="3995737" y="2492375"/>
            <a:ext cx="792162" cy="3603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4" name="Google Shape;464;p22"/>
          <p:cNvCxnSpPr/>
          <p:nvPr/>
        </p:nvCxnSpPr>
        <p:spPr>
          <a:xfrm>
            <a:off x="4067175" y="2997200"/>
            <a:ext cx="7207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5" name="Google Shape;465;p22"/>
          <p:cNvCxnSpPr/>
          <p:nvPr/>
        </p:nvCxnSpPr>
        <p:spPr>
          <a:xfrm flipH="1" rot="10800000">
            <a:off x="4067175" y="3124200"/>
            <a:ext cx="720725" cy="7540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6" name="Google Shape;466;p22"/>
          <p:cNvSpPr txBox="1"/>
          <p:nvPr/>
        </p:nvSpPr>
        <p:spPr>
          <a:xfrm>
            <a:off x="3133725" y="2276475"/>
            <a:ext cx="838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 1</a:t>
            </a:r>
            <a:endParaRPr/>
          </a:p>
        </p:txBody>
      </p:sp>
      <p:sp>
        <p:nvSpPr>
          <p:cNvPr id="467" name="Google Shape;467;p22"/>
          <p:cNvSpPr txBox="1"/>
          <p:nvPr/>
        </p:nvSpPr>
        <p:spPr>
          <a:xfrm>
            <a:off x="3133725" y="2781300"/>
            <a:ext cx="838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 2</a:t>
            </a:r>
            <a:endParaRPr/>
          </a:p>
        </p:txBody>
      </p:sp>
      <p:sp>
        <p:nvSpPr>
          <p:cNvPr id="468" name="Google Shape;468;p22"/>
          <p:cNvSpPr txBox="1"/>
          <p:nvPr/>
        </p:nvSpPr>
        <p:spPr>
          <a:xfrm>
            <a:off x="2989262" y="3644900"/>
            <a:ext cx="1039812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 B-1</a:t>
            </a:r>
            <a:endParaRPr/>
          </a:p>
        </p:txBody>
      </p:sp>
      <p:sp>
        <p:nvSpPr>
          <p:cNvPr id="469" name="Google Shape;469;p22"/>
          <p:cNvSpPr txBox="1"/>
          <p:nvPr/>
        </p:nvSpPr>
        <p:spPr>
          <a:xfrm>
            <a:off x="4933950" y="2781300"/>
            <a:ext cx="9366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output</a:t>
            </a:r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3278187" y="4365625"/>
            <a:ext cx="2444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 páginas no Buffer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7308850" y="2420937"/>
            <a:ext cx="1152525" cy="1223962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7308850" y="2276475"/>
            <a:ext cx="1152525" cy="215900"/>
          </a:xfrm>
          <a:prstGeom prst="ellipse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7308850" y="3500437"/>
            <a:ext cx="1152525" cy="215900"/>
          </a:xfrm>
          <a:prstGeom prst="ellipse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7308850" y="3284537"/>
            <a:ext cx="1152525" cy="287337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5" name="Google Shape;475;p22"/>
          <p:cNvCxnSpPr/>
          <p:nvPr/>
        </p:nvCxnSpPr>
        <p:spPr>
          <a:xfrm>
            <a:off x="7308850" y="2347912"/>
            <a:ext cx="1587" cy="12239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22"/>
          <p:cNvCxnSpPr/>
          <p:nvPr/>
        </p:nvCxnSpPr>
        <p:spPr>
          <a:xfrm>
            <a:off x="8461375" y="2347912"/>
            <a:ext cx="1587" cy="12239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7" name="Google Shape;477;p22"/>
          <p:cNvSpPr txBox="1"/>
          <p:nvPr/>
        </p:nvSpPr>
        <p:spPr>
          <a:xfrm>
            <a:off x="7310437" y="3932237"/>
            <a:ext cx="9509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DISCO</a:t>
            </a:r>
            <a:endParaRPr/>
          </a:p>
        </p:txBody>
      </p:sp>
      <p:sp>
        <p:nvSpPr>
          <p:cNvPr id="478" name="Google Shape;478;p22"/>
          <p:cNvSpPr/>
          <p:nvPr/>
        </p:nvSpPr>
        <p:spPr>
          <a:xfrm>
            <a:off x="7453312" y="2563812"/>
            <a:ext cx="863600" cy="144462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22"/>
          <p:cNvSpPr/>
          <p:nvPr/>
        </p:nvSpPr>
        <p:spPr>
          <a:xfrm>
            <a:off x="7453312" y="2852737"/>
            <a:ext cx="863600" cy="144462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2"/>
          <p:cNvSpPr/>
          <p:nvPr/>
        </p:nvSpPr>
        <p:spPr>
          <a:xfrm>
            <a:off x="7453312" y="3355975"/>
            <a:ext cx="863600" cy="144462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7669212" y="2997200"/>
            <a:ext cx="431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endParaRPr/>
          </a:p>
        </p:txBody>
      </p:sp>
      <p:cxnSp>
        <p:nvCxnSpPr>
          <p:cNvPr id="482" name="Google Shape;482;p22"/>
          <p:cNvCxnSpPr/>
          <p:nvPr/>
        </p:nvCxnSpPr>
        <p:spPr>
          <a:xfrm>
            <a:off x="5940425" y="2924175"/>
            <a:ext cx="12239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3" name="Google Shape;483;p22"/>
          <p:cNvSpPr/>
          <p:nvPr/>
        </p:nvSpPr>
        <p:spPr>
          <a:xfrm>
            <a:off x="684212" y="3068637"/>
            <a:ext cx="574675" cy="2016125"/>
          </a:xfrm>
          <a:custGeom>
            <a:rect b="b" l="l" r="r" t="t"/>
            <a:pathLst>
              <a:path extrusionOk="0" h="1270" w="362">
                <a:moveTo>
                  <a:pt x="362" y="0"/>
                </a:moveTo>
                <a:cubicBezTo>
                  <a:pt x="181" y="30"/>
                  <a:pt x="0" y="60"/>
                  <a:pt x="0" y="272"/>
                </a:cubicBezTo>
                <a:cubicBezTo>
                  <a:pt x="0" y="484"/>
                  <a:pt x="181" y="877"/>
                  <a:pt x="362" y="1270"/>
                </a:cubicBezTo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4" name="Google Shape;484;p22"/>
          <p:cNvCxnSpPr/>
          <p:nvPr/>
        </p:nvCxnSpPr>
        <p:spPr>
          <a:xfrm>
            <a:off x="1187450" y="4941887"/>
            <a:ext cx="71437" cy="1428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5" name="Google Shape;485;p22"/>
          <p:cNvSpPr txBox="1"/>
          <p:nvPr/>
        </p:nvSpPr>
        <p:spPr>
          <a:xfrm>
            <a:off x="1403350" y="4941887"/>
            <a:ext cx="2325687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Páginas do 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desordenado</a:t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 rot="10800000">
            <a:off x="8388350" y="3008312"/>
            <a:ext cx="574675" cy="2016125"/>
          </a:xfrm>
          <a:custGeom>
            <a:rect b="b" l="l" r="r" t="t"/>
            <a:pathLst>
              <a:path extrusionOk="0" h="1270" w="362">
                <a:moveTo>
                  <a:pt x="362" y="0"/>
                </a:moveTo>
                <a:cubicBezTo>
                  <a:pt x="181" y="30"/>
                  <a:pt x="0" y="60"/>
                  <a:pt x="0" y="272"/>
                </a:cubicBezTo>
                <a:cubicBezTo>
                  <a:pt x="0" y="484"/>
                  <a:pt x="181" y="877"/>
                  <a:pt x="362" y="1270"/>
                </a:cubicBezTo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7" name="Google Shape;487;p22"/>
          <p:cNvCxnSpPr/>
          <p:nvPr/>
        </p:nvCxnSpPr>
        <p:spPr>
          <a:xfrm flipH="1">
            <a:off x="8299450" y="5013325"/>
            <a:ext cx="1778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8" name="Google Shape;488;p22"/>
          <p:cNvSpPr txBox="1"/>
          <p:nvPr/>
        </p:nvSpPr>
        <p:spPr>
          <a:xfrm>
            <a:off x="5867400" y="4868862"/>
            <a:ext cx="2325687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Páginas do 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ordenado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539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Roteiro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11162" y="1363662"/>
            <a:ext cx="8229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Fundamentos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Times New Roman"/>
              <a:buNone/>
            </a:pPr>
            <a:r>
              <a:t/>
            </a:r>
            <a:endParaRPr b="1" i="1" sz="28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Merge Sort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Times New Roman"/>
              <a:buNone/>
            </a:pPr>
            <a:r>
              <a:t/>
            </a:r>
            <a:endParaRPr b="1" i="1" sz="28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 Merge Sort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Times New Roman"/>
              <a:buNone/>
            </a:pPr>
            <a:r>
              <a:t/>
            </a:r>
            <a:endParaRPr b="1" i="1" sz="28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Arvore-B+ e Sort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496" name="Google Shape;496;p23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497" name="Google Shape;497;p23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1116012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32766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195512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4356100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5435600" y="1916112"/>
            <a:ext cx="792162" cy="504825"/>
          </a:xfrm>
          <a:prstGeom prst="rect">
            <a:avLst/>
          </a:prstGeom>
          <a:solidFill>
            <a:srgbClr val="F5FBB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3"/>
          <p:cNvSpPr/>
          <p:nvPr/>
        </p:nvSpPr>
        <p:spPr>
          <a:xfrm>
            <a:off x="6516687" y="1916112"/>
            <a:ext cx="792162" cy="504825"/>
          </a:xfrm>
          <a:prstGeom prst="rect">
            <a:avLst/>
          </a:prstGeom>
          <a:solidFill>
            <a:srgbClr val="F5FBB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3"/>
          <p:cNvSpPr/>
          <p:nvPr/>
        </p:nvSpPr>
        <p:spPr>
          <a:xfrm>
            <a:off x="7596187" y="1916112"/>
            <a:ext cx="792162" cy="504825"/>
          </a:xfrm>
          <a:prstGeom prst="rect">
            <a:avLst/>
          </a:prstGeom>
          <a:solidFill>
            <a:srgbClr val="F5FBB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3"/>
          <p:cNvSpPr txBox="1"/>
          <p:nvPr/>
        </p:nvSpPr>
        <p:spPr>
          <a:xfrm>
            <a:off x="1189037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  <p:sp>
        <p:nvSpPr>
          <p:cNvPr id="506" name="Google Shape;506;p23"/>
          <p:cNvSpPr txBox="1"/>
          <p:nvPr/>
        </p:nvSpPr>
        <p:spPr>
          <a:xfrm>
            <a:off x="2341562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5,2</a:t>
            </a:r>
            <a:endParaRPr/>
          </a:p>
        </p:txBody>
      </p:sp>
      <p:sp>
        <p:nvSpPr>
          <p:cNvPr id="507" name="Google Shape;507;p23"/>
          <p:cNvSpPr txBox="1"/>
          <p:nvPr/>
        </p:nvSpPr>
        <p:spPr>
          <a:xfrm>
            <a:off x="3367087" y="19827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sp>
        <p:nvSpPr>
          <p:cNvPr id="508" name="Google Shape;508;p23"/>
          <p:cNvSpPr txBox="1"/>
          <p:nvPr/>
        </p:nvSpPr>
        <p:spPr>
          <a:xfrm>
            <a:off x="4430712" y="1982787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10,6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5599112" y="1982787"/>
            <a:ext cx="554037" cy="368300"/>
          </a:xfrm>
          <a:prstGeom prst="rect">
            <a:avLst/>
          </a:prstGeom>
          <a:solidFill>
            <a:srgbClr val="F5FBB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4,6</a:t>
            </a:r>
            <a:endParaRPr/>
          </a:p>
        </p:txBody>
      </p:sp>
      <p:sp>
        <p:nvSpPr>
          <p:cNvPr id="510" name="Google Shape;510;p23"/>
          <p:cNvSpPr txBox="1"/>
          <p:nvPr/>
        </p:nvSpPr>
        <p:spPr>
          <a:xfrm>
            <a:off x="6607175" y="1982787"/>
            <a:ext cx="554037" cy="368300"/>
          </a:xfrm>
          <a:prstGeom prst="rect">
            <a:avLst/>
          </a:prstGeom>
          <a:solidFill>
            <a:srgbClr val="F5FBB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3,6</a:t>
            </a:r>
            <a:endParaRPr/>
          </a:p>
        </p:txBody>
      </p:sp>
      <p:sp>
        <p:nvSpPr>
          <p:cNvPr id="511" name="Google Shape;511;p23"/>
          <p:cNvSpPr txBox="1"/>
          <p:nvPr/>
        </p:nvSpPr>
        <p:spPr>
          <a:xfrm>
            <a:off x="7761287" y="1982787"/>
            <a:ext cx="554037" cy="368300"/>
          </a:xfrm>
          <a:prstGeom prst="rect">
            <a:avLst/>
          </a:prstGeom>
          <a:solidFill>
            <a:srgbClr val="F5FBB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4,7</a:t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1116012" y="1916112"/>
            <a:ext cx="792162" cy="5048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1189037" y="19891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  <p:cxnSp>
        <p:nvCxnSpPr>
          <p:cNvPr id="514" name="Google Shape;514;p23"/>
          <p:cNvCxnSpPr/>
          <p:nvPr/>
        </p:nvCxnSpPr>
        <p:spPr>
          <a:xfrm>
            <a:off x="827087" y="2708275"/>
            <a:ext cx="79930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5" name="Google Shape;515;p23"/>
          <p:cNvSpPr/>
          <p:nvPr/>
        </p:nvSpPr>
        <p:spPr>
          <a:xfrm>
            <a:off x="2339975" y="3357562"/>
            <a:ext cx="3384550" cy="1943100"/>
          </a:xfrm>
          <a:prstGeom prst="rect">
            <a:avLst/>
          </a:prstGeom>
          <a:solidFill>
            <a:srgbClr val="B2B2B2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2555875" y="3571875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555875" y="4221162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4284662" y="3571875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2630487" y="3571875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1,3</a:t>
            </a:r>
            <a:endParaRPr/>
          </a:p>
        </p:txBody>
      </p:sp>
      <p:sp>
        <p:nvSpPr>
          <p:cNvPr id="520" name="Google Shape;520;p23"/>
          <p:cNvSpPr txBox="1"/>
          <p:nvPr/>
        </p:nvSpPr>
        <p:spPr>
          <a:xfrm>
            <a:off x="2630487" y="4221162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5,2</a:t>
            </a:r>
            <a:endParaRPr/>
          </a:p>
        </p:txBody>
      </p:sp>
      <p:sp>
        <p:nvSpPr>
          <p:cNvPr id="521" name="Google Shape;521;p23"/>
          <p:cNvSpPr txBox="1"/>
          <p:nvPr/>
        </p:nvSpPr>
        <p:spPr>
          <a:xfrm>
            <a:off x="4357687" y="3573462"/>
            <a:ext cx="584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10,6</a:t>
            </a:r>
            <a:endParaRPr/>
          </a:p>
        </p:txBody>
      </p:sp>
      <p:sp>
        <p:nvSpPr>
          <p:cNvPr id="522" name="Google Shape;522;p23"/>
          <p:cNvSpPr txBox="1"/>
          <p:nvPr/>
        </p:nvSpPr>
        <p:spPr>
          <a:xfrm>
            <a:off x="3711575" y="5661025"/>
            <a:ext cx="8318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 = 4</a:t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4211637" y="4221162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3"/>
          <p:cNvSpPr txBox="1"/>
          <p:nvPr/>
        </p:nvSpPr>
        <p:spPr>
          <a:xfrm>
            <a:off x="4286250" y="4221162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5,7</a:t>
            </a:r>
            <a:endParaRPr/>
          </a:p>
        </p:txBody>
      </p:sp>
      <p:cxnSp>
        <p:nvCxnSpPr>
          <p:cNvPr id="525" name="Google Shape;525;p23"/>
          <p:cNvCxnSpPr/>
          <p:nvPr/>
        </p:nvCxnSpPr>
        <p:spPr>
          <a:xfrm>
            <a:off x="1692275" y="2565400"/>
            <a:ext cx="1008062" cy="863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6" name="Google Shape;526;p23"/>
          <p:cNvCxnSpPr/>
          <p:nvPr/>
        </p:nvCxnSpPr>
        <p:spPr>
          <a:xfrm>
            <a:off x="2771775" y="2492375"/>
            <a:ext cx="158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7" name="Google Shape;527;p23"/>
          <p:cNvSpPr/>
          <p:nvPr/>
        </p:nvSpPr>
        <p:spPr>
          <a:xfrm>
            <a:off x="1727200" y="2420937"/>
            <a:ext cx="973137" cy="1944687"/>
          </a:xfrm>
          <a:custGeom>
            <a:rect b="b" l="l" r="r" t="t"/>
            <a:pathLst>
              <a:path extrusionOk="0" h="1225" w="613">
                <a:moveTo>
                  <a:pt x="613" y="0"/>
                </a:moveTo>
                <a:cubicBezTo>
                  <a:pt x="329" y="215"/>
                  <a:pt x="46" y="431"/>
                  <a:pt x="23" y="635"/>
                </a:cubicBezTo>
                <a:cubicBezTo>
                  <a:pt x="0" y="839"/>
                  <a:pt x="238" y="1032"/>
                  <a:pt x="477" y="1225"/>
                </a:cubicBezTo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8" name="Google Shape;528;p23"/>
          <p:cNvCxnSpPr/>
          <p:nvPr/>
        </p:nvCxnSpPr>
        <p:spPr>
          <a:xfrm>
            <a:off x="2339975" y="4292600"/>
            <a:ext cx="144462" cy="7302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9" name="Google Shape;529;p23"/>
          <p:cNvCxnSpPr/>
          <p:nvPr/>
        </p:nvCxnSpPr>
        <p:spPr>
          <a:xfrm>
            <a:off x="3635375" y="2420937"/>
            <a:ext cx="576262" cy="19446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0" name="Google Shape;530;p23"/>
          <p:cNvCxnSpPr/>
          <p:nvPr/>
        </p:nvCxnSpPr>
        <p:spPr>
          <a:xfrm>
            <a:off x="4787900" y="2492375"/>
            <a:ext cx="1587" cy="10810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1" name="Google Shape;531;p23"/>
          <p:cNvCxnSpPr/>
          <p:nvPr/>
        </p:nvCxnSpPr>
        <p:spPr>
          <a:xfrm flipH="1" rot="10800000">
            <a:off x="5580062" y="3698875"/>
            <a:ext cx="1223962" cy="3952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2" name="Google Shape;532;p23"/>
          <p:cNvSpPr/>
          <p:nvPr/>
        </p:nvSpPr>
        <p:spPr>
          <a:xfrm>
            <a:off x="7091362" y="2781300"/>
            <a:ext cx="863600" cy="17272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3" name="Google Shape;533;p23"/>
          <p:cNvCxnSpPr/>
          <p:nvPr/>
        </p:nvCxnSpPr>
        <p:spPr>
          <a:xfrm>
            <a:off x="7091362" y="3644900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4" name="Google Shape;534;p23"/>
          <p:cNvCxnSpPr/>
          <p:nvPr/>
        </p:nvCxnSpPr>
        <p:spPr>
          <a:xfrm>
            <a:off x="7091362" y="3213100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5" name="Google Shape;535;p23"/>
          <p:cNvCxnSpPr/>
          <p:nvPr/>
        </p:nvCxnSpPr>
        <p:spPr>
          <a:xfrm>
            <a:off x="7091362" y="4076700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6" name="Google Shape;536;p23"/>
          <p:cNvSpPr txBox="1"/>
          <p:nvPr/>
        </p:nvSpPr>
        <p:spPr>
          <a:xfrm>
            <a:off x="7254875" y="2773362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537" name="Google Shape;537;p23"/>
          <p:cNvSpPr txBox="1"/>
          <p:nvPr/>
        </p:nvSpPr>
        <p:spPr>
          <a:xfrm>
            <a:off x="7253287" y="320675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3,5</a:t>
            </a:r>
            <a:endParaRPr/>
          </a:p>
        </p:txBody>
      </p:sp>
      <p:sp>
        <p:nvSpPr>
          <p:cNvPr id="538" name="Google Shape;538;p23"/>
          <p:cNvSpPr txBox="1"/>
          <p:nvPr/>
        </p:nvSpPr>
        <p:spPr>
          <a:xfrm>
            <a:off x="7237412" y="36449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5,6</a:t>
            </a:r>
            <a:endParaRPr/>
          </a:p>
        </p:txBody>
      </p:sp>
      <p:sp>
        <p:nvSpPr>
          <p:cNvPr id="539" name="Google Shape;539;p23"/>
          <p:cNvSpPr txBox="1"/>
          <p:nvPr/>
        </p:nvSpPr>
        <p:spPr>
          <a:xfrm>
            <a:off x="7165975" y="4076700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7,10</a:t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7075487" y="4803775"/>
            <a:ext cx="863600" cy="1727200"/>
          </a:xfrm>
          <a:prstGeom prst="rect">
            <a:avLst/>
          </a:prstGeom>
          <a:solidFill>
            <a:srgbClr val="F5FBB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1" name="Google Shape;541;p23"/>
          <p:cNvCxnSpPr/>
          <p:nvPr/>
        </p:nvCxnSpPr>
        <p:spPr>
          <a:xfrm>
            <a:off x="7075487" y="56673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2" name="Google Shape;542;p23"/>
          <p:cNvCxnSpPr/>
          <p:nvPr/>
        </p:nvCxnSpPr>
        <p:spPr>
          <a:xfrm>
            <a:off x="7075487" y="52355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" name="Google Shape;543;p23"/>
          <p:cNvCxnSpPr/>
          <p:nvPr/>
        </p:nvCxnSpPr>
        <p:spPr>
          <a:xfrm>
            <a:off x="7075487" y="60991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4" name="Google Shape;544;p23"/>
          <p:cNvSpPr txBox="1"/>
          <p:nvPr/>
        </p:nvSpPr>
        <p:spPr>
          <a:xfrm>
            <a:off x="7239000" y="47958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3,4</a:t>
            </a:r>
            <a:endParaRPr/>
          </a:p>
        </p:txBody>
      </p:sp>
      <p:sp>
        <p:nvSpPr>
          <p:cNvPr id="545" name="Google Shape;545;p23"/>
          <p:cNvSpPr txBox="1"/>
          <p:nvPr/>
        </p:nvSpPr>
        <p:spPr>
          <a:xfrm>
            <a:off x="7237412" y="52292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4,6</a:t>
            </a:r>
            <a:endParaRPr/>
          </a:p>
        </p:txBody>
      </p:sp>
      <p:sp>
        <p:nvSpPr>
          <p:cNvPr id="546" name="Google Shape;546;p23"/>
          <p:cNvSpPr txBox="1"/>
          <p:nvPr/>
        </p:nvSpPr>
        <p:spPr>
          <a:xfrm>
            <a:off x="7221537" y="566737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6,7</a:t>
            </a:r>
            <a:endParaRPr/>
          </a:p>
        </p:txBody>
      </p:sp>
      <p:sp>
        <p:nvSpPr>
          <p:cNvPr id="547" name="Google Shape;547;p23"/>
          <p:cNvSpPr txBox="1"/>
          <p:nvPr/>
        </p:nvSpPr>
        <p:spPr>
          <a:xfrm>
            <a:off x="720725" y="180975"/>
            <a:ext cx="7313612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0 – External Merge Sort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555" name="Google Shape;555;p24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556" name="Google Shape;556;p24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1042987" y="4076700"/>
            <a:ext cx="3384550" cy="1943100"/>
          </a:xfrm>
          <a:prstGeom prst="rect">
            <a:avLst/>
          </a:prstGeom>
          <a:solidFill>
            <a:srgbClr val="B2B2B2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24"/>
          <p:cNvSpPr/>
          <p:nvPr/>
        </p:nvSpPr>
        <p:spPr>
          <a:xfrm>
            <a:off x="1258887" y="4291012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1258887" y="4940300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2987675" y="4291012"/>
            <a:ext cx="936625" cy="288925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24"/>
          <p:cNvSpPr txBox="1"/>
          <p:nvPr/>
        </p:nvSpPr>
        <p:spPr>
          <a:xfrm>
            <a:off x="1333500" y="4291012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562" name="Google Shape;562;p24"/>
          <p:cNvSpPr txBox="1"/>
          <p:nvPr/>
        </p:nvSpPr>
        <p:spPr>
          <a:xfrm>
            <a:off x="3060700" y="4292600"/>
            <a:ext cx="4714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3,5</a:t>
            </a: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2987675" y="4940300"/>
            <a:ext cx="936625" cy="288925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4" name="Google Shape;564;p24"/>
          <p:cNvCxnSpPr/>
          <p:nvPr/>
        </p:nvCxnSpPr>
        <p:spPr>
          <a:xfrm>
            <a:off x="1763712" y="3644900"/>
            <a:ext cx="360362" cy="360362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5" name="Google Shape;565;p24"/>
          <p:cNvCxnSpPr/>
          <p:nvPr/>
        </p:nvCxnSpPr>
        <p:spPr>
          <a:xfrm flipH="1">
            <a:off x="2682875" y="3573462"/>
            <a:ext cx="611187" cy="431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6" name="Google Shape;566;p24"/>
          <p:cNvCxnSpPr/>
          <p:nvPr/>
        </p:nvCxnSpPr>
        <p:spPr>
          <a:xfrm flipH="1" rot="10800000">
            <a:off x="4643437" y="3556000"/>
            <a:ext cx="1223962" cy="12588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24"/>
          <p:cNvSpPr/>
          <p:nvPr/>
        </p:nvSpPr>
        <p:spPr>
          <a:xfrm>
            <a:off x="6516687" y="1773237"/>
            <a:ext cx="792162" cy="3024187"/>
          </a:xfrm>
          <a:prstGeom prst="rect">
            <a:avLst/>
          </a:prstGeom>
          <a:solidFill>
            <a:srgbClr val="99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8" name="Google Shape;568;p24"/>
          <p:cNvCxnSpPr/>
          <p:nvPr/>
        </p:nvCxnSpPr>
        <p:spPr>
          <a:xfrm>
            <a:off x="6516687" y="2636837"/>
            <a:ext cx="7921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24"/>
          <p:cNvCxnSpPr/>
          <p:nvPr/>
        </p:nvCxnSpPr>
        <p:spPr>
          <a:xfrm>
            <a:off x="6499225" y="2211387"/>
            <a:ext cx="814387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24"/>
          <p:cNvCxnSpPr/>
          <p:nvPr/>
        </p:nvCxnSpPr>
        <p:spPr>
          <a:xfrm>
            <a:off x="6516687" y="3068637"/>
            <a:ext cx="79057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1" name="Google Shape;571;p24"/>
          <p:cNvSpPr txBox="1"/>
          <p:nvPr/>
        </p:nvSpPr>
        <p:spPr>
          <a:xfrm>
            <a:off x="6662737" y="177165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572" name="Google Shape;572;p24"/>
          <p:cNvSpPr txBox="1"/>
          <p:nvPr/>
        </p:nvSpPr>
        <p:spPr>
          <a:xfrm>
            <a:off x="6661150" y="22050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3,3</a:t>
            </a:r>
            <a:endParaRPr/>
          </a:p>
        </p:txBody>
      </p:sp>
      <p:sp>
        <p:nvSpPr>
          <p:cNvPr id="573" name="Google Shape;573;p24"/>
          <p:cNvSpPr txBox="1"/>
          <p:nvPr/>
        </p:nvSpPr>
        <p:spPr>
          <a:xfrm>
            <a:off x="6645275" y="26431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4,4</a:t>
            </a:r>
            <a:endParaRPr/>
          </a:p>
        </p:txBody>
      </p:sp>
      <p:sp>
        <p:nvSpPr>
          <p:cNvPr id="574" name="Google Shape;574;p24"/>
          <p:cNvSpPr txBox="1"/>
          <p:nvPr/>
        </p:nvSpPr>
        <p:spPr>
          <a:xfrm>
            <a:off x="6661150" y="30749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5,5</a:t>
            </a:r>
            <a:endParaRPr/>
          </a:p>
        </p:txBody>
      </p:sp>
      <p:cxnSp>
        <p:nvCxnSpPr>
          <p:cNvPr id="575" name="Google Shape;575;p24"/>
          <p:cNvCxnSpPr/>
          <p:nvPr/>
        </p:nvCxnSpPr>
        <p:spPr>
          <a:xfrm>
            <a:off x="6516687" y="4364037"/>
            <a:ext cx="7921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24"/>
          <p:cNvCxnSpPr/>
          <p:nvPr/>
        </p:nvCxnSpPr>
        <p:spPr>
          <a:xfrm>
            <a:off x="6516687" y="3932237"/>
            <a:ext cx="7921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7" name="Google Shape;577;p24"/>
          <p:cNvSpPr txBox="1"/>
          <p:nvPr/>
        </p:nvSpPr>
        <p:spPr>
          <a:xfrm>
            <a:off x="6680200" y="3492500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6,6</a:t>
            </a:r>
            <a:endParaRPr/>
          </a:p>
        </p:txBody>
      </p:sp>
      <p:sp>
        <p:nvSpPr>
          <p:cNvPr id="578" name="Google Shape;578;p24"/>
          <p:cNvSpPr txBox="1"/>
          <p:nvPr/>
        </p:nvSpPr>
        <p:spPr>
          <a:xfrm>
            <a:off x="6680200" y="392588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6,7</a:t>
            </a:r>
            <a:endParaRPr/>
          </a:p>
        </p:txBody>
      </p:sp>
      <p:sp>
        <p:nvSpPr>
          <p:cNvPr id="579" name="Google Shape;579;p24"/>
          <p:cNvSpPr txBox="1"/>
          <p:nvPr/>
        </p:nvSpPr>
        <p:spPr>
          <a:xfrm>
            <a:off x="6591300" y="4364037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7,10</a:t>
            </a:r>
            <a:endParaRPr/>
          </a:p>
        </p:txBody>
      </p:sp>
      <p:cxnSp>
        <p:nvCxnSpPr>
          <p:cNvPr id="580" name="Google Shape;580;p24"/>
          <p:cNvCxnSpPr/>
          <p:nvPr/>
        </p:nvCxnSpPr>
        <p:spPr>
          <a:xfrm>
            <a:off x="6516687" y="3500437"/>
            <a:ext cx="792162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1" name="Google Shape;581;p24"/>
          <p:cNvSpPr/>
          <p:nvPr/>
        </p:nvSpPr>
        <p:spPr>
          <a:xfrm>
            <a:off x="1116012" y="1692275"/>
            <a:ext cx="863600" cy="1727200"/>
          </a:xfrm>
          <a:prstGeom prst="rect">
            <a:avLst/>
          </a:prstGeom>
          <a:solidFill>
            <a:srgbClr val="33CCCC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2" name="Google Shape;582;p24"/>
          <p:cNvCxnSpPr/>
          <p:nvPr/>
        </p:nvCxnSpPr>
        <p:spPr>
          <a:xfrm>
            <a:off x="1116012" y="25558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" name="Google Shape;583;p24"/>
          <p:cNvCxnSpPr/>
          <p:nvPr/>
        </p:nvCxnSpPr>
        <p:spPr>
          <a:xfrm>
            <a:off x="1116012" y="21240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4" name="Google Shape;584;p24"/>
          <p:cNvCxnSpPr/>
          <p:nvPr/>
        </p:nvCxnSpPr>
        <p:spPr>
          <a:xfrm>
            <a:off x="1116012" y="29876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5" name="Google Shape;585;p24"/>
          <p:cNvSpPr txBox="1"/>
          <p:nvPr/>
        </p:nvSpPr>
        <p:spPr>
          <a:xfrm>
            <a:off x="1281112" y="16843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1,2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1279525" y="21177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3,5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263650" y="255587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5,6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0625" y="2987675"/>
            <a:ext cx="698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7,10</a:t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2736850" y="1692275"/>
            <a:ext cx="863600" cy="1727200"/>
          </a:xfrm>
          <a:prstGeom prst="rect">
            <a:avLst/>
          </a:prstGeom>
          <a:solidFill>
            <a:srgbClr val="F5FBB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0" name="Google Shape;590;p24"/>
          <p:cNvCxnSpPr/>
          <p:nvPr/>
        </p:nvCxnSpPr>
        <p:spPr>
          <a:xfrm>
            <a:off x="2736850" y="25558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1" name="Google Shape;591;p24"/>
          <p:cNvCxnSpPr/>
          <p:nvPr/>
        </p:nvCxnSpPr>
        <p:spPr>
          <a:xfrm>
            <a:off x="2736850" y="21240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24"/>
          <p:cNvCxnSpPr/>
          <p:nvPr/>
        </p:nvCxnSpPr>
        <p:spPr>
          <a:xfrm>
            <a:off x="2736850" y="2987675"/>
            <a:ext cx="8636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3" name="Google Shape;593;p24"/>
          <p:cNvSpPr txBox="1"/>
          <p:nvPr/>
        </p:nvSpPr>
        <p:spPr>
          <a:xfrm>
            <a:off x="2900362" y="1684337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3,4</a:t>
            </a:r>
            <a:endParaRPr/>
          </a:p>
        </p:txBody>
      </p:sp>
      <p:sp>
        <p:nvSpPr>
          <p:cNvPr id="594" name="Google Shape;594;p24"/>
          <p:cNvSpPr txBox="1"/>
          <p:nvPr/>
        </p:nvSpPr>
        <p:spPr>
          <a:xfrm>
            <a:off x="2898775" y="211772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4,6</a:t>
            </a:r>
            <a:endParaRPr/>
          </a:p>
        </p:txBody>
      </p:sp>
      <p:sp>
        <p:nvSpPr>
          <p:cNvPr id="595" name="Google Shape;595;p24"/>
          <p:cNvSpPr txBox="1"/>
          <p:nvPr/>
        </p:nvSpPr>
        <p:spPr>
          <a:xfrm>
            <a:off x="2882900" y="2555875"/>
            <a:ext cx="5540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6,7</a:t>
            </a:r>
            <a:endParaRPr/>
          </a:p>
        </p:txBody>
      </p:sp>
      <p:sp>
        <p:nvSpPr>
          <p:cNvPr id="596" name="Google Shape;596;p24"/>
          <p:cNvSpPr txBox="1"/>
          <p:nvPr/>
        </p:nvSpPr>
        <p:spPr>
          <a:xfrm>
            <a:off x="720725" y="180975"/>
            <a:ext cx="7313612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1 – External Merge Sort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604" name="Google Shape;604;p25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605" name="Google Shape;605;p25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6" name="Google Shape;606;p25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5437" lvl="0" marL="32543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arquivos produzidos na etapa 0 = N/B =  N1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etapas = log</a:t>
            </a:r>
            <a:r>
              <a:rPr b="1" baseline="-25000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B-1</a:t>
            </a: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 + 1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I/O por etapa = 2N</a:t>
            </a:r>
            <a:endParaRPr/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 cap="none" strike="noStrik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325437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○"/>
            </a:pP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I/O = 2N(log</a:t>
            </a:r>
            <a:r>
              <a:rPr b="1" baseline="-2500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B-1</a:t>
            </a: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 + 1)‏ ou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25"/>
          <p:cNvSpPr txBox="1"/>
          <p:nvPr/>
        </p:nvSpPr>
        <p:spPr>
          <a:xfrm>
            <a:off x="720725" y="180975"/>
            <a:ext cx="7313612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Custo External Merge Sort</a:t>
            </a:r>
            <a:endParaRPr/>
          </a:p>
        </p:txBody>
      </p:sp>
      <p:pic>
        <p:nvPicPr>
          <p:cNvPr id="608" name="Google Shape;6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4500562"/>
            <a:ext cx="4679950" cy="143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616" name="Google Shape;616;p26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617" name="Google Shape;617;p26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8" name="Google Shape;618;p26"/>
          <p:cNvSpPr txBox="1"/>
          <p:nvPr>
            <p:ph type="title"/>
          </p:nvPr>
        </p:nvSpPr>
        <p:spPr>
          <a:xfrm>
            <a:off x="606425" y="-6350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endParaRPr/>
          </a:p>
        </p:txBody>
      </p:sp>
      <p:sp>
        <p:nvSpPr>
          <p:cNvPr id="619" name="Google Shape;619;p26"/>
          <p:cNvSpPr txBox="1"/>
          <p:nvPr>
            <p:ph idx="1" type="body"/>
          </p:nvPr>
        </p:nvSpPr>
        <p:spPr>
          <a:xfrm>
            <a:off x="1370012" y="1827212"/>
            <a:ext cx="731361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5437" lvl="0" marL="3254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5</a:t>
            </a:r>
            <a:endParaRPr/>
          </a:p>
          <a:p>
            <a:pPr indent="-325437" lvl="0" marL="3254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108 páginas</a:t>
            </a:r>
            <a:endParaRPr/>
          </a:p>
          <a:p>
            <a:pPr indent="-325437" lvl="0" marL="3254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0</a:t>
            </a: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108/5 = 22 arquivos, </a:t>
            </a:r>
            <a:endParaRPr/>
          </a:p>
          <a:p>
            <a:pPr indent="-268287" lvl="1" marL="7254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 de 5 páginas e 1 de 3 páginas</a:t>
            </a:r>
            <a:endParaRPr/>
          </a:p>
          <a:p>
            <a:pPr indent="-325437" lvl="0" marL="3254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1</a:t>
            </a: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22/4 = 6 arquivos</a:t>
            </a:r>
            <a:endParaRPr/>
          </a:p>
          <a:p>
            <a:pPr indent="-268287" lvl="1" marL="7254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de 20 páginas e 1 de 8 páginas</a:t>
            </a:r>
            <a:endParaRPr/>
          </a:p>
          <a:p>
            <a:pPr indent="-325437" lvl="0" marL="3254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2 : </a:t>
            </a: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6/4 = 2 arquivos</a:t>
            </a:r>
            <a:endParaRPr/>
          </a:p>
          <a:p>
            <a:pPr indent="-268287" lvl="1" marL="7254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de 80 páginas e 1 de 28 páginas</a:t>
            </a:r>
            <a:endParaRPr/>
          </a:p>
          <a:p>
            <a:pPr indent="-325437" lvl="0" marL="3254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3 : </a:t>
            </a: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arquivo ordenado de 108 pág</a:t>
            </a:r>
            <a:endParaRPr/>
          </a:p>
          <a:p>
            <a:pPr indent="-325437" lvl="0" marL="3254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I/O = 2*108*4 = 864</a:t>
            </a:r>
            <a:endParaRPr/>
          </a:p>
          <a:p>
            <a:pPr indent="-325437" lvl="0" marL="3254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Noto Sans Symbols"/>
              <a:buChar char="○"/>
            </a:pP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2*108(log</a:t>
            </a:r>
            <a:r>
              <a:rPr b="1" baseline="-25000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1" lang="en-US" sz="25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 + 1) = 864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5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7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627" name="Google Shape;627;p27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628" name="Google Shape;628;p27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9" name="Google Shape;629;p27"/>
          <p:cNvSpPr txBox="1"/>
          <p:nvPr>
            <p:ph type="title"/>
          </p:nvPr>
        </p:nvSpPr>
        <p:spPr>
          <a:xfrm>
            <a:off x="539750" y="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Comparação de Custos : n° de etapas</a:t>
            </a:r>
            <a:endParaRPr/>
          </a:p>
        </p:txBody>
      </p:sp>
      <p:grpSp>
        <p:nvGrpSpPr>
          <p:cNvPr id="630" name="Google Shape;630;p27"/>
          <p:cNvGrpSpPr/>
          <p:nvPr/>
        </p:nvGrpSpPr>
        <p:grpSpPr>
          <a:xfrm>
            <a:off x="1325562" y="1619250"/>
            <a:ext cx="7308850" cy="4275137"/>
            <a:chOff x="1325562" y="1619250"/>
            <a:chExt cx="7308850" cy="4275137"/>
          </a:xfrm>
        </p:grpSpPr>
        <p:sp>
          <p:nvSpPr>
            <p:cNvPr id="631" name="Google Shape;631;p27"/>
            <p:cNvSpPr txBox="1"/>
            <p:nvPr/>
          </p:nvSpPr>
          <p:spPr>
            <a:xfrm>
              <a:off x="7588250" y="5443537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632" name="Google Shape;632;p27"/>
            <p:cNvSpPr txBox="1"/>
            <p:nvPr/>
          </p:nvSpPr>
          <p:spPr>
            <a:xfrm>
              <a:off x="6545262" y="5443537"/>
              <a:ext cx="103663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633" name="Google Shape;633;p27"/>
            <p:cNvSpPr txBox="1"/>
            <p:nvPr/>
          </p:nvSpPr>
          <p:spPr>
            <a:xfrm>
              <a:off x="5499100" y="5443537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634" name="Google Shape;634;p27"/>
            <p:cNvSpPr txBox="1"/>
            <p:nvPr/>
          </p:nvSpPr>
          <p:spPr>
            <a:xfrm>
              <a:off x="4524375" y="5443537"/>
              <a:ext cx="96996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sp>
          <p:nvSpPr>
            <p:cNvPr id="635" name="Google Shape;635;p27"/>
            <p:cNvSpPr txBox="1"/>
            <p:nvPr/>
          </p:nvSpPr>
          <p:spPr>
            <a:xfrm>
              <a:off x="3805237" y="5443537"/>
              <a:ext cx="7143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  <a:endParaRPr/>
            </a:p>
          </p:txBody>
        </p:sp>
        <p:sp>
          <p:nvSpPr>
            <p:cNvPr id="636" name="Google Shape;636;p27"/>
            <p:cNvSpPr txBox="1"/>
            <p:nvPr/>
          </p:nvSpPr>
          <p:spPr>
            <a:xfrm>
              <a:off x="3086100" y="5443537"/>
              <a:ext cx="71278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30</a:t>
              </a:r>
              <a:endParaRPr/>
            </a:p>
          </p:txBody>
        </p:sp>
        <p:sp>
          <p:nvSpPr>
            <p:cNvPr id="637" name="Google Shape;637;p27"/>
            <p:cNvSpPr txBox="1"/>
            <p:nvPr/>
          </p:nvSpPr>
          <p:spPr>
            <a:xfrm>
              <a:off x="1325562" y="5443537"/>
              <a:ext cx="17557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Verdana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1000.000.000</a:t>
              </a:r>
              <a:endParaRPr/>
            </a:p>
          </p:txBody>
        </p:sp>
        <p:sp>
          <p:nvSpPr>
            <p:cNvPr id="638" name="Google Shape;638;p27"/>
            <p:cNvSpPr txBox="1"/>
            <p:nvPr/>
          </p:nvSpPr>
          <p:spPr>
            <a:xfrm>
              <a:off x="7588250" y="4991100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639" name="Google Shape;639;p27"/>
            <p:cNvSpPr txBox="1"/>
            <p:nvPr/>
          </p:nvSpPr>
          <p:spPr>
            <a:xfrm>
              <a:off x="6545262" y="4991100"/>
              <a:ext cx="103663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640" name="Google Shape;640;p27"/>
            <p:cNvSpPr txBox="1"/>
            <p:nvPr/>
          </p:nvSpPr>
          <p:spPr>
            <a:xfrm>
              <a:off x="5499100" y="4991100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/>
            </a:p>
          </p:txBody>
        </p:sp>
        <p:sp>
          <p:nvSpPr>
            <p:cNvPr id="641" name="Google Shape;641;p27"/>
            <p:cNvSpPr txBox="1"/>
            <p:nvPr/>
          </p:nvSpPr>
          <p:spPr>
            <a:xfrm>
              <a:off x="4524375" y="4991100"/>
              <a:ext cx="96996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sp>
          <p:nvSpPr>
            <p:cNvPr id="642" name="Google Shape;642;p27"/>
            <p:cNvSpPr txBox="1"/>
            <p:nvPr/>
          </p:nvSpPr>
          <p:spPr>
            <a:xfrm>
              <a:off x="3805237" y="4991100"/>
              <a:ext cx="7143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14</a:t>
              </a:r>
              <a:endParaRPr/>
            </a:p>
          </p:txBody>
        </p:sp>
        <p:sp>
          <p:nvSpPr>
            <p:cNvPr id="643" name="Google Shape;643;p27"/>
            <p:cNvSpPr txBox="1"/>
            <p:nvPr/>
          </p:nvSpPr>
          <p:spPr>
            <a:xfrm>
              <a:off x="3086100" y="4991100"/>
              <a:ext cx="71278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26</a:t>
              </a:r>
              <a:endParaRPr/>
            </a:p>
          </p:txBody>
        </p:sp>
        <p:sp>
          <p:nvSpPr>
            <p:cNvPr id="644" name="Google Shape;644;p27"/>
            <p:cNvSpPr txBox="1"/>
            <p:nvPr/>
          </p:nvSpPr>
          <p:spPr>
            <a:xfrm>
              <a:off x="1325562" y="4991100"/>
              <a:ext cx="17557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100.000.000</a:t>
              </a:r>
              <a:endParaRPr/>
            </a:p>
          </p:txBody>
        </p:sp>
        <p:sp>
          <p:nvSpPr>
            <p:cNvPr id="645" name="Google Shape;645;p27"/>
            <p:cNvSpPr txBox="1"/>
            <p:nvPr/>
          </p:nvSpPr>
          <p:spPr>
            <a:xfrm>
              <a:off x="7588250" y="4540250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46" name="Google Shape;646;p27"/>
            <p:cNvSpPr txBox="1"/>
            <p:nvPr/>
          </p:nvSpPr>
          <p:spPr>
            <a:xfrm>
              <a:off x="6545262" y="4540250"/>
              <a:ext cx="103663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647" name="Google Shape;647;p27"/>
            <p:cNvSpPr txBox="1"/>
            <p:nvPr/>
          </p:nvSpPr>
          <p:spPr>
            <a:xfrm>
              <a:off x="5499100" y="4540250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6</a:t>
              </a:r>
              <a:endParaRPr/>
            </a:p>
          </p:txBody>
        </p:sp>
        <p:sp>
          <p:nvSpPr>
            <p:cNvPr id="648" name="Google Shape;648;p27"/>
            <p:cNvSpPr txBox="1"/>
            <p:nvPr/>
          </p:nvSpPr>
          <p:spPr>
            <a:xfrm>
              <a:off x="4524375" y="4540250"/>
              <a:ext cx="96996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649" name="Google Shape;649;p27"/>
            <p:cNvSpPr txBox="1"/>
            <p:nvPr/>
          </p:nvSpPr>
          <p:spPr>
            <a:xfrm>
              <a:off x="3805237" y="4540250"/>
              <a:ext cx="7143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/>
            </a:p>
          </p:txBody>
        </p:sp>
        <p:sp>
          <p:nvSpPr>
            <p:cNvPr id="650" name="Google Shape;650;p27"/>
            <p:cNvSpPr txBox="1"/>
            <p:nvPr/>
          </p:nvSpPr>
          <p:spPr>
            <a:xfrm>
              <a:off x="3086100" y="4540250"/>
              <a:ext cx="71278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23</a:t>
              </a:r>
              <a:endParaRPr/>
            </a:p>
          </p:txBody>
        </p:sp>
        <p:sp>
          <p:nvSpPr>
            <p:cNvPr id="651" name="Google Shape;651;p27"/>
            <p:cNvSpPr txBox="1"/>
            <p:nvPr/>
          </p:nvSpPr>
          <p:spPr>
            <a:xfrm>
              <a:off x="1325562" y="4540250"/>
              <a:ext cx="17557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10.000.000</a:t>
              </a:r>
              <a:endParaRPr/>
            </a:p>
          </p:txBody>
        </p:sp>
        <p:sp>
          <p:nvSpPr>
            <p:cNvPr id="652" name="Google Shape;652;p27"/>
            <p:cNvSpPr txBox="1"/>
            <p:nvPr/>
          </p:nvSpPr>
          <p:spPr>
            <a:xfrm>
              <a:off x="7588250" y="4087812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53" name="Google Shape;653;p27"/>
            <p:cNvSpPr txBox="1"/>
            <p:nvPr/>
          </p:nvSpPr>
          <p:spPr>
            <a:xfrm>
              <a:off x="6545262" y="4087812"/>
              <a:ext cx="103663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54" name="Google Shape;654;p27"/>
            <p:cNvSpPr txBox="1"/>
            <p:nvPr/>
          </p:nvSpPr>
          <p:spPr>
            <a:xfrm>
              <a:off x="5499100" y="4087812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655" name="Google Shape;655;p27"/>
            <p:cNvSpPr txBox="1"/>
            <p:nvPr/>
          </p:nvSpPr>
          <p:spPr>
            <a:xfrm>
              <a:off x="4524375" y="4087812"/>
              <a:ext cx="96996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/>
            </a:p>
          </p:txBody>
        </p:sp>
        <p:sp>
          <p:nvSpPr>
            <p:cNvPr id="656" name="Google Shape;656;p27"/>
            <p:cNvSpPr txBox="1"/>
            <p:nvPr/>
          </p:nvSpPr>
          <p:spPr>
            <a:xfrm>
              <a:off x="3805237" y="4087812"/>
              <a:ext cx="7143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sp>
          <p:nvSpPr>
            <p:cNvPr id="657" name="Google Shape;657;p27"/>
            <p:cNvSpPr txBox="1"/>
            <p:nvPr/>
          </p:nvSpPr>
          <p:spPr>
            <a:xfrm>
              <a:off x="3086100" y="4087812"/>
              <a:ext cx="71278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20</a:t>
              </a:r>
              <a:endParaRPr/>
            </a:p>
          </p:txBody>
        </p:sp>
        <p:sp>
          <p:nvSpPr>
            <p:cNvPr id="658" name="Google Shape;658;p27"/>
            <p:cNvSpPr txBox="1"/>
            <p:nvPr/>
          </p:nvSpPr>
          <p:spPr>
            <a:xfrm>
              <a:off x="1325562" y="4087812"/>
              <a:ext cx="17557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1.000.000</a:t>
              </a:r>
              <a:endParaRPr/>
            </a:p>
          </p:txBody>
        </p:sp>
        <p:sp>
          <p:nvSpPr>
            <p:cNvPr id="659" name="Google Shape;659;p27"/>
            <p:cNvSpPr txBox="1"/>
            <p:nvPr/>
          </p:nvSpPr>
          <p:spPr>
            <a:xfrm>
              <a:off x="7588250" y="3636962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60" name="Google Shape;660;p27"/>
            <p:cNvSpPr txBox="1"/>
            <p:nvPr/>
          </p:nvSpPr>
          <p:spPr>
            <a:xfrm>
              <a:off x="6545262" y="3636962"/>
              <a:ext cx="103663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61" name="Google Shape;661;p27"/>
            <p:cNvSpPr txBox="1"/>
            <p:nvPr/>
          </p:nvSpPr>
          <p:spPr>
            <a:xfrm>
              <a:off x="5499100" y="3636962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662" name="Google Shape;662;p27"/>
            <p:cNvSpPr txBox="1"/>
            <p:nvPr/>
          </p:nvSpPr>
          <p:spPr>
            <a:xfrm>
              <a:off x="4524375" y="3636962"/>
              <a:ext cx="96996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6</a:t>
              </a:r>
              <a:endParaRPr/>
            </a:p>
          </p:txBody>
        </p:sp>
        <p:sp>
          <p:nvSpPr>
            <p:cNvPr id="663" name="Google Shape;663;p27"/>
            <p:cNvSpPr txBox="1"/>
            <p:nvPr/>
          </p:nvSpPr>
          <p:spPr>
            <a:xfrm>
              <a:off x="3805237" y="3636962"/>
              <a:ext cx="7143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9</a:t>
              </a:r>
              <a:endParaRPr/>
            </a:p>
          </p:txBody>
        </p:sp>
        <p:sp>
          <p:nvSpPr>
            <p:cNvPr id="664" name="Google Shape;664;p27"/>
            <p:cNvSpPr txBox="1"/>
            <p:nvPr/>
          </p:nvSpPr>
          <p:spPr>
            <a:xfrm>
              <a:off x="3086100" y="3636962"/>
              <a:ext cx="71278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  <a:endParaRPr/>
            </a:p>
          </p:txBody>
        </p:sp>
        <p:sp>
          <p:nvSpPr>
            <p:cNvPr id="665" name="Google Shape;665;p27"/>
            <p:cNvSpPr txBox="1"/>
            <p:nvPr/>
          </p:nvSpPr>
          <p:spPr>
            <a:xfrm>
              <a:off x="1325562" y="3636962"/>
              <a:ext cx="17557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100.000</a:t>
              </a:r>
              <a:endParaRPr/>
            </a:p>
          </p:txBody>
        </p:sp>
        <p:sp>
          <p:nvSpPr>
            <p:cNvPr id="666" name="Google Shape;666;p27"/>
            <p:cNvSpPr txBox="1"/>
            <p:nvPr/>
          </p:nvSpPr>
          <p:spPr>
            <a:xfrm>
              <a:off x="7588250" y="3187700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667" name="Google Shape;667;p27"/>
            <p:cNvSpPr txBox="1"/>
            <p:nvPr/>
          </p:nvSpPr>
          <p:spPr>
            <a:xfrm>
              <a:off x="6545262" y="3187700"/>
              <a:ext cx="103663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668" name="Google Shape;668;p27"/>
            <p:cNvSpPr txBox="1"/>
            <p:nvPr/>
          </p:nvSpPr>
          <p:spPr>
            <a:xfrm>
              <a:off x="5499100" y="3187700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669" name="Google Shape;669;p27"/>
            <p:cNvSpPr txBox="1"/>
            <p:nvPr/>
          </p:nvSpPr>
          <p:spPr>
            <a:xfrm>
              <a:off x="4524375" y="3187700"/>
              <a:ext cx="96996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670" name="Google Shape;670;p27"/>
            <p:cNvSpPr txBox="1"/>
            <p:nvPr/>
          </p:nvSpPr>
          <p:spPr>
            <a:xfrm>
              <a:off x="3805237" y="3187700"/>
              <a:ext cx="7143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/>
            </a:p>
          </p:txBody>
        </p:sp>
        <p:sp>
          <p:nvSpPr>
            <p:cNvPr id="671" name="Google Shape;671;p27"/>
            <p:cNvSpPr txBox="1"/>
            <p:nvPr/>
          </p:nvSpPr>
          <p:spPr>
            <a:xfrm>
              <a:off x="3086100" y="3187700"/>
              <a:ext cx="71278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13</a:t>
              </a:r>
              <a:endParaRPr/>
            </a:p>
          </p:txBody>
        </p:sp>
        <p:sp>
          <p:nvSpPr>
            <p:cNvPr id="672" name="Google Shape;672;p27"/>
            <p:cNvSpPr txBox="1"/>
            <p:nvPr/>
          </p:nvSpPr>
          <p:spPr>
            <a:xfrm>
              <a:off x="1325562" y="3187700"/>
              <a:ext cx="17557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10.000</a:t>
              </a:r>
              <a:endParaRPr/>
            </a:p>
          </p:txBody>
        </p:sp>
        <p:sp>
          <p:nvSpPr>
            <p:cNvPr id="673" name="Google Shape;673;p27"/>
            <p:cNvSpPr txBox="1"/>
            <p:nvPr/>
          </p:nvSpPr>
          <p:spPr>
            <a:xfrm>
              <a:off x="7588250" y="2735262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674" name="Google Shape;674;p27"/>
            <p:cNvSpPr txBox="1"/>
            <p:nvPr/>
          </p:nvSpPr>
          <p:spPr>
            <a:xfrm>
              <a:off x="6545262" y="2735262"/>
              <a:ext cx="103663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675" name="Google Shape;675;p27"/>
            <p:cNvSpPr txBox="1"/>
            <p:nvPr/>
          </p:nvSpPr>
          <p:spPr>
            <a:xfrm>
              <a:off x="5499100" y="2735262"/>
              <a:ext cx="10398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76" name="Google Shape;676;p27"/>
            <p:cNvSpPr txBox="1"/>
            <p:nvPr/>
          </p:nvSpPr>
          <p:spPr>
            <a:xfrm>
              <a:off x="4524375" y="2735262"/>
              <a:ext cx="96996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677" name="Google Shape;677;p27"/>
            <p:cNvSpPr txBox="1"/>
            <p:nvPr/>
          </p:nvSpPr>
          <p:spPr>
            <a:xfrm>
              <a:off x="3805237" y="2735262"/>
              <a:ext cx="7143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678" name="Google Shape;678;p27"/>
            <p:cNvSpPr txBox="1"/>
            <p:nvPr/>
          </p:nvSpPr>
          <p:spPr>
            <a:xfrm>
              <a:off x="3086100" y="2735262"/>
              <a:ext cx="712787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/>
            </a:p>
          </p:txBody>
        </p:sp>
        <p:sp>
          <p:nvSpPr>
            <p:cNvPr id="679" name="Google Shape;679;p27"/>
            <p:cNvSpPr txBox="1"/>
            <p:nvPr/>
          </p:nvSpPr>
          <p:spPr>
            <a:xfrm>
              <a:off x="1325562" y="2735262"/>
              <a:ext cx="1755775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1.000</a:t>
              </a:r>
              <a:endParaRPr/>
            </a:p>
          </p:txBody>
        </p:sp>
        <p:sp>
          <p:nvSpPr>
            <p:cNvPr id="680" name="Google Shape;680;p27"/>
            <p:cNvSpPr txBox="1"/>
            <p:nvPr/>
          </p:nvSpPr>
          <p:spPr>
            <a:xfrm>
              <a:off x="7588250" y="2284412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681" name="Google Shape;681;p27"/>
            <p:cNvSpPr txBox="1"/>
            <p:nvPr/>
          </p:nvSpPr>
          <p:spPr>
            <a:xfrm>
              <a:off x="6545262" y="2284412"/>
              <a:ext cx="103663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682" name="Google Shape;682;p27"/>
            <p:cNvSpPr txBox="1"/>
            <p:nvPr/>
          </p:nvSpPr>
          <p:spPr>
            <a:xfrm>
              <a:off x="5499100" y="2284412"/>
              <a:ext cx="103981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683" name="Google Shape;683;p27"/>
            <p:cNvSpPr txBox="1"/>
            <p:nvPr/>
          </p:nvSpPr>
          <p:spPr>
            <a:xfrm>
              <a:off x="4524375" y="2284412"/>
              <a:ext cx="969962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684" name="Google Shape;684;p27"/>
            <p:cNvSpPr txBox="1"/>
            <p:nvPr/>
          </p:nvSpPr>
          <p:spPr>
            <a:xfrm>
              <a:off x="3805237" y="2284412"/>
              <a:ext cx="7143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685" name="Google Shape;685;p27"/>
            <p:cNvSpPr txBox="1"/>
            <p:nvPr/>
          </p:nvSpPr>
          <p:spPr>
            <a:xfrm>
              <a:off x="3086100" y="2284412"/>
              <a:ext cx="712787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/>
            </a:p>
          </p:txBody>
        </p:sp>
        <p:sp>
          <p:nvSpPr>
            <p:cNvPr id="686" name="Google Shape;686;p27"/>
            <p:cNvSpPr txBox="1"/>
            <p:nvPr/>
          </p:nvSpPr>
          <p:spPr>
            <a:xfrm>
              <a:off x="1325562" y="2284412"/>
              <a:ext cx="1755775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Verdana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100</a:t>
              </a:r>
              <a:endParaRPr/>
            </a:p>
          </p:txBody>
        </p:sp>
        <p:sp>
          <p:nvSpPr>
            <p:cNvPr id="687" name="Google Shape;687;p27"/>
            <p:cNvSpPr txBox="1"/>
            <p:nvPr/>
          </p:nvSpPr>
          <p:spPr>
            <a:xfrm>
              <a:off x="7588250" y="1619250"/>
              <a:ext cx="1039812" cy="658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Verdana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B=257</a:t>
              </a:r>
              <a:endParaRPr/>
            </a:p>
          </p:txBody>
        </p:sp>
        <p:sp>
          <p:nvSpPr>
            <p:cNvPr id="688" name="Google Shape;688;p27"/>
            <p:cNvSpPr txBox="1"/>
            <p:nvPr/>
          </p:nvSpPr>
          <p:spPr>
            <a:xfrm>
              <a:off x="6545262" y="1619250"/>
              <a:ext cx="1036637" cy="658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Verdana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B=129</a:t>
              </a:r>
              <a:endParaRPr/>
            </a:p>
          </p:txBody>
        </p:sp>
        <p:sp>
          <p:nvSpPr>
            <p:cNvPr id="689" name="Google Shape;689;p27"/>
            <p:cNvSpPr txBox="1"/>
            <p:nvPr/>
          </p:nvSpPr>
          <p:spPr>
            <a:xfrm>
              <a:off x="5499100" y="1619250"/>
              <a:ext cx="1039812" cy="658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Verdana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B=17</a:t>
              </a:r>
              <a:endParaRPr/>
            </a:p>
          </p:txBody>
        </p:sp>
        <p:sp>
          <p:nvSpPr>
            <p:cNvPr id="690" name="Google Shape;690;p27"/>
            <p:cNvSpPr txBox="1"/>
            <p:nvPr/>
          </p:nvSpPr>
          <p:spPr>
            <a:xfrm>
              <a:off x="4524375" y="1619250"/>
              <a:ext cx="969962" cy="658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Verdana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B=9</a:t>
              </a:r>
              <a:endParaRPr/>
            </a:p>
          </p:txBody>
        </p:sp>
        <p:sp>
          <p:nvSpPr>
            <p:cNvPr id="691" name="Google Shape;691;p27"/>
            <p:cNvSpPr txBox="1"/>
            <p:nvPr/>
          </p:nvSpPr>
          <p:spPr>
            <a:xfrm>
              <a:off x="3805237" y="1619250"/>
              <a:ext cx="714375" cy="658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Verdana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B=5</a:t>
              </a:r>
              <a:endParaRPr/>
            </a:p>
          </p:txBody>
        </p:sp>
        <p:sp>
          <p:nvSpPr>
            <p:cNvPr id="692" name="Google Shape;692;p27"/>
            <p:cNvSpPr txBox="1"/>
            <p:nvPr/>
          </p:nvSpPr>
          <p:spPr>
            <a:xfrm>
              <a:off x="3086100" y="1619250"/>
              <a:ext cx="712787" cy="658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Verdana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B=3</a:t>
              </a:r>
              <a:endParaRPr/>
            </a:p>
          </p:txBody>
        </p:sp>
        <p:sp>
          <p:nvSpPr>
            <p:cNvPr id="693" name="Google Shape;693;p27"/>
            <p:cNvSpPr txBox="1"/>
            <p:nvPr/>
          </p:nvSpPr>
          <p:spPr>
            <a:xfrm>
              <a:off x="1325562" y="1619250"/>
              <a:ext cx="1755775" cy="658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Verdana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cxnSp>
          <p:nvCxnSpPr>
            <p:cNvPr id="694" name="Google Shape;694;p27"/>
            <p:cNvCxnSpPr/>
            <p:nvPr/>
          </p:nvCxnSpPr>
          <p:spPr>
            <a:xfrm>
              <a:off x="1325562" y="1619250"/>
              <a:ext cx="7304087" cy="0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5" name="Google Shape;695;p27"/>
            <p:cNvCxnSpPr/>
            <p:nvPr/>
          </p:nvCxnSpPr>
          <p:spPr>
            <a:xfrm>
              <a:off x="1325562" y="2284412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6" name="Google Shape;696;p27"/>
            <p:cNvCxnSpPr/>
            <p:nvPr/>
          </p:nvCxnSpPr>
          <p:spPr>
            <a:xfrm>
              <a:off x="1325562" y="2735262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7" name="Google Shape;697;p27"/>
            <p:cNvCxnSpPr/>
            <p:nvPr/>
          </p:nvCxnSpPr>
          <p:spPr>
            <a:xfrm>
              <a:off x="1325562" y="3187700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8" name="Google Shape;698;p27"/>
            <p:cNvCxnSpPr/>
            <p:nvPr/>
          </p:nvCxnSpPr>
          <p:spPr>
            <a:xfrm>
              <a:off x="1325562" y="3636962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9" name="Google Shape;699;p27"/>
            <p:cNvCxnSpPr/>
            <p:nvPr/>
          </p:nvCxnSpPr>
          <p:spPr>
            <a:xfrm>
              <a:off x="1325562" y="4087812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0" name="Google Shape;700;p27"/>
            <p:cNvCxnSpPr/>
            <p:nvPr/>
          </p:nvCxnSpPr>
          <p:spPr>
            <a:xfrm>
              <a:off x="1325562" y="4540250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1" name="Google Shape;701;p27"/>
            <p:cNvCxnSpPr/>
            <p:nvPr/>
          </p:nvCxnSpPr>
          <p:spPr>
            <a:xfrm>
              <a:off x="1325562" y="4991100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2" name="Google Shape;702;p27"/>
            <p:cNvCxnSpPr/>
            <p:nvPr/>
          </p:nvCxnSpPr>
          <p:spPr>
            <a:xfrm>
              <a:off x="1325562" y="5443537"/>
              <a:ext cx="7304087" cy="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3" name="Google Shape;703;p27"/>
            <p:cNvCxnSpPr/>
            <p:nvPr/>
          </p:nvCxnSpPr>
          <p:spPr>
            <a:xfrm>
              <a:off x="1325562" y="5894387"/>
              <a:ext cx="7304087" cy="0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4" name="Google Shape;704;p27"/>
            <p:cNvCxnSpPr/>
            <p:nvPr/>
          </p:nvCxnSpPr>
          <p:spPr>
            <a:xfrm>
              <a:off x="1325562" y="1619250"/>
              <a:ext cx="0" cy="4268787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5" name="Google Shape;705;p27"/>
            <p:cNvCxnSpPr/>
            <p:nvPr/>
          </p:nvCxnSpPr>
          <p:spPr>
            <a:xfrm>
              <a:off x="3086100" y="1619250"/>
              <a:ext cx="0" cy="426878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6" name="Google Shape;706;p27"/>
            <p:cNvCxnSpPr/>
            <p:nvPr/>
          </p:nvCxnSpPr>
          <p:spPr>
            <a:xfrm>
              <a:off x="3805237" y="1619250"/>
              <a:ext cx="0" cy="426878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7" name="Google Shape;707;p27"/>
            <p:cNvCxnSpPr/>
            <p:nvPr/>
          </p:nvCxnSpPr>
          <p:spPr>
            <a:xfrm>
              <a:off x="4524375" y="1619250"/>
              <a:ext cx="0" cy="426878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8" name="Google Shape;708;p27"/>
            <p:cNvCxnSpPr/>
            <p:nvPr/>
          </p:nvCxnSpPr>
          <p:spPr>
            <a:xfrm>
              <a:off x="5499100" y="1619250"/>
              <a:ext cx="0" cy="426878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9" name="Google Shape;709;p27"/>
            <p:cNvCxnSpPr/>
            <p:nvPr/>
          </p:nvCxnSpPr>
          <p:spPr>
            <a:xfrm>
              <a:off x="6545262" y="1619250"/>
              <a:ext cx="0" cy="426878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0" name="Google Shape;710;p27"/>
            <p:cNvCxnSpPr/>
            <p:nvPr/>
          </p:nvCxnSpPr>
          <p:spPr>
            <a:xfrm>
              <a:off x="7588250" y="1619250"/>
              <a:ext cx="0" cy="426878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1" name="Google Shape;711;p27"/>
            <p:cNvCxnSpPr/>
            <p:nvPr/>
          </p:nvCxnSpPr>
          <p:spPr>
            <a:xfrm>
              <a:off x="8634412" y="1619250"/>
              <a:ext cx="0" cy="4268787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12" name="Google Shape;712;p27"/>
          <p:cNvSpPr txBox="1"/>
          <p:nvPr/>
        </p:nvSpPr>
        <p:spPr>
          <a:xfrm>
            <a:off x="1339850" y="5972175"/>
            <a:ext cx="40338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Numero de I/O = etapas * 2N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8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720" name="Google Shape;720;p28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721" name="Google Shape;721;p28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2" name="Google Shape;722;p28"/>
          <p:cNvSpPr txBox="1"/>
          <p:nvPr>
            <p:ph type="title"/>
          </p:nvPr>
        </p:nvSpPr>
        <p:spPr>
          <a:xfrm>
            <a:off x="539750" y="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Comparação com Two-way</a:t>
            </a:r>
            <a:endParaRPr/>
          </a:p>
        </p:txBody>
      </p:sp>
      <p:pic>
        <p:nvPicPr>
          <p:cNvPr id="723" name="Google Shape;7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5" y="1255712"/>
            <a:ext cx="7470775" cy="50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9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731" name="Google Shape;731;p29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732" name="Google Shape;732;p29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3" name="Google Shape;733;p29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Melhorias : minimizando o número de subarquivos do passo 0</a:t>
            </a:r>
            <a:endParaRPr/>
          </a:p>
        </p:txBody>
      </p:sp>
      <p:sp>
        <p:nvSpPr>
          <p:cNvPr id="734" name="Google Shape;734;p29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 Sort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Seja B o número de páginas do bufferpool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 uma para entrada(Inp) e outra para saída(Out)‏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B-2 páginas formarão o current-set (CSet)‏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cada rodada grava-se um current-run(CRun)‏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5" name="Google Shape;7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419475"/>
            <a:ext cx="7740650" cy="288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0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743" name="Google Shape;743;p30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744" name="Google Shape;744;p30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5" name="Google Shape;745;p30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de uma rodada do Replacement Sort </a:t>
            </a:r>
            <a:endParaRPr/>
          </a:p>
        </p:txBody>
      </p:sp>
      <p:pic>
        <p:nvPicPr>
          <p:cNvPr id="746" name="Google Shape;7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87" y="1198562"/>
            <a:ext cx="7591425" cy="330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4500562"/>
            <a:ext cx="7740650" cy="176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1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754" name="Google Shape;754;p31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755" name="Google Shape;755;p31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6" name="Google Shape;756;p31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 Sort - Considerações finais </a:t>
            </a:r>
            <a:endParaRPr/>
          </a:p>
        </p:txBody>
      </p:sp>
      <p:sp>
        <p:nvSpPr>
          <p:cNvPr id="757" name="Google Shape;757;p31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Registros de tamanho variável dificultam o processo.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Seleção da menor chave do CSet pode usar uma estrutura de dados, por exemplo, um max Heap (árvore onde todo filho tem chave menor ou igual ao pai)‏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média o tamanho do subarquivo de cada rodada é igual a 2B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B = 6, 1 reg/pg. Logo temos 4 reg no Cset 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8" name="Google Shape;7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4859337"/>
            <a:ext cx="7019925" cy="900112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1"/>
          <p:cNvSpPr txBox="1"/>
          <p:nvPr/>
        </p:nvSpPr>
        <p:spPr>
          <a:xfrm>
            <a:off x="7402512" y="4938712"/>
            <a:ext cx="6381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2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767" name="Google Shape;767;p32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768" name="Google Shape;768;p32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9" name="Google Shape;769;p32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Outras melhorias no Sort Externo</a:t>
            </a:r>
            <a:endParaRPr/>
          </a:p>
        </p:txBody>
      </p:sp>
      <p:sp>
        <p:nvSpPr>
          <p:cNvPr id="770" name="Google Shape;770;p32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Diminuindo do Custo Médio de Cada IO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 baseado em blocos de várias páginas pode melhorar o tempo médio de cada IO (diminui o número de seeks), mas pode aumentar número de passos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Buffering pode ser usado para paralelizar trabalho da CPU enquanto aguarda requisição de 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6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Fundamentos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685800" y="1125537"/>
            <a:ext cx="7750175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Fundamentos</a:t>
            </a:r>
            <a:endParaRPr/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778" name="Google Shape;778;p33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779" name="Google Shape;779;p33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0" name="Google Shape;780;p33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Externo com IO baseado em Blocos</a:t>
            </a:r>
            <a:endParaRPr/>
          </a:p>
        </p:txBody>
      </p:sp>
      <p:sp>
        <p:nvSpPr>
          <p:cNvPr id="781" name="Google Shape;781;p33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leitura e gravação = bloco com b páginas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diminui número de seeks, portanto o custo médio do IO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páginas para Out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de no máximo (B−b)/b = B/b -1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o sort merge externo com b páginas de output e merge de (B−b)/b  subarquivos por passo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Exemplo:B = 10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b = 1, merge de nove subarquivos por passo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b = 2, merge de 4 subarquivos por passo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aumenta-se o número de pasos, portanto o número de IOs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melhoria depende de b, tamanho do arquivo, características de desempenho do disco.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789" name="Google Shape;789;p34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790" name="Google Shape;790;p34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1" name="Google Shape;791;p34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Sort Externo com IO baseado em Blocos</a:t>
            </a:r>
            <a:endParaRPr/>
          </a:p>
        </p:txBody>
      </p:sp>
      <p:sp>
        <p:nvSpPr>
          <p:cNvPr id="792" name="Google Shape;792;p34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incluindo Replacement Sort no Passo 0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Passo 0: produz N2 = N/(2B) subarquivos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Passos 1, 2, ...: merge F = B/b -1 subarquivos por vez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NroPassos = 1+ log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N2, sendo que originalmente seria NroPasso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 Original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+ log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B-1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N/B</a:t>
            </a:r>
            <a:endParaRPr/>
          </a:p>
        </p:txBody>
      </p:sp>
      <p:pic>
        <p:nvPicPr>
          <p:cNvPr id="793" name="Google Shape;7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3419475"/>
            <a:ext cx="6659562" cy="25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225" y="5940425"/>
            <a:ext cx="5580062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5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02" name="Google Shape;802;p35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03" name="Google Shape;803;p35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4" name="Google Shape;804;p35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 Sort Externo com IO baseado em Blocos</a:t>
            </a:r>
            <a:endParaRPr/>
          </a:p>
        </p:txBody>
      </p:sp>
      <p:sp>
        <p:nvSpPr>
          <p:cNvPr id="805" name="Google Shape;805;p35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N = 1.000.000,  B = 5000, b = 32,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 = piso(1.000.000/ (2×5.000)) = 100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piso(5.000/32) – 1 = 155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NroPassos = 1 + teto(log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155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100) = 2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Considerações finais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Necessita maior área de bloco para manter número de passos semelhante ao algoritmo original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 pode haver aumento do número de passos e de I/O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cada I/O o custo em tempo será menor, devido ao tamanho dos blocos de leitura e gravação.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6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13" name="Google Shape;813;p36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14" name="Google Shape;814;p36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5" name="Google Shape;815;p36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Buffering</a:t>
            </a:r>
            <a:endParaRPr/>
          </a:p>
        </p:txBody>
      </p:sp>
      <p:sp>
        <p:nvSpPr>
          <p:cNvPr id="816" name="Google Shape;816;p36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considerando que a CPU é  bem mais rápida que o IO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mantem CPU ocupada enquanto aguarda requisição de IO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isso faz prefetch de páginas shadow, uma para  cada página de input, além de página shadow para output (figura)‏</a:t>
            </a:r>
            <a:endParaRPr/>
          </a:p>
        </p:txBody>
      </p:sp>
      <p:pic>
        <p:nvPicPr>
          <p:cNvPr id="817" name="Google Shape;8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3240087"/>
            <a:ext cx="7740650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7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25" name="Google Shape;825;p37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26" name="Google Shape;826;p37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7" name="Google Shape;827;p37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B+ como alternativa à ordenação</a:t>
            </a:r>
            <a:endParaRPr/>
          </a:p>
        </p:txBody>
      </p:sp>
      <p:sp>
        <p:nvSpPr>
          <p:cNvPr id="828" name="Google Shape;828;p37"/>
          <p:cNvSpPr txBox="1"/>
          <p:nvPr/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B+ como alternativa à ordenação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36" name="Google Shape;836;p38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37" name="Google Shape;837;p38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8" name="Google Shape;838;p38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B+ como alternativa à ordenação</a:t>
            </a:r>
            <a:endParaRPr/>
          </a:p>
        </p:txBody>
      </p:sp>
      <p:sp>
        <p:nvSpPr>
          <p:cNvPr id="839" name="Google Shape;839;p38"/>
          <p:cNvSpPr txBox="1"/>
          <p:nvPr/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existe índice baseado em árvore B+, considere utilizá-la em substituição à ordenação externa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Idéia: recuperar registros percorrendo as folhas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Considerações: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 Árvore B+ é agrupada trata-se de uma boa idéia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Senão é perigoso e pode ser uma idéia muito ruim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47" name="Google Shape;847;p39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48" name="Google Shape;848;p39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9" name="Google Shape;849;p39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B+ Agrupada como alternativa à ordenação</a:t>
            </a:r>
            <a:endParaRPr/>
          </a:p>
        </p:txBody>
      </p:sp>
      <p:pic>
        <p:nvPicPr>
          <p:cNvPr id="850" name="Google Shape;8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1260475"/>
            <a:ext cx="8099425" cy="504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58" name="Google Shape;858;p40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59" name="Google Shape;859;p40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0" name="Google Shape;860;p40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B+ Não Agrupada como alternativa à ordenação</a:t>
            </a:r>
            <a:endParaRPr/>
          </a:p>
        </p:txBody>
      </p:sp>
      <p:pic>
        <p:nvPicPr>
          <p:cNvPr id="861" name="Google Shape;8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3240087"/>
            <a:ext cx="7019925" cy="2824162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0"/>
          <p:cNvSpPr txBox="1"/>
          <p:nvPr/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(alternativa 2)‏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Raiz até a folha mais à esquerda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Percorre sequencial set e para cada entrada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Busca página do data set (um IO por registro =&gt; pode ser péssimo)‏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1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70" name="Google Shape;870;p41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71" name="Google Shape;871;p41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2" name="Google Shape;872;p41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Comparação Árvore B+ Não Agrupada x ordenação </a:t>
            </a:r>
            <a:endParaRPr/>
          </a:p>
        </p:txBody>
      </p:sp>
      <p:pic>
        <p:nvPicPr>
          <p:cNvPr id="873" name="Google Shape;8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1260475"/>
            <a:ext cx="7523162" cy="504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81" name="Google Shape;881;p42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82" name="Google Shape;882;p42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3" name="Google Shape;883;p42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Considerações finais sobre classificação externa</a:t>
            </a:r>
            <a:endParaRPr/>
          </a:p>
        </p:txBody>
      </p:sp>
      <p:sp>
        <p:nvSpPr>
          <p:cNvPr id="884" name="Google Shape;884;p42"/>
          <p:cNvSpPr txBox="1"/>
          <p:nvPr/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importante no processamento de consultas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Merge Sort é a solução mais usada para minimizar custo de IO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Passo 0: subarquivos ordenados de tamanho B (ou 2B com replacement sort)‏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Passos seguinte: merge de subarquivos com número dependente de B e do tamanhos dos blocos</a:t>
            </a:r>
            <a:endParaRPr/>
          </a:p>
          <a:p>
            <a:pPr indent="-228600" lvl="2" marL="1143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✓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Maiores blocos minimizam custo de cada IO</a:t>
            </a:r>
            <a:endParaRPr/>
          </a:p>
          <a:p>
            <a:pPr indent="-228600" lvl="2" marL="1143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✓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Menores blocos minimizam número de passos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B+ agrupada é uma boa alternativa, mas a não agrupada pode ser muito ruim.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108" name="Google Shape;108;p7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685800" y="1125537"/>
            <a:ext cx="7750175" cy="539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76375"/>
            <a:ext cx="7920037" cy="48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3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892" name="Google Shape;892;p43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893" name="Google Shape;893;p43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4" name="Google Shape;894;p43"/>
          <p:cNvSpPr txBox="1"/>
          <p:nvPr>
            <p:ph type="title"/>
          </p:nvPr>
        </p:nvSpPr>
        <p:spPr>
          <a:xfrm>
            <a:off x="684212" y="412750"/>
            <a:ext cx="77501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 – Ordenação Externa</a:t>
            </a:r>
            <a:endParaRPr/>
          </a:p>
        </p:txBody>
      </p:sp>
      <p:sp>
        <p:nvSpPr>
          <p:cNvPr id="895" name="Google Shape;895;p43"/>
          <p:cNvSpPr txBox="1"/>
          <p:nvPr>
            <p:ph idx="1" type="body"/>
          </p:nvPr>
        </p:nvSpPr>
        <p:spPr>
          <a:xfrm>
            <a:off x="539750" y="1260475"/>
            <a:ext cx="77501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 CAP 13 LIVRO-TEXTO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4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903" name="Google Shape;903;p44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904" name="Google Shape;904;p44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5" name="Google Shape;905;p44"/>
          <p:cNvSpPr txBox="1"/>
          <p:nvPr>
            <p:ph type="title"/>
          </p:nvPr>
        </p:nvSpPr>
        <p:spPr>
          <a:xfrm>
            <a:off x="684212" y="404812"/>
            <a:ext cx="7750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 - Ordenação Externa</a:t>
            </a:r>
            <a:endParaRPr/>
          </a:p>
        </p:txBody>
      </p:sp>
      <p:sp>
        <p:nvSpPr>
          <p:cNvPr id="906" name="Google Shape;906;p44"/>
          <p:cNvSpPr txBox="1"/>
          <p:nvPr>
            <p:ph idx="1" type="body"/>
          </p:nvPr>
        </p:nvSpPr>
        <p:spPr>
          <a:xfrm>
            <a:off x="685800" y="1125537"/>
            <a:ext cx="7750175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t/>
            </a:r>
            <a:endParaRPr b="1" i="1" sz="32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t/>
            </a:r>
            <a:endParaRPr b="1" i="1" sz="32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t/>
            </a:r>
            <a:endParaRPr b="1" i="1" sz="32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t/>
            </a:r>
            <a:endParaRPr b="1" i="1" sz="32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 - Ordenação Externa*</a:t>
            </a:r>
            <a:endParaRPr/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t/>
            </a:r>
            <a:endParaRPr b="1" i="1" sz="32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t/>
            </a:r>
            <a:endParaRPr b="1" i="1" sz="32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material baseado no livro-texto e páginas públicas da internet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120" name="Google Shape;120;p8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121" name="Google Shape;121;p8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é parte do executor de consultas 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685800" y="1125537"/>
            <a:ext cx="7750175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Estudamos arquivos, buffers e índices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Vamos estudar execução de consultas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Antes de estudar os vários operadores da álgebra relacional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Antes de estudar como esses operadores são combinados em um plano de consulta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operador básico de grande importância é: 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EXTERNAL SORT </a:t>
            </a:r>
            <a:endParaRPr/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857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do operador SORT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685800" y="1125537"/>
            <a:ext cx="7750175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Noto Sans Symbols"/>
              <a:buChar char="●"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explícito: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SELECT		a, b, c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		FROM 			r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ORDER BY 		a, b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•"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Bulk-Loading  (construção bootom-up de Árvore B+)‏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•"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Eliminação de duplicatas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	SELECT DISTINCT a, b, c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FROM r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•"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Melhorias no desempenho de alguns operadores, por exemplo, junção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142" name="Google Shape;142;p10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p10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Arquivo Ordenado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685800" y="1125537"/>
            <a:ext cx="7750175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arquivo de registros está ordenado (sorted) com respeito a uma chave de ordenação (sort key) e uma ordem θ, se para todo par de registros r</a:t>
            </a:r>
            <a:r>
              <a:rPr b="1" baseline="-25000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="1" baseline="-25000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 r</a:t>
            </a:r>
            <a:r>
              <a:rPr b="1" baseline="-25000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precedendo r</a:t>
            </a:r>
            <a:r>
              <a:rPr b="1" baseline="-25000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arquivo, então suas chaves correspondentes estão na ordem  θ</a:t>
            </a:r>
            <a:endParaRPr/>
          </a:p>
          <a:p>
            <a:pPr indent="-336550" lvl="0" marL="3429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precede  r</a:t>
            </a:r>
            <a:r>
              <a:rPr b="1" baseline="-25000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6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↔</a:t>
            </a: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="1" baseline="-25000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.k  θ  r</a:t>
            </a:r>
            <a:r>
              <a:rPr b="1" baseline="-25000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.k</a:t>
            </a:r>
            <a:endParaRPr/>
          </a:p>
          <a:p>
            <a:pPr indent="-336550" lvl="0" marL="342900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153" name="Google Shape;153;p11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1"/>
          <p:cNvSpPr txBox="1"/>
          <p:nvPr>
            <p:ph type="title"/>
          </p:nvPr>
        </p:nvSpPr>
        <p:spPr>
          <a:xfrm>
            <a:off x="684212" y="236537"/>
            <a:ext cx="7750175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Abordagem para o Problema 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685800" y="1125537"/>
            <a:ext cx="7750175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Problema: </a:t>
            </a:r>
            <a:endParaRPr/>
          </a:p>
          <a:p>
            <a:pPr indent="-279400" lvl="0" marL="279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arquivo não cabe na memória</a:t>
            </a:r>
            <a:endParaRPr/>
          </a:p>
          <a:p>
            <a:pPr indent="-279400" lvl="0" marL="2794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Abordagem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Ordenar um arquivo de tamanho arbitrário considerando três páginas disponíveis no buffer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(Two-way Merge Sort)‏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Refinar o algoritmo com um uso mais efetivo do buffer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(External Merge Sort)‏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Melhorias (Replacement Sort)‏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idx="10" type="dt"/>
          </p:nvPr>
        </p:nvSpPr>
        <p:spPr>
          <a:xfrm>
            <a:off x="611187" y="6454775"/>
            <a:ext cx="26590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UFU/FACOM/BCC</a:t>
            </a:r>
            <a:endParaRPr/>
          </a:p>
        </p:txBody>
      </p:sp>
      <p:sp>
        <p:nvSpPr>
          <p:cNvPr id="164" name="Google Shape;164;p12"/>
          <p:cNvSpPr txBox="1"/>
          <p:nvPr>
            <p:ph idx="11" type="ftr"/>
          </p:nvPr>
        </p:nvSpPr>
        <p:spPr>
          <a:xfrm>
            <a:off x="4032250" y="6454775"/>
            <a:ext cx="13620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GBD</a:t>
            </a:r>
            <a:endParaRPr/>
          </a:p>
        </p:txBody>
      </p:sp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5975350" y="6400800"/>
            <a:ext cx="26574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2"/>
          <p:cNvSpPr txBox="1"/>
          <p:nvPr>
            <p:ph type="title"/>
          </p:nvPr>
        </p:nvSpPr>
        <p:spPr>
          <a:xfrm>
            <a:off x="720725" y="236537"/>
            <a:ext cx="7713662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Merge Sort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685800" y="1125537"/>
            <a:ext cx="7750175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Merge Sort</a:t>
            </a:r>
            <a:endParaRPr/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3655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