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4304" r:id="rId2"/>
    <p:sldMasterId id="2147484539" r:id="rId3"/>
  </p:sldMasterIdLst>
  <p:notesMasterIdLst>
    <p:notesMasterId r:id="rId80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25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22" r:id="rId65"/>
    <p:sldId id="323" r:id="rId66"/>
    <p:sldId id="324" r:id="rId67"/>
    <p:sldId id="326" r:id="rId68"/>
    <p:sldId id="327" r:id="rId69"/>
    <p:sldId id="320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BE987-3F70-48C2-BB58-EFA9D67C2BF0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FC9B9-E974-4A4E-9603-8B706C677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2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0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0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1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67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2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9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21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285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1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7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3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7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3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36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2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6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73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996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83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487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990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46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59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49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3343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48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68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5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7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1F35-5FCB-467B-8914-42486558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74" y="1160585"/>
            <a:ext cx="10091651" cy="1470073"/>
          </a:xfrm>
        </p:spPr>
        <p:txBody>
          <a:bodyPr anchor="t">
            <a:normAutofit/>
          </a:bodyPr>
          <a:lstStyle/>
          <a:p>
            <a:r>
              <a:rPr lang="pt-BR" sz="5000" dirty="0">
                <a:latin typeface="Impact" panose="020B0806030902050204" pitchFamily="34" charset="0"/>
              </a:rPr>
              <a:t>CAPÍTULO 8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000" dirty="0">
                <a:latin typeface="Impact" panose="020B0806030902050204" pitchFamily="34" charset="0"/>
              </a:rPr>
              <a:t>CAMADA DE APRESENTAÇÃO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0222980-527D-479A-A126-3CC4EBF34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0" y="2954215"/>
            <a:ext cx="9762978" cy="3066757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Antônio Carlos Neto (netiin.carlos.nic@hotmail.com)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Gustavo de Faria Silva (gustavofaria@ufu.br)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Lucas Rossi Rabelo (lucasrossi98@hotmail.com)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Marcelo Mendonça Borges (marcelomborges@outlook.com)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Matheus Pimenta Reis (matheuspr96@hotmail.com)</a:t>
            </a:r>
          </a:p>
        </p:txBody>
      </p:sp>
    </p:spTree>
    <p:extLst>
      <p:ext uri="{BB962C8B-B14F-4D97-AF65-F5344CB8AC3E}">
        <p14:creationId xmlns:p14="http://schemas.microsoft.com/office/powerpoint/2010/main" val="134757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01123"/>
            <a:ext cx="9601200" cy="4573172"/>
          </a:xfrm>
        </p:spPr>
        <p:txBody>
          <a:bodyPr>
            <a:norm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Existem ao menos 4 serviços de segurança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Que dados não possam ser lidos por pessoas não autorizadas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Prevenção contra pessoas não autorizadas que desejem manipular os dados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Verificar o remetente de cada mensagem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Possibilitar que os usuários enviem documentos assinados eletronicamente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82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1169"/>
            <a:ext cx="9601200" cy="50672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Exemplo: Envolve 2 processos o </a:t>
            </a:r>
            <a:r>
              <a:rPr lang="pt-BR" sz="2500" dirty="0" err="1">
                <a:latin typeface="Impact" panose="020B0806030902050204" pitchFamily="34" charset="0"/>
                <a:cs typeface="Tahoma" pitchFamily="2"/>
              </a:rPr>
              <a:t>Hash</a:t>
            </a: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(resumo) e a encriptação deste </a:t>
            </a:r>
            <a:r>
              <a:rPr lang="pt-BR" sz="2500" dirty="0" err="1">
                <a:latin typeface="Impact" panose="020B0806030902050204" pitchFamily="34" charset="0"/>
                <a:cs typeface="Tahoma" pitchFamily="2"/>
              </a:rPr>
              <a:t>Hash</a:t>
            </a:r>
            <a:endParaRPr lang="pt-BR" sz="2500" dirty="0">
              <a:latin typeface="Impact" panose="020B0806030902050204" pitchFamily="34" charset="0"/>
              <a:cs typeface="Tahoma" pitchFamily="2"/>
            </a:endParaRP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Gera um resumo criptográfico da mensagem que se da o nome de </a:t>
            </a:r>
            <a:r>
              <a:rPr lang="pt-BR" sz="2500" i="0" dirty="0" err="1">
                <a:latin typeface="Impact" panose="020B0806030902050204" pitchFamily="34" charset="0"/>
                <a:cs typeface="Tahoma" pitchFamily="2"/>
              </a:rPr>
              <a:t>Hash</a:t>
            </a:r>
            <a:endParaRPr lang="pt-BR" sz="2500" i="0" dirty="0">
              <a:latin typeface="Impact" panose="020B0806030902050204" pitchFamily="34" charset="0"/>
              <a:cs typeface="Tahoma" pitchFamily="2"/>
            </a:endParaRP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Este deve ser criptografado através de um sistema publico de chave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O Autor da mensagem deve usar sua chave privada para assinar a mensagem e armazenar o </a:t>
            </a:r>
            <a:r>
              <a:rPr lang="pt-BR" sz="2500" i="0" dirty="0" err="1">
                <a:latin typeface="Impact" panose="020B0806030902050204" pitchFamily="34" charset="0"/>
                <a:cs typeface="Tahoma" pitchFamily="2"/>
              </a:rPr>
              <a:t>Hash</a:t>
            </a: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 criptografado junto a mensagem original</a:t>
            </a:r>
          </a:p>
          <a:p>
            <a:pPr marL="987552" lvl="1" indent="-457200">
              <a:buSzPct val="100000"/>
              <a:buFont typeface="+mj-lt"/>
              <a:buAutoNum type="arabicParenR"/>
            </a:pP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Para verificar a autenticidade deve ser gerado um novo resumo a partir da mensagem armazenada e </a:t>
            </a:r>
            <a:r>
              <a:rPr lang="pt-BR" sz="2500" i="0" dirty="0" err="1">
                <a:latin typeface="Impact" panose="020B0806030902050204" pitchFamily="34" charset="0"/>
                <a:cs typeface="Tahoma" pitchFamily="2"/>
              </a:rPr>
              <a:t>descriptografá-la</a:t>
            </a: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 assim obtendo o </a:t>
            </a:r>
            <a:r>
              <a:rPr lang="pt-BR" sz="2500" i="0" dirty="0" err="1">
                <a:latin typeface="Impact" panose="020B0806030902050204" pitchFamily="34" charset="0"/>
                <a:cs typeface="Tahoma" pitchFamily="2"/>
              </a:rPr>
              <a:t>Hash</a:t>
            </a: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, se o </a:t>
            </a:r>
            <a:r>
              <a:rPr lang="pt-BR" sz="2500" i="0" dirty="0" err="1">
                <a:latin typeface="Impact" panose="020B0806030902050204" pitchFamily="34" charset="0"/>
                <a:cs typeface="Tahoma" pitchFamily="2"/>
              </a:rPr>
              <a:t>Hash</a:t>
            </a:r>
            <a:r>
              <a:rPr lang="pt-BR" sz="2500" i="0" dirty="0">
                <a:latin typeface="Impact" panose="020B0806030902050204" pitchFamily="34" charset="0"/>
                <a:cs typeface="Tahoma" pitchFamily="2"/>
              </a:rPr>
              <a:t> for igual ao original a mensagem é integra.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34484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1169"/>
            <a:ext cx="9601200" cy="50672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Como solucionar estes 4 Serviços?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Existe ao menos 4 serviços de segurança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Que dados não possam ser lidos por pessoas não autorizadas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Prevenção contra pessoas não autorizadas que desejem manipular os dados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Verificar o remetente de cada mensagem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pt-BR" sz="3500" i="0" dirty="0">
                <a:latin typeface="Impact" panose="020B0806030902050204" pitchFamily="34" charset="0"/>
                <a:cs typeface="Tahoma" pitchFamily="2"/>
              </a:rPr>
              <a:t>Possibilitar que os usuários enviem documentos assinados eletronicamente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95625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1169"/>
            <a:ext cx="9601200" cy="50672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 Criptografia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 criptografia teve suas dificuldades de achar um lugar no modelo OSI, tanto que foi até omitida no padrão inicial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Em teoria a criptografia pode ser feita em qualquer camada, mas na pratica três camadas são mais adequadas: Física, transporte e apresentação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76243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1169"/>
            <a:ext cx="9601200" cy="50672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Criptografia na camada física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Uma unidade de criptografia é inserida entre os computadores.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Cada bit que sai é criptografado e cada bit que chega ao destinatário é 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descriptografado</a:t>
            </a:r>
            <a:endParaRPr lang="pt-BR" sz="3500" dirty="0">
              <a:latin typeface="Impact" panose="020B0806030902050204" pitchFamily="34" charset="0"/>
              <a:cs typeface="Tahoma" pitchFamily="2"/>
            </a:endParaRP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Chamado de “Link 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encryption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”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Sua principal vantagem é que criptografa tudo até o cabeçalho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0536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1169"/>
            <a:ext cx="9601200" cy="50672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Analise de tráfego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Para as aplicações comerciais a análise de trafego não é um problema, uma das soluções é usar a criptografia de ponta a ponta.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 camada de apresentação se encarrega que apenas os dados estruturados ou campos que exijam a criptografia seja sobrecarregada de fato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1683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3"/>
            <a:ext cx="10475843" cy="172104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8.1.4 - Primitivas de Serviço na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63071"/>
            <a:ext cx="10273748" cy="4369034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Os 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usuarios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 podem estabelecer sessões através do P-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Connect.request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 fazendo com que a entidade de apresentação emita um S-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connect.request</a:t>
            </a:r>
            <a:endParaRPr lang="pt-BR" sz="3500" dirty="0">
              <a:latin typeface="Impact" panose="020B0806030902050204" pitchFamily="34" charset="0"/>
              <a:cs typeface="Tahoma" pitchFamily="2"/>
            </a:endParaRP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Bem parecido com o visto na camada de sessão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88998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3"/>
            <a:ext cx="10475843" cy="172104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8.1.4 - Primitivas de Serviço na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16173"/>
            <a:ext cx="10273748" cy="4523166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As 3 últimas linhas da figura (próximo slide) mostram as primitivas que foram originadas na camada de apresentação, sua função é que o usuário possa incluir qualquer estrutura de dados complexa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Cabe a camada de apresentação identificar quais estruturas são necessárias para cada contexto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Um usuário apresenta uma lista das bibliotecas necessárias, a outra parte pode aceitar ou rejeitar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24452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3"/>
            <a:ext cx="4260575" cy="402692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8.1.4 - Primitivas de Serviço na Camada de Apresentação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7B9F78-38EB-4ECC-BB1B-122CDED9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0"/>
            <a:ext cx="5950013" cy="6854323"/>
          </a:xfrm>
        </p:spPr>
      </p:pic>
    </p:spTree>
    <p:extLst>
      <p:ext uri="{BB962C8B-B14F-4D97-AF65-F5344CB8AC3E}">
        <p14:creationId xmlns:p14="http://schemas.microsoft.com/office/powerpoint/2010/main" val="393112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10051774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8.2 - Notação de Sintaxe Abstrata 1 (ASN.1)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r>
              <a:rPr lang="pt-BR" sz="3500" dirty="0">
                <a:latin typeface="Impact" panose="020B0806030902050204" pitchFamily="34" charset="0"/>
              </a:rPr>
              <a:t>Problema:</a:t>
            </a:r>
          </a:p>
          <a:p>
            <a:r>
              <a:rPr lang="pt-BR" sz="3500" dirty="0">
                <a:latin typeface="Impact" panose="020B0806030902050204" pitchFamily="34" charset="0"/>
              </a:rPr>
              <a:t>“A chave para todo problema de representação, codificação, transmissão e decodificação de estruturas de dados é possuir uma maneira de descrever as estruturas de dados que seja flexível o suficiente para ser útil em uma grande variedade de aplicações e seja padrão o suficiente para que todos possam concordar sobre o que isso significa.”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DEE6B-5EDB-40AE-90A4-48D985AE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DA66F-E66C-416B-8C16-DC11A20B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259"/>
            <a:ext cx="9601200" cy="4695092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8.1 - Questões de Design da Camada de Apresentação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8.2 - Notação de Sintaxe Abstrata 1 (ASN.1)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8.3 - Técnicas de Compressão de Dados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8.4 - Criptografia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8.5 - Exemplos da 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05211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10051774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8.2 - Notação de Sintaxe Abstrata 1 (ASN.1)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pPr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</a:rPr>
              <a:t>Foi criado como parte do desenvolvimento do Modelo OSI.</a:t>
            </a:r>
          </a:p>
          <a:p>
            <a:pPr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</a:rPr>
              <a:t>O sufixo “1” indica que foi a primeira a ser padronizada.</a:t>
            </a:r>
          </a:p>
          <a:p>
            <a:pPr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</a:rPr>
              <a:t>O formato na qual é feita a codificação de estruturas de dados no ASN.1 para fluxo de bits para transmissão é chamado de sintaxe de transferência.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69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1174"/>
            <a:ext cx="10038523" cy="4770781"/>
          </a:xfrm>
        </p:spPr>
        <p:txBody>
          <a:bodyPr>
            <a:noAutofit/>
          </a:bodyPr>
          <a:lstStyle/>
          <a:p>
            <a:pPr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</a:rPr>
              <a:t>Em geral, cada aplicação possui algumas coleções de estruturas de dados que são relevantes para suas operações, e que devem ser transmitidas pela rede. Algumas dessas estruturas são usadas em uma grande variedade de aplicações.</a:t>
            </a:r>
          </a:p>
          <a:p>
            <a:pPr marL="0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47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63758"/>
            <a:ext cx="10475843" cy="5156826"/>
          </a:xfrm>
        </p:spPr>
        <p:txBody>
          <a:bodyPr>
            <a:noAutofit/>
          </a:bodyPr>
          <a:lstStyle/>
          <a:p>
            <a:pPr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</a:rPr>
              <a:t>A camada de aplicação possui várias aplicações diferentes, cada qual com uma variedade de complexas estruturas de dados que são transmitidas na forma de </a:t>
            </a:r>
            <a:r>
              <a:rPr lang="pt-BR" sz="3500" u="sng" dirty="0" err="1">
                <a:latin typeface="Impact" panose="020B0806030902050204" pitchFamily="34" charset="0"/>
              </a:rPr>
              <a:t>APDUs</a:t>
            </a:r>
            <a:r>
              <a:rPr lang="pt-BR" sz="3500" u="sng" dirty="0">
                <a:latin typeface="Impact" panose="020B0806030902050204" pitchFamily="34" charset="0"/>
              </a:rPr>
              <a:t> (</a:t>
            </a:r>
            <a:r>
              <a:rPr lang="pt-BR" sz="3500" u="sng" dirty="0" err="1">
                <a:latin typeface="Impact" panose="020B0806030902050204" pitchFamily="34" charset="0"/>
              </a:rPr>
              <a:t>Application</a:t>
            </a:r>
            <a:r>
              <a:rPr lang="pt-BR" sz="3500" u="sng" dirty="0">
                <a:latin typeface="Impact" panose="020B0806030902050204" pitchFamily="34" charset="0"/>
              </a:rPr>
              <a:t> </a:t>
            </a:r>
            <a:r>
              <a:rPr lang="pt-BR" sz="3500" u="sng" dirty="0" err="1">
                <a:latin typeface="Impact" panose="020B0806030902050204" pitchFamily="34" charset="0"/>
              </a:rPr>
              <a:t>Protocol</a:t>
            </a:r>
            <a:r>
              <a:rPr lang="pt-BR" sz="3500" u="sng" dirty="0">
                <a:latin typeface="Impact" panose="020B0806030902050204" pitchFamily="34" charset="0"/>
              </a:rPr>
              <a:t> Data </a:t>
            </a:r>
            <a:r>
              <a:rPr lang="pt-BR" sz="3500" u="sng" dirty="0" err="1">
                <a:latin typeface="Impact" panose="020B0806030902050204" pitchFamily="34" charset="0"/>
              </a:rPr>
              <a:t>Units</a:t>
            </a:r>
            <a:r>
              <a:rPr lang="pt-BR" sz="3500" u="sng" dirty="0">
                <a:latin typeface="Impact" panose="020B0806030902050204" pitchFamily="34" charset="0"/>
              </a:rPr>
              <a:t>)</a:t>
            </a:r>
            <a:r>
              <a:rPr lang="pt-BR" sz="3500" dirty="0">
                <a:latin typeface="Impact" panose="020B0806030902050204" pitchFamily="34" charset="0"/>
              </a:rPr>
              <a:t>. Os campos dessas </a:t>
            </a:r>
            <a:r>
              <a:rPr lang="pt-BR" sz="3500" dirty="0" err="1">
                <a:latin typeface="Impact" panose="020B0806030902050204" pitchFamily="34" charset="0"/>
              </a:rPr>
              <a:t>APDUs</a:t>
            </a:r>
            <a:r>
              <a:rPr lang="pt-BR" sz="3500" dirty="0">
                <a:latin typeface="Impact" panose="020B0806030902050204" pitchFamily="34" charset="0"/>
              </a:rPr>
              <a:t> costumam ter um tipo (</a:t>
            </a:r>
            <a:r>
              <a:rPr lang="pt-BR" sz="3500" dirty="0" err="1">
                <a:latin typeface="Impact" panose="020B0806030902050204" pitchFamily="34" charset="0"/>
              </a:rPr>
              <a:t>Boolean</a:t>
            </a:r>
            <a:r>
              <a:rPr lang="pt-BR" sz="3500" dirty="0">
                <a:latin typeface="Impact" panose="020B0806030902050204" pitchFamily="34" charset="0"/>
              </a:rPr>
              <a:t>, </a:t>
            </a:r>
            <a:r>
              <a:rPr lang="pt-BR" sz="3500" dirty="0" err="1">
                <a:latin typeface="Impact" panose="020B0806030902050204" pitchFamily="34" charset="0"/>
              </a:rPr>
              <a:t>Integer</a:t>
            </a:r>
            <a:r>
              <a:rPr lang="pt-BR" sz="3500" dirty="0">
                <a:latin typeface="Impact" panose="020B0806030902050204" pitchFamily="34" charset="0"/>
              </a:rPr>
              <a:t>, etc...) e em diversos casos, alguns campos podem ser omitidos ou possuir valores default. Devido a essa complexidade, mostrou-se necessária a utilização de um método mais formal para descrever estruturas de dados.</a:t>
            </a:r>
          </a:p>
        </p:txBody>
      </p:sp>
    </p:spTree>
    <p:extLst>
      <p:ext uri="{BB962C8B-B14F-4D97-AF65-F5344CB8AC3E}">
        <p14:creationId xmlns:p14="http://schemas.microsoft.com/office/powerpoint/2010/main" val="191455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3358"/>
            <a:ext cx="10475843" cy="2676938"/>
          </a:xfrm>
        </p:spPr>
        <p:txBody>
          <a:bodyPr>
            <a:noAutofit/>
          </a:bodyPr>
          <a:lstStyle/>
          <a:p>
            <a:pPr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</a:rPr>
              <a:t>A ideia do ASN.1 é definir todas os tipos de estruturas de dados necessários para cada aplicação e empacota-las em um módulo (biblioteca).</a:t>
            </a: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5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475843" cy="4452731"/>
          </a:xfrm>
        </p:spPr>
        <p:txBody>
          <a:bodyPr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Quando um aplicativo quer transmitir uma estrutura de dados, ele pode passa-la para a camada de apresentação, junto com o nome ASN.1 da estrutura. Dessa forma, a camada de apresentação sabe quais são os tipos e tamanhos dos campos da estrutura, e portanto, sabe como codificá-los para transmissão.</a:t>
            </a: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6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475843" cy="4810540"/>
          </a:xfrm>
        </p:spPr>
        <p:txBody>
          <a:bodyPr>
            <a:noAutofit/>
          </a:bodyPr>
          <a:lstStyle/>
          <a:p>
            <a:r>
              <a:rPr lang="pt-BR" sz="3500" dirty="0">
                <a:latin typeface="Impact" panose="020B0806030902050204" pitchFamily="34" charset="0"/>
              </a:rPr>
              <a:t>Ao fim da conexão, a camada de apresentação receptora olha o identificador ASN.1 da estrutura de dados (codificado no primeiro byte ou bytes), e assim é possível saber quantos bits há no primeiro campo, quantos no segundo, seus tipos e assim por diante. Com essa informação, a camada de apresentação pode fazer as conversas necessárias do formato externo usado na conexão para o dispositivo interno usado pelo computador receptor.</a:t>
            </a: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475843" cy="481054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Exemplo:</a:t>
            </a:r>
          </a:p>
          <a:p>
            <a:r>
              <a:rPr lang="pt-BR" sz="4000" dirty="0">
                <a:latin typeface="Impact" panose="020B0806030902050204" pitchFamily="34" charset="0"/>
              </a:rPr>
              <a:t>Se o formato acordado para a transferência de inteiros é o complemento de dois e o receptor usa o complemento de um, a camada de apresentação pode converter todos números inteiros em um complemento antes de passar o APDU ao usuário.</a:t>
            </a:r>
          </a:p>
          <a:p>
            <a:endParaRPr lang="pt-BR" sz="35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8.2.1 - Estruturas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A113DB8-4E80-4037-A1AD-5313D899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5" y="6403741"/>
            <a:ext cx="3081131" cy="45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500" dirty="0">
                <a:latin typeface="Impact" panose="020B0806030902050204" pitchFamily="34" charset="0"/>
              </a:rPr>
              <a:t>Uso e Desuso da ASN.1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070CC09-A9A2-4FA9-BA09-257D9C8B4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68" y="1563758"/>
            <a:ext cx="9482704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3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8.2.2 - Sintaxe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475843" cy="728870"/>
          </a:xfrm>
        </p:spPr>
        <p:txBody>
          <a:bodyPr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Os tipos de primitivas da ASN.1: </a:t>
            </a: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4F1E6B6-BD97-4E23-A106-CA2DB8916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52055"/>
              </p:ext>
            </p:extLst>
          </p:nvPr>
        </p:nvGraphicFramePr>
        <p:xfrm>
          <a:off x="1547663" y="2636912"/>
          <a:ext cx="9623920" cy="384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Tipo da primitiva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  <a:r>
                        <a:rPr lang="pt-BR" baseline="0" dirty="0"/>
                        <a:t> de tamanho arbitrário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TRUE ou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BIT</a:t>
                      </a:r>
                      <a:r>
                        <a:rPr lang="pt-BR" baseline="0" dirty="0"/>
                        <a:t> 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Lista de 0 ou mais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OCTET</a:t>
                      </a:r>
                      <a:r>
                        <a:rPr lang="pt-BR" baseline="0" dirty="0"/>
                        <a:t> 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Lista de 0 ou mais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União de todos os tipos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Absolutamente</a:t>
                      </a:r>
                      <a:r>
                        <a:rPr lang="pt-BR" baseline="0" dirty="0"/>
                        <a:t> nenhum tipo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37">
                <a:tc>
                  <a:txBody>
                    <a:bodyPr/>
                    <a:lstStyle/>
                    <a:p>
                      <a:r>
                        <a:rPr lang="pt-BR" dirty="0"/>
                        <a:t>OBJECT</a:t>
                      </a:r>
                      <a:r>
                        <a:rPr lang="pt-BR" baseline="0" dirty="0"/>
                        <a:t> IDENTIFIER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de objeto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33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8.2.2 - Sintaxe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475843" cy="1190964"/>
          </a:xfrm>
        </p:spPr>
        <p:txBody>
          <a:bodyPr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Os tipos primitivos podem ser combinados para construir tipos mais complexos.</a:t>
            </a:r>
          </a:p>
          <a:p>
            <a:endParaRPr lang="pt-BR" sz="35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500" dirty="0">
              <a:latin typeface="Impact" panose="020B080603090205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5A401E0-2243-4BD9-8AA2-BEA3C0F78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76960"/>
              </p:ext>
            </p:extLst>
          </p:nvPr>
        </p:nvGraphicFramePr>
        <p:xfrm>
          <a:off x="1528663" y="3071040"/>
          <a:ext cx="9841702" cy="3236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555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55">
                <a:tc>
                  <a:txBody>
                    <a:bodyPr/>
                    <a:lstStyle/>
                    <a:p>
                      <a:r>
                        <a:rPr lang="pt-BR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Lista ordenada de diversos tipos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55">
                <a:tc>
                  <a:txBody>
                    <a:bodyPr/>
                    <a:lstStyle/>
                    <a:p>
                      <a:r>
                        <a:rPr lang="pt-BR" dirty="0"/>
                        <a:t>SEQUENCE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Lista ordenada de um único 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55">
                <a:tc>
                  <a:txBody>
                    <a:bodyPr/>
                    <a:lstStyle/>
                    <a:p>
                      <a:r>
                        <a:rPr lang="pt-BR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Conjunto desordenado</a:t>
                      </a:r>
                      <a:r>
                        <a:rPr lang="pt-BR" baseline="0" dirty="0"/>
                        <a:t> de diversos tipos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55">
                <a:tc>
                  <a:txBody>
                    <a:bodyPr/>
                    <a:lstStyle/>
                    <a:p>
                      <a:r>
                        <a:rPr lang="pt-BR" dirty="0"/>
                        <a:t>SET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Conjunto desordenado</a:t>
                      </a:r>
                      <a:r>
                        <a:rPr lang="pt-BR" baseline="0" dirty="0"/>
                        <a:t> de um único tipo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221">
                <a:tc>
                  <a:txBody>
                    <a:bodyPr/>
                    <a:lstStyle/>
                    <a:p>
                      <a:r>
                        <a:rPr lang="pt-BR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Qualquer</a:t>
                      </a:r>
                      <a:r>
                        <a:rPr lang="pt-BR" baseline="0" dirty="0"/>
                        <a:t> tipo individual tirado de uma determinada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137074"/>
          </a:xfrm>
        </p:spPr>
        <p:txBody>
          <a:bodyPr/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A camada de apresentação passou por mudanças ao longo do desenvolvimento do OSI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Ficou por muito tempo em busca de uma função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Foi usada para fazer as conversões necessárias para permitir que uma maquina ASCII para </a:t>
            </a:r>
            <a:r>
              <a:rPr lang="pt-BR" sz="3000" u="sng" dirty="0">
                <a:latin typeface="Impact" panose="020B0806030902050204" pitchFamily="34" charset="0"/>
                <a:cs typeface="Tahoma" pitchFamily="2"/>
              </a:rPr>
              <a:t>falar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 com maquinas EBCDIC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Começo de sua estruturação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356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8.2.2 - Sintaxe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7"/>
            <a:ext cx="11290851" cy="5307493"/>
          </a:xfrm>
        </p:spPr>
        <p:txBody>
          <a:bodyPr>
            <a:noAutofit/>
          </a:bodyPr>
          <a:lstStyle/>
          <a:p>
            <a:r>
              <a:rPr lang="pt-BR" sz="3000" dirty="0">
                <a:latin typeface="Impact" panose="020B0806030902050204" pitchFamily="34" charset="0"/>
              </a:rPr>
              <a:t>É comum nos padrões internacionais definir tipos de dados complexos cujo os campos são opcionais, esses campos não precisam necessariamente serem transmitidos.</a:t>
            </a:r>
          </a:p>
          <a:p>
            <a:r>
              <a:rPr lang="pt-BR" sz="3000" dirty="0">
                <a:latin typeface="Impact" panose="020B0806030902050204" pitchFamily="34" charset="0"/>
              </a:rPr>
              <a:t>ASN.1 utiliza o conceito de </a:t>
            </a:r>
            <a:r>
              <a:rPr lang="pt-BR" sz="3000" dirty="0" err="1">
                <a:latin typeface="Impact" panose="020B0806030902050204" pitchFamily="34" charset="0"/>
              </a:rPr>
              <a:t>tagging</a:t>
            </a:r>
            <a:r>
              <a:rPr lang="pt-BR" sz="3000" dirty="0">
                <a:latin typeface="Impact" panose="020B0806030902050204" pitchFamily="34" charset="0"/>
              </a:rPr>
              <a:t>; de forma que qualquer tipo de dados ou campo tenha uma </a:t>
            </a:r>
            <a:r>
              <a:rPr lang="pt-BR" sz="3000" dirty="0" err="1">
                <a:latin typeface="Impact" panose="020B0806030902050204" pitchFamily="34" charset="0"/>
              </a:rPr>
              <a:t>tag</a:t>
            </a:r>
            <a:r>
              <a:rPr lang="pt-BR" sz="3000" dirty="0">
                <a:latin typeface="Impact" panose="020B0806030902050204" pitchFamily="34" charset="0"/>
              </a:rPr>
              <a:t> que o identifique.</a:t>
            </a:r>
          </a:p>
          <a:p>
            <a:r>
              <a:rPr lang="pt-BR" sz="3000" dirty="0">
                <a:latin typeface="Impact" panose="020B0806030902050204" pitchFamily="34" charset="0"/>
              </a:rPr>
              <a:t>São permitidas 4 tipos de </a:t>
            </a:r>
            <a:r>
              <a:rPr lang="pt-BR" sz="3000" dirty="0" err="1">
                <a:latin typeface="Impact" panose="020B0806030902050204" pitchFamily="34" charset="0"/>
              </a:rPr>
              <a:t>tags</a:t>
            </a:r>
            <a:r>
              <a:rPr lang="pt-BR" sz="3000" dirty="0">
                <a:latin typeface="Impact" panose="020B0806030902050204" pitchFamily="34" charset="0"/>
              </a:rPr>
              <a:t>: UNIVERSAL, APPLICATION, PRIVATE e específica ao contexto.</a:t>
            </a:r>
          </a:p>
          <a:p>
            <a:r>
              <a:rPr lang="pt-BR" sz="3000" dirty="0">
                <a:latin typeface="Impact" panose="020B0806030902050204" pitchFamily="34" charset="0"/>
              </a:rPr>
              <a:t>Exemplo de </a:t>
            </a:r>
            <a:r>
              <a:rPr lang="pt-BR" sz="3000" dirty="0" err="1">
                <a:latin typeface="Impact" panose="020B0806030902050204" pitchFamily="34" charset="0"/>
              </a:rPr>
              <a:t>tag</a:t>
            </a:r>
            <a:r>
              <a:rPr lang="pt-BR" sz="3000" dirty="0">
                <a:latin typeface="Impact" panose="020B0806030902050204" pitchFamily="34" charset="0"/>
              </a:rPr>
              <a:t>: [APPLICATION 4]</a:t>
            </a:r>
          </a:p>
          <a:p>
            <a:r>
              <a:rPr lang="pt-BR" sz="3000" dirty="0">
                <a:latin typeface="Impact" panose="020B0806030902050204" pitchFamily="34" charset="0"/>
              </a:rPr>
              <a:t>O uso da </a:t>
            </a:r>
            <a:r>
              <a:rPr lang="pt-BR" sz="3000" dirty="0" err="1">
                <a:latin typeface="Impact" panose="020B0806030902050204" pitchFamily="34" charset="0"/>
              </a:rPr>
              <a:t>tag</a:t>
            </a:r>
            <a:r>
              <a:rPr lang="pt-BR" sz="3000" dirty="0">
                <a:latin typeface="Impact" panose="020B0806030902050204" pitchFamily="34" charset="0"/>
              </a:rPr>
              <a:t> dispensa a necessidade da transmissão do tipo, assim é utilizada a expressão IMPLICIT para realizar essa supressão.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17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8.2.2 - Sintaxe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8"/>
            <a:ext cx="10707755" cy="662606"/>
          </a:xfrm>
        </p:spPr>
        <p:txBody>
          <a:bodyPr numCol="1">
            <a:no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Exemplos: 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37F75-BB58-46DD-BC9E-6113A2CF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73" y="2231639"/>
            <a:ext cx="4731236" cy="241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1B856-F6AA-4A6D-9BDA-FD6E1C04C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t="6434" r="2181" b="5876"/>
          <a:stretch/>
        </p:blipFill>
        <p:spPr bwMode="auto">
          <a:xfrm>
            <a:off x="6109251" y="2231638"/>
            <a:ext cx="5327360" cy="241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8D3FD3-5552-4CA1-84BC-DE4F3088B456}"/>
              </a:ext>
            </a:extLst>
          </p:cNvPr>
          <p:cNvSpPr txBox="1"/>
          <p:nvPr/>
        </p:nvSpPr>
        <p:spPr>
          <a:xfrm>
            <a:off x="1212573" y="4944782"/>
            <a:ext cx="10250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Impact" panose="020B0806030902050204" pitchFamily="34" charset="0"/>
              </a:rPr>
              <a:t>Sintaxe Abstrata Sem </a:t>
            </a:r>
            <a:r>
              <a:rPr lang="pt-BR" sz="3000" dirty="0" err="1">
                <a:latin typeface="Impact" panose="020B0806030902050204" pitchFamily="34" charset="0"/>
              </a:rPr>
              <a:t>Tagging</a:t>
            </a:r>
            <a:r>
              <a:rPr lang="pt-BR" sz="3000" dirty="0">
                <a:latin typeface="Impact" panose="020B0806030902050204" pitchFamily="34" charset="0"/>
              </a:rPr>
              <a:t>     Sintaxe Abstrata Com </a:t>
            </a:r>
            <a:r>
              <a:rPr lang="pt-BR" sz="3000" dirty="0" err="1">
                <a:latin typeface="Impact" panose="020B0806030902050204" pitchFamily="34" charset="0"/>
              </a:rPr>
              <a:t>Tagging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2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8"/>
            <a:ext cx="11290851" cy="4810536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3000" dirty="0">
                <a:latin typeface="Impact" panose="020B0806030902050204" pitchFamily="34" charset="0"/>
              </a:rPr>
              <a:t>O principio </a:t>
            </a:r>
            <a:r>
              <a:rPr lang="en-US" sz="3000" dirty="0" err="1">
                <a:latin typeface="Impact" panose="020B0806030902050204" pitchFamily="34" charset="0"/>
              </a:rPr>
              <a:t>orientador</a:t>
            </a:r>
            <a:r>
              <a:rPr lang="en-US" sz="3000" dirty="0">
                <a:latin typeface="Impact" panose="020B0806030902050204" pitchFamily="34" charset="0"/>
              </a:rPr>
              <a:t> da </a:t>
            </a:r>
            <a:r>
              <a:rPr lang="en-US" sz="3000" dirty="0" err="1">
                <a:latin typeface="Impact" panose="020B0806030902050204" pitchFamily="34" charset="0"/>
              </a:rPr>
              <a:t>sintaxe</a:t>
            </a:r>
            <a:r>
              <a:rPr lang="en-US" sz="3000" dirty="0">
                <a:latin typeface="Impact" panose="020B0806030902050204" pitchFamily="34" charset="0"/>
              </a:rPr>
              <a:t> de </a:t>
            </a:r>
            <a:r>
              <a:rPr lang="en-US" sz="3000" dirty="0" err="1">
                <a:latin typeface="Impact" panose="020B0806030902050204" pitchFamily="34" charset="0"/>
              </a:rPr>
              <a:t>transferência</a:t>
            </a:r>
            <a:r>
              <a:rPr lang="en-US" sz="3000" dirty="0">
                <a:latin typeface="Impact" panose="020B0806030902050204" pitchFamily="34" charset="0"/>
              </a:rPr>
              <a:t> da ASN.1 é que </a:t>
            </a:r>
            <a:r>
              <a:rPr lang="en-US" sz="3000" dirty="0" err="1">
                <a:latin typeface="Impact" panose="020B0806030902050204" pitchFamily="34" charset="0"/>
              </a:rPr>
              <a:t>cada</a:t>
            </a:r>
            <a:r>
              <a:rPr lang="en-US" sz="3000" dirty="0">
                <a:latin typeface="Impact" panose="020B0806030902050204" pitchFamily="34" charset="0"/>
              </a:rPr>
              <a:t> valor </a:t>
            </a:r>
            <a:r>
              <a:rPr lang="en-US" sz="3000" dirty="0" err="1">
                <a:latin typeface="Impact" panose="020B0806030902050204" pitchFamily="34" charset="0"/>
              </a:rPr>
              <a:t>transmitido</a:t>
            </a:r>
            <a:r>
              <a:rPr lang="en-US" sz="3000" dirty="0">
                <a:latin typeface="Impact" panose="020B0806030902050204" pitchFamily="34" charset="0"/>
              </a:rPr>
              <a:t>, tanto </a:t>
            </a:r>
            <a:r>
              <a:rPr lang="en-US" sz="3000" dirty="0" err="1">
                <a:latin typeface="Impact" panose="020B0806030902050204" pitchFamily="34" charset="0"/>
              </a:rPr>
              <a:t>primitivo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quanto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construído</a:t>
            </a:r>
            <a:r>
              <a:rPr lang="en-US" sz="3000" dirty="0">
                <a:latin typeface="Impact" panose="020B0806030902050204" pitchFamily="34" charset="0"/>
              </a:rPr>
              <a:t>, </a:t>
            </a:r>
            <a:r>
              <a:rPr lang="en-US" sz="3000" dirty="0" err="1">
                <a:latin typeface="Impact" panose="020B0806030902050204" pitchFamily="34" charset="0"/>
              </a:rPr>
              <a:t>consiste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em</a:t>
            </a:r>
            <a:r>
              <a:rPr lang="en-US" sz="3000" dirty="0">
                <a:latin typeface="Impact" panose="020B0806030902050204" pitchFamily="34" charset="0"/>
              </a:rPr>
              <a:t> 4 </a:t>
            </a:r>
            <a:r>
              <a:rPr lang="en-US" sz="3000" dirty="0" err="1">
                <a:latin typeface="Impact" panose="020B0806030902050204" pitchFamily="34" charset="0"/>
              </a:rPr>
              <a:t>campos</a:t>
            </a:r>
            <a:r>
              <a:rPr lang="en-US" sz="3000" dirty="0">
                <a:latin typeface="Impact" panose="020B0806030902050204" pitchFamily="34" charset="0"/>
              </a:rPr>
              <a:t>: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en-US" sz="3000" i="0" dirty="0">
                <a:latin typeface="Impact" panose="020B0806030902050204" pitchFamily="34" charset="0"/>
              </a:rPr>
              <a:t>O </a:t>
            </a:r>
            <a:r>
              <a:rPr lang="en-US" sz="3000" i="0" dirty="0" err="1">
                <a:latin typeface="Impact" panose="020B0806030902050204" pitchFamily="34" charset="0"/>
              </a:rPr>
              <a:t>identificador</a:t>
            </a:r>
            <a:endParaRPr lang="en-US" sz="3000" i="0" dirty="0">
              <a:latin typeface="Impact" panose="020B0806030902050204" pitchFamily="34" charset="0"/>
            </a:endParaRP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en-US" sz="3000" i="0" dirty="0">
                <a:latin typeface="Impact" panose="020B0806030902050204" pitchFamily="34" charset="0"/>
              </a:rPr>
              <a:t>O </a:t>
            </a:r>
            <a:r>
              <a:rPr lang="en-US" sz="3000" i="0" dirty="0" err="1">
                <a:latin typeface="Impact" panose="020B0806030902050204" pitchFamily="34" charset="0"/>
              </a:rPr>
              <a:t>tamanho</a:t>
            </a:r>
            <a:r>
              <a:rPr lang="en-US" sz="3000" i="0" dirty="0">
                <a:latin typeface="Impact" panose="020B0806030902050204" pitchFamily="34" charset="0"/>
              </a:rPr>
              <a:t> do dado </a:t>
            </a:r>
            <a:r>
              <a:rPr lang="en-US" sz="3000" i="0" dirty="0" err="1">
                <a:latin typeface="Impact" panose="020B0806030902050204" pitchFamily="34" charset="0"/>
              </a:rPr>
              <a:t>em</a:t>
            </a:r>
            <a:r>
              <a:rPr lang="en-US" sz="3000" i="0" dirty="0">
                <a:latin typeface="Impact" panose="020B0806030902050204" pitchFamily="34" charset="0"/>
              </a:rPr>
              <a:t> bytes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en-US" sz="3000" i="0" dirty="0">
                <a:latin typeface="Impact" panose="020B0806030902050204" pitchFamily="34" charset="0"/>
              </a:rPr>
              <a:t>O Campo de dados</a:t>
            </a:r>
          </a:p>
          <a:p>
            <a:pPr marL="1044702" lvl="1" indent="-514350">
              <a:buSzPct val="100000"/>
              <a:buFont typeface="+mj-lt"/>
              <a:buAutoNum type="arabicParenR"/>
            </a:pPr>
            <a:r>
              <a:rPr lang="en-US" sz="3000" i="0" dirty="0">
                <a:latin typeface="Impact" panose="020B0806030902050204" pitchFamily="34" charset="0"/>
              </a:rPr>
              <a:t>O </a:t>
            </a:r>
            <a:r>
              <a:rPr lang="en-US" sz="3000" i="0" dirty="0" err="1">
                <a:latin typeface="Impact" panose="020B0806030902050204" pitchFamily="34" charset="0"/>
              </a:rPr>
              <a:t>sinalizador</a:t>
            </a:r>
            <a:r>
              <a:rPr lang="en-US" sz="3000" i="0" dirty="0">
                <a:latin typeface="Impact" panose="020B0806030902050204" pitchFamily="34" charset="0"/>
              </a:rPr>
              <a:t> de final de </a:t>
            </a:r>
            <a:r>
              <a:rPr lang="en-US" sz="3000" i="0" dirty="0" err="1">
                <a:latin typeface="Impact" panose="020B0806030902050204" pitchFamily="34" charset="0"/>
              </a:rPr>
              <a:t>conteúdo</a:t>
            </a:r>
            <a:r>
              <a:rPr lang="en-US" sz="3000" i="0" dirty="0">
                <a:latin typeface="Impact" panose="020B0806030902050204" pitchFamily="34" charset="0"/>
              </a:rPr>
              <a:t>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3000" dirty="0" err="1">
                <a:latin typeface="Impact" panose="020B0806030902050204" pitchFamily="34" charset="0"/>
              </a:rPr>
              <a:t>Os</a:t>
            </a:r>
            <a:r>
              <a:rPr lang="en-US" sz="3000" dirty="0">
                <a:latin typeface="Impact" panose="020B0806030902050204" pitchFamily="34" charset="0"/>
              </a:rPr>
              <a:t> 3 </a:t>
            </a:r>
            <a:r>
              <a:rPr lang="en-US" sz="3000" dirty="0" err="1">
                <a:latin typeface="Impact" panose="020B0806030902050204" pitchFamily="34" charset="0"/>
              </a:rPr>
              <a:t>primeiros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sempre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estam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presentes</a:t>
            </a:r>
            <a:r>
              <a:rPr lang="en-US" sz="3000" dirty="0">
                <a:latin typeface="Impact" panose="020B0806030902050204" pitchFamily="34" charset="0"/>
              </a:rPr>
              <a:t>. O ultimo é </a:t>
            </a:r>
            <a:r>
              <a:rPr lang="en-US" sz="3000" dirty="0" err="1">
                <a:latin typeface="Impact" panose="020B0806030902050204" pitchFamily="34" charset="0"/>
              </a:rPr>
              <a:t>opcional</a:t>
            </a:r>
            <a:r>
              <a:rPr lang="en-US" sz="3000" dirty="0">
                <a:latin typeface="Impact" panose="020B0806030902050204" pitchFamily="34" charset="0"/>
              </a:rPr>
              <a:t> o </a:t>
            </a:r>
            <a:r>
              <a:rPr lang="en-US" sz="3000" dirty="0" err="1">
                <a:latin typeface="Impact" panose="020B0806030902050204" pitchFamily="34" charset="0"/>
              </a:rPr>
              <a:t>primiero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cmapo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identifica</a:t>
            </a:r>
            <a:r>
              <a:rPr lang="en-US" sz="3000" dirty="0">
                <a:latin typeface="Impact" panose="020B0806030902050204" pitchFamily="34" charset="0"/>
              </a:rPr>
              <a:t> o item que segue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11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8"/>
            <a:ext cx="11290851" cy="10734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3500" dirty="0">
                <a:latin typeface="Impact" panose="020B0806030902050204" pitchFamily="34" charset="0"/>
              </a:rPr>
              <a:t>O </a:t>
            </a:r>
            <a:r>
              <a:rPr lang="en-US" sz="3500" dirty="0" err="1">
                <a:latin typeface="Impact" panose="020B0806030902050204" pitchFamily="34" charset="0"/>
              </a:rPr>
              <a:t>primeiro</a:t>
            </a:r>
            <a:r>
              <a:rPr lang="en-US" sz="3500" dirty="0">
                <a:latin typeface="Impact" panose="020B0806030902050204" pitchFamily="34" charset="0"/>
              </a:rPr>
              <a:t> campo </a:t>
            </a:r>
            <a:r>
              <a:rPr lang="en-US" sz="3500" dirty="0" err="1">
                <a:latin typeface="Impact" panose="020B0806030902050204" pitchFamily="34" charset="0"/>
              </a:rPr>
              <a:t>identifica</a:t>
            </a:r>
            <a:r>
              <a:rPr lang="en-US" sz="3500" dirty="0">
                <a:latin typeface="Impact" panose="020B0806030902050204" pitchFamily="34" charset="0"/>
              </a:rPr>
              <a:t> o item que segue. </a:t>
            </a:r>
            <a:r>
              <a:rPr lang="en-US" sz="3500" dirty="0" err="1">
                <a:latin typeface="Impact" panose="020B0806030902050204" pitchFamily="34" charset="0"/>
              </a:rPr>
              <a:t>Ele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possui</a:t>
            </a:r>
            <a:r>
              <a:rPr lang="en-US" sz="3500" dirty="0">
                <a:latin typeface="Impact" panose="020B0806030902050204" pitchFamily="34" charset="0"/>
              </a:rPr>
              <a:t> 3 </a:t>
            </a:r>
            <a:r>
              <a:rPr lang="en-US" sz="3500" dirty="0" err="1">
                <a:latin typeface="Impact" panose="020B0806030902050204" pitchFamily="34" charset="0"/>
              </a:rPr>
              <a:t>campos</a:t>
            </a:r>
            <a:endParaRPr lang="en-US" sz="3500" dirty="0">
              <a:latin typeface="Impact" panose="020B0806030902050204" pitchFamily="34" charset="0"/>
            </a:endParaRP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DF83A7-D488-4739-AC40-5ACF4C0D89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7189" y="2741472"/>
            <a:ext cx="7137622" cy="3950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73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550508"/>
            <a:ext cx="11290851" cy="1073422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3500" dirty="0">
                <a:latin typeface="Impact" panose="020B0806030902050204" pitchFamily="34" charset="0"/>
              </a:rPr>
              <a:t>O </a:t>
            </a:r>
            <a:r>
              <a:rPr lang="en-US" sz="3500" dirty="0" err="1">
                <a:latin typeface="Impact" panose="020B0806030902050204" pitchFamily="34" charset="0"/>
              </a:rPr>
              <a:t>primeiro</a:t>
            </a:r>
            <a:r>
              <a:rPr lang="en-US" sz="3500" dirty="0">
                <a:latin typeface="Impact" panose="020B0806030902050204" pitchFamily="34" charset="0"/>
              </a:rPr>
              <a:t> campo </a:t>
            </a:r>
            <a:r>
              <a:rPr lang="en-US" sz="3500" dirty="0" err="1">
                <a:latin typeface="Impact" panose="020B0806030902050204" pitchFamily="34" charset="0"/>
              </a:rPr>
              <a:t>identifica</a:t>
            </a:r>
            <a:r>
              <a:rPr lang="en-US" sz="3500" dirty="0">
                <a:latin typeface="Impact" panose="020B0806030902050204" pitchFamily="34" charset="0"/>
              </a:rPr>
              <a:t> o item que segue. </a:t>
            </a:r>
            <a:r>
              <a:rPr lang="en-US" sz="3500" dirty="0" err="1">
                <a:latin typeface="Impact" panose="020B0806030902050204" pitchFamily="34" charset="0"/>
              </a:rPr>
              <a:t>Ele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possui</a:t>
            </a:r>
            <a:r>
              <a:rPr lang="en-US" sz="3500" dirty="0">
                <a:latin typeface="Impact" panose="020B0806030902050204" pitchFamily="34" charset="0"/>
              </a:rPr>
              <a:t> 3 </a:t>
            </a:r>
            <a:r>
              <a:rPr lang="en-US" sz="3500" dirty="0" err="1">
                <a:latin typeface="Impact" panose="020B0806030902050204" pitchFamily="34" charset="0"/>
              </a:rPr>
              <a:t>campos</a:t>
            </a:r>
            <a:endParaRPr lang="en-US" sz="3500" dirty="0">
              <a:latin typeface="Impact" panose="020B0806030902050204" pitchFamily="34" charset="0"/>
            </a:endParaRP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DF83A7-D488-4739-AC40-5ACF4C0D89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7189" y="2741472"/>
            <a:ext cx="7137622" cy="3950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43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550507"/>
            <a:ext cx="6109252" cy="507557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500" dirty="0">
                <a:latin typeface="Impact" panose="020B0806030902050204" pitchFamily="34" charset="0"/>
              </a:rPr>
              <a:t>O bit 2 </a:t>
            </a:r>
            <a:r>
              <a:rPr lang="en-US" sz="3500" dirty="0" err="1">
                <a:latin typeface="Impact" panose="020B0806030902050204" pitchFamily="34" charset="0"/>
              </a:rPr>
              <a:t>identifica</a:t>
            </a:r>
            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"en-US" sz="3500" dirty="0" err="1">
                <a:latin typeface="Impact" panose="020B0806030902050204" pitchFamily="34" charset="0"/>
              </a:rPr>
              <a:t>tipo</a:t>
            </a:r>
            <a:r>
              <a:rPr lang="en-US" sz="3500" dirty="0">
                <a:latin typeface="Impact" panose="020B0806030902050204" pitchFamily="34" charset="0"/>
              </a:rPr>
              <a:t> de tag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err="1">
                <a:latin typeface="Impact" panose="020B0806030902050204" pitchFamily="34" charset="0"/>
              </a:rPr>
              <a:t>os</a:t>
            </a:r>
            <a:r>
              <a:rPr lang="en-US" sz="3500" dirty="0">
                <a:latin typeface="Impact" panose="020B0806030902050204" pitchFamily="34" charset="0"/>
              </a:rPr>
              <a:t> bits de </a:t>
            </a:r>
            <a:r>
              <a:rPr lang="en-US" sz="3500" dirty="0" err="1">
                <a:latin typeface="Impact" panose="020B0806030902050204" pitchFamily="34" charset="0"/>
              </a:rPr>
              <a:t>marca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são</a:t>
            </a:r>
            <a:r>
              <a:rPr lang="en-US" sz="3500" dirty="0">
                <a:latin typeface="Impact" panose="020B0806030902050204" pitchFamily="34" charset="0"/>
              </a:rPr>
              <a:t> 00, 01, 10 e 11.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>
                <a:latin typeface="Impact" panose="020B0806030902050204" pitchFamily="34" charset="0"/>
              </a:rPr>
              <a:t>O proximo se </a:t>
            </a:r>
            <a:r>
              <a:rPr lang="en-US" sz="3500" dirty="0" err="1">
                <a:latin typeface="Impact" panose="020B0806030902050204" pitchFamily="34" charset="0"/>
              </a:rPr>
              <a:t>ele</a:t>
            </a:r>
            <a:r>
              <a:rPr lang="en-US" sz="3500" dirty="0">
                <a:latin typeface="Impact" panose="020B0806030902050204" pitchFamily="34" charset="0"/>
              </a:rPr>
              <a:t> é </a:t>
            </a:r>
            <a:r>
              <a:rPr lang="en-US" sz="3500" dirty="0" err="1">
                <a:latin typeface="Impact" panose="020B0806030902050204" pitchFamily="34" charset="0"/>
              </a:rPr>
              <a:t>ou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não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primitivo</a:t>
            </a:r>
            <a:endParaRPr lang="en-US" sz="3500" dirty="0">
              <a:latin typeface="Impact" panose="020B080603090205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err="1">
                <a:latin typeface="Impact" panose="020B0806030902050204" pitchFamily="34" charset="0"/>
              </a:rPr>
              <a:t>Os</a:t>
            </a:r>
            <a:r>
              <a:rPr lang="en-US" sz="3500" dirty="0">
                <a:latin typeface="Impact" panose="020B0806030902050204" pitchFamily="34" charset="0"/>
              </a:rPr>
              <a:t> 5 bits </a:t>
            </a:r>
            <a:r>
              <a:rPr lang="en-US" sz="3500" dirty="0" err="1">
                <a:latin typeface="Impact" panose="020B0806030902050204" pitchFamily="34" charset="0"/>
              </a:rPr>
              <a:t>restantes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são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usados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na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codificação</a:t>
            </a:r>
            <a:r>
              <a:rPr lang="en-US" sz="3500" dirty="0">
                <a:latin typeface="Impact" panose="020B0806030902050204" pitchFamily="34" charset="0"/>
              </a:rPr>
              <a:t> da tag se </a:t>
            </a:r>
            <a:r>
              <a:rPr lang="en-US" sz="3500" dirty="0" err="1">
                <a:latin typeface="Impact" panose="020B0806030902050204" pitchFamily="34" charset="0"/>
              </a:rPr>
              <a:t>estiver</a:t>
            </a:r>
            <a:r>
              <a:rPr lang="en-US" sz="3500" dirty="0">
                <a:latin typeface="Impact" panose="020B0806030902050204" pitchFamily="34" charset="0"/>
              </a:rPr>
              <a:t> no </a:t>
            </a:r>
            <a:r>
              <a:rPr lang="en-US" sz="3500" dirty="0" err="1">
                <a:latin typeface="Impact" panose="020B0806030902050204" pitchFamily="34" charset="0"/>
              </a:rPr>
              <a:t>intervalo</a:t>
            </a:r>
            <a:r>
              <a:rPr lang="en-US" sz="3500" dirty="0">
                <a:latin typeface="Impact" panose="020B0806030902050204" pitchFamily="34" charset="0"/>
              </a:rPr>
              <a:t> de 0-30.(11111)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7C423C-9F96-47EE-AE6E-CB3ED078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64627" y="2615837"/>
            <a:ext cx="5163050" cy="285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848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550507"/>
            <a:ext cx="6109252" cy="5075579"/>
          </a:xfrm>
        </p:spPr>
        <p:txBody>
          <a:bodyPr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500" dirty="0">
                <a:latin typeface="Impact" panose="020B0806030902050204" pitchFamily="34" charset="0"/>
              </a:rPr>
              <a:t>O bit 2 </a:t>
            </a:r>
            <a:r>
              <a:rPr lang="en-US" sz="3500" dirty="0" err="1">
                <a:latin typeface="Impact" panose="020B0806030902050204" pitchFamily="34" charset="0"/>
              </a:rPr>
              <a:t>identifica</a:t>
            </a:r>
            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"en-US" sz="3500" dirty="0" err="1">
                <a:latin typeface="Impact" panose="020B0806030902050204" pitchFamily="34" charset="0"/>
              </a:rPr>
              <a:t>tipo</a:t>
            </a:r>
            <a:r>
              <a:rPr lang="en-US" sz="3500" dirty="0">
                <a:latin typeface="Impact" panose="020B0806030902050204" pitchFamily="34" charset="0"/>
              </a:rPr>
              <a:t> de tag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err="1">
                <a:latin typeface="Impact" panose="020B0806030902050204" pitchFamily="34" charset="0"/>
              </a:rPr>
              <a:t>os</a:t>
            </a:r>
            <a:r>
              <a:rPr lang="en-US" sz="3500" dirty="0">
                <a:latin typeface="Impact" panose="020B0806030902050204" pitchFamily="34" charset="0"/>
              </a:rPr>
              <a:t> bits de </a:t>
            </a:r>
            <a:r>
              <a:rPr lang="en-US" sz="3500" dirty="0" err="1">
                <a:latin typeface="Impact" panose="020B0806030902050204" pitchFamily="34" charset="0"/>
              </a:rPr>
              <a:t>marca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são</a:t>
            </a:r>
            <a:r>
              <a:rPr lang="en-US" sz="3500" dirty="0">
                <a:latin typeface="Impact" panose="020B0806030902050204" pitchFamily="34" charset="0"/>
              </a:rPr>
              <a:t> 00, 01, 10 e 11.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>
                <a:latin typeface="Impact" panose="020B0806030902050204" pitchFamily="34" charset="0"/>
              </a:rPr>
              <a:t>O proximo se </a:t>
            </a:r>
            <a:r>
              <a:rPr lang="en-US" sz="3500" dirty="0" err="1">
                <a:latin typeface="Impact" panose="020B0806030902050204" pitchFamily="34" charset="0"/>
              </a:rPr>
              <a:t>ele</a:t>
            </a:r>
            <a:r>
              <a:rPr lang="en-US" sz="3500" dirty="0">
                <a:latin typeface="Impact" panose="020B0806030902050204" pitchFamily="34" charset="0"/>
              </a:rPr>
              <a:t> é </a:t>
            </a:r>
            <a:r>
              <a:rPr lang="en-US" sz="3500" dirty="0" err="1">
                <a:latin typeface="Impact" panose="020B0806030902050204" pitchFamily="34" charset="0"/>
              </a:rPr>
              <a:t>ou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não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primitivo</a:t>
            </a:r>
            <a:endParaRPr lang="en-US" sz="3500" dirty="0">
              <a:latin typeface="Impact" panose="020B080603090205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sz="3500" dirty="0" err="1">
                <a:latin typeface="Impact" panose="020B0806030902050204" pitchFamily="34" charset="0"/>
              </a:rPr>
              <a:t>Os</a:t>
            </a:r>
            <a:r>
              <a:rPr lang="en-US" sz="3500" dirty="0">
                <a:latin typeface="Impact" panose="020B0806030902050204" pitchFamily="34" charset="0"/>
              </a:rPr>
              <a:t> 5 bits </a:t>
            </a:r>
            <a:r>
              <a:rPr lang="en-US" sz="3500" dirty="0" err="1">
                <a:latin typeface="Impact" panose="020B0806030902050204" pitchFamily="34" charset="0"/>
              </a:rPr>
              <a:t>restantes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são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usados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na</a:t>
            </a:r>
            <a:r>
              <a:rPr lang="en-US" sz="3500" dirty="0">
                <a:latin typeface="Impact" panose="020B0806030902050204" pitchFamily="34" charset="0"/>
              </a:rPr>
              <a:t> </a:t>
            </a:r>
            <a:r>
              <a:rPr lang="en-US" sz="3500" dirty="0" err="1">
                <a:latin typeface="Impact" panose="020B0806030902050204" pitchFamily="34" charset="0"/>
              </a:rPr>
              <a:t>codificação</a:t>
            </a:r>
            <a:r>
              <a:rPr lang="en-US" sz="3500" dirty="0">
                <a:latin typeface="Impact" panose="020B0806030902050204" pitchFamily="34" charset="0"/>
              </a:rPr>
              <a:t> da tag se </a:t>
            </a:r>
            <a:r>
              <a:rPr lang="en-US" sz="3500" dirty="0" err="1">
                <a:latin typeface="Impact" panose="020B0806030902050204" pitchFamily="34" charset="0"/>
              </a:rPr>
              <a:t>estiver</a:t>
            </a:r>
            <a:r>
              <a:rPr lang="en-US" sz="3500" dirty="0">
                <a:latin typeface="Impact" panose="020B0806030902050204" pitchFamily="34" charset="0"/>
              </a:rPr>
              <a:t> no </a:t>
            </a:r>
            <a:r>
              <a:rPr lang="en-US" sz="3500" dirty="0" err="1">
                <a:latin typeface="Impact" panose="020B0806030902050204" pitchFamily="34" charset="0"/>
              </a:rPr>
              <a:t>intervalo</a:t>
            </a:r>
            <a:r>
              <a:rPr lang="en-US" sz="3500" dirty="0">
                <a:latin typeface="Impact" panose="020B0806030902050204" pitchFamily="34" charset="0"/>
              </a:rPr>
              <a:t> de 0-30.(11111)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7C423C-9F96-47EE-AE6E-CB3ED078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64627" y="2615837"/>
            <a:ext cx="5163050" cy="2857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907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4" y="372794"/>
            <a:ext cx="4949688" cy="17952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398644"/>
            <a:ext cx="6109252" cy="1762538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3500" dirty="0">
                <a:latin typeface="Impact" panose="020B0806030902050204" pitchFamily="34" charset="0"/>
              </a:rPr>
              <a:t>A </a:t>
            </a:r>
            <a:r>
              <a:rPr lang="en-US" sz="3500" dirty="0" err="1">
                <a:latin typeface="Impact" panose="020B0806030902050204" pitchFamily="34" charset="0"/>
              </a:rPr>
              <a:t>codificação</a:t>
            </a:r>
            <a:r>
              <a:rPr lang="en-US" sz="3500" dirty="0">
                <a:latin typeface="Impact" panose="020B0806030902050204" pitchFamily="34" charset="0"/>
              </a:rPr>
              <a:t> do universal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9BFB20-597C-44BC-BEB0-35A1FD2E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10381" y="0"/>
            <a:ext cx="406721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66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740932"/>
            <a:ext cx="11290851" cy="4810536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4000" dirty="0" err="1">
                <a:latin typeface="Impact" panose="020B0806030902050204" pitchFamily="34" charset="0"/>
              </a:rPr>
              <a:t>Seguindo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temos</a:t>
            </a:r>
            <a:r>
              <a:rPr lang="en-US" sz="4000" dirty="0">
                <a:latin typeface="Impact" panose="020B0806030902050204" pitchFamily="34" charset="0"/>
              </a:rPr>
              <a:t> o campo </a:t>
            </a:r>
            <a:r>
              <a:rPr lang="en-US" sz="4000" dirty="0" err="1">
                <a:latin typeface="Impact" panose="020B0806030902050204" pitchFamily="34" charset="0"/>
              </a:rPr>
              <a:t>identificador</a:t>
            </a:r>
            <a:r>
              <a:rPr lang="en-US" sz="4000" dirty="0">
                <a:latin typeface="Impact" panose="020B0806030902050204" pitchFamily="34" charset="0"/>
              </a:rPr>
              <a:t> que </a:t>
            </a:r>
            <a:r>
              <a:rPr lang="en-US" sz="4000" dirty="0" err="1">
                <a:latin typeface="Impact" panose="020B0806030902050204" pitchFamily="34" charset="0"/>
              </a:rPr>
              <a:t>informa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quantos</a:t>
            </a:r>
            <a:r>
              <a:rPr lang="en-US" sz="4000" dirty="0">
                <a:latin typeface="Impact" panose="020B0806030902050204" pitchFamily="34" charset="0"/>
              </a:rPr>
              <a:t> bytes </a:t>
            </a:r>
            <a:r>
              <a:rPr lang="en-US" sz="4000" dirty="0" err="1">
                <a:latin typeface="Impact" panose="020B0806030902050204" pitchFamily="34" charset="0"/>
              </a:rPr>
              <a:t>os</a:t>
            </a:r>
            <a:r>
              <a:rPr lang="en-US" sz="4000" dirty="0">
                <a:latin typeface="Impact" panose="020B0806030902050204" pitchFamily="34" charset="0"/>
              </a:rPr>
              <a:t> dados </a:t>
            </a:r>
            <a:r>
              <a:rPr lang="en-US" sz="4000" dirty="0" err="1">
                <a:latin typeface="Impact" panose="020B0806030902050204" pitchFamily="34" charset="0"/>
              </a:rPr>
              <a:t>ocupam</a:t>
            </a:r>
            <a:r>
              <a:rPr lang="en-US" sz="4000" dirty="0">
                <a:latin typeface="Impact" panose="020B0806030902050204" pitchFamily="34" charset="0"/>
              </a:rPr>
              <a:t>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4000" dirty="0">
                <a:latin typeface="Impact" panose="020B0806030902050204" pitchFamily="34" charset="0"/>
              </a:rPr>
              <a:t>Para </a:t>
            </a:r>
            <a:r>
              <a:rPr lang="en-US" sz="4000" dirty="0" err="1">
                <a:latin typeface="Impact" panose="020B0806030902050204" pitchFamily="34" charset="0"/>
              </a:rPr>
              <a:t>comprimentos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menores</a:t>
            </a:r>
            <a:r>
              <a:rPr lang="en-US" sz="4000" dirty="0">
                <a:latin typeface="Impact" panose="020B0806030902050204" pitchFamily="34" charset="0"/>
              </a:rPr>
              <a:t> que 128bytes </a:t>
            </a:r>
            <a:r>
              <a:rPr lang="en-US" sz="4000" dirty="0" err="1">
                <a:latin typeface="Impact" panose="020B0806030902050204" pitchFamily="34" charset="0"/>
              </a:rPr>
              <a:t>são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diretamnte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codificados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em</a:t>
            </a:r>
            <a:r>
              <a:rPr lang="en-US" sz="4000" dirty="0">
                <a:latin typeface="Impact" panose="020B0806030902050204" pitchFamily="34" charset="0"/>
              </a:rPr>
              <a:t> 1 byte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4000" dirty="0">
                <a:latin typeface="Impact" panose="020B0806030902050204" pitchFamily="34" charset="0"/>
              </a:rPr>
              <a:t>Para tags </a:t>
            </a:r>
            <a:r>
              <a:rPr lang="en-US" sz="4000" dirty="0" err="1">
                <a:latin typeface="Impact" panose="020B0806030902050204" pitchFamily="34" charset="0"/>
              </a:rPr>
              <a:t>maiores</a:t>
            </a:r>
            <a:r>
              <a:rPr lang="en-US" sz="4000" dirty="0">
                <a:latin typeface="Impact" panose="020B0806030902050204" pitchFamily="34" charset="0"/>
              </a:rPr>
              <a:t> que 30: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en-US" sz="4000" dirty="0" err="1">
                <a:latin typeface="Impact" panose="020B0806030902050204" pitchFamily="34" charset="0"/>
              </a:rPr>
              <a:t>Usam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os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multiplos</a:t>
            </a:r>
            <a:r>
              <a:rPr lang="en-US" sz="4000" dirty="0">
                <a:latin typeface="Impact" panose="020B0806030902050204" pitchFamily="34" charset="0"/>
              </a:rPr>
              <a:t> bytes, com 7 bits de dados por byte e o bit de </a:t>
            </a:r>
            <a:r>
              <a:rPr lang="en-US" sz="4000" dirty="0" err="1">
                <a:latin typeface="Impact" panose="020B0806030902050204" pitchFamily="34" charset="0"/>
              </a:rPr>
              <a:t>alta</a:t>
            </a:r>
            <a:r>
              <a:rPr lang="en-US" sz="4000" dirty="0">
                <a:latin typeface="Impact" panose="020B0806030902050204" pitchFamily="34" charset="0"/>
              </a:rPr>
              <a:t> </a:t>
            </a:r>
            <a:r>
              <a:rPr lang="en-US" sz="4000" dirty="0" err="1">
                <a:latin typeface="Impact" panose="020B0806030902050204" pitchFamily="34" charset="0"/>
              </a:rPr>
              <a:t>ordem</a:t>
            </a:r>
            <a:endParaRPr lang="en-US" sz="4000" dirty="0">
              <a:latin typeface="Impact" panose="020B0806030902050204" pitchFamily="34" charset="0"/>
            </a:endParaRP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43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9096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8.2 - Notação de Sintaxe Abstrata (ASN.1)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8.2.3 - Sintaxe de 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1586799"/>
            <a:ext cx="11290851" cy="527120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Impact" panose="020B0806030902050204" pitchFamily="34" charset="0"/>
              </a:rPr>
              <a:t>A </a:t>
            </a:r>
            <a:r>
              <a:rPr lang="en-US" sz="3000" dirty="0" err="1">
                <a:latin typeface="Impact" panose="020B0806030902050204" pitchFamily="34" charset="0"/>
              </a:rPr>
              <a:t>codificação</a:t>
            </a:r>
            <a:r>
              <a:rPr lang="en-US" sz="3000" dirty="0">
                <a:latin typeface="Impact" panose="020B0806030902050204" pitchFamily="34" charset="0"/>
              </a:rPr>
              <a:t> do campo de dados </a:t>
            </a:r>
            <a:r>
              <a:rPr lang="en-US" sz="3000" dirty="0" err="1">
                <a:latin typeface="Impact" panose="020B0806030902050204" pitchFamily="34" charset="0"/>
              </a:rPr>
              <a:t>depente</a:t>
            </a:r>
            <a:r>
              <a:rPr lang="en-US" sz="3000" dirty="0">
                <a:latin typeface="Impact" panose="020B0806030902050204" pitchFamily="34" charset="0"/>
              </a:rPr>
              <a:t> do </a:t>
            </a:r>
            <a:r>
              <a:rPr lang="en-US" sz="3000" dirty="0" err="1">
                <a:latin typeface="Impact" panose="020B0806030902050204" pitchFamily="34" charset="0"/>
              </a:rPr>
              <a:t>tipo</a:t>
            </a:r>
            <a:r>
              <a:rPr lang="en-US" sz="3000" dirty="0">
                <a:latin typeface="Impact" panose="020B0806030902050204" pitchFamily="34" charset="0"/>
              </a:rPr>
              <a:t> dos dados </a:t>
            </a:r>
            <a:r>
              <a:rPr lang="en-US" sz="3000" dirty="0" err="1">
                <a:latin typeface="Impact" panose="020B0806030902050204" pitchFamily="34" charset="0"/>
              </a:rPr>
              <a:t>presentes</a:t>
            </a:r>
            <a:r>
              <a:rPr lang="en-US" sz="3000" dirty="0">
                <a:latin typeface="Impact" panose="020B0806030902050204" pitchFamily="34" charset="0"/>
              </a:rPr>
              <a:t>:</a:t>
            </a:r>
          </a:p>
          <a:p>
            <a:r>
              <a:rPr lang="en-US" sz="3000" dirty="0" err="1">
                <a:latin typeface="Impact" panose="020B0806030902050204" pitchFamily="34" charset="0"/>
              </a:rPr>
              <a:t>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Inteiros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são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codificados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em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complemento</a:t>
            </a:r>
            <a:r>
              <a:rPr lang="en-US" sz="3000" dirty="0">
                <a:latin typeface="Impact" panose="020B0806030902050204" pitchFamily="34" charset="0"/>
              </a:rPr>
              <a:t> de 2</a:t>
            </a:r>
          </a:p>
          <a:p>
            <a:r>
              <a:rPr lang="en-US" sz="3000" dirty="0" err="1">
                <a:latin typeface="Impact" panose="020B0806030902050204" pitchFamily="34" charset="0"/>
              </a:rPr>
              <a:t>Os</a:t>
            </a:r>
            <a:r>
              <a:rPr lang="en-US" sz="3000" dirty="0">
                <a:latin typeface="Impact" panose="020B0806030902050204" pitchFamily="34" charset="0"/>
              </a:rPr>
              <a:t> Booleans </a:t>
            </a:r>
            <a:r>
              <a:rPr lang="en-US" sz="3000" dirty="0" err="1">
                <a:latin typeface="Impact" panose="020B0806030902050204" pitchFamily="34" charset="0"/>
              </a:rPr>
              <a:t>são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codificados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como</a:t>
            </a:r>
            <a:r>
              <a:rPr lang="en-US" sz="3000" dirty="0">
                <a:latin typeface="Impact" panose="020B0806030902050204" pitchFamily="34" charset="0"/>
              </a:rPr>
              <a:t> 0 para false e True </a:t>
            </a:r>
            <a:r>
              <a:rPr lang="en-US" sz="3000" dirty="0" err="1">
                <a:latin typeface="Impact" panose="020B0806030902050204" pitchFamily="34" charset="0"/>
              </a:rPr>
              <a:t>aceita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qualquer</a:t>
            </a:r>
            <a:r>
              <a:rPr lang="en-US" sz="3000" dirty="0">
                <a:latin typeface="Impact" panose="020B0806030902050204" pitchFamily="34" charset="0"/>
              </a:rPr>
              <a:t> outro valor</a:t>
            </a:r>
          </a:p>
          <a:p>
            <a:r>
              <a:rPr lang="en-US" sz="3000" dirty="0">
                <a:latin typeface="Impact" panose="020B0806030902050204" pitchFamily="34" charset="0"/>
              </a:rPr>
              <a:t>String </a:t>
            </a:r>
            <a:r>
              <a:rPr lang="en-US" sz="3000" dirty="0" err="1">
                <a:latin typeface="Impact" panose="020B0806030902050204" pitchFamily="34" charset="0"/>
              </a:rPr>
              <a:t>são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codificados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como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elas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mesmas</a:t>
            </a:r>
            <a:r>
              <a:rPr lang="en-US" sz="3000" dirty="0">
                <a:latin typeface="Impact" panose="020B0806030902050204" pitchFamily="34" charset="0"/>
              </a:rPr>
              <a:t>, o </a:t>
            </a:r>
            <a:r>
              <a:rPr lang="en-US" sz="3000" dirty="0" err="1">
                <a:latin typeface="Impact" panose="020B0806030902050204" pitchFamily="34" charset="0"/>
              </a:rPr>
              <a:t>problema</a:t>
            </a:r>
            <a:r>
              <a:rPr lang="en-US" sz="3000" dirty="0">
                <a:latin typeface="Impact" panose="020B0806030902050204" pitchFamily="34" charset="0"/>
              </a:rPr>
              <a:t> é so </a:t>
            </a:r>
            <a:r>
              <a:rPr lang="en-US" sz="3000" dirty="0" err="1">
                <a:latin typeface="Impact" panose="020B0806030902050204" pitchFamily="34" charset="0"/>
              </a:rPr>
              <a:t>indicar</a:t>
            </a:r>
            <a:r>
              <a:rPr lang="en-US" sz="3000" dirty="0">
                <a:latin typeface="Impact" panose="020B0806030902050204" pitchFamily="34" charset="0"/>
              </a:rPr>
              <a:t> o </a:t>
            </a:r>
            <a:r>
              <a:rPr lang="en-US" sz="3000" dirty="0" err="1">
                <a:latin typeface="Impact" panose="020B0806030902050204" pitchFamily="34" charset="0"/>
              </a:rPr>
              <a:t>comprimento</a:t>
            </a:r>
            <a:endParaRPr lang="en-US" sz="3000" dirty="0">
              <a:latin typeface="Impact" panose="020B0806030902050204" pitchFamily="34" charset="0"/>
            </a:endParaRPr>
          </a:p>
          <a:p>
            <a:r>
              <a:rPr lang="en-US" sz="3000" dirty="0" err="1">
                <a:latin typeface="Impact" panose="020B0806030902050204" pitchFamily="34" charset="0"/>
              </a:rPr>
              <a:t>Octeto</a:t>
            </a:r>
            <a:r>
              <a:rPr lang="en-US" sz="3000" dirty="0">
                <a:latin typeface="Impact" panose="020B0806030902050204" pitchFamily="34" charset="0"/>
              </a:rPr>
              <a:t> de string </a:t>
            </a:r>
            <a:r>
              <a:rPr lang="en-US" sz="3000" dirty="0" err="1">
                <a:latin typeface="Impact" panose="020B0806030902050204" pitchFamily="34" charset="0"/>
              </a:rPr>
              <a:t>são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codificados</a:t>
            </a:r>
            <a:r>
              <a:rPr lang="en-US" sz="3000" dirty="0">
                <a:latin typeface="Impact" panose="020B0806030902050204" pitchFamily="34" charset="0"/>
              </a:rPr>
              <a:t> com o </a:t>
            </a:r>
            <a:r>
              <a:rPr lang="en-US" sz="3000" dirty="0" err="1">
                <a:latin typeface="Impact" panose="020B0806030902050204" pitchFamily="34" charset="0"/>
              </a:rPr>
              <a:t>padrão</a:t>
            </a:r>
            <a:r>
              <a:rPr lang="en-US" sz="3000" dirty="0">
                <a:latin typeface="Impact" panose="020B0806030902050204" pitchFamily="34" charset="0"/>
              </a:rPr>
              <a:t> big endian, da </a:t>
            </a:r>
            <a:r>
              <a:rPr lang="en-US" sz="3000" dirty="0" err="1">
                <a:latin typeface="Impact" panose="020B0806030902050204" pitchFamily="34" charset="0"/>
              </a:rPr>
              <a:t>esquerda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pra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direita</a:t>
            </a:r>
            <a:endParaRPr lang="en-US" sz="3000" dirty="0">
              <a:latin typeface="Impact" panose="020B0806030902050204" pitchFamily="34" charset="0"/>
            </a:endParaRPr>
          </a:p>
          <a:p>
            <a:r>
              <a:rPr lang="en-US" sz="3000" dirty="0">
                <a:latin typeface="Impact" panose="020B0806030902050204" pitchFamily="34" charset="0"/>
              </a:rPr>
              <a:t>O valor </a:t>
            </a:r>
            <a:r>
              <a:rPr lang="en-US" sz="3000" dirty="0" err="1">
                <a:latin typeface="Impact" panose="020B0806030902050204" pitchFamily="34" charset="0"/>
              </a:rPr>
              <a:t>nulo</a:t>
            </a:r>
            <a:r>
              <a:rPr lang="en-US" sz="3000" dirty="0">
                <a:latin typeface="Impact" panose="020B0806030902050204" pitchFamily="34" charset="0"/>
              </a:rPr>
              <a:t> e </a:t>
            </a:r>
            <a:r>
              <a:rPr lang="en-US" sz="3000" dirty="0" err="1">
                <a:latin typeface="Impact" panose="020B0806030902050204" pitchFamily="34" charset="0"/>
              </a:rPr>
              <a:t>codificado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apenas</a:t>
            </a:r>
            <a:r>
              <a:rPr lang="en-US" sz="3000" dirty="0">
                <a:latin typeface="Impact" panose="020B0806030902050204" pitchFamily="34" charset="0"/>
              </a:rPr>
              <a:t> </a:t>
            </a:r>
            <a:r>
              <a:rPr lang="en-US" sz="3000" dirty="0" err="1">
                <a:latin typeface="Impact" panose="020B0806030902050204" pitchFamily="34" charset="0"/>
              </a:rPr>
              <a:t>setando</a:t>
            </a:r>
            <a:r>
              <a:rPr lang="en-US" sz="3000" dirty="0">
                <a:latin typeface="Impact" panose="020B0806030902050204" pitchFamily="34" charset="0"/>
              </a:rPr>
              <a:t> o campo length </a:t>
            </a:r>
            <a:r>
              <a:rPr lang="en-US" sz="3000" dirty="0" err="1">
                <a:latin typeface="Impact" panose="020B0806030902050204" pitchFamily="34" charset="0"/>
              </a:rPr>
              <a:t>como</a:t>
            </a:r>
            <a:r>
              <a:rPr lang="en-US" sz="3000" dirty="0">
                <a:latin typeface="Impact" panose="020B0806030902050204" pitchFamily="34" charset="0"/>
              </a:rPr>
              <a:t> 0</a:t>
            </a:r>
          </a:p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3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137074"/>
          </a:xfrm>
        </p:spPr>
        <p:txBody>
          <a:bodyPr/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Finalmente se define sua função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Lidar com a representação de dados, ou seja: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Conversão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Criptografia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Compactação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24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10489096" cy="806649"/>
          </a:xfrm>
        </p:spPr>
        <p:txBody>
          <a:bodyPr>
            <a:no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8.3 - Técnicas de Compressão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Dados podem ser comprimidos, a fim de melhor utilização de banda.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Dados podem ser de diferentes domínios (e.g.: Palavras na língua natural, números, sequências de bits)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Existem basicamente três técnicas para compressão de dados( conjunto de dados finitos, frequência relativa, compressão baseada em contexto)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69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76080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8.3 - Técnicas de Compressão de Dados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8.3.1 - Codificação Baseada em Símbolos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1586799"/>
            <a:ext cx="11290851" cy="4898407"/>
          </a:xfrm>
        </p:spPr>
        <p:txBody>
          <a:bodyPr>
            <a:noAutofit/>
          </a:bodyPr>
          <a:lstStyle/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47F7AB-0EA5-4E08-8D79-141BD66820B1}"/>
              </a:ext>
            </a:extLst>
          </p:cNvPr>
          <p:cNvSpPr/>
          <p:nvPr/>
        </p:nvSpPr>
        <p:spPr>
          <a:xfrm>
            <a:off x="1229139" y="2108801"/>
            <a:ext cx="104758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Quando o conjunto de dados a ser encaminhado é padronizado, os dados podem ser mantidos em tabelas e transmitidos apenas os índices.</a:t>
            </a:r>
          </a:p>
          <a:p>
            <a:pPr marL="571500" lvl="0" indent="-57150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E.g.: Invés de encaminhar os valores “verdadeiro” e “falso” em forma textual, podem ser transmitidos apenas os valores 0 e 1</a:t>
            </a:r>
          </a:p>
        </p:txBody>
      </p:sp>
    </p:spTree>
    <p:extLst>
      <p:ext uri="{BB962C8B-B14F-4D97-AF65-F5344CB8AC3E}">
        <p14:creationId xmlns:p14="http://schemas.microsoft.com/office/powerpoint/2010/main" val="1572800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76080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8.3 - Técnicas de Compressão de Dados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8.3.2 - Codificação Baseada em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2084001"/>
            <a:ext cx="11290851" cy="4401205"/>
          </a:xfrm>
        </p:spPr>
        <p:txBody>
          <a:bodyPr>
            <a:noAutofit/>
          </a:bodyPr>
          <a:lstStyle/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47F7AB-0EA5-4E08-8D79-141BD66820B1}"/>
              </a:ext>
            </a:extLst>
          </p:cNvPr>
          <p:cNvSpPr/>
          <p:nvPr/>
        </p:nvSpPr>
        <p:spPr>
          <a:xfrm>
            <a:off x="1229139" y="2108801"/>
            <a:ext cx="10475843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Na linguagem natural, certas expressões aparecem mais do que outras, por exemplo, a letra “a” aparece mais que a letra “y”. Baseando-se nisso, é possível montar algoritmos que beneficiem as expressões mais recorrentes.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Algoritmo de </a:t>
            </a:r>
            <a:r>
              <a:rPr lang="pt-BR" sz="2500" dirty="0" err="1">
                <a:latin typeface="Impact" panose="020B0806030902050204" pitchFamily="34" charset="0"/>
                <a:cs typeface="Tahoma" pitchFamily="2"/>
              </a:rPr>
              <a:t>Huffman</a:t>
            </a: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: Usado também em técnicas de compressão de arquivos como </a:t>
            </a:r>
            <a:r>
              <a:rPr lang="pt-BR" sz="2500" dirty="0" err="1">
                <a:latin typeface="Impact" panose="020B0806030902050204" pitchFamily="34" charset="0"/>
                <a:cs typeface="Tahoma" pitchFamily="2"/>
              </a:rPr>
              <a:t>rar</a:t>
            </a: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 e zip.</a:t>
            </a:r>
          </a:p>
          <a:p>
            <a:pPr marL="971550" lvl="2" indent="-514350" hangingPunct="0">
              <a:spcAft>
                <a:spcPts val="1148"/>
              </a:spcAft>
              <a:buSzPct val="75000"/>
              <a:buFont typeface="+mj-lt"/>
              <a:buAutoNum type="arabicParenR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Ordene as expressões em ordem crescente de frequência.</a:t>
            </a:r>
          </a:p>
          <a:p>
            <a:pPr marL="971550" lvl="2" indent="-514350" hangingPunct="0">
              <a:spcAft>
                <a:spcPts val="1148"/>
              </a:spcAft>
              <a:buSzPct val="75000"/>
              <a:buFont typeface="+mj-lt"/>
              <a:buAutoNum type="arabicParenR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Pegue as duas primeiras e insira um arco entre elas, e reinsira na lista.</a:t>
            </a:r>
          </a:p>
          <a:p>
            <a:pPr marL="971550" lvl="2" indent="-514350" hangingPunct="0">
              <a:spcAft>
                <a:spcPts val="1148"/>
              </a:spcAft>
              <a:buSzPct val="75000"/>
              <a:buFont typeface="+mj-lt"/>
              <a:buAutoNum type="arabicParenR"/>
            </a:pPr>
            <a:r>
              <a:rPr lang="pt-BR" sz="2500" dirty="0">
                <a:latin typeface="Impact" panose="020B0806030902050204" pitchFamily="34" charset="0"/>
                <a:cs typeface="Tahoma" pitchFamily="2"/>
              </a:rPr>
              <a:t>Repita o processo até que a lista vire uma árvore.</a:t>
            </a:r>
          </a:p>
          <a:p>
            <a:pPr marL="571500" lvl="0" indent="-571500">
              <a:buSzPct val="100000"/>
              <a:buFont typeface="Tahoma" panose="020B0604030504040204" pitchFamily="34" charset="0"/>
              <a:buChar char="■"/>
            </a:pPr>
            <a:endParaRPr lang="pt-BR" sz="40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4100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76080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8.3 - Técnicas de Compressão de Dados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8.3.2 - Codificação Baseada em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2084001"/>
            <a:ext cx="11290851" cy="4401205"/>
          </a:xfrm>
        </p:spPr>
        <p:txBody>
          <a:bodyPr>
            <a:noAutofit/>
          </a:bodyPr>
          <a:lstStyle/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47F7AB-0EA5-4E08-8D79-141BD66820B1}"/>
              </a:ext>
            </a:extLst>
          </p:cNvPr>
          <p:cNvSpPr/>
          <p:nvPr/>
        </p:nvSpPr>
        <p:spPr>
          <a:xfrm>
            <a:off x="1229139" y="2108801"/>
            <a:ext cx="1047584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SzPct val="100000"/>
              <a:buFont typeface="Tahoma" panose="020B0604030504040204" pitchFamily="34" charset="0"/>
              <a:buChar char="■"/>
            </a:pPr>
            <a:r>
              <a:rPr lang="pt-BR" sz="3300" dirty="0">
                <a:latin typeface="Impact" panose="020B0806030902050204" pitchFamily="34" charset="0"/>
                <a:cs typeface="Tahoma" pitchFamily="2"/>
              </a:rPr>
              <a:t>Codificação aritmética: Divida cada possível expressão como uma porção de 0 a 1. Posicione cada expressão da mensagem em sua respectiva porção. Divida a mesma em </a:t>
            </a:r>
            <a:r>
              <a:rPr lang="pt-BR" sz="3300" dirty="0" err="1">
                <a:latin typeface="Impact" panose="020B0806030902050204" pitchFamily="34" charset="0"/>
                <a:cs typeface="Tahoma" pitchFamily="2"/>
              </a:rPr>
              <a:t>sub-porções</a:t>
            </a:r>
            <a:r>
              <a:rPr lang="pt-BR" sz="3300" dirty="0">
                <a:latin typeface="Impact" panose="020B0806030902050204" pitchFamily="34" charset="0"/>
                <a:cs typeface="Tahoma" pitchFamily="2"/>
              </a:rPr>
              <a:t> e repita o processo até que a mensagem termine.</a:t>
            </a:r>
          </a:p>
          <a:p>
            <a:pPr marL="457200" lvl="0" indent="-457200">
              <a:buSzPct val="100000"/>
              <a:buFont typeface="Tahoma" panose="020B0604030504040204" pitchFamily="34" charset="0"/>
              <a:buChar char="■"/>
            </a:pPr>
            <a:r>
              <a:rPr lang="pt-BR" sz="3300" dirty="0">
                <a:latin typeface="Impact" panose="020B0806030902050204" pitchFamily="34" charset="0"/>
                <a:cs typeface="Tahoma" pitchFamily="2"/>
              </a:rPr>
              <a:t>Vantagem é que a mensagem inteira é codificada de uma só vez, mas observe que quanto mais expressões na mensagem, mais dígitos necessários para representar a mesma</a:t>
            </a:r>
          </a:p>
          <a:p>
            <a:pPr marL="571500" lvl="0" indent="-571500">
              <a:buSzPct val="100000"/>
              <a:buFont typeface="Tahoma" panose="020B0604030504040204" pitchFamily="34" charset="0"/>
              <a:buChar char="■"/>
            </a:pPr>
            <a:endParaRPr lang="pt-BR" sz="33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9914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6" y="372794"/>
            <a:ext cx="11290851" cy="128372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8.3 - Técnicas de Compressão de Dados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8.3.2 - Codificação Baseada em Sequência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2084001"/>
            <a:ext cx="11290851" cy="4401205"/>
          </a:xfrm>
        </p:spPr>
        <p:txBody>
          <a:bodyPr>
            <a:noAutofit/>
          </a:bodyPr>
          <a:lstStyle/>
          <a:p>
            <a:endParaRPr lang="pt-BR" sz="3000" dirty="0">
              <a:latin typeface="Impact" panose="020B0806030902050204" pitchFamily="34" charset="0"/>
            </a:endParaRPr>
          </a:p>
          <a:p>
            <a:pPr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5E8FD-652A-43B4-A768-70A9C929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59562" y="1646582"/>
            <a:ext cx="10422836" cy="5211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049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76080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8.3 - Técnicas de Compressão de Dados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8.3.3 - Codificação Baseada em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6" y="2084001"/>
            <a:ext cx="11290851" cy="4401205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A codificação baseada em frequência já representa uma aproximação ao mundo real, mas uma melhoria ainda pode ser feita considerando o contexto em que cada expressão se encontra. Por exemplo, uma vogal provavelmente precede uma consoante.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Código </a:t>
            </a:r>
            <a:r>
              <a:rPr lang="pt-BR" sz="3000" dirty="0" err="1">
                <a:latin typeface="Impact" panose="020B0806030902050204" pitchFamily="34" charset="0"/>
                <a:cs typeface="Tahoma" pitchFamily="2"/>
              </a:rPr>
              <a:t>Baudot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 usa mais de uma tabela de símbolos para representar instruções e sequências especiais para </a:t>
            </a:r>
            <a:r>
              <a:rPr lang="pt-BR" sz="3000" dirty="0" err="1">
                <a:latin typeface="Impact" panose="020B0806030902050204" pitchFamily="34" charset="0"/>
                <a:cs typeface="Tahoma" pitchFamily="2"/>
              </a:rPr>
              <a:t>transicionar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 entre as tabelas.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Código “</a:t>
            </a:r>
            <a:r>
              <a:rPr lang="pt-BR" sz="3000" dirty="0" err="1">
                <a:latin typeface="Impact" panose="020B0806030902050204" pitchFamily="34" charset="0"/>
                <a:cs typeface="Tahoma" pitchFamily="2"/>
              </a:rPr>
              <a:t>run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 </a:t>
            </a:r>
            <a:r>
              <a:rPr lang="pt-BR" sz="3000" dirty="0" err="1">
                <a:latin typeface="Impact" panose="020B0806030902050204" pitchFamily="34" charset="0"/>
                <a:cs typeface="Tahoma" pitchFamily="2"/>
              </a:rPr>
              <a:t>length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” transforma longas sequências de 0 na distância entre dois bits 1.</a:t>
            </a:r>
          </a:p>
        </p:txBody>
      </p:sp>
    </p:spTree>
    <p:extLst>
      <p:ext uri="{BB962C8B-B14F-4D97-AF65-F5344CB8AC3E}">
        <p14:creationId xmlns:p14="http://schemas.microsoft.com/office/powerpoint/2010/main" val="2197894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643270"/>
            <a:ext cx="11290851" cy="5214730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Terminologia:</a:t>
            </a:r>
          </a:p>
          <a:p>
            <a:pPr marL="1028700" lvl="3" indent="-571500" hangingPunct="0">
              <a:buSzPct val="100000"/>
              <a:buFont typeface="Tahoma" panose="020B0604030504040204" pitchFamily="34" charset="0"/>
              <a:buChar char="■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Criptografia: arte de planejamento de funções de tal modo que possam ser aplicados a textos para que esses sejam inteligíveis apenas a quem detém a chave.</a:t>
            </a:r>
          </a:p>
          <a:p>
            <a:pPr marL="1028700" lvl="3" indent="-571500" hangingPunct="0">
              <a:buSzPct val="100000"/>
              <a:buFont typeface="Tahoma" panose="020B0604030504040204" pitchFamily="34" charset="0"/>
              <a:buChar char="■"/>
            </a:pPr>
            <a:r>
              <a:rPr lang="pt-BR" sz="4000" i="0" dirty="0" err="1">
                <a:latin typeface="Impact" panose="020B0806030902050204" pitchFamily="34" charset="0"/>
                <a:cs typeface="Tahoma" pitchFamily="2"/>
              </a:rPr>
              <a:t>Criptoanálise</a:t>
            </a: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: arte de “quebrar” tais códigos.</a:t>
            </a:r>
          </a:p>
          <a:p>
            <a:pPr marL="1028700" lvl="3" indent="-571500" hangingPunct="0">
              <a:buSzPct val="100000"/>
              <a:buFont typeface="Tahoma" panose="020B0604030504040204" pitchFamily="34" charset="0"/>
              <a:buChar char="■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Criptologia: a junção de criptografia e </a:t>
            </a:r>
            <a:r>
              <a:rPr lang="pt-BR" sz="4000" i="0" dirty="0" err="1">
                <a:latin typeface="Impact" panose="020B0806030902050204" pitchFamily="34" charset="0"/>
                <a:cs typeface="Tahoma" pitchFamily="2"/>
              </a:rPr>
              <a:t>criptoanálise</a:t>
            </a:r>
            <a:endParaRPr lang="pt-BR" sz="4000" i="0" dirty="0">
              <a:latin typeface="Impact" panose="020B0806030902050204" pitchFamily="34" charset="0"/>
              <a:cs typeface="Tahoma" pitchFamily="2"/>
            </a:endParaRP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29765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643270"/>
            <a:ext cx="11290851" cy="5214730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Historicamente, a  criptologia teve um avanço significativo nas guerras já que a comunicação devia ser sigilosa, os equipamentos deviam ser pequenos e a troca de chave devia ser simples e rápida.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Uma regra básica da criptologia é que normalmente o criptoanalista conhece o método de codificação. Invés de ter que mudar toda a função criptográfica, podemos mudar apenas uma pequena </a:t>
            </a:r>
            <a:r>
              <a:rPr lang="pt-BR" sz="3000" dirty="0" err="1">
                <a:latin typeface="Impact" panose="020B0806030902050204" pitchFamily="34" charset="0"/>
                <a:cs typeface="Tahoma" pitchFamily="2"/>
              </a:rPr>
              <a:t>string</a:t>
            </a: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 conhecida como chave a fim de selecionar uma das possíveis encriptações.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Normalmente existem diversas possibilidades de quebrar uma criptografia, mas o criptoanalista corta algumas fazendo uso do conhecimento do contexto em questão.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83611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643270"/>
            <a:ext cx="11290851" cy="1404730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Existem basicamente duas técnicas: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Substituição: Consiste em substituir uma letra por outra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F2D305-1A4F-4CC7-BCB4-5DF9A1A5F4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3733" y="2913746"/>
            <a:ext cx="7824533" cy="3685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21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643270"/>
            <a:ext cx="11290851" cy="4704521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Cifra de César: consiste em substituir cada letra X por uma letra X+3 posições módulo 26.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De fato, o algoritmo de César pode ser generalizado para qualquer d posições. Logo pode ser construído 26 tabelas uma para cada d possível.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Usando-se uma chave como base. Podemos construir a cifra de </a:t>
            </a: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Vigenère</a:t>
            </a:r>
            <a:endParaRPr lang="pt-BR" sz="3500" dirty="0">
              <a:latin typeface="Impact" panose="020B0806030902050204" pitchFamily="34" charset="0"/>
              <a:cs typeface="Tahoma" pitchFamily="2"/>
            </a:endParaRP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598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6218"/>
            <a:ext cx="9601200" cy="5335172"/>
          </a:xfrm>
        </p:spPr>
        <p:txBody>
          <a:bodyPr>
            <a:normAutofit fontScale="92500" lnSpcReduction="10000"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As camadas inferiores lidam com o movimento dos dados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E a camada de apresentação? Uma de suas responsabilidade é preservar o significado da informação transportada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Um computador pode ter sua forma de representação de dados e como fazermos a troca de dados de forma que ambos se entendam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Tarefa da camada de apresentação, codificar estruturas para codificar e decodificar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381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643270"/>
            <a:ext cx="11290851" cy="1404730"/>
          </a:xfrm>
        </p:spPr>
        <p:txBody>
          <a:bodyPr>
            <a:no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Existem basicamente duas técnicas: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Tranposição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: permutação das letras na frase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FB48BE-9879-45C3-9B76-C8F8E0F0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91894" y="2913746"/>
            <a:ext cx="6408212" cy="3447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376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43" y="372794"/>
            <a:ext cx="10667999" cy="1270476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8.4 - Criptografia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8.4.1 - Criptografia Tradicional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987827"/>
            <a:ext cx="11290851" cy="3525078"/>
          </a:xfrm>
        </p:spPr>
        <p:txBody>
          <a:bodyPr>
            <a:noAutofit/>
          </a:bodyPr>
          <a:lstStyle/>
          <a:p>
            <a:pPr lvl="0">
              <a:buSzPct val="100000"/>
              <a:buFont typeface="Impact" panose="020B080603090205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Seja uma chave k de tamanho |k|, então uma cifra de transposição arranja a mensagem em linhas de tamanho   |k| e tem como saída as colunas reordenadas com base em cada um dos dígitos da chave k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endParaRPr lang="pt-BR" sz="3000" dirty="0">
              <a:latin typeface="Impact" panose="020B0806030902050204" pitchFamily="34" charset="0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1210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371600" y="318555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Criptografia Moderna utiliza transposição e substituição com algoritmos mais complexos;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Utilização de hardware para transposição e substituição, P-box e S-box, respectivamente.  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2886813"/>
            <a:ext cx="10553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Em janeiro de 1977, o governo dos EUA adotou como padrão de informações não classificadas o produto desenvolvido pela IBM, conhecido  como Data Encryption Standard(DES);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DES possui 64 bits de entrada, 56 bits que compõe a chave, 19 estágios distintos.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13" y="152400"/>
            <a:ext cx="730958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A função é composta de 4 estágios:</a:t>
            </a:r>
            <a:endParaRPr sz="3500" dirty="0">
              <a:latin typeface="Impact"/>
              <a:ea typeface="Impact"/>
              <a:cs typeface="Impact"/>
              <a:sym typeface="Impact"/>
            </a:endParaRPr>
          </a:p>
          <a:p>
            <a:pPr marL="949452" lvl="1" indent="-514350" rtl="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Com uma regra de transposição e duplicação, expande 32 bits(R</a:t>
            </a:r>
            <a:r>
              <a:rPr lang="pt-BR" sz="1800" i="0" dirty="0">
                <a:latin typeface="Impact"/>
                <a:ea typeface="Impact"/>
                <a:cs typeface="Impact"/>
                <a:sym typeface="Impact"/>
              </a:rPr>
              <a:t>i-1 </a:t>
            </a: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) em 48 bits(E);</a:t>
            </a:r>
            <a:endParaRPr sz="3500" i="0" dirty="0">
              <a:latin typeface="Impact"/>
              <a:ea typeface="Impact"/>
              <a:cs typeface="Impact"/>
              <a:sym typeface="Impact"/>
            </a:endParaRPr>
          </a:p>
          <a:p>
            <a:pPr marL="949452" marR="0" lvl="1" indent="-5143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+mj-lt"/>
              <a:buAutoNum type="arabicParenR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Faz um OU EXCLUSIVO entre E </a:t>
            </a:r>
            <a:r>
              <a:rPr lang="pt-BR" sz="3500" i="0" dirty="0" err="1"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 K</a:t>
            </a:r>
            <a:r>
              <a:rPr lang="pt-BR" sz="1800" i="0" dirty="0"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;</a:t>
            </a:r>
            <a:endParaRPr sz="3500" i="0" dirty="0">
              <a:latin typeface="Impact"/>
              <a:ea typeface="Impact"/>
              <a:cs typeface="Impact"/>
              <a:sym typeface="Impact"/>
            </a:endParaRPr>
          </a:p>
          <a:p>
            <a:pPr marL="949452" marR="0" lvl="1" indent="-5143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Divide o resultado em 8 grupos de 4 bits cada, colocando em </a:t>
            </a:r>
            <a:r>
              <a:rPr lang="pt-BR" sz="3500" i="0" dirty="0" err="1">
                <a:latin typeface="Impact"/>
                <a:ea typeface="Impact"/>
                <a:cs typeface="Impact"/>
                <a:sym typeface="Impact"/>
              </a:rPr>
              <a:t>S-Box</a:t>
            </a: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 diferentes;</a:t>
            </a:r>
            <a:endParaRPr sz="3500" i="0" dirty="0">
              <a:latin typeface="Impact"/>
              <a:ea typeface="Impact"/>
              <a:cs typeface="Impact"/>
              <a:sym typeface="Impact"/>
            </a:endParaRPr>
          </a:p>
          <a:p>
            <a:pPr marL="949452" marR="0" lvl="1" indent="-5143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Coloca o resultado em uma P-Box.</a:t>
            </a:r>
            <a:endParaRPr sz="3500" i="0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urce Sans Pro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Para obtermos resultados diferentes, antes de cada iteração, utiliza de transposição e rotação na chave(K</a:t>
            </a:r>
            <a:r>
              <a:rPr lang="pt-BR" sz="1800">
                <a:latin typeface="Impact"/>
                <a:ea typeface="Impact"/>
                <a:cs typeface="Impact"/>
                <a:sym typeface="Impact"/>
              </a:rPr>
              <a:t>i-1</a:t>
            </a: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); 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Null Cipher, método para dificultar a quebra da criptografia, utiliza de ruídos, ou seja, mensagens aleatórias. Porém sobrecarrega a largura de banda;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Stream Cipher, método mais complicado de operar, pois utiliza registradores para captar entrada e saída;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utilização de terminais é vantajosa, já que, não é preciso coletar 8 caracteres depois de emitir o texto criptografado, economizando tempo.</a:t>
            </a:r>
            <a:endParaRPr sz="3500" i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38" y="152400"/>
            <a:ext cx="975211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>
                <a:latin typeface="Impact" panose="020B0806030902050204" pitchFamily="34" charset="0"/>
              </a:rPr>
              <a:t>8.1 - Questões de Design</a:t>
            </a:r>
            <a:endParaRPr lang="pt-BR" sz="5000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A camada de apresentação possui 4 Funções principais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Que o usuário possa executar as primitivas da camada de sessão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Especificar estruturas complexas de dados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Gerenciar o conjunto de estruturas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Converter dados de forma interna e externa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51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8.4.2 - O Padrão de Criptografia de Dados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371600" y="2661975"/>
            <a:ext cx="9601200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DES foi criticado desde que foi lançado;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chave era considerada muito curta, sendo que a desenvolvida pela IBM continha 128 bits;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design era mantido em segredo, o que dificultava a quebra, menos para o próprio Governo.</a:t>
            </a:r>
            <a:endParaRPr sz="3500" i="1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Receptor de uma mensagem precisa usar a mesma chave para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decriptá-la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 que o transmissor usou para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encriptá-la</a:t>
            </a: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Tradicionalmente pares de chaves idênticas eram geradas e enviadas aos seus destinos por correio pessoal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Método insatisfatório em casos reais (Exemplo: Banco)</a:t>
            </a:r>
            <a:endParaRPr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89835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Uma solução para o problema é usar uma hierarquia de chave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Organizações escolhem chave mestra e distribuem para cada escritório (por correio pessoal)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Escritórios são agrupados em regiões, e o escritório central de cada região escolhe uma chave regional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As chaves regionais são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encriptadas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 utilizando a chave mestra e distribuídas pela rede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71522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Quando dois escritórios querem comunicar, utilizam chave de sessão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encriptada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 pela chave regional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Continua sendo um método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inefetivo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, pois precisa de transporte físico das chaves por fora da rede e não é possível realizar a comunicação com  outras organizações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45535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19" y="201101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19" y="1900692"/>
            <a:ext cx="10522225" cy="9367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Puzzles: Um criptograma que tem a intenção de ser quebrado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Método de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Merkle</a:t>
            </a:r>
            <a:endParaRPr lang="pt-BR" sz="30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D15BFC-40DD-44C0-AE0A-152D8C31E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97" y="2837447"/>
            <a:ext cx="8177286" cy="40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21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0" y="2212944"/>
            <a:ext cx="10522225" cy="43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Supondo que A inicia uma conversa com B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A mensagem é enviada criptografada seguida de dezenas de milhares de puzzles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No ponto de vista do intruso é complicado definir qual o melhor puzzle para começar a trabalhar, então ele vai precisar escolher em ordem aleatória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Isso aumenta bastante o tempo necessário para encontrar a chave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3527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69959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8.4.3 - O Problema da Distribuição de Chave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0" y="2212944"/>
            <a:ext cx="10522225" cy="46450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Proteção de Chave: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É importante esconder a chave de si mesma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Sistema de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Shamir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: Utilização de polinômios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Exemplo: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p(x) = (a3 * (x^3)) + (a2 * (x^2)) + (a1 * x) + a0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Cada funcionário recebe um ponto (x, p(x))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i="0" dirty="0">
                <a:latin typeface="Impact"/>
                <a:ea typeface="Impact"/>
                <a:cs typeface="Impact"/>
                <a:sym typeface="Impact"/>
              </a:rPr>
              <a:t>4 pontos formam o polinômio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a0 é a chave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a1, a2 e a3 são valores aleatórios</a:t>
            </a:r>
            <a:endParaRPr lang="pt-BR" sz="3500" i="0" dirty="0">
              <a:latin typeface="Impact"/>
              <a:ea typeface="Impact"/>
              <a:cs typeface="Impact"/>
              <a:sym typeface="Impac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i="0"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3500"/>
              <a:buNone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endParaRPr lang="pt-BR"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55667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1792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8.4.4 - Criptografia de Chave Pública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1" y="1384512"/>
            <a:ext cx="10522225" cy="53740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Método de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Merkle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também é ineficiente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Método de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Diffie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e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Hellman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: Preocupa-se com os algoritmos de encriptação e decriptação do que com manter as chaves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encondidas</a:t>
            </a:r>
            <a:endParaRPr lang="pt-BR" sz="300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Considerando D como algoritmo de decriptação e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como algoritmo de encriptação, e P sendo a mensagem</a:t>
            </a: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Requerimentos: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D(E(P)) = P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É extremamente difícil deduzir D de E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E não pode ser quebrado por ataque de escolha de </a:t>
            </a:r>
            <a:r>
              <a:rPr lang="pt-BR" sz="3000" i="0" dirty="0" err="1">
                <a:latin typeface="Impact"/>
                <a:ea typeface="Impact"/>
                <a:cs typeface="Impact"/>
                <a:sym typeface="Impact"/>
              </a:rPr>
              <a:t>plaintext</a:t>
            </a:r>
            <a:endParaRPr lang="pt-BR" sz="3500" i="0" dirty="0">
              <a:latin typeface="Impact"/>
              <a:ea typeface="Impact"/>
              <a:cs typeface="Impact"/>
              <a:sym typeface="Impact"/>
            </a:endParaRPr>
          </a:p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Obedecendo os requerimentos E </a:t>
            </a:r>
            <a:r>
              <a:rPr lang="pt-BR" sz="3500" dirty="0" err="1"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pt-BR" sz="3500" dirty="0">
                <a:latin typeface="Impact"/>
                <a:ea typeface="Impact"/>
                <a:cs typeface="Impact"/>
                <a:sym typeface="Impact"/>
              </a:rPr>
              <a:t> a chave podem ser públicos</a:t>
            </a:r>
            <a:endParaRPr sz="3500" dirty="0"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087203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46921" y="344556"/>
            <a:ext cx="10522226" cy="11792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latin typeface="Impact"/>
                <a:ea typeface="Impact"/>
                <a:cs typeface="Impact"/>
                <a:sym typeface="Impact"/>
              </a:rPr>
              <a:t>8.4 - Criptografia</a:t>
            </a:r>
            <a:br>
              <a:rPr lang="pt-BR" sz="5000" dirty="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 dirty="0">
                <a:latin typeface="Impact"/>
                <a:ea typeface="Impact"/>
                <a:cs typeface="Impact"/>
                <a:sym typeface="Impact"/>
              </a:rPr>
              <a:t>8.4.4 - Criptografia de Chave Pública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046921" y="1384512"/>
            <a:ext cx="10522225" cy="537409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Algoritmo de MIT: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Escolher dois números primos muito grandes, p e q, cada um maior do que 10^100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Computar n = (p*q) e z = (p-1)*(q-1)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Escolher um número relativamente primo à z, chamando-o de d</a:t>
            </a:r>
          </a:p>
          <a:p>
            <a:pPr marL="1044702" lvl="1" indent="-514350">
              <a:spcBef>
                <a:spcPts val="0"/>
              </a:spcBef>
              <a:spcAft>
                <a:spcPts val="0"/>
              </a:spcAft>
              <a:buSzPts val="3500"/>
              <a:buFont typeface="+mj-lt"/>
              <a:buAutoNum type="arabicParenR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Achar e tal que e*d = 1 </a:t>
            </a:r>
            <a:r>
              <a:rPr lang="pt-BR" sz="3000" i="0" dirty="0" err="1">
                <a:latin typeface="Impact"/>
                <a:ea typeface="Impact"/>
                <a:cs typeface="Impact"/>
                <a:sym typeface="Impact"/>
              </a:rPr>
              <a:t>mod</a:t>
            </a: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 z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Para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encriptar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uma mensagem P faz C = (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P^e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)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mod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n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Para </a:t>
            </a:r>
            <a:r>
              <a:rPr lang="pt-BR" sz="3000" i="0" dirty="0" err="1">
                <a:latin typeface="Impact"/>
                <a:ea typeface="Impact"/>
                <a:cs typeface="Impact"/>
                <a:sym typeface="Impact"/>
              </a:rPr>
              <a:t>decriptar</a:t>
            </a: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C faz P = (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C^d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) </a:t>
            </a:r>
            <a:r>
              <a:rPr lang="pt-BR" sz="3000" dirty="0" err="1">
                <a:latin typeface="Impact"/>
                <a:ea typeface="Impact"/>
                <a:cs typeface="Impact"/>
                <a:sym typeface="Impact"/>
              </a:rPr>
              <a:t>mod</a:t>
            </a:r>
            <a:r>
              <a:rPr lang="pt-BR" sz="3000" dirty="0">
                <a:latin typeface="Impact"/>
                <a:ea typeface="Impact"/>
                <a:cs typeface="Impact"/>
                <a:sym typeface="Impact"/>
              </a:rPr>
              <a:t> n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3500"/>
            </a:pPr>
            <a:r>
              <a:rPr lang="pt-BR" sz="3000" i="0" dirty="0">
                <a:latin typeface="Impact"/>
                <a:ea typeface="Impact"/>
                <a:cs typeface="Impact"/>
                <a:sym typeface="Impact"/>
              </a:rPr>
              <a:t>Complicado fatorar números muito grandes</a:t>
            </a:r>
          </a:p>
        </p:txBody>
      </p:sp>
    </p:spTree>
    <p:extLst>
      <p:ext uri="{BB962C8B-B14F-4D97-AF65-F5344CB8AC3E}">
        <p14:creationId xmlns:p14="http://schemas.microsoft.com/office/powerpoint/2010/main" val="11987122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Redes Públicas que implementa a camada de sessão também implementa camada de apresentação;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único serviço real da camada de apresentação é negociação e gerenciamento do contexto de apresentação.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115003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000" dirty="0">
                <a:latin typeface="Impact" panose="020B0806030902050204" pitchFamily="34" charset="0"/>
              </a:rPr>
              <a:t>8.1.1 - Representação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Como computadores que usam complemento de 2 se comunicam com os que usam complemento de 1</a:t>
            </a:r>
          </a:p>
          <a:p>
            <a:pPr lvl="0">
              <a:buFont typeface="Tahoma" panose="020B0604030504040204" pitchFamily="34" charset="0"/>
              <a:buChar char="■"/>
            </a:pP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Array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 de inteiros de 16bits de uma maquina pra outra como será representado o </a:t>
            </a:r>
            <a:r>
              <a:rPr lang="pt-BR" sz="3500" dirty="0">
                <a:solidFill>
                  <a:srgbClr val="212121"/>
                </a:solidFill>
                <a:latin typeface="Impact" panose="020B0806030902050204" pitchFamily="34" charset="0"/>
                <a:cs typeface="arial"/>
              </a:rPr>
              <a:t>FFF0 (Hexa)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?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Em algum lugar preciso de uma conversão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As camadas inferiores tiveram um enorme trabalho para garantir que as mensagens fossem transmitidas de forma correta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693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71600" y="28981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padrão utilizado é ASN.1, utilizado para representar e transmitir estruturas de dados ou APDUs.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25" y="4058275"/>
            <a:ext cx="7433975" cy="2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camada de apresentação basicamente disponibiliza os serviços da camada de sessão para a camada de aplicação;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O protocolo da camada de apresentação é simples, pelo fato dele invocar o serviço na camada de sessão(envia PDUs).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8.5.1 - Camada de Apresentação em Redes Públicas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As PDUs utilizado pela camada de apresentação se dividem em: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914400" lvl="1" indent="-47929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Estabelecimento de conexão;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914400" lvl="1" indent="-47929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Liberação anormal;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914400" lvl="1" indent="-47929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Transferência de dados;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914400" lvl="1" indent="-47929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–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Gerenciamento de contexto.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375" y="152400"/>
            <a:ext cx="7745242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8.5.2 - Camada de apresentação em ARPANET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ARPANET não possui camada de apresentação;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Não existe uma maneira geral de passar estruturas de dados arbitrárias entre máquinas incompatíveis;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A aplicação deve definir seus próprios padrões;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8.5.3 - Camada de apresentação em MAP e TOP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371600" y="2847225"/>
            <a:ext cx="9601200" cy="37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64998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MAP e TOP suportam as funções básicas da camada de apresentação OSI, estabelecendo conexões e gerenciando múltiplos contextos;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64998" rtl="0">
              <a:spcBef>
                <a:spcPts val="0"/>
              </a:spcBef>
              <a:spcAft>
                <a:spcPts val="0"/>
              </a:spcAft>
              <a:buSzPts val="3200"/>
              <a:buFont typeface="Impact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As primitivas associadas a comutadores de contexto nos limites de atividade não são suportadas porque o conceito inteiro de atividades não é suportado na camada de sessão;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64998" rtl="0">
              <a:spcBef>
                <a:spcPts val="0"/>
              </a:spcBef>
              <a:spcAft>
                <a:spcPts val="0"/>
              </a:spcAft>
              <a:buSzPts val="3200"/>
              <a:buFont typeface="Impact"/>
              <a:buChar char="■"/>
            </a:pPr>
            <a:r>
              <a:rPr lang="pt-BR" sz="3200">
                <a:latin typeface="Impact"/>
                <a:ea typeface="Impact"/>
                <a:cs typeface="Impact"/>
                <a:sym typeface="Impact"/>
              </a:rPr>
              <a:t>O Uso da ASN.1 é obrigatório;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r>
              <a:rPr lang="pt-BR" sz="2500">
                <a:latin typeface="Impact"/>
                <a:ea typeface="Impact"/>
                <a:cs typeface="Impact"/>
                <a:sym typeface="Impact"/>
              </a:rPr>
              <a:t>8.5 - Exemplos da Camada de Apresentação</a:t>
            </a:r>
            <a:br>
              <a:rPr lang="pt-BR" sz="5000">
                <a:latin typeface="Impact"/>
                <a:ea typeface="Impact"/>
                <a:cs typeface="Impact"/>
                <a:sym typeface="Impact"/>
              </a:rPr>
            </a:br>
            <a:r>
              <a:rPr lang="pt-BR" sz="5000">
                <a:latin typeface="Impact"/>
                <a:ea typeface="Impact"/>
                <a:cs typeface="Impact"/>
                <a:sym typeface="Impact"/>
              </a:rPr>
              <a:t>8.5.4 - Camada de apresentação em USENET.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Impact"/>
              <a:buNone/>
            </a:pPr>
            <a:endParaRPr sz="50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371600" y="29939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USENET não possui camada de apresentação;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marL="384048" lvl="0" indent="-384048" rtl="0">
              <a:spcBef>
                <a:spcPts val="0"/>
              </a:spcBef>
              <a:spcAft>
                <a:spcPts val="0"/>
              </a:spcAft>
              <a:buSzPts val="3500"/>
              <a:buFont typeface="Impact"/>
              <a:buChar char="■"/>
            </a:pPr>
            <a:r>
              <a:rPr lang="pt-BR" sz="3500">
                <a:latin typeface="Impact"/>
                <a:ea typeface="Impact"/>
                <a:cs typeface="Impact"/>
                <a:sym typeface="Impact"/>
              </a:rPr>
              <a:t>Cada aplicativo possui um conhecimento interno dos formatos externos necessários e apenas faz todas as conversões internamente antes de oferecer qualquer mensagem de transmissão.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115003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000" dirty="0">
                <a:latin typeface="Impact" panose="020B0806030902050204" pitchFamily="34" charset="0"/>
              </a:rPr>
              <a:t>8.1.2 - Compressão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Principais interesse pelas empresas em reduzir a quantidade de dados que trafega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Quem está associado a este tema é a representação de dados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Exemplo simples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Como enviar um inteiro de 32 bits, simplesmente o codificamos em 4 bytes em alguma representação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Amplamente usada e estudada, permite economia de espaço  em memória e disco. Estudaremos alguns métodos aplicável na camada de apresentação.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88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72794"/>
            <a:ext cx="10475843" cy="115003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600" dirty="0">
                <a:latin typeface="Impact" panose="020B0806030902050204" pitchFamily="34" charset="0"/>
              </a:rPr>
              <a:t>8.1.3 - Segurança e Privacidade na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01123"/>
            <a:ext cx="9601200" cy="4573172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No começo era fácil controlar a segurança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Como policiar milhões de bits  dados que circulam na rede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As organizações não garantia que seus dados não fossem copiados secretamente ou manipulados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Ai surge um novo apelo, a Criptografia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602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229</TotalTime>
  <Words>3877</Words>
  <Application>Microsoft Office PowerPoint</Application>
  <PresentationFormat>Widescreen</PresentationFormat>
  <Paragraphs>348</Paragraphs>
  <Slides>76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76</vt:i4>
      </vt:variant>
    </vt:vector>
  </HeadingPairs>
  <TitlesOfParts>
    <vt:vector size="89" baseType="lpstr">
      <vt:lpstr>Arial</vt:lpstr>
      <vt:lpstr>Arial</vt:lpstr>
      <vt:lpstr>Calibri</vt:lpstr>
      <vt:lpstr>Calibri Light</vt:lpstr>
      <vt:lpstr>Franklin Gothic Book</vt:lpstr>
      <vt:lpstr>Impact</vt:lpstr>
      <vt:lpstr>Source Sans Pro</vt:lpstr>
      <vt:lpstr>StarSymbol</vt:lpstr>
      <vt:lpstr>Tahoma</vt:lpstr>
      <vt:lpstr>Wingdings 2</vt:lpstr>
      <vt:lpstr>HDOfficeLightV0</vt:lpstr>
      <vt:lpstr>1_HDOfficeLightV0</vt:lpstr>
      <vt:lpstr>Cortar</vt:lpstr>
      <vt:lpstr>CAPÍTULO 8 CAMADA DE APRESENTAÇÃO</vt:lpstr>
      <vt:lpstr>Sumário</vt:lpstr>
      <vt:lpstr>8 - Camada de Apresentação</vt:lpstr>
      <vt:lpstr>8 - Camada de Apresentação</vt:lpstr>
      <vt:lpstr>8 - Camada de Apresentação</vt:lpstr>
      <vt:lpstr>8.1 - Questões de Design</vt:lpstr>
      <vt:lpstr>8.1 - Questões de Design 8.1.1 - Representação de Dados</vt:lpstr>
      <vt:lpstr>8.1 - Questões de Design 8.1.2 - Compressão de Dados</vt:lpstr>
      <vt:lpstr>8.1 - Questões de Design 8.1.3 - Segurança e Privacidade na Rede</vt:lpstr>
      <vt:lpstr>8.1 - Questões de Design 8.1.3 - Segurança e Privacidade na Rede</vt:lpstr>
      <vt:lpstr>8.1 - Questões de Design 8.1.3 - Segurança e Privacidade na Rede</vt:lpstr>
      <vt:lpstr>8.1 - Questões de Design 8.1.3 - Segurança e Privacidade na Rede</vt:lpstr>
      <vt:lpstr>8.1 - Questões de Design 8.1.3 - Segurança e Privacidade na Rede</vt:lpstr>
      <vt:lpstr>8.1 - Questões de Design 8.1.3 - Segurança e Privacidade na Rede</vt:lpstr>
      <vt:lpstr>8.1 - Questões de Design 8.1.3 - Segurança e Privacidade na Rede</vt:lpstr>
      <vt:lpstr>8.1 - Questões de Design 8.1.4 - Primitivas de Serviço na Camada de Apresentação</vt:lpstr>
      <vt:lpstr>8.1 - Questões de Design 8.1.4 - Primitivas de Serviço na Camada de Apresentação</vt:lpstr>
      <vt:lpstr>8.1 - Questões de Design 8.1.4 - Primitivas de Serviço na Camada de Apresentação</vt:lpstr>
      <vt:lpstr>8.2 - Notação de Sintaxe Abstrata 1 (ASN.1)</vt:lpstr>
      <vt:lpstr>8.2 - Notação de Sintaxe Abstrata 1 (ASN.1)</vt:lpstr>
      <vt:lpstr>8.2 - Notação de Sintaxe Abstrata (ASN.1) 8.2.1 - Estruturas de Dados</vt:lpstr>
      <vt:lpstr>8.2 - Notação de Sintaxe Abstrata (ASN.1) 8.2.1 - Estruturas de Dados</vt:lpstr>
      <vt:lpstr>8.2 - Notação de Sintaxe Abstrata (ASN.1) 8.2.1 - Estruturas de Dados</vt:lpstr>
      <vt:lpstr>8.2 - Notação de Sintaxe Abstrata (ASN.1) 8.2.1 - Estruturas de Dados</vt:lpstr>
      <vt:lpstr>8.2 - Notação de Sintaxe Abstrata (ASN.1) 8.2.1 - Estruturas de Dados</vt:lpstr>
      <vt:lpstr>8.2 - Notação de Sintaxe Abstrata (ASN.1) 8.2.1 - Estruturas de Dados</vt:lpstr>
      <vt:lpstr>8.2 - Notação de Sintaxe Abstrata (ASN.1) 8.2.1 - Estruturas de Dados</vt:lpstr>
      <vt:lpstr>8.2 - Notação de Sintaxe Abstrata (ASN.1) 8.2.2 - Sintaxe Abstrata</vt:lpstr>
      <vt:lpstr>8.2 - Notação de Sintaxe Abstrata (ASN.1) 8.2.2 - Sintaxe Abstrata</vt:lpstr>
      <vt:lpstr>8.2 - Notação de Sintaxe Abstrata (ASN.1) 8.2.2 - Sintaxe Abstrata</vt:lpstr>
      <vt:lpstr>8.2 - Notação de Sintaxe Abstrata (ASN.1) 8.2.2 - Sintaxe Abstrata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8.2 - Notação de Sintaxe Abstrata (ASN.1) 8.2.3 - Sintaxe de Transferência</vt:lpstr>
      <vt:lpstr>8.3 - Técnicas de Compressão de Dados</vt:lpstr>
      <vt:lpstr>8.3 - Técnicas de Compressão de Dados 8.3.1 - Codificação Baseada em Símbolos</vt:lpstr>
      <vt:lpstr>8.3 - Técnicas de Compressão de Dados 8.3.2 - Codificação Baseada em Sequência</vt:lpstr>
      <vt:lpstr>8.3 - Técnicas de Compressão de Dados 8.3.2 - Codificação Baseada em Sequência</vt:lpstr>
      <vt:lpstr>8.3 - Técnicas de Compressão de Dados 8.3.2 - Codificação Baseada em Sequência</vt:lpstr>
      <vt:lpstr>8.3 - Técnicas de Compressão de Dados 8.3.3 - Codificação Baseada em Contexto</vt:lpstr>
      <vt:lpstr>8.4 - Criptografia 8.4.1 - Criptografia Tradicional</vt:lpstr>
      <vt:lpstr>8.4 - Criptografia 8.4.1 - Criptografia Tradicional</vt:lpstr>
      <vt:lpstr>8.4 - Criptografia 8.4.1 - Criptografia Tradicional</vt:lpstr>
      <vt:lpstr>8.4 - Criptografia 8.4.1 - Criptografia Tradicional</vt:lpstr>
      <vt:lpstr>8.4 - Criptografia 8.4.1 - Criptografia Tradicional</vt:lpstr>
      <vt:lpstr>8.4 - Criptografia 8.4.1 - Criptografia Tradicional</vt:lpstr>
      <vt:lpstr>8.4 - Criptografia 8.4.2 - O Padrão de Criptografia de Dados </vt:lpstr>
      <vt:lpstr>8.4 - Criptografia 8.4.2 - O Padrão de Criptografia de Dados </vt:lpstr>
      <vt:lpstr>8.4 - Criptografia 8.4.2 - O Padrão de Criptografia de Dados </vt:lpstr>
      <vt:lpstr>Apresentação do PowerPoint</vt:lpstr>
      <vt:lpstr>8.4 - Criptografia 8.4.2 - O Padrão de Criptografia de Dados </vt:lpstr>
      <vt:lpstr>8.4 - Criptografia 8.4.2 - O Padrão de Criptografia de Dados </vt:lpstr>
      <vt:lpstr>8.4 - Criptografia 8.4.2 - O Padrão de Criptografia de Dados </vt:lpstr>
      <vt:lpstr>Apresentação do PowerPoint</vt:lpstr>
      <vt:lpstr>8.4 - Criptografia 8.4.2 - O Padrão de Criptografia de Dados </vt:lpstr>
      <vt:lpstr>8.4 - Criptografia 8.4.3 - O Problema da Distribuição de Chave </vt:lpstr>
      <vt:lpstr>8.4 - Criptografia 8.4.3 - O Problema da Distribuição de Chave </vt:lpstr>
      <vt:lpstr>8.4 - Criptografia 8.4.3 - O Problema da Distribuição de Chave </vt:lpstr>
      <vt:lpstr>8.4 - Criptografia 8.4.3 - O Problema da Distribuição de Chave </vt:lpstr>
      <vt:lpstr>8.4 - Criptografia 8.4.3 - O Problema da Distribuição de Chave </vt:lpstr>
      <vt:lpstr>8.4 - Criptografia 8.4.3 - O Problema da Distribuição de Chave </vt:lpstr>
      <vt:lpstr>8.4 - Criptografia 8.4.4 - Criptografia de Chave Pública </vt:lpstr>
      <vt:lpstr>8.4 - Criptografia 8.4.4 - Criptografia de Chave Pública </vt:lpstr>
      <vt:lpstr>8.5 - Exemplos da Camada de Apresentação 8.5.1 - Camada de Apresentação em Redes Públicas </vt:lpstr>
      <vt:lpstr>8.5 - Exemplos da Camada de Apresentação 8.5.1 - Camada de Apresentação em Redes Públicas </vt:lpstr>
      <vt:lpstr>8.5 - Exemplos da Camada de Apresentação 8.5.1 - Camada de Apresentação em Redes Públicas </vt:lpstr>
      <vt:lpstr>8.5 - Exemplos da Camada de Apresentação 8.5.1 - Camada de Apresentação em Redes Públicas </vt:lpstr>
      <vt:lpstr>Apresentação do PowerPoint</vt:lpstr>
      <vt:lpstr>8.5 - Exemplos da Camada de Apresentação 8.5.2 - Camada de apresentação em ARPANET </vt:lpstr>
      <vt:lpstr>8.5 - Exemplos da Camada de Apresentação 8.5.3 - Camada de apresentação em MAP e TOP </vt:lpstr>
      <vt:lpstr>8.5 - Exemplos da Camada de Apresentação 8.5.4 - Camada de apresentação em USENET.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8 CAMADA DE APRESENTAÇÃO DO RM-OSI</dc:title>
  <dc:creator>Marcelo M. Borges</dc:creator>
  <cp:lastModifiedBy>Marcelo M. Borges</cp:lastModifiedBy>
  <cp:revision>33</cp:revision>
  <dcterms:created xsi:type="dcterms:W3CDTF">2018-07-03T00:01:21Z</dcterms:created>
  <dcterms:modified xsi:type="dcterms:W3CDTF">2018-07-03T09:49:49Z</dcterms:modified>
</cp:coreProperties>
</file>