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y="6858000" cx="12192000"/>
  <p:notesSz cx="6858000" cy="9144000"/>
  <p:embeddedFontLst>
    <p:embeddedFont>
      <p:font typeface="Source Sans Pro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BA94CA-6AD6-4106-B530-11CDAE2F57BB}">
  <a:tblStyle styleId="{91BA94CA-6AD6-4106-B530-11CDAE2F57BB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EDED"/>
          </a:solidFill>
        </a:fill>
      </a:tcStyle>
    </a:wholeTbl>
    <a:band1H>
      <a:tcTxStyle/>
      <a:tcStyle>
        <a:fill>
          <a:solidFill>
            <a:srgbClr val="DADAD8"/>
          </a:solidFill>
        </a:fill>
      </a:tcStyle>
    </a:band1H>
    <a:band2H>
      <a:tcTxStyle/>
    </a:band2H>
    <a:band1V>
      <a:tcTxStyle/>
      <a:tcStyle>
        <a:fill>
          <a:solidFill>
            <a:srgbClr val="DADAD8"/>
          </a:solidFill>
        </a:fill>
      </a:tcStyle>
    </a:band1V>
    <a:band2V>
      <a:tcTxStyle/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SourceSansPro-boldItalic.fntdata"/><Relationship Id="rId83" Type="http://schemas.openxmlformats.org/officeDocument/2006/relationships/font" Target="fonts/SourceSansPro-italic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font" Target="fonts/SourceSansPro-bold.fntdata"/><Relationship Id="rId81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d49302e2a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d49302e2a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3d49302e2a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0" name="Google Shape;80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5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1050174" y="1160585"/>
            <a:ext cx="10091651" cy="147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CAPÍTULO 8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CAMADA DE APRESENTAÇÃO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214510" y="2954215"/>
            <a:ext cx="9762978" cy="3066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Antônio Carlos Neto (netiin.carlos.nic@hotmail.com)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Gustavo de Faria Silva (gustavofaria@ufu.br)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Lucas Rossi Rabelo (lucasrossi98@hotmail.com)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Marcelo Mendonça Borges (marcelomborges@outlook.com)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Matheus Pimenta Reis (matheuspr96@hotmail.com)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371599" y="372794"/>
            <a:ext cx="10475843" cy="1150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47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8.1.3 - Segurança e Privacidade na Rede</a:t>
            </a:r>
            <a:endParaRPr sz="4700"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295400" y="1601169"/>
            <a:ext cx="9601200" cy="5067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ahoma"/>
              <a:buChar char="■"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Exemplo: Envolve 2 processos o Hash(resumo) e a encriptação deste Hash</a:t>
            </a:r>
            <a:endParaRPr b="0" i="0" sz="2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57200" lvl="1" marL="98755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urce Sans Pro"/>
              <a:buAutoNum type="arabicParenR"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Gera um resumo criptográfico da mensagem que se da o nome de Hash</a:t>
            </a:r>
            <a:endParaRPr b="0" i="0" sz="2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57200" lvl="1" marL="98755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urce Sans Pro"/>
              <a:buAutoNum type="arabicParenR"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Este deve ser criptografado através de um sistema publico de chave</a:t>
            </a:r>
            <a:endParaRPr/>
          </a:p>
          <a:p>
            <a:pPr indent="-457200" lvl="1" marL="98755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urce Sans Pro"/>
              <a:buAutoNum type="arabicParenR"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Autor da mensagem deve usar sua chave privada para assinar a mensagem e armazenar o Hash criptografado junto a mensagem original</a:t>
            </a:r>
            <a:endParaRPr/>
          </a:p>
          <a:p>
            <a:pPr indent="-457200" lvl="1" marL="98755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urce Sans Pro"/>
              <a:buAutoNum type="arabicParenR"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Para verificar a autenticidade deve ser gerado um novo resumo a partir da mensagem armazenada e descriptografá-la assim obtendo o Hash, se o Hash for igual ao original a mensagem é integra.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urce Sans Pro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371599" y="372794"/>
            <a:ext cx="10475843" cy="1150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47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8.1.3 - Segurança e Privacidade na Rede</a:t>
            </a:r>
            <a:endParaRPr sz="4700"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1295400" y="1601169"/>
            <a:ext cx="9601200" cy="5067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Como solucionar estes 4 Serviços?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Existe ao menos 4 serviços de segurança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Que dados não possam ser lidos por pessoas não autorizadas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Prevenção contra pessoas não autorizadas que desejem manipular os dados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Verificar o remetente de cada mensagem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Possibilitar que os usuários enviem documentos assinados eletronicamente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urce Sans Pro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371599" y="372794"/>
            <a:ext cx="10475843" cy="1150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47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8.1.3 - Segurança e Privacidade na Rede</a:t>
            </a:r>
            <a:endParaRPr sz="4700"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1295400" y="1601169"/>
            <a:ext cx="9601200" cy="5067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Criptografia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criptografia teve suas dificuldades de achar um lugar no modelo OSI, tanto que foi até omitida no padrão inicial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Em teoria a criptografia pode ser feita em qualquer camada, mas na pratica três camadas são mais adequadas: Física, transporte e apresentação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urce Sans Pro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371599" y="372794"/>
            <a:ext cx="10475843" cy="1150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47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8.1.3 - Segurança e Privacidade na Rede</a:t>
            </a:r>
            <a:endParaRPr sz="4700"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1295400" y="1601169"/>
            <a:ext cx="9601200" cy="5067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Criptografia na camada física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Uma unidade de criptografia é inserida entre os computadores.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Cada bit que sai é criptografado e cada bit que chega ao destinatário é descriptografado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Chamado de “Link encryption”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Sua principal vantagem é que criptografa tudo até o cabeçalho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urce Sans Pro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1371599" y="372794"/>
            <a:ext cx="10475843" cy="1150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47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8.1.3 - Segurança e Privacidade na Rede</a:t>
            </a:r>
            <a:endParaRPr sz="4700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1295400" y="1601169"/>
            <a:ext cx="9601200" cy="5067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Análise</a:t>
            </a: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de tráfego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Para as aplicações comerciais a análise de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tráfego</a:t>
            </a: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não é um problema, uma das soluções é usar a criptografia de ponta a ponta.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camada de apresentação se encarrega que apenas os dados estruturados ou campos que exijam a criptografia seja sobrecarregada de fato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urce Sans Pro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1371599" y="372793"/>
            <a:ext cx="10475843" cy="172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4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8.1.4 - Primitivas de Serviço na Camada de Apresentação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1371599" y="2363071"/>
            <a:ext cx="10273748" cy="4369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Os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usuários</a:t>
            </a: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podem estabelecer sessões através do P-Connect.request fazendo com que a entidade de apresentação emita um S-connect.request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Bem parecido com o visto na camada de sessão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urce Sans Pro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1371599" y="372793"/>
            <a:ext cx="10475843" cy="172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4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8.1.4 - Primitivas de Serviço na Camada de Apresentação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1371599" y="2116173"/>
            <a:ext cx="10273748" cy="4523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 3 últimas linhas da figura (próximo slide) mostram as primitivas que foram originadas na camada de apresentação, sua função é que o usuário possa incluir qualquer estrutura de dados complexa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Cabe a camada de apresentação identificar quais estruturas são necessárias para cada contexto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Um usuário apresenta uma lista das bibliotecas necessárias, a outra parte pode aceitar ou rejeitar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urce Sans Pro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371599" y="372793"/>
            <a:ext cx="4260575" cy="4026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4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8.1.4 - Primitivas de Serviço na Camada de Apresentação</a:t>
            </a:r>
            <a:endParaRPr/>
          </a:p>
        </p:txBody>
      </p:sp>
      <p:pic>
        <p:nvPicPr>
          <p:cNvPr id="194" name="Google Shape;19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174" y="0"/>
            <a:ext cx="5950013" cy="68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371600" y="372794"/>
            <a:ext cx="10051774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Impact"/>
              <a:buNone/>
            </a:pPr>
            <a: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1 (ASN.1)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1371600" y="1522828"/>
            <a:ext cx="9601200" cy="53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Problema: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“A chave para todo problema de representação, codificação, transmissão e decodificação de estruturas de dados é possuir uma maneira de descrever as estruturas de dados que seja flexível o suficiente para ser útil em uma grande variedade de aplicações e seja padrão o suficiente para que todos possam concordar sobre o que isso significa.” 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371600" y="372794"/>
            <a:ext cx="10051774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Impact"/>
              <a:buNone/>
            </a:pPr>
            <a: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1 (ASN.1)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1371600" y="1522828"/>
            <a:ext cx="9601200" cy="53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Foi criado como parte do desenvolvimento do Modelo OSI.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sufixo “1” indica que foi a primeira a ser padronizada.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formato na qual é feita a codificação de estruturas de dados no ASN.1 para fluxo de bits para transmissão é chamado de sintaxe de transferência.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1371600" y="685800"/>
            <a:ext cx="9601200" cy="791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Sumário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1371600" y="1716259"/>
            <a:ext cx="9601200" cy="469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 da Camada de Apresentação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1 (ASN.1)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8.3 - Técnicas de Compressão de Dados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8.2.1 - Estruturas de Dados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371599" y="1701174"/>
            <a:ext cx="10038523" cy="4770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Em geral, cada aplicação possui algumas coleções de estruturas de dados que são relevantes para suas operações, e que devem ser transmitidas pela rede. Algumas dessas estruturas são usadas em uma grande variedade de aplicações.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urce Sans Pro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8.2.1 - Estruturas de Dados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1371599" y="1563758"/>
            <a:ext cx="10475843" cy="515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camada de aplicação possui várias aplicações diferentes, cada qual com uma variedade de complexas estruturas de dados que são transmitidas na forma de </a:t>
            </a:r>
            <a:r>
              <a:rPr b="0" i="0" lang="pt-BR" sz="3500" u="sng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APDUs (Application Protocol Data Units)</a:t>
            </a: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. Os campos dessas APDUs costumam ter um tipo (Boolean, Integer, etc...) e em diversos casos, alguns campos podem ser omitidos ou possuir valores default. Devido a essa complexidade, mostrou-se necessária a utilização de um método mais formal para descrever estruturas de dados.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8.2.1 - Estruturas de Dados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1371599" y="2173358"/>
            <a:ext cx="10475843" cy="2676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ideia do ASN.1 é definir todas os tipos de estruturas de dados necessários para cada aplicação e empacota-las em um módulo (biblioteca).</a:t>
            </a:r>
            <a:endParaRPr/>
          </a:p>
          <a:p>
            <a:pPr indent="-16179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8.2.1 - Estruturas de Dados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1371599" y="1789043"/>
            <a:ext cx="10475843" cy="4452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Quando um aplicativo quer transmitir uma estrutura de dados, ele pode passa-la para a camada de apresentação, junto com o nome ASN.1 da estrutura. Dessa forma, a camada de apresentação sabe quais são os tipos e tamanhos dos campos da estrutura, e portanto, sabe como codificá-los para transmissão.</a:t>
            </a:r>
            <a:endParaRPr/>
          </a:p>
          <a:p>
            <a:pPr indent="-16179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8.2.1 - Estruturas de Dados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1371599" y="1789043"/>
            <a:ext cx="10475843" cy="48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Ao fim da conexão, a camada de apresentação receptora olha o identificador ASN.1 da estrutura de dados (codificado no primeiro byte ou bytes), e assim é possível saber quantos bits há no primeiro campo, quantos no segundo, seus tipos e assim por diante. Com essa informação, a camada de apresentação pode fazer as conversas necessárias do formato externo usado na conexão para o dispositivo interno usado pelo computador receptor.</a:t>
            </a:r>
            <a:endParaRPr/>
          </a:p>
          <a:p>
            <a:pPr indent="-16179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8.2.1 - Estruturas de Dados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1371599" y="1789043"/>
            <a:ext cx="10475843" cy="48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Exemplo: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Se o formato acordado para a transferência de inteiros é o complemento de dois e o receptor usa o complemento de um, a camada de apresentação pode converter todos números inteiros em um complemento antes de passar o APDU ao usuário.</a:t>
            </a:r>
            <a:endParaRPr/>
          </a:p>
          <a:p>
            <a:pPr indent="-16179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6179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8.2.1 - Estruturas de Dados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5068955" y="6403741"/>
            <a:ext cx="3081131" cy="454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urce Sans Pro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Uso e Desuso da ASN.1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168" y="1563758"/>
            <a:ext cx="9482704" cy="469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8.2.2 - Sintaxe Abstrata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1371599" y="1789043"/>
            <a:ext cx="10475843" cy="728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Os tipos de primitivas da ASN.1: </a:t>
            </a:r>
            <a:endParaRPr/>
          </a:p>
          <a:p>
            <a:pPr indent="-16179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256" name="Google Shape;256;p39"/>
          <p:cNvGraphicFramePr/>
          <p:nvPr/>
        </p:nvGraphicFramePr>
        <p:xfrm>
          <a:off x="1547663" y="2636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{91BA94CA-6AD6-4106-B530-11CDAE2F57BB}</a:tableStyleId>
              </a:tblPr>
              <a:tblGrid>
                <a:gridCol w="4811950"/>
                <a:gridCol w="4811950"/>
              </a:tblGrid>
              <a:tr h="48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Tipo da primitiva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Significado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INTEGER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Inteiro</a:t>
                      </a:r>
                      <a:r>
                        <a:rPr lang="pt-BR" sz="1800"/>
                        <a:t> de tamanho arbitrário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BOOLEAN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 ou FALSE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BIT</a:t>
                      </a:r>
                      <a:r>
                        <a:rPr lang="pt-BR" sz="1800"/>
                        <a:t> STRING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Lista de 0 ou mais bits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OCTET</a:t>
                      </a:r>
                      <a:r>
                        <a:rPr lang="pt-BR" sz="1800"/>
                        <a:t> STRING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Lista de 0 ou mais bytes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ANY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União de todos os tipos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Absolutamente</a:t>
                      </a:r>
                      <a:r>
                        <a:rPr lang="pt-BR" sz="1800"/>
                        <a:t> nenhum tipo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OBJECT</a:t>
                      </a:r>
                      <a:r>
                        <a:rPr lang="pt-BR" sz="1800"/>
                        <a:t> IDENTIFIER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Nome de objeto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8.2.2 - Sintaxe Abstrata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1371599" y="1789043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Os tipos primitivos podem ser combinados para construir tipos mais complexos.</a:t>
            </a:r>
            <a:endParaRPr/>
          </a:p>
          <a:p>
            <a:pPr indent="-16179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6179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263" name="Google Shape;263;p40"/>
          <p:cNvGraphicFramePr/>
          <p:nvPr/>
        </p:nvGraphicFramePr>
        <p:xfrm>
          <a:off x="1528663" y="3071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{91BA94CA-6AD6-4106-B530-11CDAE2F57BB}</a:tableStyleId>
              </a:tblPr>
              <a:tblGrid>
                <a:gridCol w="4920850"/>
                <a:gridCol w="4920850"/>
              </a:tblGrid>
              <a:tr h="47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Tipo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Significado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SEQUENCE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Lista ordenada de diversos tipos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SEQUENCE OF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Lista ordenada de um único tipo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Conjunto desordenado</a:t>
                      </a:r>
                      <a:r>
                        <a:rPr lang="pt-BR" sz="1800"/>
                        <a:t> de diversos tipos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SET OF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Conjunto desordenado</a:t>
                      </a:r>
                      <a:r>
                        <a:rPr lang="pt-BR" sz="1800"/>
                        <a:t> de um único tipo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3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CHOICE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Qualquer</a:t>
                      </a:r>
                      <a:r>
                        <a:rPr lang="pt-BR" sz="1800"/>
                        <a:t> tipo individual tirado de uma determinada lista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8.2.2 - Sintaxe Abstrata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55374" y="1550507"/>
            <a:ext cx="11290851" cy="530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É comum nos padrões internacionais definir tipos de dados complexos cujo os campos são opcionais, esses campos não precisam necessariamente serem transmitidos.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ASN.1 utiliza o conceito de tagging; de forma que qualquer tipo de dados ou campo tenha uma tag que o identifique.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São permitidas 4 tipos de tags: UNIVERSAL, APPLICATION, PRIVATE e específica ao contexto.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Exemplo de tag: [APPLICATION 4]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uso da tag dispensa a necessidade da transmissão do tipo, assim é utilizada a expressão IMPLICIT para realizar essa supressão.</a:t>
            </a:r>
            <a:endParaRPr/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371600" y="685800"/>
            <a:ext cx="960120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8 - Camada de Apresentação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1371600" y="1730326"/>
            <a:ext cx="9601200" cy="41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camada de apresentação passou por mudanças ao longo do desenvolvimento do OSI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Ficou por muito tempo em busca de uma função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Foi usada para fazer as conversões necessárias para permitir que uma </a:t>
            </a: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máquina</a:t>
            </a: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ASCII para </a:t>
            </a:r>
            <a:r>
              <a:rPr b="0" i="0" lang="pt-BR" sz="3000" u="sng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falar</a:t>
            </a: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com </a:t>
            </a: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máquinas</a:t>
            </a: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EBCDIC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Começo de sua estruturação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8.2.2 - Sintaxe Abstrata</a:t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55374" y="1550508"/>
            <a:ext cx="10707755" cy="66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Exemplos: </a:t>
            </a:r>
            <a:endParaRPr/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76" name="Google Shape;2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573" y="2231639"/>
            <a:ext cx="4731236" cy="241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2"/>
          <p:cNvPicPr preferRelativeResize="0"/>
          <p:nvPr/>
        </p:nvPicPr>
        <p:blipFill rotWithShape="1">
          <a:blip r:embed="rId4">
            <a:alphaModFix/>
          </a:blip>
          <a:srcRect b="5875" l="2632" r="2180" t="6434"/>
          <a:stretch/>
        </p:blipFill>
        <p:spPr>
          <a:xfrm>
            <a:off x="6109251" y="2231638"/>
            <a:ext cx="5327360" cy="241324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 txBox="1"/>
          <p:nvPr/>
        </p:nvSpPr>
        <p:spPr>
          <a:xfrm>
            <a:off x="1212573" y="4944782"/>
            <a:ext cx="1025055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Sintaxe Abstrata Sem Tagging     Sintaxe Abstrata Com Tagging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8.2.3 - Sintaxe de Transferência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755374" y="1550508"/>
            <a:ext cx="11290851" cy="4810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</a:t>
            </a: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princípio</a:t>
            </a: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orientador da sintaxe de transferência da ASN.1 é que cada valor transmitido, tanto primitivo quanto construído, consiste em 4 campos: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AutoNum type="arabicParenR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identificador</a:t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514350" lvl="1" marL="104470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AutoNum type="arabicParenR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tamanho do dado em bytes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AutoNum type="arabicParenR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Campo de dados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AutoNum type="arabicParenR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sinalizador de final de conteúdo.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Os 3 primeiros sempre </a:t>
            </a: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estão</a:t>
            </a: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presentes. O </a:t>
            </a: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último</a:t>
            </a: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é opcional o </a:t>
            </a: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primeiro</a:t>
            </a: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campo</a:t>
            </a: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identifica o item que segue</a:t>
            </a:r>
            <a:endParaRPr/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8.2.3 - Sintaxe de Transferência</a:t>
            </a:r>
            <a:endParaRPr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755374" y="1550508"/>
            <a:ext cx="11290851" cy="107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primeiro campo identifica o item que segue. Ele possui 3 campos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7189" y="2741472"/>
            <a:ext cx="7137622" cy="3950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8.2.3 - Sintaxe de Transferência</a:t>
            </a:r>
            <a:endParaRPr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755374" y="1550508"/>
            <a:ext cx="11290851" cy="107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primeiro campo identifica o item que segue. Ele possui 3 campos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7189" y="2741472"/>
            <a:ext cx="7137622" cy="3950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8.2.3 - Sintaxe de Transferência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755375" y="1550507"/>
            <a:ext cx="6109252" cy="5075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75"/>
              <a:buFont typeface="Noto Sans Symbols"/>
              <a:buChar char="●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bit 2 identifica o tipo de tag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75"/>
              <a:buFont typeface="Noto Sans Symbols"/>
              <a:buChar char="●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os bits de marca são 00, 01, 10 e 11.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75"/>
              <a:buFont typeface="Noto Sans Symbols"/>
              <a:buChar char="●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próximo</a:t>
            </a: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se ele é ou não primitivo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75"/>
              <a:buFont typeface="Noto Sans Symbols"/>
              <a:buChar char="●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Os 5 bits restantes são usados na codificação da tag se estiver no intervalo de 0-30.(11111)</a:t>
            </a:r>
            <a:endParaRPr/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4627" y="2615837"/>
            <a:ext cx="5163050" cy="2857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1027044" y="372794"/>
            <a:ext cx="4949688" cy="1795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4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8.2.3 - Sintaxe de Transferência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914401" y="2398644"/>
            <a:ext cx="6109252" cy="1762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codificação do universal</a:t>
            </a:r>
            <a:endParaRPr/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12" name="Google Shape;31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0381" y="0"/>
            <a:ext cx="406721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8.2.3 - Sintaxe de Transferência</a:t>
            </a:r>
            <a:endParaRPr/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781878" y="1740932"/>
            <a:ext cx="11290851" cy="4810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Seguindo temos o campo identificador que informa quantos bytes os dados ocupam.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Para comprimentos menores que 128 bytes são </a:t>
            </a: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diretamente</a:t>
            </a: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codificados em 1 byte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Para tags maiores que 30: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Usam os </a:t>
            </a: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múltiplos</a:t>
            </a: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bytes, com 7 bits de dados por byte e o bit de alta ordem</a:t>
            </a:r>
            <a:endParaRPr b="0" i="0" sz="4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1371599" y="372794"/>
            <a:ext cx="10475843" cy="119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8.2 - Notação de Sintaxe Abstrata (ASN.1)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8.2.3 - Sintaxe de Transferência</a:t>
            </a:r>
            <a:endParaRPr/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821636" y="1586799"/>
            <a:ext cx="11290851" cy="5271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codificação do campo de dados </a:t>
            </a: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depende</a:t>
            </a: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do tipo dos dados presentes: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Os Inteiros são codificados em complemento de 2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Os Booleans são codificados como 0 para false e True aceita qualquer outro valor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String são codificados como elas mesmas, o problema é so indicar o comprimento</a:t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Octeto de string são codificados com o padrão big endian, da esquerda pra direita</a:t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valor nulo e codificado apenas setando o campo length como 0</a:t>
            </a:r>
            <a:endParaRPr/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1371600" y="372794"/>
            <a:ext cx="10489096" cy="80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8.3 - Técnicas de Compressão de Dados</a:t>
            </a:r>
            <a:endParaRPr/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1371600" y="1522828"/>
            <a:ext cx="9601200" cy="53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Dados podem ser comprimidos, a fim de melhor utilização de banda.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Dados podem ser de diferentes domínios (e.g.: Palavras na língua natural, números, sequências de bits)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Existem basicamente três técnicas para compressão de dados( conjunto de dados finitos, frequência relativa, compressão baseada em contexto)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1371599" y="372794"/>
            <a:ext cx="10475843" cy="1760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8.3 - Técnicas de Compressão de Dados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4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8.3.1 - Codificação Baseada em Símbolos</a:t>
            </a:r>
            <a:endParaRPr/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821636" y="1586799"/>
            <a:ext cx="11290851" cy="4898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5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7" name="Google Shape;337;p51"/>
          <p:cNvSpPr/>
          <p:nvPr/>
        </p:nvSpPr>
        <p:spPr>
          <a:xfrm>
            <a:off x="1229139" y="2108801"/>
            <a:ext cx="10475843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Char char="■"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Quando o conjunto de dados a ser encaminhado é padronizado, os dados podem ser mantidos em tabelas e transmitidos apenas os índices.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Char char="■"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E.g.: Invés de encaminhar os valores “verdadeiro” e “falso” em forma textual, podem ser transmitidos apenas os valores 0 e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371600" y="685800"/>
            <a:ext cx="960120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8 - Camada de Apresentação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371600" y="1730326"/>
            <a:ext cx="9601200" cy="41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Finalmente se define sua função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Lidar com a representação de dados, ou seja:</a:t>
            </a:r>
            <a:endParaRPr/>
          </a:p>
          <a:p>
            <a:pPr indent="-384048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AutoNum type="arabicParenR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Conversão</a:t>
            </a:r>
            <a:endParaRPr/>
          </a:p>
          <a:p>
            <a:pPr indent="-384048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AutoNum type="arabicParenR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Criptografia</a:t>
            </a:r>
            <a:endParaRPr/>
          </a:p>
          <a:p>
            <a:pPr indent="-384048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AutoNum type="arabicParenR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Compactação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1371599" y="372794"/>
            <a:ext cx="10475843" cy="1760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8.3 - Técnicas de Compressão de Dados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4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8.3.2 - Codificação Baseada em Sequência</a:t>
            </a:r>
            <a:endParaRPr/>
          </a:p>
        </p:txBody>
      </p:sp>
      <p:sp>
        <p:nvSpPr>
          <p:cNvPr id="343" name="Google Shape;343;p52"/>
          <p:cNvSpPr txBox="1"/>
          <p:nvPr>
            <p:ph idx="1" type="body"/>
          </p:nvPr>
        </p:nvSpPr>
        <p:spPr>
          <a:xfrm>
            <a:off x="821636" y="2084001"/>
            <a:ext cx="1129085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5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44" name="Google Shape;344;p52"/>
          <p:cNvSpPr/>
          <p:nvPr/>
        </p:nvSpPr>
        <p:spPr>
          <a:xfrm>
            <a:off x="1229139" y="2108801"/>
            <a:ext cx="10475843" cy="4208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</a:pPr>
            <a:r>
              <a:rPr lang="pt-BR" sz="2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Na linguagem natural, certas expressões aparecem mais do que outras, por exemplo, a letra “a” aparece mais que a letra “y”. Baseando-se nisso, é possível montar algoritmos que beneficiem as expressões mais recorrentes.</a:t>
            </a:r>
            <a:endParaRPr/>
          </a:p>
          <a:p>
            <a:pPr indent="-71437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</a:pPr>
            <a:r>
              <a:rPr lang="pt-BR" sz="2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Algoritmo de Huffman: Usado também em técnicas de compressão de arquivos como rar e zip.</a:t>
            </a:r>
            <a:endParaRPr/>
          </a:p>
          <a:p>
            <a:pPr indent="-514350" lvl="2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Source Sans Pro"/>
              <a:buAutoNum type="arabicParenR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Ordene as expressões em ordem crescente de frequência.</a:t>
            </a:r>
            <a:endParaRPr/>
          </a:p>
          <a:p>
            <a:pPr indent="-514350" lvl="2" marL="971550" marR="0" rtl="0" algn="l">
              <a:spcBef>
                <a:spcPts val="1148"/>
              </a:spcBef>
              <a:spcAft>
                <a:spcPts val="0"/>
              </a:spcAft>
              <a:buClr>
                <a:schemeClr val="dk1"/>
              </a:buClr>
              <a:buSzPts val="1875"/>
              <a:buFont typeface="Source Sans Pro"/>
              <a:buAutoNum type="arabicParenR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Pegue as duas primeiras e insira um arco entre elas, e reinsira na lista.</a:t>
            </a:r>
            <a:endParaRPr/>
          </a:p>
          <a:p>
            <a:pPr indent="-514350" lvl="2" marL="971550" marR="0" rtl="0" algn="l">
              <a:spcBef>
                <a:spcPts val="1148"/>
              </a:spcBef>
              <a:spcAft>
                <a:spcPts val="0"/>
              </a:spcAft>
              <a:buClr>
                <a:schemeClr val="dk1"/>
              </a:buClr>
              <a:buSzPts val="1875"/>
              <a:buFont typeface="Source Sans Pro"/>
              <a:buAutoNum type="arabicParenR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Repita o processo até que a lista vire uma árvore.</a:t>
            </a:r>
            <a:endParaRPr/>
          </a:p>
          <a:p>
            <a:pPr indent="-317500" lvl="0" marL="571500" marR="0" rtl="0" algn="l">
              <a:spcBef>
                <a:spcPts val="1148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1371599" y="372794"/>
            <a:ext cx="10475843" cy="1760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8.3 - Técnicas de Compressão de Dados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4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8.3.2 - Codificação Baseada em Sequência</a:t>
            </a:r>
            <a:endParaRPr/>
          </a:p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821636" y="2084001"/>
            <a:ext cx="1129085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5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1" name="Google Shape;351;p53"/>
          <p:cNvSpPr/>
          <p:nvPr/>
        </p:nvSpPr>
        <p:spPr>
          <a:xfrm>
            <a:off x="1229139" y="2108801"/>
            <a:ext cx="10475843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Char char="■"/>
            </a:pPr>
            <a:r>
              <a:rPr lang="pt-BR"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Codificação aritmética: Divida cada possível expressão como uma porção de 0 a 1. Posicione cada expressão da mensagem em sua respectiva porção. Divida a mesma em sub-porções e repita o processo até que a mensagem termine.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Char char="■"/>
            </a:pPr>
            <a:r>
              <a:rPr lang="pt-BR"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Vantagem é que a mensagem inteira é codificada de uma só vez, mas observe que quanto mais expressões na mensagem, mais dígitos necessários para representar a mesma</a:t>
            </a:r>
            <a:endParaRPr/>
          </a:p>
          <a:p>
            <a:pPr indent="-3619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None/>
            </a:pPr>
            <a:r>
              <a:t/>
            </a:r>
            <a:endParaRPr sz="33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821636" y="372794"/>
            <a:ext cx="11290851" cy="128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8.3 - Técnicas de Compressão de Dados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4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8.3.2 - Codificação Baseada em Sequência</a:t>
            </a:r>
            <a:endParaRPr/>
          </a:p>
        </p:txBody>
      </p:sp>
      <p:sp>
        <p:nvSpPr>
          <p:cNvPr id="357" name="Google Shape;357;p54"/>
          <p:cNvSpPr txBox="1"/>
          <p:nvPr>
            <p:ph idx="1" type="body"/>
          </p:nvPr>
        </p:nvSpPr>
        <p:spPr>
          <a:xfrm>
            <a:off x="821636" y="2084001"/>
            <a:ext cx="1129085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5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58" name="Google Shape;3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562" y="1646582"/>
            <a:ext cx="10422836" cy="521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1371599" y="372794"/>
            <a:ext cx="10475843" cy="1760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8.3 - Técnicas de Compressão de Dados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4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8.3.3 - Codificação Baseada em Contexto</a:t>
            </a:r>
            <a:endParaRPr/>
          </a:p>
        </p:txBody>
      </p:sp>
      <p:sp>
        <p:nvSpPr>
          <p:cNvPr id="364" name="Google Shape;364;p55"/>
          <p:cNvSpPr txBox="1"/>
          <p:nvPr>
            <p:ph idx="1" type="body"/>
          </p:nvPr>
        </p:nvSpPr>
        <p:spPr>
          <a:xfrm>
            <a:off x="821636" y="2084001"/>
            <a:ext cx="1129085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codificação baseada em frequência já representa uma aproximação ao mundo real, mas uma melhoria ainda pode ser feita considerando o contexto em que cada expressão se encontra. Por exemplo, uma vogal provavelmente precede uma consoante.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Código Baudot usa mais de uma tabela de símbolos para representar instruções e sequências especiais para transicionar entre as tabelas.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Código “run length” transforma longas sequências de 0 na distância entre dois bits 1.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>
            <p:ph type="title"/>
          </p:nvPr>
        </p:nvSpPr>
        <p:spPr>
          <a:xfrm>
            <a:off x="1179443" y="372794"/>
            <a:ext cx="10667999" cy="127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8.4.1 - Criptografia Tradicional</a:t>
            </a:r>
            <a:endParaRPr/>
          </a:p>
        </p:txBody>
      </p:sp>
      <p:sp>
        <p:nvSpPr>
          <p:cNvPr id="370" name="Google Shape;370;p56"/>
          <p:cNvSpPr txBox="1"/>
          <p:nvPr>
            <p:ph idx="1" type="body"/>
          </p:nvPr>
        </p:nvSpPr>
        <p:spPr>
          <a:xfrm>
            <a:off x="768627" y="1643270"/>
            <a:ext cx="11290851" cy="52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Terminologia:</a:t>
            </a:r>
            <a:endParaRPr/>
          </a:p>
          <a:p>
            <a:pPr indent="-571500" lvl="3" marL="10287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Criptografia: arte de planejamento de funções de tal modo que possam ser aplicados a textos para que esses sejam inteligíveis apenas a quem detém a chave.</a:t>
            </a:r>
            <a:endParaRPr/>
          </a:p>
          <a:p>
            <a:pPr indent="-571500" lvl="3" marL="10287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Criptoanálise: arte de “quebrar” tais códigos.</a:t>
            </a:r>
            <a:endParaRPr/>
          </a:p>
          <a:p>
            <a:pPr indent="-571500" lvl="3" marL="10287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Criptologia: a junção de criptografia e criptoanálise</a:t>
            </a:r>
            <a:endParaRPr b="0" i="0" sz="4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type="title"/>
          </p:nvPr>
        </p:nvSpPr>
        <p:spPr>
          <a:xfrm>
            <a:off x="1179443" y="372794"/>
            <a:ext cx="10667999" cy="127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8.4.1 - Criptografia Tradicional</a:t>
            </a:r>
            <a:endParaRPr/>
          </a:p>
        </p:txBody>
      </p:sp>
      <p:sp>
        <p:nvSpPr>
          <p:cNvPr id="376" name="Google Shape;376;p57"/>
          <p:cNvSpPr txBox="1"/>
          <p:nvPr>
            <p:ph idx="1" type="body"/>
          </p:nvPr>
        </p:nvSpPr>
        <p:spPr>
          <a:xfrm>
            <a:off x="768627" y="1643270"/>
            <a:ext cx="11290851" cy="52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Historicamente, a  criptologia teve um avanço significativo nas guerras já que a comunicação devia ser sigilosa, os equipamentos deviam ser pequenos e a troca de chave devia ser simples e rápida.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Uma regra básica da criptologia é que normalmente o criptoanalista conhece o método de codificação. Invés de ter que mudar toda a função criptográfica, podemos mudar apenas uma pequena string conhecida como chave a fim de selecionar uma das possíveis encriptações.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Normalmente existem diversas possibilidades de quebrar uma criptografia, mas o criptoanalista corta algumas fazendo uso do conhecimento do contexto em questão.</a:t>
            </a:r>
            <a:endParaRPr/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 txBox="1"/>
          <p:nvPr>
            <p:ph type="title"/>
          </p:nvPr>
        </p:nvSpPr>
        <p:spPr>
          <a:xfrm>
            <a:off x="1179443" y="372794"/>
            <a:ext cx="10667999" cy="127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8.4.1 - Criptografia Tradicional</a:t>
            </a:r>
            <a:endParaRPr/>
          </a:p>
        </p:txBody>
      </p:sp>
      <p:sp>
        <p:nvSpPr>
          <p:cNvPr id="382" name="Google Shape;382;p58"/>
          <p:cNvSpPr txBox="1"/>
          <p:nvPr>
            <p:ph idx="1" type="body"/>
          </p:nvPr>
        </p:nvSpPr>
        <p:spPr>
          <a:xfrm>
            <a:off x="768627" y="1643270"/>
            <a:ext cx="11290851" cy="140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Existem basicamente duas técnicas: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Substituição: Consiste em substituir uma letra por outra</a:t>
            </a:r>
            <a:endParaRPr/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83" name="Google Shape;38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733" y="2913746"/>
            <a:ext cx="7824533" cy="368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title"/>
          </p:nvPr>
        </p:nvSpPr>
        <p:spPr>
          <a:xfrm>
            <a:off x="1179443" y="372794"/>
            <a:ext cx="10667999" cy="127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8.4.1 - Criptografia Tradicional</a:t>
            </a:r>
            <a:endParaRPr/>
          </a:p>
        </p:txBody>
      </p:sp>
      <p:sp>
        <p:nvSpPr>
          <p:cNvPr id="389" name="Google Shape;389;p59"/>
          <p:cNvSpPr txBox="1"/>
          <p:nvPr>
            <p:ph idx="1" type="body"/>
          </p:nvPr>
        </p:nvSpPr>
        <p:spPr>
          <a:xfrm>
            <a:off x="868016" y="1643270"/>
            <a:ext cx="11290851" cy="470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Cifra de César: consiste em substituir cada letra X por uma letra X+3 posições módulo 26.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 fato, o algoritmo de César pode ser generalizado para qualquer d posições. Logo pode ser construído 26 tabelas uma para cada d possível.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Usando-se uma chave como base. Podemos construir a cifra de Vigenère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type="title"/>
          </p:nvPr>
        </p:nvSpPr>
        <p:spPr>
          <a:xfrm>
            <a:off x="1179443" y="372794"/>
            <a:ext cx="10667999" cy="127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8.4.1 - Criptografia Tradicional</a:t>
            </a:r>
            <a:endParaRPr/>
          </a:p>
        </p:txBody>
      </p:sp>
      <p:sp>
        <p:nvSpPr>
          <p:cNvPr id="395" name="Google Shape;395;p60"/>
          <p:cNvSpPr txBox="1"/>
          <p:nvPr>
            <p:ph idx="1" type="body"/>
          </p:nvPr>
        </p:nvSpPr>
        <p:spPr>
          <a:xfrm>
            <a:off x="768627" y="1643270"/>
            <a:ext cx="11290851" cy="140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Existem basicamente duas técnicas: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Transposição</a:t>
            </a: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: permutação das letras na frase</a:t>
            </a:r>
            <a:endParaRPr/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96" name="Google Shape;39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1894" y="2913746"/>
            <a:ext cx="6408212" cy="344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/>
          <p:nvPr>
            <p:ph type="title"/>
          </p:nvPr>
        </p:nvSpPr>
        <p:spPr>
          <a:xfrm>
            <a:off x="1179443" y="372794"/>
            <a:ext cx="10667999" cy="127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8.4.1 - Criptografia Tradicional</a:t>
            </a:r>
            <a:endParaRPr/>
          </a:p>
        </p:txBody>
      </p:sp>
      <p:sp>
        <p:nvSpPr>
          <p:cNvPr id="402" name="Google Shape;402;p61"/>
          <p:cNvSpPr txBox="1"/>
          <p:nvPr>
            <p:ph idx="1" type="body"/>
          </p:nvPr>
        </p:nvSpPr>
        <p:spPr>
          <a:xfrm>
            <a:off x="742123" y="1987827"/>
            <a:ext cx="11290851" cy="3525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Char char="■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Seja uma chave k de tamanho |k|, então uma cifra de transposição arranja a mensagem em linhas de tamanho   |k| e tem como saída as colunas reordenadas com base em cada um dos dígitos da chave k</a:t>
            </a:r>
            <a:endParaRPr/>
          </a:p>
          <a:p>
            <a:pPr indent="-193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371600" y="372794"/>
            <a:ext cx="960120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8 - Camada de Apresentação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1371600" y="1396218"/>
            <a:ext cx="9601200" cy="53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4045" lvl="0" marL="384048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Char char="■"/>
            </a:pPr>
            <a:r>
              <a:rPr b="0" i="0" lang="pt-BR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 camadas inferiores lidam com o movimento dos dados</a:t>
            </a:r>
            <a:endParaRPr sz="3200"/>
          </a:p>
          <a:p>
            <a:pPr indent="-364045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Char char="■"/>
            </a:pPr>
            <a:r>
              <a:rPr b="0" i="0" lang="pt-BR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 a camada de apresentação? Uma de suas responsabilidade é preservar o significado da informação transportada</a:t>
            </a:r>
            <a:endParaRPr sz="3200"/>
          </a:p>
          <a:p>
            <a:pPr indent="-364045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Char char="■"/>
            </a:pPr>
            <a:r>
              <a:rPr b="0" i="0" lang="pt-BR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Um computador pode ter sua forma de representação de dados e como fazermos a troca de dados de forma que ambos se entendam</a:t>
            </a:r>
            <a:endParaRPr sz="3200"/>
          </a:p>
          <a:p>
            <a:pPr indent="-364045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Char char="■"/>
            </a:pPr>
            <a:r>
              <a:rPr b="0" i="0" lang="pt-BR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Tarefa da camada de apresentação, codificar estruturas para codificar e decodificar dados.</a:t>
            </a:r>
            <a:endParaRPr sz="3200"/>
          </a:p>
          <a:p>
            <a:pPr indent="-266573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8" name="Google Shape;408;p62"/>
          <p:cNvSpPr txBox="1"/>
          <p:nvPr>
            <p:ph idx="1" type="body"/>
          </p:nvPr>
        </p:nvSpPr>
        <p:spPr>
          <a:xfrm>
            <a:off x="1371600" y="318555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Criptografia Moderna utiliza transposição e substituição com algoritmos mais complexos;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Utilização de hardware para transposição e substituição, P-box e S-box, respectivamente.  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14" name="Google Shape;41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100" y="2886813"/>
            <a:ext cx="105537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0" name="Google Shape;420;p64"/>
          <p:cNvSpPr txBox="1"/>
          <p:nvPr>
            <p:ph idx="1" type="body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Em janeiro de 1977, o governo dos EUA adotou como padrão de informações não classificadas o produto desenvolvido pela IBM, conhecido  como Data Encryption Standard(DES);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DES possui 64 bits de entrada, 56 bits que compõe a chave, 19 estágios distintos. 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213" y="152400"/>
            <a:ext cx="730958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Google Shape;431;p66"/>
          <p:cNvSpPr txBox="1"/>
          <p:nvPr>
            <p:ph idx="1" type="body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função é composta de 4 estágios: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514350" lvl="1" marL="94945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 uma regra de transposição e duplicação, expande 32 bits(R</a:t>
            </a:r>
            <a:r>
              <a:rPr b="0" i="0" lang="pt-BR" sz="18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i-1 </a:t>
            </a: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) em 48 bits(E);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514350" lvl="1" marL="94945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Faz um OU EXCLUSIVO entre E e K</a:t>
            </a:r>
            <a:r>
              <a:rPr b="0" i="0" lang="pt-BR" sz="18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i-1</a:t>
            </a: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514350" lvl="1" marL="94945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Divide o resultado em 8 grupos de 4 bits cada, colocando em S-Box diferentes;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514350" lvl="1" marL="94945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Coloca o resultado em uma P-Box.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7" name="Google Shape;437;p67"/>
          <p:cNvSpPr txBox="1"/>
          <p:nvPr>
            <p:ph idx="1" type="body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Para obtermos resultados diferentes, antes de cada iteração, utiliza de transposição e rotação na chave(K</a:t>
            </a:r>
            <a:r>
              <a:rPr b="0" i="0" lang="pt-BR" sz="18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i-1</a:t>
            </a: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); 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Null Cipher, método para dificultar a quebra da criptografia, utiliza de ruídos, ou seja, mensagens aleatórias. Porém sobrecarrega a largura de banda;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3" name="Google Shape;443;p68"/>
          <p:cNvSpPr txBox="1"/>
          <p:nvPr>
            <p:ph idx="1" type="body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Stream Cipher, método mais complicado de operar, pois utiliza registradores para captar entrada e saída;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utilização de terminais é vantajosa, já que, não é preciso coletar 8 caracteres depois de emitir o texto criptografado, economizando tempo.</a:t>
            </a:r>
            <a:endParaRPr b="0" i="1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938" y="152400"/>
            <a:ext cx="9752113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4" name="Google Shape;454;p70"/>
          <p:cNvSpPr txBox="1"/>
          <p:nvPr>
            <p:ph idx="1" type="body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DES foi criticado desde que foi lançado;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chave era considerada muito curta, sendo que a desenvolvida pela IBM continha 128 bits;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design era mantido em segredo, o que dificultava a quebra, menos para o próprio Governo.</a:t>
            </a:r>
            <a:endParaRPr b="0" i="1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1"/>
          <p:cNvSpPr txBox="1"/>
          <p:nvPr>
            <p:ph type="title"/>
          </p:nvPr>
        </p:nvSpPr>
        <p:spPr>
          <a:xfrm>
            <a:off x="1046921" y="344556"/>
            <a:ext cx="10522226" cy="169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8.4.3 - O Problema da Distribuição de Chave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0" name="Google Shape;460;p71"/>
          <p:cNvSpPr txBox="1"/>
          <p:nvPr>
            <p:ph idx="1" type="body"/>
          </p:nvPr>
        </p:nvSpPr>
        <p:spPr>
          <a:xfrm>
            <a:off x="1046920" y="2212944"/>
            <a:ext cx="10522225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Receptor de uma mensagem precisa usar a mesma chave para decriptá-la que o transmissor usou para encriptá-la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Tradicionalmente pares de chaves idênticas eram geradas e enviadas aos seus destinos por correio pessoal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Método insatisfatório em casos reais (Exemplo: Banco)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1371600" y="372794"/>
            <a:ext cx="960120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</a:t>
            </a:r>
            <a:endParaRPr b="0" i="0" sz="5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1371600" y="1522828"/>
            <a:ext cx="9601200" cy="53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●"/>
            </a:pPr>
            <a:r>
              <a:rPr b="0" i="0" lang="pt-BR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camada de apresentação possui 4 Funções principais</a:t>
            </a:r>
            <a:endParaRPr/>
          </a:p>
          <a:p>
            <a:pPr indent="-364998" lvl="1" marL="914400" marR="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Source Sans Pro"/>
              <a:buAutoNum type="arabicParenR"/>
            </a:pPr>
            <a:r>
              <a:rPr b="0" i="0" lang="pt-BR" sz="37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Que o usuário possa executar as primitivas da camada de sessão</a:t>
            </a:r>
            <a:endParaRPr sz="3700"/>
          </a:p>
          <a:p>
            <a:pPr indent="-364998" lvl="1" marL="914400" marR="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Source Sans Pro"/>
              <a:buAutoNum type="arabicParenR"/>
            </a:pPr>
            <a:r>
              <a:rPr b="0" i="0" lang="pt-BR" sz="37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Especificar estruturas complexas de dados</a:t>
            </a:r>
            <a:endParaRPr sz="3700"/>
          </a:p>
          <a:p>
            <a:pPr indent="-364998" lvl="1" marL="914400" marR="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Source Sans Pro"/>
              <a:buAutoNum type="arabicParenR"/>
            </a:pPr>
            <a:r>
              <a:rPr b="0" i="0" lang="pt-BR" sz="37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Gerenciar o conjunto de estruturas</a:t>
            </a:r>
            <a:endParaRPr sz="3700"/>
          </a:p>
          <a:p>
            <a:pPr indent="-364998" lvl="1" marL="914400" marR="0" rtl="0" algn="l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Source Sans Pro"/>
              <a:buAutoNum type="arabicParenR"/>
            </a:pPr>
            <a:r>
              <a:rPr b="0" i="0" lang="pt-BR" sz="37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Converter dados de forma interna e externa</a:t>
            </a:r>
            <a:endParaRPr sz="3700"/>
          </a:p>
          <a:p>
            <a:pPr indent="-257048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2"/>
          <p:cNvSpPr txBox="1"/>
          <p:nvPr>
            <p:ph type="title"/>
          </p:nvPr>
        </p:nvSpPr>
        <p:spPr>
          <a:xfrm>
            <a:off x="1046921" y="344556"/>
            <a:ext cx="10522226" cy="169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8.4.3 - O Problema da Distribuição de Chave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6" name="Google Shape;466;p72"/>
          <p:cNvSpPr txBox="1"/>
          <p:nvPr>
            <p:ph idx="1" type="body"/>
          </p:nvPr>
        </p:nvSpPr>
        <p:spPr>
          <a:xfrm>
            <a:off x="1046920" y="2212944"/>
            <a:ext cx="10522225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Uma solução para o problema é usar uma hierarquia de chave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Organizações escolhem chave mestra e distribuem para cada escritório (por correio pessoal)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Escritórios são agrupados em regiões, e o escritório central de cada região escolhe uma chave regional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 chaves regionais são encriptadas utilizando a chave mestra e distribuídas pela rede</a:t>
            </a:r>
            <a:endParaRPr/>
          </a:p>
          <a:p>
            <a:pPr indent="-1617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3"/>
          <p:cNvSpPr txBox="1"/>
          <p:nvPr>
            <p:ph type="title"/>
          </p:nvPr>
        </p:nvSpPr>
        <p:spPr>
          <a:xfrm>
            <a:off x="1046921" y="344556"/>
            <a:ext cx="10522226" cy="169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8.4.3 - O Problema da Distribuição de Chave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73"/>
          <p:cNvSpPr txBox="1"/>
          <p:nvPr>
            <p:ph idx="1" type="body"/>
          </p:nvPr>
        </p:nvSpPr>
        <p:spPr>
          <a:xfrm>
            <a:off x="1046920" y="2212944"/>
            <a:ext cx="10522225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Quando dois escritórios querem comunicar, utilizam chave de sessão encriptada pela chave regional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Continua sendo um método inefetivo, pois precisa de transporte físico das chaves por fora da rede e não é possível realizar a comunicação com  outras organizações</a:t>
            </a:r>
            <a:endParaRPr/>
          </a:p>
          <a:p>
            <a:pPr indent="-1617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4"/>
          <p:cNvSpPr txBox="1"/>
          <p:nvPr>
            <p:ph type="title"/>
          </p:nvPr>
        </p:nvSpPr>
        <p:spPr>
          <a:xfrm>
            <a:off x="1046919" y="201101"/>
            <a:ext cx="10522226" cy="169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8.4.3 - O Problema da Distribuição de Chave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8" name="Google Shape;478;p74"/>
          <p:cNvSpPr txBox="1"/>
          <p:nvPr>
            <p:ph idx="1" type="body"/>
          </p:nvPr>
        </p:nvSpPr>
        <p:spPr>
          <a:xfrm>
            <a:off x="1046919" y="1900692"/>
            <a:ext cx="10522225" cy="93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Puzzles: Um criptograma que tem a intenção de ser quebrado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Método de Merkle</a:t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617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617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617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79" name="Google Shape;47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475" y="2984050"/>
            <a:ext cx="7879100" cy="387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5"/>
          <p:cNvSpPr txBox="1"/>
          <p:nvPr>
            <p:ph type="title"/>
          </p:nvPr>
        </p:nvSpPr>
        <p:spPr>
          <a:xfrm>
            <a:off x="1046921" y="344556"/>
            <a:ext cx="10522226" cy="169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8.4.3 - O Problema da Distribuição de Chave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5" name="Google Shape;485;p75"/>
          <p:cNvSpPr txBox="1"/>
          <p:nvPr>
            <p:ph idx="1" type="body"/>
          </p:nvPr>
        </p:nvSpPr>
        <p:spPr>
          <a:xfrm>
            <a:off x="1046920" y="2212944"/>
            <a:ext cx="10522225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Supondo que A inicia uma conversa com B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mensagem é enviada criptografada seguida de dezenas de milhares de puzzles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No ponto de vista do intruso é complicado definir qual o melhor puzzle para começar a trabalhar, então ele vai precisar escolher em ordem aleatória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Isso aumenta bastante o tempo necessário para encontrar a chave</a:t>
            </a:r>
            <a:endParaRPr/>
          </a:p>
          <a:p>
            <a:pPr indent="-1617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617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617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6"/>
          <p:cNvSpPr txBox="1"/>
          <p:nvPr>
            <p:ph type="title"/>
          </p:nvPr>
        </p:nvSpPr>
        <p:spPr>
          <a:xfrm>
            <a:off x="1046921" y="344556"/>
            <a:ext cx="10522226" cy="169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8.4.3 - O Problema da Distribuição de Chave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76"/>
          <p:cNvSpPr txBox="1"/>
          <p:nvPr>
            <p:ph idx="1" type="body"/>
          </p:nvPr>
        </p:nvSpPr>
        <p:spPr>
          <a:xfrm>
            <a:off x="1046920" y="2212944"/>
            <a:ext cx="10522225" cy="4645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Proteção de Chave: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É importante esconder a chave de si mesma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Sistema de Shamir: Utilização de polinômios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Exemplo: </a:t>
            </a:r>
            <a:endParaRPr/>
          </a:p>
          <a:p>
            <a:pPr indent="-384048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p(x) = (a3 * (x^3)) + (a2 * (x^2)) + (a1 * x) + a0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Cada funcionário recebe um ponto (x, p(x))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4 pontos formam o polinômio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a0 é a chave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a1, a2 e a3 são valores aleatórios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61798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617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617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617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1617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7"/>
          <p:cNvSpPr txBox="1"/>
          <p:nvPr>
            <p:ph type="title"/>
          </p:nvPr>
        </p:nvSpPr>
        <p:spPr>
          <a:xfrm>
            <a:off x="1046921" y="344556"/>
            <a:ext cx="10522226" cy="1179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8.4.4 - Criptografia de Chave Pública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7" name="Google Shape;497;p77"/>
          <p:cNvSpPr txBox="1"/>
          <p:nvPr>
            <p:ph idx="1" type="body"/>
          </p:nvPr>
        </p:nvSpPr>
        <p:spPr>
          <a:xfrm>
            <a:off x="1046921" y="1384512"/>
            <a:ext cx="10522225" cy="53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Método de Merkle também é ineficiente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Método de Diffie e Hellman: Preocupa-se com os algoritmos de encriptação e decriptação do que com manter as chaves </a:t>
            </a: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escondidas</a:t>
            </a:r>
            <a:endParaRPr b="0" i="0" sz="3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Considerando D como algoritmo de decriptação e E como algoritmo de encriptação, e P sendo a mensagem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Requerimentos: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D(E(P)) = P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É extremamente difícil deduzir D de E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 não pode ser quebrado por ataque de escolha de plaintext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Obedecendo os requerimentos E e a chave podem ser públicos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8"/>
          <p:cNvSpPr txBox="1"/>
          <p:nvPr>
            <p:ph type="title"/>
          </p:nvPr>
        </p:nvSpPr>
        <p:spPr>
          <a:xfrm>
            <a:off x="1046921" y="344556"/>
            <a:ext cx="10522226" cy="1179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8.4.4 - Criptografia de Chave Pública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3" name="Google Shape;503;p78"/>
          <p:cNvSpPr txBox="1"/>
          <p:nvPr>
            <p:ph idx="1" type="body"/>
          </p:nvPr>
        </p:nvSpPr>
        <p:spPr>
          <a:xfrm>
            <a:off x="1046921" y="1384512"/>
            <a:ext cx="10522225" cy="53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Algoritmo de MIT: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Escolher dois números primos muito grandes, p e q, cada um maior do que 10^100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Computar n = (p*q) e z = (p-1)*(q-1)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Escolher um número relativamente primo à z, chamando-o de d</a:t>
            </a:r>
            <a:endParaRPr/>
          </a:p>
          <a:p>
            <a:pPr indent="-514350" lvl="1" marL="104470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AutoNum type="arabicParenR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Achar e tal que e*d = 1 mod z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Para encriptar uma mensagem P faz C = (P^e) mod n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Para decriptar C faz P = (C^d) mod n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Complicado fatorar números muito grandes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8.5.1 - Camada de Apresentação em Redes Públicas</a:t>
            </a:r>
            <a:endParaRPr b="0" i="0" sz="5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79"/>
          <p:cNvSpPr txBox="1"/>
          <p:nvPr>
            <p:ph idx="1" type="body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Redes Públicas que implementa a camada de sessão também implementa camada de apresentação;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único serviço real da camada de apresentação é negociação e gerenciamento do contexto de apresentação.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8.5.1 - Camada de Apresentação em Redes Públicas</a:t>
            </a:r>
            <a:endParaRPr b="0" i="0" sz="5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5" name="Google Shape;515;p80"/>
          <p:cNvSpPr txBox="1"/>
          <p:nvPr>
            <p:ph idx="1" type="body"/>
          </p:nvPr>
        </p:nvSpPr>
        <p:spPr>
          <a:xfrm>
            <a:off x="1371600" y="28981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padrão utilizado é ASN.1, utilizado para representar e transmitir estruturas de dados ou APDUs.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16" name="Google Shape;51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925" y="4058275"/>
            <a:ext cx="7433975" cy="26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8.5.1 - Camada de Apresentação em Redes Públicas</a:t>
            </a:r>
            <a:endParaRPr b="0" i="0" sz="5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2" name="Google Shape;522;p81"/>
          <p:cNvSpPr txBox="1"/>
          <p:nvPr>
            <p:ph idx="1" type="body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camada de apresentação basicamente disponibiliza os serviços da camada de sessão para a camada de aplicação;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protocolo da camada de apresentação é simples, pelo fato dele invocar o serviço na camada de sessão(envia PDUs).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371600" y="372794"/>
            <a:ext cx="9601200" cy="1150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8.1.1 - Representação de Dados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371600" y="1522828"/>
            <a:ext cx="9601200" cy="53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Como computadores que usam complemento de 2 se comunicam com os que usam complemento de 1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Array de inteiros de 16bits de uma maquina pra outra como será representado o </a:t>
            </a:r>
            <a:r>
              <a:rPr b="0" i="0" lang="pt-BR" sz="3500" u="none" cap="none" strike="noStrike">
                <a:solidFill>
                  <a:srgbClr val="212121"/>
                </a:solidFill>
                <a:latin typeface="Impact"/>
                <a:ea typeface="Impact"/>
                <a:cs typeface="Impact"/>
                <a:sym typeface="Impact"/>
              </a:rPr>
              <a:t>FFF0 (Hexa)</a:t>
            </a: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?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Em algum lugar preciso de uma conversão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ahoma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 camadas inferiores tiveram um enorme trabalho para garantir que as mensagens fossem transmitidas de forma correta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8.5.1 - Camada de Apresentação em Redes Públicas</a:t>
            </a:r>
            <a:endParaRPr b="0" i="0" sz="5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8" name="Google Shape;528;p82"/>
          <p:cNvSpPr txBox="1"/>
          <p:nvPr>
            <p:ph idx="1" type="body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 PDUs utilizado pela camada de apresentação se dividem em: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79298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–"/>
            </a:pPr>
            <a:r>
              <a:rPr b="0" i="1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Estabelecimento de conexão;</a:t>
            </a:r>
            <a:endParaRPr b="0" i="1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79298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–"/>
            </a:pPr>
            <a:r>
              <a:rPr b="0" i="1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Liberação anormal;</a:t>
            </a:r>
            <a:endParaRPr b="0" i="1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79298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–"/>
            </a:pPr>
            <a:r>
              <a:rPr b="0" i="1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Transferência de dados;</a:t>
            </a:r>
            <a:endParaRPr b="0" i="1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79298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–"/>
            </a:pPr>
            <a:r>
              <a:rPr b="0" i="1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Gerenciamento de contexto.</a:t>
            </a:r>
            <a:endParaRPr b="0" i="1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375" y="152400"/>
            <a:ext cx="7745242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8.5.2 - Camada de apresentação em ARPANET</a:t>
            </a:r>
            <a:endParaRPr b="0" i="0" sz="5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9" name="Google Shape;539;p84"/>
          <p:cNvSpPr txBox="1"/>
          <p:nvPr>
            <p:ph idx="1" type="body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ARPANET não possui camada de apresentação;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Não existe uma maneira geral de passar estruturas de dados arbitrárias entre máquinas incompatíveis;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 aplicação deve definir seus próprios padrões;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8.5.3 - Camada de apresentação em MAP e TOP</a:t>
            </a:r>
            <a:endParaRPr b="0" i="0" sz="5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5" name="Google Shape;545;p85"/>
          <p:cNvSpPr txBox="1"/>
          <p:nvPr>
            <p:ph idx="1" type="body"/>
          </p:nvPr>
        </p:nvSpPr>
        <p:spPr>
          <a:xfrm>
            <a:off x="1371600" y="2847225"/>
            <a:ext cx="9601200" cy="3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49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■"/>
            </a:pPr>
            <a:r>
              <a:rPr b="0" i="0" lang="pt-BR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MAP e TOP suportam as funções básicas da camada de apresentação OSI, estabelecendo conexões e gerenciando múltiplos contextos;</a:t>
            </a:r>
            <a:endParaRPr b="0" i="0" sz="32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649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mpact"/>
              <a:buChar char="■"/>
            </a:pPr>
            <a:r>
              <a:rPr b="0" i="0" lang="pt-BR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 primitivas associadas a comutadores de contexto nos limites de atividade não são suportadas porque o conceito inteiro de atividades não é suportado na camada de sessão;</a:t>
            </a:r>
            <a:endParaRPr b="0" i="0" sz="32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6499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mpact"/>
              <a:buChar char="■"/>
            </a:pPr>
            <a:r>
              <a:rPr b="0" i="0" lang="pt-BR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 Uso da ASN.1 é obrigatório;</a:t>
            </a:r>
            <a:endParaRPr b="0" i="0" sz="32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8.5.4 - Camada de apresentação em USENET.</a:t>
            </a:r>
            <a:endParaRPr b="0" i="0" sz="5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t/>
            </a:r>
            <a:endParaRPr b="0" i="0" sz="5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1" name="Google Shape;551;p86"/>
          <p:cNvSpPr txBox="1"/>
          <p:nvPr>
            <p:ph idx="1" type="body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USENET não possui camada de apresentação;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mpact"/>
              <a:buChar char="■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Cada aplicativo possui um conhecimento interno dos formatos externos necessários e apenas faz todas as conversões internamente antes de oferecer qualquer mensagem de transmissão.</a:t>
            </a:r>
            <a:endParaRPr b="0" i="0" sz="35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7"/>
          <p:cNvSpPr txBox="1"/>
          <p:nvPr>
            <p:ph type="title"/>
          </p:nvPr>
        </p:nvSpPr>
        <p:spPr>
          <a:xfrm>
            <a:off x="1371600" y="16565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Bibliografia</a:t>
            </a:r>
            <a:endParaRPr/>
          </a:p>
        </p:txBody>
      </p:sp>
      <p:sp>
        <p:nvSpPr>
          <p:cNvPr id="558" name="Google Shape;558;p87"/>
          <p:cNvSpPr txBox="1"/>
          <p:nvPr>
            <p:ph idx="1" type="body"/>
          </p:nvPr>
        </p:nvSpPr>
        <p:spPr>
          <a:xfrm>
            <a:off x="1295400" y="113615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Andrew S. Tanenbaum - “Computer Networks”, 2nd edition Prentice-Hall, Inc. Upper Saddle River, NJ, USA, 1988, ISBN: 0-13-162959-X, Capítulo 2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371600" y="372794"/>
            <a:ext cx="9601200" cy="1150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</a:t>
            </a:r>
            <a:b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5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8.1.2 - Compressão de Dados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1371600" y="1522828"/>
            <a:ext cx="9601200" cy="53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Principais interesse pelas empresas em reduzir a quantidade de dados que trafega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Quem está associado a este tema é a representação de dados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Exemplo simples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Como enviar um inteiro de 32 bits, simplesmente o codificamos em 4 bytes em alguma representação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Char char="■"/>
            </a:pPr>
            <a:r>
              <a:rPr b="0" i="0" lang="pt-BR" sz="3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Amplamente usada e estudada, permite economia de espaço  em memória e disco. Estudaremos alguns métodos aplicável na camada de apresentação.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371599" y="372794"/>
            <a:ext cx="10475843" cy="1150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Impact"/>
              <a:buNone/>
            </a:pPr>
            <a:r>
              <a:rPr b="0" i="0" lang="pt-BR" sz="225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8.1 - Questões de Design</a:t>
            </a:r>
            <a:br>
              <a:rPr b="0" i="0" lang="pt-BR" sz="4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pt-BR" sz="47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8.1.3 - Segurança e Privacidade na Rede</a:t>
            </a:r>
            <a:endParaRPr sz="4700"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1295400" y="1801123"/>
            <a:ext cx="9601200" cy="4573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75"/>
              <a:buFont typeface="Noto Sans Symbols"/>
              <a:buChar char="●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No começo era fácil controlar a segurança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75"/>
              <a:buFont typeface="Noto Sans Symbols"/>
              <a:buChar char="●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Como policiar milhões de bits  dados que circulam na rede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75"/>
              <a:buFont typeface="Noto Sans Symbols"/>
              <a:buChar char="●"/>
            </a:pP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 organizações não garantia que seus dados não fossem copiados secretamente ou manipulados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75"/>
              <a:buFont typeface="Noto Sans Symbols"/>
              <a:buChar char="●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Aí</a:t>
            </a:r>
            <a:r>
              <a:rPr b="0" i="0" lang="pt-BR" sz="35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surge um novo apelo, a Criptografia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