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C57FE6EC-54F5-4C2D-A4E2-EDD6BC03D72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8D69-1A08-43D6-B631-FD9C1707CED8}" type="datetimeFigureOut">
              <a:rPr lang="pt-BR" smtClean="0"/>
              <a:t>19/12/2017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C4A2-02F4-4E15-B4A2-F85C1AC74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14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8D69-1A08-43D6-B631-FD9C1707CED8}" type="datetimeFigureOut">
              <a:rPr lang="pt-BR" smtClean="0"/>
              <a:t>19/12/2017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C4A2-02F4-4E15-B4A2-F85C1AC74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57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8D69-1A08-43D6-B631-FD9C1707CED8}" type="datetimeFigureOut">
              <a:rPr lang="pt-BR" smtClean="0"/>
              <a:t>19/12/2017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C4A2-02F4-4E15-B4A2-F85C1AC74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320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8D69-1A08-43D6-B631-FD9C1707CED8}" type="datetimeFigureOut">
              <a:rPr lang="pt-BR" smtClean="0"/>
              <a:t>19/12/2017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C4A2-02F4-4E15-B4A2-F85C1AC74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725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8D69-1A08-43D6-B631-FD9C1707CED8}" type="datetimeFigureOut">
              <a:rPr lang="pt-BR" smtClean="0"/>
              <a:t>19/12/2017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C4A2-02F4-4E15-B4A2-F85C1AC74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377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8D69-1A08-43D6-B631-FD9C1707CED8}" type="datetimeFigureOut">
              <a:rPr lang="pt-BR" smtClean="0"/>
              <a:t>19/12/2017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C4A2-02F4-4E15-B4A2-F85C1AC74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341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8D69-1A08-43D6-B631-FD9C1707CED8}" type="datetimeFigureOut">
              <a:rPr lang="pt-BR" smtClean="0"/>
              <a:t>19/12/2017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C4A2-02F4-4E15-B4A2-F85C1AC74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548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8D69-1A08-43D6-B631-FD9C1707CED8}" type="datetimeFigureOut">
              <a:rPr lang="pt-BR" smtClean="0"/>
              <a:t>19/12/2017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C4A2-02F4-4E15-B4A2-F85C1AC74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093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8D69-1A08-43D6-B631-FD9C1707CED8}" type="datetimeFigureOut">
              <a:rPr lang="pt-BR" smtClean="0"/>
              <a:t>19/12/2017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C4A2-02F4-4E15-B4A2-F85C1AC74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869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8D69-1A08-43D6-B631-FD9C1707CED8}" type="datetimeFigureOut">
              <a:rPr lang="pt-BR" smtClean="0"/>
              <a:t>19/12/2017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C4A2-02F4-4E15-B4A2-F85C1AC74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0924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8D69-1A08-43D6-B631-FD9C1707CED8}" type="datetimeFigureOut">
              <a:rPr lang="pt-BR" smtClean="0"/>
              <a:t>19/12/2017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C4A2-02F4-4E15-B4A2-F85C1AC74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90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8D69-1A08-43D6-B631-FD9C1707CED8}" type="datetimeFigureOut">
              <a:rPr lang="pt-BR" smtClean="0"/>
              <a:t>19/12/2017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C4A2-02F4-4E15-B4A2-F85C1AC74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765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C4A2-02F4-4E15-B4A2-F85C1AC74AFE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8D69-1A08-43D6-B631-FD9C1707CED8}" type="datetimeFigureOut">
              <a:rPr lang="pt-BR" smtClean="0"/>
              <a:t>19/12/2017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437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8D69-1A08-43D6-B631-FD9C1707CED8}" type="datetimeFigureOut">
              <a:rPr lang="pt-BR" smtClean="0"/>
              <a:t>19/12/2017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C4A2-02F4-4E15-B4A2-F85C1AC74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0442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8D69-1A08-43D6-B631-FD9C1707CED8}" type="datetimeFigureOut">
              <a:rPr lang="pt-BR" smtClean="0"/>
              <a:t>19/12/2017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C4A2-02F4-4E15-B4A2-F85C1AC74AFE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62768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8D69-1A08-43D6-B631-FD9C1707CED8}" type="datetimeFigureOut">
              <a:rPr lang="pt-BR" smtClean="0"/>
              <a:t>19/12/2017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C4A2-02F4-4E15-B4A2-F85C1AC74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8103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8D69-1A08-43D6-B631-FD9C1707CED8}" type="datetimeFigureOut">
              <a:rPr lang="pt-BR" smtClean="0"/>
              <a:t>19/12/2017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C4A2-02F4-4E15-B4A2-F85C1AC74AFE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75779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8D69-1A08-43D6-B631-FD9C1707CED8}" type="datetimeFigureOut">
              <a:rPr lang="pt-BR" smtClean="0"/>
              <a:t>19/12/2017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C4A2-02F4-4E15-B4A2-F85C1AC74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6646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8D69-1A08-43D6-B631-FD9C1707CED8}" type="datetimeFigureOut">
              <a:rPr lang="pt-BR" smtClean="0"/>
              <a:t>19/12/2017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C4A2-02F4-4E15-B4A2-F85C1AC74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4993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8D69-1A08-43D6-B631-FD9C1707CED8}" type="datetimeFigureOut">
              <a:rPr lang="pt-BR" smtClean="0"/>
              <a:t>19/12/2017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C4A2-02F4-4E15-B4A2-F85C1AC74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96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8D69-1A08-43D6-B631-FD9C1707CED8}" type="datetimeFigureOut">
              <a:rPr lang="pt-BR" smtClean="0"/>
              <a:t>19/12/2017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C4A2-02F4-4E15-B4A2-F85C1AC74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62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8D69-1A08-43D6-B631-FD9C1707CED8}" type="datetimeFigureOut">
              <a:rPr lang="pt-BR" smtClean="0"/>
              <a:t>19/12/2017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C4A2-02F4-4E15-B4A2-F85C1AC74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28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8D69-1A08-43D6-B631-FD9C1707CED8}" type="datetimeFigureOut">
              <a:rPr lang="pt-BR" smtClean="0"/>
              <a:t>19/12/2017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C4A2-02F4-4E15-B4A2-F85C1AC74AFE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3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8D69-1A08-43D6-B631-FD9C1707CED8}" type="datetimeFigureOut">
              <a:rPr lang="pt-BR" smtClean="0"/>
              <a:t>19/12/2017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C4A2-02F4-4E15-B4A2-F85C1AC74AFE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3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8D69-1A08-43D6-B631-FD9C1707CED8}" type="datetimeFigureOut">
              <a:rPr lang="pt-BR" smtClean="0"/>
              <a:t>19/12/2017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C4A2-02F4-4E15-B4A2-F85C1AC74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21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8D69-1A08-43D6-B631-FD9C1707CED8}" type="datetimeFigureOut">
              <a:rPr lang="pt-BR" smtClean="0"/>
              <a:t>19/12/2017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C4A2-02F4-4E15-B4A2-F85C1AC74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80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8D69-1A08-43D6-B631-FD9C1707CED8}" type="datetimeFigureOut">
              <a:rPr lang="pt-BR" smtClean="0"/>
              <a:t>19/12/2017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C4A2-02F4-4E15-B4A2-F85C1AC74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11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7618D69-1A08-43D6-B631-FD9C1707CED8}" type="datetimeFigureOut">
              <a:rPr lang="pt-BR" smtClean="0"/>
              <a:t>19/12/2017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4C4A2-02F4-4E15-B4A2-F85C1AC74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12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18D69-1A08-43D6-B631-FD9C1707CED8}" type="datetimeFigureOut">
              <a:rPr lang="pt-BR" smtClean="0"/>
              <a:t>19/12/2017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E4C4A2-02F4-4E15-B4A2-F85C1AC74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77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BA8E5-1768-43F1-8A48-6F1DFDE67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284" y="384313"/>
            <a:ext cx="7766936" cy="1864228"/>
          </a:xfrm>
        </p:spPr>
        <p:txBody>
          <a:bodyPr/>
          <a:lstStyle/>
          <a:p>
            <a:pPr algn="l"/>
            <a:r>
              <a:rPr lang="pt-BR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TCD – Trabalho de Conclusão de Disciplina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16D241-0B31-42EB-A867-B62B3759E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391" y="2398643"/>
            <a:ext cx="8412612" cy="3763618"/>
          </a:xfrm>
        </p:spPr>
        <p:txBody>
          <a:bodyPr>
            <a:normAutofit/>
          </a:bodyPr>
          <a:lstStyle/>
          <a:p>
            <a:pPr algn="l"/>
            <a:r>
              <a:rPr lang="pt-BR" sz="4000" dirty="0">
                <a:solidFill>
                  <a:schemeClr val="tx1"/>
                </a:solidFill>
                <a:latin typeface="Impact" panose="020B0806030902050204" pitchFamily="34" charset="0"/>
              </a:rPr>
              <a:t>GBC045 – Sistemas Operacionais</a:t>
            </a:r>
            <a:endParaRPr lang="pt-BR" sz="2500" dirty="0">
              <a:solidFill>
                <a:schemeClr val="tx1"/>
              </a:solidFill>
              <a:latin typeface="Impact" panose="020B0806030902050204" pitchFamily="34" charset="0"/>
            </a:endParaRPr>
          </a:p>
          <a:p>
            <a:pPr algn="l"/>
            <a:endParaRPr lang="pt-BR" sz="2500" dirty="0">
              <a:solidFill>
                <a:schemeClr val="tx1"/>
              </a:solidFill>
              <a:latin typeface="Impact" panose="020B0806030902050204" pitchFamily="34" charset="0"/>
            </a:endParaRPr>
          </a:p>
          <a:p>
            <a:pPr algn="l"/>
            <a:r>
              <a:rPr lang="pt-BR" sz="3000" dirty="0">
                <a:latin typeface="Impact" panose="020B0806030902050204" pitchFamily="34" charset="0"/>
              </a:rPr>
              <a:t>Grupo 04:</a:t>
            </a:r>
          </a:p>
          <a:p>
            <a:pPr algn="l"/>
            <a:r>
              <a:rPr lang="pt-BR" sz="3000" dirty="0" err="1">
                <a:solidFill>
                  <a:schemeClr val="tx1"/>
                </a:solidFill>
                <a:latin typeface="Impact" panose="020B0806030902050204" pitchFamily="34" charset="0"/>
              </a:rPr>
              <a:t>Antonio</a:t>
            </a:r>
            <a:r>
              <a:rPr lang="pt-BR" sz="3000" dirty="0">
                <a:solidFill>
                  <a:schemeClr val="tx1"/>
                </a:solidFill>
                <a:latin typeface="Impact" panose="020B0806030902050204" pitchFamily="34" charset="0"/>
              </a:rPr>
              <a:t> Carlos Neto -------------------- 11611BCC054</a:t>
            </a:r>
          </a:p>
          <a:p>
            <a:pPr algn="l"/>
            <a:r>
              <a:rPr lang="pt-BR" sz="3000" dirty="0" err="1">
                <a:solidFill>
                  <a:schemeClr val="tx1"/>
                </a:solidFill>
                <a:latin typeface="Impact" panose="020B0806030902050204" pitchFamily="34" charset="0"/>
              </a:rPr>
              <a:t>Higor</a:t>
            </a:r>
            <a:r>
              <a:rPr lang="pt-BR" sz="3000" dirty="0">
                <a:solidFill>
                  <a:schemeClr val="tx1"/>
                </a:solidFill>
                <a:latin typeface="Impact" panose="020B0806030902050204" pitchFamily="34" charset="0"/>
              </a:rPr>
              <a:t> Emanuel Souza Silva  ----------- 11611BCC016</a:t>
            </a:r>
          </a:p>
          <a:p>
            <a:pPr algn="l"/>
            <a:r>
              <a:rPr lang="pt-BR" sz="3000" dirty="0">
                <a:solidFill>
                  <a:schemeClr val="tx1"/>
                </a:solidFill>
                <a:latin typeface="Impact" panose="020B0806030902050204" pitchFamily="34" charset="0"/>
              </a:rPr>
              <a:t>Marcelo Mendonça Borges ----------- 11611BCC020</a:t>
            </a:r>
          </a:p>
        </p:txBody>
      </p:sp>
    </p:spTree>
    <p:extLst>
      <p:ext uri="{BB962C8B-B14F-4D97-AF65-F5344CB8AC3E}">
        <p14:creationId xmlns:p14="http://schemas.microsoft.com/office/powerpoint/2010/main" val="2917207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CD8DA-C4C2-4D7D-8256-60E15428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37322"/>
            <a:ext cx="8596668" cy="1320800"/>
          </a:xfrm>
        </p:spPr>
        <p:txBody>
          <a:bodyPr>
            <a:normAutofit/>
          </a:bodyPr>
          <a:lstStyle/>
          <a:p>
            <a:r>
              <a:rPr lang="pt-BR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Programas Auxiliares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B7AEDC-DD26-4724-AA09-63BA22101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260"/>
            <a:ext cx="8596668" cy="25046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5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-&gt; p1.c</a:t>
            </a:r>
          </a:p>
          <a:p>
            <a:pPr marL="0" indent="0">
              <a:buNone/>
            </a:pPr>
            <a:r>
              <a:rPr lang="pt-BR" sz="3500" dirty="0">
                <a:solidFill>
                  <a:schemeClr val="tx1"/>
                </a:solidFill>
                <a:latin typeface="Impact" panose="020B0806030902050204" pitchFamily="34" charset="0"/>
              </a:rPr>
              <a:t>Criamos um programa que executa um processo que cria 5 filhos, e fica rodando na memória.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12AFFE-4398-4399-B2E9-23779A5DA8A7}"/>
              </a:ext>
            </a:extLst>
          </p:cNvPr>
          <p:cNvSpPr txBox="1"/>
          <p:nvPr/>
        </p:nvSpPr>
        <p:spPr>
          <a:xfrm>
            <a:off x="677334" y="3949146"/>
            <a:ext cx="859666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-&gt; </a:t>
            </a:r>
            <a:r>
              <a:rPr lang="pt-BR" sz="3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t.c</a:t>
            </a:r>
            <a:r>
              <a:rPr lang="pt-BR" sz="35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 e t1.c</a:t>
            </a:r>
          </a:p>
          <a:p>
            <a:r>
              <a:rPr lang="pt-BR" sz="3500" dirty="0">
                <a:latin typeface="Impact" panose="020B0806030902050204" pitchFamily="34" charset="0"/>
              </a:rPr>
              <a:t>Criamos dois programas usuário que alocam o vetor(buffer) e passa de parâmetro para a </a:t>
            </a:r>
            <a:r>
              <a:rPr lang="pt-BR" sz="3500" dirty="0" err="1">
                <a:latin typeface="Impact" panose="020B0806030902050204" pitchFamily="34" charset="0"/>
              </a:rPr>
              <a:t>syscall</a:t>
            </a:r>
            <a:r>
              <a:rPr lang="pt-BR" sz="3500" dirty="0">
                <a:latin typeface="Impact" panose="020B0806030902050204" pitchFamily="34" charset="0"/>
              </a:rPr>
              <a:t>. A diferença entre eles é o tamanho do buffer.</a:t>
            </a:r>
          </a:p>
        </p:txBody>
      </p:sp>
    </p:spTree>
    <p:extLst>
      <p:ext uri="{BB962C8B-B14F-4D97-AF65-F5344CB8AC3E}">
        <p14:creationId xmlns:p14="http://schemas.microsoft.com/office/powerpoint/2010/main" val="168434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D9809-BD95-4FB0-9A47-AE42C8D7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0818"/>
            <a:ext cx="8596668" cy="1320800"/>
          </a:xfrm>
        </p:spPr>
        <p:txBody>
          <a:bodyPr>
            <a:normAutofit/>
          </a:bodyPr>
          <a:lstStyle/>
          <a:p>
            <a:r>
              <a:rPr lang="pt-BR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Problema Proposto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F21D0F-492A-491A-9DFA-BC92176C4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0"/>
            <a:ext cx="8596668" cy="50755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000" dirty="0">
                <a:solidFill>
                  <a:schemeClr val="tx1"/>
                </a:solidFill>
                <a:latin typeface="Impact" panose="020B0806030902050204" pitchFamily="34" charset="0"/>
              </a:rPr>
              <a:t>A System </a:t>
            </a:r>
            <a:r>
              <a:rPr lang="pt-BR" sz="3000" dirty="0" err="1">
                <a:solidFill>
                  <a:schemeClr val="tx1"/>
                </a:solidFill>
                <a:latin typeface="Impact" panose="020B0806030902050204" pitchFamily="34" charset="0"/>
              </a:rPr>
              <a:t>Call</a:t>
            </a:r>
            <a:r>
              <a:rPr lang="pt-BR" sz="3000" dirty="0">
                <a:solidFill>
                  <a:schemeClr val="tx1"/>
                </a:solidFill>
                <a:latin typeface="Impact" panose="020B0806030902050204" pitchFamily="34" charset="0"/>
              </a:rPr>
              <a:t> deve receber como parâmetro o valor de um PID e retornar: 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tx1"/>
                </a:solidFill>
                <a:latin typeface="Impact" panose="020B0806030902050204" pitchFamily="34" charset="0"/>
              </a:rPr>
              <a:t>-&gt; O número de processos filhos desse processo identificado pelo PID; 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tx1"/>
                </a:solidFill>
                <a:latin typeface="Impact" panose="020B0806030902050204" pitchFamily="34" charset="0"/>
              </a:rPr>
              <a:t>-&gt; Para cada processo filho retornar: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tx1"/>
                </a:solidFill>
                <a:latin typeface="Impact" panose="020B0806030902050204" pitchFamily="34" charset="0"/>
              </a:rPr>
              <a:t>	- O PID do processo. 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tx1"/>
                </a:solidFill>
                <a:latin typeface="Impact" panose="020B0806030902050204" pitchFamily="34" charset="0"/>
              </a:rPr>
              <a:t>	- O PPID do processo. 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tx1"/>
                </a:solidFill>
                <a:latin typeface="Impact" panose="020B0806030902050204" pitchFamily="34" charset="0"/>
              </a:rPr>
              <a:t>	- O UID do processo. </a:t>
            </a:r>
          </a:p>
          <a:p>
            <a:pPr marL="0" indent="0">
              <a:buNone/>
            </a:pPr>
            <a:r>
              <a:rPr lang="pt-BR" sz="3000" dirty="0">
                <a:solidFill>
                  <a:schemeClr val="tx1"/>
                </a:solidFill>
                <a:latin typeface="Impact" panose="020B0806030902050204" pitchFamily="34" charset="0"/>
              </a:rPr>
              <a:t>-&gt; (-1) se o processo (PID) não existir. </a:t>
            </a:r>
          </a:p>
        </p:txBody>
      </p:sp>
    </p:spTree>
    <p:extLst>
      <p:ext uri="{BB962C8B-B14F-4D97-AF65-F5344CB8AC3E}">
        <p14:creationId xmlns:p14="http://schemas.microsoft.com/office/powerpoint/2010/main" val="316130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FCABA-9AEF-42E7-AC99-99139770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A System </a:t>
            </a:r>
            <a:r>
              <a:rPr lang="pt-BR" sz="6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Call</a:t>
            </a:r>
            <a:endParaRPr lang="pt-BR" sz="600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061B43-D205-4450-BA1F-A80751E99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3101007"/>
            <a:ext cx="9155779" cy="3405809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pt-BR" sz="5000" dirty="0">
                <a:solidFill>
                  <a:schemeClr val="tx1"/>
                </a:solidFill>
                <a:latin typeface="Impact" panose="020B0806030902050204" pitchFamily="34" charset="0"/>
              </a:rPr>
              <a:t>Parâmetro “</a:t>
            </a:r>
            <a:r>
              <a:rPr lang="pt-BR" sz="5000" dirty="0" err="1">
                <a:solidFill>
                  <a:schemeClr val="tx1"/>
                </a:solidFill>
                <a:latin typeface="Impact" panose="020B0806030902050204" pitchFamily="34" charset="0"/>
              </a:rPr>
              <a:t>pid</a:t>
            </a:r>
            <a:r>
              <a:rPr lang="pt-BR" sz="5000" dirty="0">
                <a:solidFill>
                  <a:schemeClr val="tx1"/>
                </a:solidFill>
                <a:latin typeface="Impact" panose="020B0806030902050204" pitchFamily="34" charset="0"/>
              </a:rPr>
              <a:t>”: valor do PID lido no programa usuário.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pt-BR" sz="5000" dirty="0">
                <a:solidFill>
                  <a:schemeClr val="tx1"/>
                </a:solidFill>
                <a:latin typeface="Impact" panose="020B0806030902050204" pitchFamily="34" charset="0"/>
              </a:rPr>
              <a:t>Parâmetro “</a:t>
            </a:r>
            <a:r>
              <a:rPr lang="pt-BR" sz="5000" dirty="0" err="1">
                <a:solidFill>
                  <a:schemeClr val="tx1"/>
                </a:solidFill>
                <a:latin typeface="Impact" panose="020B0806030902050204" pitchFamily="34" charset="0"/>
              </a:rPr>
              <a:t>buf</a:t>
            </a:r>
            <a:r>
              <a:rPr lang="pt-BR" sz="5000" dirty="0">
                <a:solidFill>
                  <a:schemeClr val="tx1"/>
                </a:solidFill>
                <a:latin typeface="Impact" panose="020B0806030902050204" pitchFamily="34" charset="0"/>
              </a:rPr>
              <a:t>”: vetor(buffer) criado no programa usuário que recebe os valores de retorno da </a:t>
            </a:r>
            <a:r>
              <a:rPr lang="pt-BR" sz="5000" dirty="0" err="1">
                <a:solidFill>
                  <a:schemeClr val="tx1"/>
                </a:solidFill>
                <a:latin typeface="Impact" panose="020B0806030902050204" pitchFamily="34" charset="0"/>
              </a:rPr>
              <a:t>syscall</a:t>
            </a:r>
            <a:r>
              <a:rPr lang="pt-BR" sz="5000" dirty="0">
                <a:solidFill>
                  <a:schemeClr val="tx1"/>
                </a:solidFill>
                <a:latin typeface="Impact" panose="020B0806030902050204" pitchFamily="34" charset="0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pt-BR" sz="5000" dirty="0">
                <a:solidFill>
                  <a:schemeClr val="tx1"/>
                </a:solidFill>
                <a:latin typeface="Impact" panose="020B0806030902050204" pitchFamily="34" charset="0"/>
              </a:rPr>
              <a:t>Parâmetro “</a:t>
            </a:r>
            <a:r>
              <a:rPr lang="pt-BR" sz="5000" dirty="0" err="1">
                <a:solidFill>
                  <a:schemeClr val="tx1"/>
                </a:solidFill>
                <a:latin typeface="Impact" panose="020B0806030902050204" pitchFamily="34" charset="0"/>
              </a:rPr>
              <a:t>size</a:t>
            </a:r>
            <a:r>
              <a:rPr lang="pt-BR" sz="5000" dirty="0">
                <a:solidFill>
                  <a:schemeClr val="tx1"/>
                </a:solidFill>
                <a:latin typeface="Impact" panose="020B0806030902050204" pitchFamily="34" charset="0"/>
              </a:rPr>
              <a:t>”: tamanho em bytes do vetor(buffer).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CDF1FD-4839-4250-A8D7-1E318E144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8" y="1930400"/>
            <a:ext cx="11807687" cy="55413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465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B53F7-73D6-43FA-924B-0D427D37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72" y="331305"/>
            <a:ext cx="10944824" cy="980660"/>
          </a:xfrm>
        </p:spPr>
        <p:txBody>
          <a:bodyPr>
            <a:noAutofit/>
          </a:bodyPr>
          <a:lstStyle/>
          <a:p>
            <a:r>
              <a:rPr lang="pt-BR" sz="55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Acessando o PCB de um Processo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77AEDD-941D-4A8B-950B-DE8D6909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572" y="5176771"/>
            <a:ext cx="8596668" cy="8730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800" dirty="0">
                <a:solidFill>
                  <a:schemeClr val="tx1"/>
                </a:solidFill>
                <a:latin typeface="Impact" panose="020B0806030902050204" pitchFamily="34" charset="0"/>
              </a:rPr>
              <a:t>Obtém a </a:t>
            </a:r>
            <a:r>
              <a:rPr lang="pt-BR" sz="2800" i="1" dirty="0" err="1">
                <a:solidFill>
                  <a:schemeClr val="tx1"/>
                </a:solidFill>
                <a:latin typeface="Impact" panose="020B0806030902050204" pitchFamily="34" charset="0"/>
              </a:rPr>
              <a:t>struct</a:t>
            </a:r>
            <a:r>
              <a:rPr lang="pt-BR" sz="2800" i="1" dirty="0">
                <a:solidFill>
                  <a:schemeClr val="tx1"/>
                </a:solidFill>
                <a:latin typeface="Impact" panose="020B0806030902050204" pitchFamily="34" charset="0"/>
              </a:rPr>
              <a:t> </a:t>
            </a:r>
            <a:r>
              <a:rPr lang="pt-BR" sz="2800" i="1" dirty="0" err="1">
                <a:solidFill>
                  <a:schemeClr val="tx1"/>
                </a:solidFill>
                <a:latin typeface="Impact" panose="020B0806030902050204" pitchFamily="34" charset="0"/>
              </a:rPr>
              <a:t>task_struct</a:t>
            </a:r>
            <a:r>
              <a:rPr lang="pt-BR" sz="2800" dirty="0">
                <a:solidFill>
                  <a:schemeClr val="tx1"/>
                </a:solidFill>
                <a:latin typeface="Impact" panose="020B0806030902050204" pitchFamily="34" charset="0"/>
              </a:rPr>
              <a:t>  referente a </a:t>
            </a:r>
            <a:r>
              <a:rPr lang="pt-BR" sz="2800" i="1" dirty="0" err="1">
                <a:solidFill>
                  <a:schemeClr val="tx1"/>
                </a:solidFill>
                <a:latin typeface="Impact" panose="020B0806030902050204" pitchFamily="34" charset="0"/>
              </a:rPr>
              <a:t>struct</a:t>
            </a:r>
            <a:r>
              <a:rPr lang="pt-BR" sz="2800" i="1" dirty="0">
                <a:solidFill>
                  <a:schemeClr val="tx1"/>
                </a:solidFill>
                <a:latin typeface="Impact" panose="020B0806030902050204" pitchFamily="34" charset="0"/>
              </a:rPr>
              <a:t> </a:t>
            </a:r>
            <a:r>
              <a:rPr lang="pt-BR" sz="2800" i="1" dirty="0" err="1">
                <a:solidFill>
                  <a:schemeClr val="tx1"/>
                </a:solidFill>
                <a:latin typeface="Impact" panose="020B0806030902050204" pitchFamily="34" charset="0"/>
              </a:rPr>
              <a:t>pid</a:t>
            </a:r>
            <a:r>
              <a:rPr lang="pt-BR" sz="2800" i="1" dirty="0">
                <a:solidFill>
                  <a:schemeClr val="tx1"/>
                </a:solidFill>
                <a:latin typeface="Impact" panose="020B0806030902050204" pitchFamily="34" charset="0"/>
              </a:rPr>
              <a:t>  </a:t>
            </a:r>
            <a:r>
              <a:rPr lang="pt-BR" sz="2800" dirty="0">
                <a:solidFill>
                  <a:schemeClr val="tx1"/>
                </a:solidFill>
                <a:latin typeface="Impact" panose="020B0806030902050204" pitchFamily="34" charset="0"/>
              </a:rPr>
              <a:t>passada de parâmetro.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7837B07-FA4F-4A3D-A50A-04F103C6E906}"/>
              </a:ext>
            </a:extLst>
          </p:cNvPr>
          <p:cNvSpPr txBox="1"/>
          <p:nvPr/>
        </p:nvSpPr>
        <p:spPr>
          <a:xfrm>
            <a:off x="573835" y="3498374"/>
            <a:ext cx="8980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Impact" panose="020B0806030902050204" pitchFamily="34" charset="0"/>
              </a:rPr>
              <a:t>Obtém a </a:t>
            </a:r>
            <a:r>
              <a:rPr lang="pt-BR" sz="2800" i="1" dirty="0" err="1">
                <a:latin typeface="Impact" panose="020B0806030902050204" pitchFamily="34" charset="0"/>
              </a:rPr>
              <a:t>struct</a:t>
            </a:r>
            <a:r>
              <a:rPr lang="pt-BR" sz="2800" i="1" dirty="0">
                <a:latin typeface="Impact" panose="020B0806030902050204" pitchFamily="34" charset="0"/>
              </a:rPr>
              <a:t> </a:t>
            </a:r>
            <a:r>
              <a:rPr lang="pt-BR" sz="2800" i="1" dirty="0" err="1">
                <a:latin typeface="Impact" panose="020B0806030902050204" pitchFamily="34" charset="0"/>
              </a:rPr>
              <a:t>pid</a:t>
            </a:r>
            <a:r>
              <a:rPr lang="pt-BR" sz="2800" i="1" dirty="0">
                <a:latin typeface="Impact" panose="020B0806030902050204" pitchFamily="34" charset="0"/>
              </a:rPr>
              <a:t> </a:t>
            </a:r>
            <a:r>
              <a:rPr lang="pt-BR" sz="2800" dirty="0">
                <a:latin typeface="Impact" panose="020B0806030902050204" pitchFamily="34" charset="0"/>
              </a:rPr>
              <a:t> referente ao PID passado de parâmetro.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E512741-2424-450B-B4DA-89D06EFA6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36200"/>
            <a:ext cx="6067288" cy="9932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012EEB5-3EF1-4C05-BD07-7890D42A0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625382"/>
            <a:ext cx="8493170" cy="57703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C410095-1B05-49B1-82CE-06A13BBB8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99" y="4371366"/>
            <a:ext cx="8877483" cy="455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116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A1DEC-7306-49A5-B986-9F5E3C4A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1303"/>
            <a:ext cx="8596668" cy="1934817"/>
          </a:xfrm>
        </p:spPr>
        <p:txBody>
          <a:bodyPr>
            <a:normAutofit/>
          </a:bodyPr>
          <a:lstStyle/>
          <a:p>
            <a:r>
              <a:rPr lang="pt-BR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Acessando os Filhos do Processo Principal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082497C-AD24-4320-B35C-47E40B3BF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53" y="2266120"/>
            <a:ext cx="11239907" cy="98066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A3FA579-BA0B-4CC5-828D-4A3E969C1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64" y="4363465"/>
            <a:ext cx="8895238" cy="5428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79B996C-B099-4399-835F-F5A8A3E10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53" y="3514026"/>
            <a:ext cx="5700651" cy="58219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A2CCEFB-4429-4336-B431-4976ACD3E0AF}"/>
              </a:ext>
            </a:extLst>
          </p:cNvPr>
          <p:cNvSpPr txBox="1"/>
          <p:nvPr/>
        </p:nvSpPr>
        <p:spPr>
          <a:xfrm>
            <a:off x="677334" y="5212903"/>
            <a:ext cx="8596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latin typeface="Impact" panose="020B0806030902050204" pitchFamily="34" charset="0"/>
              </a:rPr>
              <a:t>Percorre uma lista bilateral circular de </a:t>
            </a:r>
            <a:r>
              <a:rPr lang="pt-BR" sz="3000" i="1" dirty="0" err="1">
                <a:latin typeface="Impact" panose="020B0806030902050204" pitchFamily="34" charset="0"/>
              </a:rPr>
              <a:t>struct</a:t>
            </a:r>
            <a:r>
              <a:rPr lang="pt-BR" sz="3000" i="1" dirty="0">
                <a:latin typeface="Impact" panose="020B0806030902050204" pitchFamily="34" charset="0"/>
              </a:rPr>
              <a:t> </a:t>
            </a:r>
            <a:r>
              <a:rPr lang="pt-BR" sz="3000" i="1" dirty="0" err="1">
                <a:latin typeface="Impact" panose="020B0806030902050204" pitchFamily="34" charset="0"/>
              </a:rPr>
              <a:t>list_head</a:t>
            </a:r>
            <a:r>
              <a:rPr lang="pt-BR" sz="3000" i="1" dirty="0">
                <a:latin typeface="Impact" panose="020B0806030902050204" pitchFamily="34" charset="0"/>
              </a:rPr>
              <a:t>.</a:t>
            </a:r>
            <a:endParaRPr lang="pt-BR" sz="3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08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DA3CE-90D6-4C95-B612-EC23E140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4312"/>
            <a:ext cx="8596668" cy="1921566"/>
          </a:xfrm>
        </p:spPr>
        <p:txBody>
          <a:bodyPr>
            <a:noAutofit/>
          </a:bodyPr>
          <a:lstStyle/>
          <a:p>
            <a:r>
              <a:rPr lang="pt-BR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Acessando os Filhos do Processo Principal</a:t>
            </a:r>
            <a:endParaRPr lang="pt-BR" sz="6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C2A4B4-7365-4A5A-B108-9C7C964A6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731025"/>
            <a:ext cx="8596668" cy="1668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000" dirty="0">
                <a:solidFill>
                  <a:schemeClr val="tx1"/>
                </a:solidFill>
                <a:latin typeface="Impact" panose="020B0806030902050204" pitchFamily="34" charset="0"/>
              </a:rPr>
              <a:t>Realiza a conversão de uma </a:t>
            </a:r>
            <a:r>
              <a:rPr lang="pt-BR" sz="3000" i="1" dirty="0" err="1">
                <a:solidFill>
                  <a:schemeClr val="tx1"/>
                </a:solidFill>
                <a:latin typeface="Impact" panose="020B0806030902050204" pitchFamily="34" charset="0"/>
              </a:rPr>
              <a:t>struct</a:t>
            </a:r>
            <a:r>
              <a:rPr lang="pt-BR" sz="3000" i="1" dirty="0">
                <a:solidFill>
                  <a:schemeClr val="tx1"/>
                </a:solidFill>
                <a:latin typeface="Impact" panose="020B0806030902050204" pitchFamily="34" charset="0"/>
              </a:rPr>
              <a:t> </a:t>
            </a:r>
            <a:r>
              <a:rPr lang="pt-BR" sz="3000" i="1" dirty="0" err="1">
                <a:solidFill>
                  <a:schemeClr val="tx1"/>
                </a:solidFill>
                <a:latin typeface="Impact" panose="020B0806030902050204" pitchFamily="34" charset="0"/>
              </a:rPr>
              <a:t>list_head</a:t>
            </a:r>
            <a:r>
              <a:rPr lang="pt-BR" sz="3000" i="1" dirty="0">
                <a:solidFill>
                  <a:schemeClr val="tx1"/>
                </a:solidFill>
                <a:latin typeface="Impact" panose="020B0806030902050204" pitchFamily="34" charset="0"/>
              </a:rPr>
              <a:t>  </a:t>
            </a:r>
            <a:r>
              <a:rPr lang="pt-BR" sz="3000" dirty="0">
                <a:solidFill>
                  <a:schemeClr val="tx1"/>
                </a:solidFill>
                <a:latin typeface="Impact" panose="020B0806030902050204" pitchFamily="34" charset="0"/>
              </a:rPr>
              <a:t>para a estrutura que o contém, que, no caso, é a </a:t>
            </a:r>
            <a:r>
              <a:rPr lang="pt-BR" sz="3000" i="1" dirty="0" err="1">
                <a:solidFill>
                  <a:schemeClr val="tx1"/>
                </a:solidFill>
                <a:latin typeface="Impact" panose="020B0806030902050204" pitchFamily="34" charset="0"/>
              </a:rPr>
              <a:t>struct</a:t>
            </a:r>
            <a:r>
              <a:rPr lang="pt-BR" sz="3000" i="1" dirty="0">
                <a:solidFill>
                  <a:schemeClr val="tx1"/>
                </a:solidFill>
                <a:latin typeface="Impact" panose="020B0806030902050204" pitchFamily="34" charset="0"/>
              </a:rPr>
              <a:t> </a:t>
            </a:r>
            <a:r>
              <a:rPr lang="pt-BR" sz="3000" i="1" dirty="0" err="1">
                <a:solidFill>
                  <a:schemeClr val="tx1"/>
                </a:solidFill>
                <a:latin typeface="Impact" panose="020B0806030902050204" pitchFamily="34" charset="0"/>
              </a:rPr>
              <a:t>task_struct</a:t>
            </a:r>
            <a:r>
              <a:rPr lang="pt-BR" sz="3000" i="1" dirty="0">
                <a:solidFill>
                  <a:schemeClr val="tx1"/>
                </a:solidFill>
                <a:latin typeface="Impact" panose="020B0806030902050204" pitchFamily="34" charset="0"/>
              </a:rPr>
              <a:t>.</a:t>
            </a:r>
            <a:endParaRPr lang="pt-BR" sz="30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AD0EC7-8106-4547-9E09-30C24CE60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68" y="2715139"/>
            <a:ext cx="6425832" cy="56032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989CB0F-E4FF-47E5-8920-E197A88D7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68" y="3605395"/>
            <a:ext cx="11741157" cy="7956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357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CEEA0-08ED-4899-B380-3F5BC1F7B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4312"/>
            <a:ext cx="8596668" cy="1775791"/>
          </a:xfrm>
        </p:spPr>
        <p:txBody>
          <a:bodyPr>
            <a:normAutofit fontScale="90000"/>
          </a:bodyPr>
          <a:lstStyle/>
          <a:p>
            <a:r>
              <a:rPr lang="pt-BR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Obtendo os valores do PID, PPID e UID dos Processos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5893089-33D8-4248-9B6C-46B15756D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3117977"/>
            <a:ext cx="5988509" cy="16211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7626BB6-D82C-4177-8E53-4EF285FA8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375854"/>
            <a:ext cx="5575242" cy="5263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C4F4C72-B0D6-4D49-906F-728C5102ABC9}"/>
              </a:ext>
            </a:extLst>
          </p:cNvPr>
          <p:cNvSpPr txBox="1"/>
          <p:nvPr/>
        </p:nvSpPr>
        <p:spPr>
          <a:xfrm>
            <a:off x="677334" y="4954878"/>
            <a:ext cx="9553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latin typeface="Impact" panose="020B0806030902050204" pitchFamily="34" charset="0"/>
              </a:rPr>
              <a:t>O PID é obtido diretamente na </a:t>
            </a:r>
            <a:r>
              <a:rPr lang="pt-BR" sz="3000" i="1" dirty="0" err="1">
                <a:latin typeface="Impact" panose="020B0806030902050204" pitchFamily="34" charset="0"/>
              </a:rPr>
              <a:t>struct</a:t>
            </a:r>
            <a:r>
              <a:rPr lang="pt-BR" sz="3000" i="1" dirty="0">
                <a:latin typeface="Impact" panose="020B0806030902050204" pitchFamily="34" charset="0"/>
              </a:rPr>
              <a:t> </a:t>
            </a:r>
            <a:r>
              <a:rPr lang="pt-BR" sz="3000" i="1" dirty="0" err="1">
                <a:latin typeface="Impact" panose="020B0806030902050204" pitchFamily="34" charset="0"/>
              </a:rPr>
              <a:t>task_struct</a:t>
            </a:r>
            <a:r>
              <a:rPr lang="pt-BR" sz="3000" dirty="0">
                <a:latin typeface="Impact" panose="020B0806030902050204" pitchFamily="34" charset="0"/>
              </a:rPr>
              <a:t>, o PPID é obtido da </a:t>
            </a:r>
            <a:r>
              <a:rPr lang="pt-BR" sz="3000" i="1" dirty="0" err="1">
                <a:latin typeface="Impact" panose="020B0806030902050204" pitchFamily="34" charset="0"/>
              </a:rPr>
              <a:t>struct</a:t>
            </a:r>
            <a:r>
              <a:rPr lang="pt-BR" sz="3000" i="1" dirty="0">
                <a:latin typeface="Impact" panose="020B0806030902050204" pitchFamily="34" charset="0"/>
              </a:rPr>
              <a:t> </a:t>
            </a:r>
            <a:r>
              <a:rPr lang="pt-BR" sz="3000" i="1" dirty="0" err="1">
                <a:latin typeface="Impact" panose="020B0806030902050204" pitchFamily="34" charset="0"/>
              </a:rPr>
              <a:t>task_struct</a:t>
            </a:r>
            <a:r>
              <a:rPr lang="pt-BR" sz="3000" i="1" dirty="0">
                <a:latin typeface="Impact" panose="020B0806030902050204" pitchFamily="34" charset="0"/>
              </a:rPr>
              <a:t>  </a:t>
            </a:r>
            <a:r>
              <a:rPr lang="pt-BR" sz="3000" dirty="0">
                <a:latin typeface="Impact" panose="020B0806030902050204" pitchFamily="34" charset="0"/>
              </a:rPr>
              <a:t>do pai, e o UID é obtido na </a:t>
            </a:r>
            <a:r>
              <a:rPr lang="pt-BR" sz="3000" i="1" dirty="0" err="1">
                <a:latin typeface="Impact" panose="020B0806030902050204" pitchFamily="34" charset="0"/>
              </a:rPr>
              <a:t>struct</a:t>
            </a:r>
            <a:r>
              <a:rPr lang="pt-BR" sz="3000" i="1" dirty="0">
                <a:latin typeface="Impact" panose="020B0806030902050204" pitchFamily="34" charset="0"/>
              </a:rPr>
              <a:t> </a:t>
            </a:r>
            <a:r>
              <a:rPr lang="pt-BR" sz="3000" i="1" dirty="0" err="1">
                <a:latin typeface="Impact" panose="020B0806030902050204" pitchFamily="34" charset="0"/>
              </a:rPr>
              <a:t>cred</a:t>
            </a:r>
            <a:r>
              <a:rPr lang="pt-BR" sz="3000" dirty="0">
                <a:latin typeface="Impact" panose="020B0806030902050204" pitchFamily="34" charset="0"/>
              </a:rPr>
              <a:t>  que é referenciada dentro da </a:t>
            </a:r>
            <a:r>
              <a:rPr lang="pt-BR" sz="3000" i="1" dirty="0" err="1">
                <a:latin typeface="Impact" panose="020B0806030902050204" pitchFamily="34" charset="0"/>
              </a:rPr>
              <a:t>struct</a:t>
            </a:r>
            <a:r>
              <a:rPr lang="pt-BR" sz="3000" i="1" dirty="0">
                <a:latin typeface="Impact" panose="020B0806030902050204" pitchFamily="34" charset="0"/>
              </a:rPr>
              <a:t> </a:t>
            </a:r>
            <a:r>
              <a:rPr lang="pt-BR" sz="3000" i="1" dirty="0" err="1">
                <a:latin typeface="Impact" panose="020B0806030902050204" pitchFamily="34" charset="0"/>
              </a:rPr>
              <a:t>task_struct</a:t>
            </a:r>
            <a:r>
              <a:rPr lang="pt-BR" sz="3000" i="1" dirty="0">
                <a:latin typeface="Impact" panose="020B0806030902050204" pitchFamily="34" charset="0"/>
              </a:rPr>
              <a:t>.</a:t>
            </a:r>
            <a:r>
              <a:rPr lang="pt-BR" sz="3000" dirty="0">
                <a:latin typeface="Impact" panose="020B080603090205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5901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CC271-43E8-4ACF-A018-EF4AC11C8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9996"/>
            <a:ext cx="8596668" cy="1707588"/>
          </a:xfrm>
        </p:spPr>
        <p:txBody>
          <a:bodyPr>
            <a:normAutofit fontScale="90000"/>
          </a:bodyPr>
          <a:lstStyle/>
          <a:p>
            <a:r>
              <a:rPr lang="pt-BR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Passando os Dados para o </a:t>
            </a:r>
            <a:r>
              <a:rPr lang="pt-BR" sz="6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User</a:t>
            </a:r>
            <a:r>
              <a:rPr lang="pt-BR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 Space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D936E1-5B1C-476E-81A4-93AC7FF1F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638261"/>
            <a:ext cx="8596668" cy="1933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>
                <a:solidFill>
                  <a:schemeClr val="tx1"/>
                </a:solidFill>
                <a:latin typeface="Impact" panose="020B0806030902050204" pitchFamily="34" charset="0"/>
              </a:rPr>
              <a:t>Variável “</a:t>
            </a:r>
            <a:r>
              <a:rPr lang="pt-BR" sz="2800" dirty="0" err="1">
                <a:solidFill>
                  <a:schemeClr val="tx1"/>
                </a:solidFill>
                <a:latin typeface="Impact" panose="020B0806030902050204" pitchFamily="34" charset="0"/>
              </a:rPr>
              <a:t>aux</a:t>
            </a:r>
            <a:r>
              <a:rPr lang="pt-BR" sz="2800" dirty="0">
                <a:solidFill>
                  <a:schemeClr val="tx1"/>
                </a:solidFill>
                <a:latin typeface="Impact" panose="020B0806030902050204" pitchFamily="34" charset="0"/>
              </a:rPr>
              <a:t>”: Contabiliza a quantidade de filhos do processo.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tx1"/>
                </a:solidFill>
                <a:latin typeface="Impact" panose="020B0806030902050204" pitchFamily="34" charset="0"/>
              </a:rPr>
              <a:t>Variável “</a:t>
            </a:r>
            <a:r>
              <a:rPr lang="pt-BR" sz="2800" dirty="0" err="1">
                <a:solidFill>
                  <a:schemeClr val="tx1"/>
                </a:solidFill>
                <a:latin typeface="Impact" panose="020B0806030902050204" pitchFamily="34" charset="0"/>
              </a:rPr>
              <a:t>deep</a:t>
            </a:r>
            <a:r>
              <a:rPr lang="pt-BR" sz="2800" dirty="0">
                <a:solidFill>
                  <a:schemeClr val="tx1"/>
                </a:solidFill>
                <a:latin typeface="Impact" panose="020B0806030902050204" pitchFamily="34" charset="0"/>
              </a:rPr>
              <a:t>”: Contabiliza a quantidade de filhos cujos dados não são escritos no vetor(buffer).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BD571A-D163-44D8-807A-FAB73ADBE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41" y="2027584"/>
            <a:ext cx="11252012" cy="147567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19C3806-7DBE-4915-AA71-AB4FD1085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41" y="3735172"/>
            <a:ext cx="2233084" cy="59548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B25F9EB-060E-436F-BD9F-0B1160FC0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4385" y="3729405"/>
            <a:ext cx="2439713" cy="6012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7750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703C3-2BD8-4348-8062-E069E66E1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7564"/>
            <a:ext cx="8596668" cy="1736035"/>
          </a:xfrm>
        </p:spPr>
        <p:txBody>
          <a:bodyPr>
            <a:normAutofit fontScale="90000"/>
          </a:bodyPr>
          <a:lstStyle/>
          <a:p>
            <a:r>
              <a:rPr lang="pt-BR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Passando os Dados para o </a:t>
            </a:r>
            <a:r>
              <a:rPr lang="pt-BR" sz="6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User</a:t>
            </a:r>
            <a:r>
              <a:rPr lang="pt-BR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 Space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31687E-CEB7-48A8-B137-2911BDD51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45" y="5303363"/>
            <a:ext cx="10256125" cy="11665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3000" dirty="0">
                <a:solidFill>
                  <a:schemeClr val="tx1"/>
                </a:solidFill>
                <a:latin typeface="Impact" panose="020B0806030902050204" pitchFamily="34" charset="0"/>
              </a:rPr>
              <a:t>Função “</a:t>
            </a:r>
            <a:r>
              <a:rPr lang="pt-BR" sz="3000" dirty="0" err="1">
                <a:solidFill>
                  <a:schemeClr val="tx1"/>
                </a:solidFill>
                <a:latin typeface="Impact" panose="020B0806030902050204" pitchFamily="34" charset="0"/>
              </a:rPr>
              <a:t>copy_to_user</a:t>
            </a:r>
            <a:r>
              <a:rPr lang="pt-BR" sz="3000" dirty="0">
                <a:solidFill>
                  <a:schemeClr val="tx1"/>
                </a:solidFill>
                <a:latin typeface="Impact" panose="020B0806030902050204" pitchFamily="34" charset="0"/>
              </a:rPr>
              <a:t>”: Copia o conteúdo de um endereço de memória para outro, ou seja, transferindo informações do </a:t>
            </a:r>
            <a:r>
              <a:rPr lang="pt-BR" sz="3000" dirty="0" err="1">
                <a:solidFill>
                  <a:schemeClr val="tx1"/>
                </a:solidFill>
                <a:latin typeface="Impact" panose="020B0806030902050204" pitchFamily="34" charset="0"/>
              </a:rPr>
              <a:t>Kernel</a:t>
            </a:r>
            <a:r>
              <a:rPr lang="pt-BR" sz="3000" dirty="0">
                <a:solidFill>
                  <a:schemeClr val="tx1"/>
                </a:solidFill>
                <a:latin typeface="Impact" panose="020B0806030902050204" pitchFamily="34" charset="0"/>
              </a:rPr>
              <a:t> Space para o </a:t>
            </a:r>
            <a:r>
              <a:rPr lang="pt-BR" sz="3000" dirty="0" err="1">
                <a:solidFill>
                  <a:schemeClr val="tx1"/>
                </a:solidFill>
                <a:latin typeface="Impact" panose="020B0806030902050204" pitchFamily="34" charset="0"/>
              </a:rPr>
              <a:t>User</a:t>
            </a:r>
            <a:r>
              <a:rPr lang="pt-BR" sz="3000" dirty="0">
                <a:solidFill>
                  <a:schemeClr val="tx1"/>
                </a:solidFill>
                <a:latin typeface="Impact" panose="020B0806030902050204" pitchFamily="34" charset="0"/>
              </a:rPr>
              <a:t> Space.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210A8A-D90C-4F93-A7A7-68A8DBF5C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45" y="2310872"/>
            <a:ext cx="8742857" cy="38095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FFA276-37D1-48F3-B885-2C223B4B9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45" y="2998260"/>
            <a:ext cx="8914286" cy="4285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0F13C97-8AC6-4BB6-9FF6-B169EDACA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45" y="3733267"/>
            <a:ext cx="8752381" cy="4285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7E45120-EA8B-4EDC-B976-D8285BC56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146" y="4468275"/>
            <a:ext cx="6916576" cy="48841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883870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189</TotalTime>
  <Words>386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Impact</vt:lpstr>
      <vt:lpstr>Trebuchet MS</vt:lpstr>
      <vt:lpstr>Wingdings 2</vt:lpstr>
      <vt:lpstr>Wingdings 3</vt:lpstr>
      <vt:lpstr>HDOfficeLightV0</vt:lpstr>
      <vt:lpstr>Facetado</vt:lpstr>
      <vt:lpstr>TCD – Trabalho de Conclusão de Disciplina</vt:lpstr>
      <vt:lpstr>Problema Proposto</vt:lpstr>
      <vt:lpstr>A System Call</vt:lpstr>
      <vt:lpstr>Acessando o PCB de um Processo</vt:lpstr>
      <vt:lpstr>Acessando os Filhos do Processo Principal</vt:lpstr>
      <vt:lpstr>Acessando os Filhos do Processo Principal</vt:lpstr>
      <vt:lpstr>Obtendo os valores do PID, PPID e UID dos Processos</vt:lpstr>
      <vt:lpstr>Passando os Dados para o User Space</vt:lpstr>
      <vt:lpstr>Passando os Dados para o User Space</vt:lpstr>
      <vt:lpstr>Programas Auxiliares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TCD – Trabalho de Conclusão de Disciplina</dc:title>
  <dc:creator>Marcelo Mendonça Borges</dc:creator>
  <cp:lastModifiedBy>Marcelo Mendonça Borges</cp:lastModifiedBy>
  <cp:revision>25</cp:revision>
  <dcterms:created xsi:type="dcterms:W3CDTF">2017-12-19T10:28:26Z</dcterms:created>
  <dcterms:modified xsi:type="dcterms:W3CDTF">2017-12-19T14:17:08Z</dcterms:modified>
</cp:coreProperties>
</file>