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713"/>
  </p:normalViewPr>
  <p:slideViewPr>
    <p:cSldViewPr snapToGrid="0" snapToObjects="1">
      <p:cViewPr varScale="1">
        <p:scale>
          <a:sx n="85" d="100"/>
          <a:sy n="85" d="100"/>
        </p:scale>
        <p:origin x="1411" y="38"/>
      </p:cViewPr>
      <p:guideLst>
        <p:guide orient="horz" pos="2160"/>
        <p:guide pos="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Relationship Id="rId32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FC84-82AE-44B9-B04D-460F239CD755}" type="datetime1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85B42-FF71-4143-9628-045AC40B6A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8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21E1-6C1E-4FE3-BD5B-C9FF9AE0B4EF}" type="datetime1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45D-BEAD-3749-808E-4EBEDDED8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5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1A97-9373-4B1B-A06E-FA76084FB706}" type="datetime1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45D-BEAD-3749-808E-4EBEDDED8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9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5DA4-B281-4D51-B6DA-56F387826D80}" type="datetime1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45D-BEAD-3749-808E-4EBEDDED8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35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2F71-1B88-40C1-BBB7-A9FB0ACCA888}" type="datetime1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45D-BEAD-3749-808E-4EBEDDED8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5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6049"/>
            <a:ext cx="3886200" cy="46509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6049"/>
            <a:ext cx="3886200" cy="46509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E093-6571-4E6E-B736-78A45E8BDA2E}" type="datetime1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45D-BEAD-3749-808E-4EBEDDED8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9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0081E-9C01-49B8-976B-D90138659A3D}" type="datetime1">
              <a:rPr lang="en-US" smtClean="0"/>
              <a:t>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45D-BEAD-3749-808E-4EBEDDED8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7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2AB3-F009-4190-80BF-12F9C86FCF0F}" type="datetime1">
              <a:rPr lang="en-US" smtClean="0"/>
              <a:t>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45D-BEAD-3749-808E-4EBEDDED8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41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2DDB-57BA-41F2-918B-03DB56897131}" type="datetime1">
              <a:rPr lang="en-US" smtClean="0"/>
              <a:t>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45D-BEAD-3749-808E-4EBEDDED8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9489-31F7-4056-9393-200939E5B6D0}" type="datetime1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45D-BEAD-3749-808E-4EBEDDED8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34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7B61-740D-44B8-AC26-6F772D6AD832}" type="datetime1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45D-BEAD-3749-808E-4EBEDDED8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60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6049"/>
            <a:ext cx="7886700" cy="4657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985D4-7821-4AFE-834D-8CCB891F9DCA}" type="datetime1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B5E59-3610-422A-A438-3DBB2A9915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5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Multivariate</a:t>
            </a:r>
            <a:r>
              <a:rPr/>
              <a:t> </a:t>
            </a:r>
            <a:r>
              <a:rPr/>
              <a:t>fault</a:t>
            </a:r>
            <a:r>
              <a:rPr/>
              <a:t> </a:t>
            </a:r>
            <a:r>
              <a:rPr/>
              <a:t>detection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WWTP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Kathryn</a:t>
            </a:r>
            <a:r>
              <a:rPr/>
              <a:t> </a:t>
            </a:r>
            <a:r>
              <a:rPr/>
              <a:t>B.</a:t>
            </a:r>
            <a:r>
              <a:rPr/>
              <a:t> </a:t>
            </a:r>
            <a:r>
              <a:rPr/>
              <a:t>Newhart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February</a:t>
            </a:r>
            <a:r>
              <a:rPr/>
              <a:t> </a:t>
            </a:r>
            <a:r>
              <a:rPr/>
              <a:t>13,</a:t>
            </a:r>
            <a:r>
              <a:rPr/>
              <a:t> </a:t>
            </a:r>
            <a:r>
              <a:rPr/>
              <a:t>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study:</a:t>
            </a:r>
            <a:r>
              <a:rPr/>
              <a:t> </a:t>
            </a:r>
            <a:r>
              <a:rPr/>
              <a:t>membrane</a:t>
            </a:r>
            <a:r>
              <a:rPr/>
              <a:t> </a:t>
            </a:r>
            <a:r>
              <a:rPr/>
              <a:t>failure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days</a:t>
            </a:r>
          </a:p>
        </p:txBody>
      </p:sp>
      <p:pic>
        <p:nvPicPr>
          <p:cNvPr descr="images/7%20day%20SS%20allGraphs%202018-08-23%202018-09-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2300" y="1625600"/>
            <a:ext cx="7886700" cy="4432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study:</a:t>
            </a:r>
            <a:r>
              <a:rPr/>
              <a:t> </a:t>
            </a:r>
            <a:r>
              <a:rPr/>
              <a:t>membrane</a:t>
            </a:r>
            <a:r>
              <a:rPr/>
              <a:t> </a:t>
            </a:r>
            <a:r>
              <a:rPr/>
              <a:t>failure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days</a:t>
            </a:r>
          </a:p>
        </p:txBody>
      </p:sp>
      <p:pic>
        <p:nvPicPr>
          <p:cNvPr descr="images/5%20day%20SS%20allGraphs%202018-08-23%202018-09-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2300" y="1625600"/>
            <a:ext cx="7886700" cy="4432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study:</a:t>
            </a:r>
            <a:r>
              <a:rPr/>
              <a:t> </a:t>
            </a:r>
            <a:r>
              <a:rPr/>
              <a:t>pump</a:t>
            </a:r>
            <a:r>
              <a:rPr/>
              <a:t> </a:t>
            </a:r>
            <a:r>
              <a:rPr/>
              <a:t>shutdown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ms</a:t>
            </a:r>
          </a:p>
        </p:txBody>
      </p:sp>
      <p:pic>
        <p:nvPicPr>
          <p:cNvPr descr="images/10%20day%20BR%20allGraphs%202018-01-29%202018-01-3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2300" y="1701800"/>
            <a:ext cx="78867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study:</a:t>
            </a:r>
            <a:r>
              <a:rPr/>
              <a:t> </a:t>
            </a:r>
            <a:r>
              <a:rPr/>
              <a:t>pump</a:t>
            </a:r>
            <a:r>
              <a:rPr/>
              <a:t> </a:t>
            </a:r>
            <a:r>
              <a:rPr/>
              <a:t>shutdown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ms</a:t>
            </a:r>
          </a:p>
        </p:txBody>
      </p:sp>
      <p:pic>
        <p:nvPicPr>
          <p:cNvPr descr="images/7%20day%20BR%20allGraphs%202018-01-29%202018-01-3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2300" y="1701800"/>
            <a:ext cx="78867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study:</a:t>
            </a:r>
            <a:r>
              <a:rPr/>
              <a:t> </a:t>
            </a:r>
            <a:r>
              <a:rPr/>
              <a:t>pump</a:t>
            </a:r>
            <a:r>
              <a:rPr/>
              <a:t> </a:t>
            </a:r>
            <a:r>
              <a:rPr/>
              <a:t>shutdown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ms</a:t>
            </a:r>
          </a:p>
        </p:txBody>
      </p:sp>
      <p:pic>
        <p:nvPicPr>
          <p:cNvPr descr="images/5%20day%20BR%20allGraphs%202018-01-29%202018-01-3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2300" y="1701800"/>
            <a:ext cx="78867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study:</a:t>
            </a:r>
            <a:r>
              <a:rPr/>
              <a:t> </a:t>
            </a:r>
            <a:r>
              <a:rPr/>
              <a:t>pump</a:t>
            </a:r>
            <a:r>
              <a:rPr/>
              <a:t> </a:t>
            </a:r>
            <a:r>
              <a:rPr/>
              <a:t>shutdown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ss</a:t>
            </a:r>
          </a:p>
        </p:txBody>
      </p:sp>
      <p:pic>
        <p:nvPicPr>
          <p:cNvPr descr="images/10%20day%20ss%20allGraphs%202018-01-29%202018-01-3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2300" y="1701800"/>
            <a:ext cx="78867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study:</a:t>
            </a:r>
            <a:r>
              <a:rPr/>
              <a:t> </a:t>
            </a:r>
            <a:r>
              <a:rPr/>
              <a:t>pump</a:t>
            </a:r>
            <a:r>
              <a:rPr/>
              <a:t> </a:t>
            </a:r>
            <a:r>
              <a:rPr/>
              <a:t>shutdown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ss</a:t>
            </a:r>
          </a:p>
        </p:txBody>
      </p:sp>
      <p:pic>
        <p:nvPicPr>
          <p:cNvPr descr="images/7%20day%20ss%20allGraphs%202018-01-29%202018-01-3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2300" y="1701800"/>
            <a:ext cx="78867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study:</a:t>
            </a:r>
            <a:r>
              <a:rPr/>
              <a:t> </a:t>
            </a:r>
            <a:r>
              <a:rPr/>
              <a:t>pump</a:t>
            </a:r>
            <a:r>
              <a:rPr/>
              <a:t> </a:t>
            </a:r>
            <a:r>
              <a:rPr/>
              <a:t>shutdown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ss</a:t>
            </a:r>
          </a:p>
        </p:txBody>
      </p:sp>
      <p:pic>
        <p:nvPicPr>
          <p:cNvPr descr="images/5%20day%20ss%20allGraphs%202018-01-29%202018-01-3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2300" y="1701800"/>
            <a:ext cx="78867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study:</a:t>
            </a:r>
            <a:r>
              <a:rPr/>
              <a:t> </a:t>
            </a:r>
            <a:r>
              <a:rPr/>
              <a:t>pump</a:t>
            </a:r>
            <a:r>
              <a:rPr/>
              <a:t> </a:t>
            </a:r>
            <a:r>
              <a:rPr/>
              <a:t>clog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days</a:t>
            </a:r>
          </a:p>
        </p:txBody>
      </p:sp>
      <p:pic>
        <p:nvPicPr>
          <p:cNvPr descr="images/5%20day%20SS%20allGraphs%202018-01-01%202018-01-2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2300" y="1701800"/>
            <a:ext cx="78867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study:</a:t>
            </a:r>
            <a:r>
              <a:rPr/>
              <a:t> </a:t>
            </a:r>
            <a:r>
              <a:rPr/>
              <a:t>membrane</a:t>
            </a:r>
            <a:r>
              <a:rPr/>
              <a:t> </a:t>
            </a:r>
            <a:r>
              <a:rPr/>
              <a:t>shutdown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ss</a:t>
            </a:r>
          </a:p>
        </p:txBody>
      </p:sp>
      <p:pic>
        <p:nvPicPr>
          <p:cNvPr descr="images/10%20day%20SS%20allGraphs%202018-01-05%202018-01-0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524000"/>
            <a:ext cx="6972300" cy="464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fault</a:t>
            </a:r>
            <a:r>
              <a:rPr/>
              <a:t> </a:t>
            </a:r>
            <a:r>
              <a:rPr/>
              <a:t>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Single variable monitoring is </a:t>
            </a:r>
            <a:r>
              <a:rPr b="1"/>
              <a:t>traditional approach</a:t>
            </a:r>
            <a:r>
              <a:rPr/>
              <a:t> in WWTP</a:t>
            </a:r>
          </a:p>
          <a:p>
            <a:pPr lvl="1"/>
            <a:r>
              <a:rPr/>
              <a:t>Trend analysis is used, but methods are kept </a:t>
            </a:r>
            <a:r>
              <a:rPr b="1"/>
              <a:t>private</a:t>
            </a:r>
          </a:p>
          <a:p>
            <a:pPr lvl="1"/>
            <a:r>
              <a:rPr/>
              <a:t>Multivariate statistical process monitoring is </a:t>
            </a:r>
            <a:r>
              <a:rPr b="1"/>
              <a:t>widespread in literature</a:t>
            </a:r>
            <a:r>
              <a:rPr/>
              <a:t>, but </a:t>
            </a:r>
            <a:r>
              <a:rPr i="1"/>
              <a:t>not in practice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study:</a:t>
            </a:r>
            <a:r>
              <a:rPr/>
              <a:t> </a:t>
            </a:r>
            <a:r>
              <a:rPr/>
              <a:t>membrane</a:t>
            </a:r>
            <a:r>
              <a:rPr/>
              <a:t> </a:t>
            </a:r>
            <a:r>
              <a:rPr/>
              <a:t>shutdown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ms</a:t>
            </a:r>
          </a:p>
        </p:txBody>
      </p:sp>
      <p:pic>
        <p:nvPicPr>
          <p:cNvPr descr="images/10%20day%20MT%20allGraphs%202018-01-05%202018-01-0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524000"/>
            <a:ext cx="6972300" cy="464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study:</a:t>
            </a:r>
            <a:r>
              <a:rPr/>
              <a:t> </a:t>
            </a:r>
            <a:r>
              <a:rPr/>
              <a:t>membrane</a:t>
            </a:r>
            <a:r>
              <a:rPr/>
              <a:t> </a:t>
            </a:r>
            <a:r>
              <a:rPr/>
              <a:t>shutdown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ss</a:t>
            </a:r>
          </a:p>
        </p:txBody>
      </p:sp>
      <p:pic>
        <p:nvPicPr>
          <p:cNvPr descr="images/5%20day%20SS%20allGraphs%202018-01-05%202018-01-0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524000"/>
            <a:ext cx="6972300" cy="464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study:</a:t>
            </a:r>
            <a:r>
              <a:rPr/>
              <a:t> </a:t>
            </a:r>
            <a:r>
              <a:rPr/>
              <a:t>influent</a:t>
            </a:r>
            <a:r>
              <a:rPr/>
              <a:t> </a:t>
            </a:r>
            <a:r>
              <a:rPr/>
              <a:t>overdose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days</a:t>
            </a:r>
          </a:p>
        </p:txBody>
      </p:sp>
      <p:pic>
        <p:nvPicPr>
          <p:cNvPr descr="images/5%20day%20SS%20allGraphs%202018-01-18%202018-01-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524000"/>
            <a:ext cx="6972300" cy="464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study:</a:t>
            </a:r>
            <a:r>
              <a:rPr/>
              <a:t> </a:t>
            </a:r>
            <a:r>
              <a:rPr/>
              <a:t>inf/eff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ss</a:t>
            </a:r>
          </a:p>
        </p:txBody>
      </p:sp>
      <p:pic>
        <p:nvPicPr>
          <p:cNvPr descr="images/5%20day%20SS%20allGraphs%202018-01-21%202018-01-2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73200" y="1524000"/>
            <a:ext cx="6197600" cy="464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study:</a:t>
            </a:r>
            <a:r>
              <a:rPr/>
              <a:t> </a:t>
            </a:r>
            <a:r>
              <a:rPr/>
              <a:t>inf/eff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ss</a:t>
            </a:r>
          </a:p>
        </p:txBody>
      </p:sp>
      <p:pic>
        <p:nvPicPr>
          <p:cNvPr descr="images/10%20day%20SS%20allGraphs%202018-01-21%202018-01-2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73200" y="1524000"/>
            <a:ext cx="6197600" cy="464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study:</a:t>
            </a:r>
            <a:r>
              <a:rPr/>
              <a:t> </a:t>
            </a:r>
            <a:r>
              <a:rPr/>
              <a:t>inf/eff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ms</a:t>
            </a:r>
          </a:p>
        </p:txBody>
      </p:sp>
      <p:pic>
        <p:nvPicPr>
          <p:cNvPr descr="images/10%20day%20MT%20allGraphs%202018-01-22%202018-01-2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524000"/>
            <a:ext cx="6972300" cy="464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study: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clog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pump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ss</a:t>
            </a:r>
          </a:p>
        </p:txBody>
      </p:sp>
      <p:pic>
        <p:nvPicPr>
          <p:cNvPr descr="images/5%20day%20SS%20allGraphs%202018-01-24%202018-01-2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524000"/>
            <a:ext cx="6972300" cy="464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&lt;img src="“images/5 day SS allGraphs 2018-01-24 2018-01-29.svg”&gt;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Alarm</a:t>
            </a:r>
            <a:r>
              <a:rPr/>
              <a:t> </a:t>
            </a:r>
            <a:r>
              <a:rPr/>
              <a:t>rates:</a:t>
            </a:r>
            <a:r>
              <a:rPr/>
              <a:t> </a:t>
            </a:r>
            <a:r>
              <a:rPr/>
              <a:t>January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day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Alarm</a:t>
            </a:r>
            <a:r>
              <a:rPr/>
              <a:t> </a:t>
            </a:r>
            <a:r>
              <a:rPr/>
              <a:t>rates:</a:t>
            </a:r>
            <a:r>
              <a:rPr/>
              <a:t> </a:t>
            </a:r>
            <a:r>
              <a:rPr/>
              <a:t>January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day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Statistical Process Control (SPE)</a:t>
            </a:r>
          </a:p>
          <a:p>
            <a:pPr lvl="1"/>
            <a:r>
              <a:rPr/>
              <a:t>There is </a:t>
            </a:r>
            <a:r>
              <a:rPr b="1"/>
              <a:t>inherent variability</a:t>
            </a:r>
            <a:r>
              <a:rPr/>
              <a:t> in WWTP that cannot be accounted for with an empirical model</a:t>
            </a:r>
          </a:p>
          <a:p>
            <a:pPr lvl="1"/>
            <a:r>
              <a:rPr/>
              <a:t>Operator-determined setpoints may not be valid for all operating conditions, making the system reliant on diligent supervison.</a:t>
            </a:r>
          </a:p>
          <a:p>
            <a:pPr lvl="1"/>
            <a:r>
              <a:rPr b="1"/>
              <a:t>To improve efficiency, need to improve process control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control?</a:t>
            </a:r>
          </a:p>
        </p:txBody>
      </p:sp>
      <p:pic>
        <p:nvPicPr>
          <p:cNvPr descr="images/wwtp_data_fault_diagra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2300" y="1549400"/>
            <a:ext cx="7886700" cy="461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Characteristics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images/char_big_dat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2300" y="1930400"/>
            <a:ext cx="7886700" cy="382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Principal</a:t>
            </a:r>
            <a:r>
              <a:rPr/>
              <a:t> </a:t>
            </a:r>
            <a:r>
              <a:rPr/>
              <a:t>Component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Data reduction technique</a:t>
            </a:r>
          </a:p>
          <a:p>
            <a:pPr lvl="1"/>
            <a:r>
              <a:rPr/>
              <a:t>Complex relationships between water quality variables</a:t>
            </a:r>
          </a:p>
          <a:p>
            <a:pPr lvl="2"/>
            <a:r>
              <a:rPr/>
              <a:t>Interpretable linear combinations of data</a:t>
            </a:r>
          </a:p>
          <a:p>
            <a:pPr lvl="1"/>
            <a:r>
              <a:rPr/>
              <a:t>Which components represent the most variability?</a:t>
            </a:r>
          </a:p>
          <a:p>
            <a:pPr lvl="2"/>
            <a:r>
              <a:rPr/>
              <a:t>1st component = maximum variance</a:t>
            </a:r>
          </a:p>
        </p:txBody>
      </p:sp>
      <p:pic>
        <p:nvPicPr>
          <p:cNvPr descr="images/pc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22800" y="2451100"/>
            <a:ext cx="38862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Mines</a:t>
            </a:r>
            <a:r>
              <a:rPr/>
              <a:t> </a:t>
            </a:r>
            <a:r>
              <a:rPr/>
              <a:t>Park</a:t>
            </a:r>
            <a:r>
              <a:rPr/>
              <a:t> </a:t>
            </a:r>
            <a:r>
              <a:rPr/>
              <a:t>WWTP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Mines</a:t>
            </a:r>
            <a:r>
              <a:rPr/>
              <a:t> </a:t>
            </a:r>
            <a:r>
              <a:rPr/>
              <a:t>Park</a:t>
            </a:r>
            <a:r>
              <a:rPr/>
              <a:t> </a:t>
            </a:r>
            <a:r>
              <a:rPr/>
              <a:t>WWTP</a:t>
            </a:r>
          </a:p>
        </p:txBody>
      </p:sp>
      <p:pic>
        <p:nvPicPr>
          <p:cNvPr descr="images/sbmbr_flow_diagra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2300" y="2019300"/>
            <a:ext cx="78867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Steps for each case study:</a:t>
            </a:r>
          </a:p>
          <a:p>
            <a:pPr lvl="1">
              <a:buAutoNum type="arabicPeriod"/>
            </a:pPr>
            <a:r>
              <a:rPr/>
              <a:t>Declare case study parameters</a:t>
            </a:r>
          </a:p>
          <a:p>
            <a:pPr lvl="1">
              <a:buAutoNum type="arabicPeriod"/>
            </a:pPr>
            <a:r>
              <a:rPr/>
              <a:t>Compile &amp; clean raw data</a:t>
            </a:r>
          </a:p>
          <a:p>
            <a:pPr lvl="1">
              <a:buAutoNum type="arabicPeriod"/>
            </a:pPr>
            <a:r>
              <a:rPr/>
              <a:t>Train ADPCA model</a:t>
            </a:r>
          </a:p>
          <a:p>
            <a:pPr lvl="1">
              <a:buAutoNum type="arabicPeriod"/>
            </a:pPr>
            <a:r>
              <a:rPr/>
              <a:t>Test ADPCA model</a:t>
            </a:r>
          </a:p>
          <a:p>
            <a:pPr lvl="1">
              <a:buAutoNum type="arabicPeriod"/>
            </a:pPr>
            <a:r>
              <a:rPr/>
              <a:t>Calculate fault detection statistics</a:t>
            </a:r>
          </a:p>
          <a:p>
            <a:pPr lvl="1">
              <a:buAutoNum type="arabicPeriod"/>
            </a:pPr>
            <a:r>
              <a:rPr/>
              <a:t>Summarize results</a:t>
            </a:r>
          </a:p>
          <a:p>
            <a:pPr lvl="0" marL="0" indent="0">
              <a:buNone/>
            </a:pPr>
            <a:r>
              <a:rPr/>
              <a:t>Required software:</a:t>
            </a:r>
          </a:p>
          <a:p>
            <a:pPr lvl="1"/>
            <a:r>
              <a:rPr/>
              <a:t>R (free)</a:t>
            </a:r>
          </a:p>
          <a:p>
            <a:pPr lvl="1"/>
            <a:r>
              <a:rPr/>
              <a:t>Student-developed packages (e.g., mvMonitoring, ADPCA)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hart_ADPCA_2019_v3_PRESENTATION.pptx  -  Read-Only" id="{F1DA3215-BF8C-4E39-9D7D-9BE9D538A16C}" vid="{4593B5CD-0A98-480F-BB58-C47CA406C5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Multivariate fault detection in WWTP</dc:title>
  <dc:creator>Kathryn B. Newhart</dc:creator>
  <cp:keywords/>
  <dcterms:created xsi:type="dcterms:W3CDTF">2019-02-20T18:58:24Z</dcterms:created>
  <dcterms:modified xsi:type="dcterms:W3CDTF">2019-02-20T18:58:24Z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February 13, 2019</vt:lpwstr>
  </property>
  <property fmtid="{D5CDD505-2E9C-101B-9397-08002B2CF9AE}" pid="3" name="institute">
    <vt:lpwstr>Colorado School of Mines</vt:lpwstr>
  </property>
  <property fmtid="{D5CDD505-2E9C-101B-9397-08002B2CF9AE}" pid="4" name="output">
    <vt:lpwstr/>
  </property>
</Properties>
</file>