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13"/>
  </p:normalViewPr>
  <p:slideViewPr>
    <p:cSldViewPr snapToGrid="0" snapToObjects="1">
      <p:cViewPr varScale="1">
        <p:scale>
          <a:sx n="85" d="100"/>
          <a:sy n="85" d="100"/>
        </p:scale>
        <p:origin x="1411" y="38"/>
      </p:cViewPr>
      <p:guideLst>
        <p:guide orient="horz" pos="2160"/>
        <p:guide pos="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FC84-82AE-44B9-B04D-460F239CD755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5B42-FF71-4143-9628-045AC40B6A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8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21E1-6C1E-4FE3-BD5B-C9FF9AE0B4EF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5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1A97-9373-4B1B-A06E-FA76084FB706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5DA4-B281-4D51-B6DA-56F387826D80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2F71-1B88-40C1-BBB7-A9FB0ACCA888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5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6049"/>
            <a:ext cx="3886200" cy="46509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6049"/>
            <a:ext cx="3886200" cy="46509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E093-6571-4E6E-B736-78A45E8BDA2E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9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081E-9C01-49B8-976B-D90138659A3D}" type="datetime1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AB3-F009-4190-80BF-12F9C86FCF0F}" type="datetime1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2DDB-57BA-41F2-918B-03DB56897131}" type="datetime1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9489-31F7-4056-9393-200939E5B6D0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7B61-740D-44B8-AC26-6F772D6AD832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60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6049"/>
            <a:ext cx="7886700" cy="465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985D4-7821-4AFE-834D-8CCB891F9DCA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5E59-3610-422A-A438-3DBB2A991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5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pPr marL="0" lvl="0" indent="0">
              <a:buNone/>
            </a:pPr>
            <a:r>
              <a:t>Multivariate fault detection in WWTP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Kathryn B. Newhart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February 13,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membrane failure - 7 days</a:t>
            </a:r>
          </a:p>
        </p:txBody>
      </p:sp>
      <p:pic>
        <p:nvPicPr>
          <p:cNvPr id="3" name="Picture 1" descr="images/7%20day%20SS%20allGraphs%202018-08-23%202018-09-0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25600"/>
            <a:ext cx="7886700" cy="443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membrane failure - 5 days</a:t>
            </a:r>
          </a:p>
        </p:txBody>
      </p:sp>
      <p:pic>
        <p:nvPicPr>
          <p:cNvPr id="3" name="Picture 1" descr="images/5%20day%20SS%20allGraphs%202018-08-23%202018-09-0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25600"/>
            <a:ext cx="7886700" cy="443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pump shutdown - 10 days - ms</a:t>
            </a:r>
          </a:p>
        </p:txBody>
      </p:sp>
      <p:pic>
        <p:nvPicPr>
          <p:cNvPr id="3" name="Picture 1" descr="images/10%20day%20BR%20allGraphs%202018-01-29%202018-01-3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701800"/>
            <a:ext cx="78867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pump shutdown - 7 days - ms</a:t>
            </a:r>
          </a:p>
        </p:txBody>
      </p:sp>
      <p:pic>
        <p:nvPicPr>
          <p:cNvPr id="3" name="Picture 1" descr="images/7%20day%20BR%20allGraphs%202018-01-29%202018-01-3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701800"/>
            <a:ext cx="78867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pump shutdown - 5 days - ms</a:t>
            </a:r>
          </a:p>
        </p:txBody>
      </p:sp>
      <p:pic>
        <p:nvPicPr>
          <p:cNvPr id="3" name="Picture 1" descr="images/5%20day%20BR%20allGraphs%202018-01-29%202018-01-3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701800"/>
            <a:ext cx="78867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pump shutdown - 10 days - ss</a:t>
            </a:r>
          </a:p>
        </p:txBody>
      </p:sp>
      <p:pic>
        <p:nvPicPr>
          <p:cNvPr id="3" name="Picture 1" descr="images/10%20day%20ss%20allGraphs%202018-01-29%202018-01-3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701800"/>
            <a:ext cx="78867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pump shutdown - 7 days - ss</a:t>
            </a:r>
          </a:p>
        </p:txBody>
      </p:sp>
      <p:pic>
        <p:nvPicPr>
          <p:cNvPr id="3" name="Picture 1" descr="images/7%20day%20ss%20allGraphs%202018-01-29%202018-01-3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701800"/>
            <a:ext cx="78867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pump shutdown - 5 days - ss</a:t>
            </a:r>
          </a:p>
        </p:txBody>
      </p:sp>
      <p:pic>
        <p:nvPicPr>
          <p:cNvPr id="3" name="Picture 1" descr="images/5%20day%20ss%20allGraphs%202018-01-29%202018-01-3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701800"/>
            <a:ext cx="78867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pump clog - 5 days</a:t>
            </a:r>
          </a:p>
        </p:txBody>
      </p:sp>
      <p:pic>
        <p:nvPicPr>
          <p:cNvPr id="3" name="Picture 1" descr="images/5%20day%20SS%20allGraphs%202018-01-01%202018-01-2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701800"/>
            <a:ext cx="78867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membrane shutdown - 10 days - ss</a:t>
            </a:r>
          </a:p>
        </p:txBody>
      </p:sp>
      <p:pic>
        <p:nvPicPr>
          <p:cNvPr id="3" name="Picture 1" descr="images/10%20day%20SS%20allGraphs%202018-01-05%202018-01-0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524000"/>
            <a:ext cx="69723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fault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Single variable monitoring is </a:t>
            </a:r>
            <a:r>
              <a:rPr b="1"/>
              <a:t>traditional approach</a:t>
            </a:r>
            <a:r>
              <a:t> in WWTP</a:t>
            </a:r>
          </a:p>
          <a:p>
            <a:pPr lvl="1"/>
            <a:r>
              <a:t>Trend analysis is used, but methods are kept </a:t>
            </a:r>
            <a:r>
              <a:rPr b="1"/>
              <a:t>private</a:t>
            </a:r>
          </a:p>
          <a:p>
            <a:pPr lvl="1"/>
            <a:r>
              <a:t>Multivariate statistical process monitoring is </a:t>
            </a:r>
            <a:r>
              <a:rPr b="1"/>
              <a:t>widespread in literature</a:t>
            </a:r>
            <a:r>
              <a:t>, but </a:t>
            </a:r>
            <a:r>
              <a:rPr i="1"/>
              <a:t>not in practice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membrane shutdown - 10 days - ms</a:t>
            </a:r>
          </a:p>
        </p:txBody>
      </p:sp>
      <p:pic>
        <p:nvPicPr>
          <p:cNvPr id="3" name="Picture 1" descr="images/10%20day%20MT%20allGraphs%202018-01-05%202018-01-0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524000"/>
            <a:ext cx="69723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membrane shutdown - 5 days - ss</a:t>
            </a:r>
          </a:p>
        </p:txBody>
      </p:sp>
      <p:pic>
        <p:nvPicPr>
          <p:cNvPr id="3" name="Picture 1" descr="images/5%20day%20SS%20allGraphs%202018-01-05%202018-01-0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524000"/>
            <a:ext cx="69723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influent overdose - 5 days</a:t>
            </a:r>
          </a:p>
        </p:txBody>
      </p:sp>
      <p:pic>
        <p:nvPicPr>
          <p:cNvPr id="3" name="Picture 1" descr="images/5%20day%20SS%20allGraphs%202018-01-18%202018-01-2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524000"/>
            <a:ext cx="69723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inf/eff quality changes - 5 days - ss</a:t>
            </a:r>
          </a:p>
        </p:txBody>
      </p:sp>
      <p:pic>
        <p:nvPicPr>
          <p:cNvPr id="3" name="Picture 1" descr="images/5%20day%20SS%20allGraphs%202018-01-21%202018-01-2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3200" y="1524000"/>
            <a:ext cx="61976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inf/eff quality changes - 10 days - ss</a:t>
            </a:r>
          </a:p>
        </p:txBody>
      </p:sp>
      <p:pic>
        <p:nvPicPr>
          <p:cNvPr id="3" name="Picture 1" descr="images/10%20day%20SS%20allGraphs%202018-01-21%202018-01-2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3200" y="1524000"/>
            <a:ext cx="61976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inf/eff quality changes - 10 days - ms</a:t>
            </a:r>
          </a:p>
        </p:txBody>
      </p:sp>
      <p:pic>
        <p:nvPicPr>
          <p:cNvPr id="3" name="Picture 1" descr="images/10%20day%20MT%20allGraphs%202018-01-22%202018-01-2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524000"/>
            <a:ext cx="69723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study: Clear clog in pump - 5 days - ss</a:t>
            </a:r>
          </a:p>
        </p:txBody>
      </p:sp>
      <p:pic>
        <p:nvPicPr>
          <p:cNvPr id="3" name="Picture 1" descr="images/5%20day%20SS%20allGraphs%202018-01-24%202018-01-2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524000"/>
            <a:ext cx="69723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&lt;img src="“images/5 day SS allGraphs 2018-01-24 2018-01-29.svg”&gt;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Alarm rates: January - 5 day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Alarm rates: January - 10 day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use statistical process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Statistical Process Control (SPE)</a:t>
            </a:r>
          </a:p>
          <a:p>
            <a:pPr lvl="1"/>
            <a:r>
              <a:t>There is </a:t>
            </a:r>
            <a:r>
              <a:rPr b="1"/>
              <a:t>inherent variability</a:t>
            </a:r>
            <a:r>
              <a:t> in WWTP that cannot be accounted for with an empirical model</a:t>
            </a:r>
          </a:p>
          <a:p>
            <a:pPr lvl="1"/>
            <a:r>
              <a:t>Operator-determined setpoints may not be valid for all operating conditions, making the system reliant on diligent supervison.</a:t>
            </a:r>
          </a:p>
          <a:p>
            <a:pPr lvl="1"/>
            <a:r>
              <a:rPr b="1"/>
              <a:t>To improve efficiency, need to improve process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use statistical process control?</a:t>
            </a:r>
          </a:p>
        </p:txBody>
      </p:sp>
      <p:pic>
        <p:nvPicPr>
          <p:cNvPr id="3" name="Picture 1" descr="images/wwtp_data_fault_diagram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549400"/>
            <a:ext cx="7886700" cy="461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Characteristics of big data</a:t>
            </a:r>
          </a:p>
        </p:txBody>
      </p:sp>
      <p:pic>
        <p:nvPicPr>
          <p:cNvPr id="3" name="Picture 1" descr="images/char_big_dat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930400"/>
            <a:ext cx="78867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Principal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Data reduction technique</a:t>
            </a:r>
          </a:p>
          <a:p>
            <a:pPr lvl="1"/>
            <a:r>
              <a:t>Complex relationships between water quality variables</a:t>
            </a:r>
          </a:p>
          <a:p>
            <a:pPr lvl="2"/>
            <a:r>
              <a:t>Interpretable linear combinations of data</a:t>
            </a:r>
          </a:p>
          <a:p>
            <a:pPr lvl="1"/>
            <a:r>
              <a:t>Which components represent the most variability?</a:t>
            </a:r>
          </a:p>
          <a:p>
            <a:pPr lvl="2"/>
            <a:r>
              <a:t>1st component = maximum variance</a:t>
            </a:r>
          </a:p>
        </p:txBody>
      </p:sp>
      <p:pic>
        <p:nvPicPr>
          <p:cNvPr id="4" name="Picture 1" descr="images/pc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22800" y="2451100"/>
            <a:ext cx="38862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Mines Park WWTP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Mines Park WWTP</a:t>
            </a:r>
          </a:p>
        </p:txBody>
      </p:sp>
      <p:pic>
        <p:nvPicPr>
          <p:cNvPr id="3" name="Picture 1" descr="images/sbmbr_flow_diagram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2019300"/>
            <a:ext cx="78867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Steps for each case study:</a:t>
            </a:r>
          </a:p>
          <a:p>
            <a:pPr lvl="1">
              <a:buAutoNum type="arabicPeriod"/>
            </a:pPr>
            <a:r>
              <a:t>Declare case study parameters</a:t>
            </a:r>
          </a:p>
          <a:p>
            <a:pPr lvl="1">
              <a:buAutoNum type="arabicPeriod"/>
            </a:pPr>
            <a:r>
              <a:t>Compile &amp; clean raw data</a:t>
            </a:r>
          </a:p>
          <a:p>
            <a:pPr lvl="1">
              <a:buAutoNum type="arabicPeriod"/>
            </a:pPr>
            <a:r>
              <a:t>Train ADPCA model</a:t>
            </a:r>
          </a:p>
          <a:p>
            <a:pPr lvl="1">
              <a:buAutoNum type="arabicPeriod"/>
            </a:pPr>
            <a:r>
              <a:t>Test ADPCA model</a:t>
            </a:r>
          </a:p>
          <a:p>
            <a:pPr lvl="1">
              <a:buAutoNum type="arabicPeriod"/>
            </a:pPr>
            <a:r>
              <a:t>Calculate fault detection statistics</a:t>
            </a:r>
          </a:p>
          <a:p>
            <a:pPr lvl="1">
              <a:buAutoNum type="arabicPeriod"/>
            </a:pPr>
            <a:r>
              <a:t>Summarize results</a:t>
            </a:r>
          </a:p>
          <a:p>
            <a:pPr marL="0" lvl="0" indent="0">
              <a:buNone/>
            </a:pPr>
            <a:r>
              <a:t>Required software:</a:t>
            </a:r>
          </a:p>
          <a:p>
            <a:pPr lvl="1"/>
            <a:r>
              <a:t>R (free)</a:t>
            </a:r>
          </a:p>
          <a:p>
            <a:pPr lvl="1"/>
            <a:r>
              <a:t>Student-developed packages (e.g., mvMonitoring, ADPCA)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hart_ADPCA_2019_v3_PRESENTATION.pptx  -  Read-Only" id="{F1DA3215-BF8C-4E39-9D7D-9BE9D538A16C}" vid="{4593B5CD-0A98-480F-BB58-C47CA406C5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On-screen Show (4:3)</PresentationFormat>
  <Paragraphs>53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Multivariate fault detection in WWTP</vt:lpstr>
      <vt:lpstr>Introduction to fault detection</vt:lpstr>
      <vt:lpstr>Why use statistical process control?</vt:lpstr>
      <vt:lpstr>Why use statistical process control?</vt:lpstr>
      <vt:lpstr>Characteristics of big data</vt:lpstr>
      <vt:lpstr>Principal Component Analysis</vt:lpstr>
      <vt:lpstr>Mines Park WWTP</vt:lpstr>
      <vt:lpstr>Mines Park WWTP</vt:lpstr>
      <vt:lpstr>Case studies</vt:lpstr>
      <vt:lpstr>Case study: membrane failure - 7 days</vt:lpstr>
      <vt:lpstr>Case study: membrane failure - 5 days</vt:lpstr>
      <vt:lpstr>Case study: pump shutdown - 10 days - ms</vt:lpstr>
      <vt:lpstr>Case study: pump shutdown - 7 days - ms</vt:lpstr>
      <vt:lpstr>Case study: pump shutdown - 5 days - ms</vt:lpstr>
      <vt:lpstr>Case study: pump shutdown - 10 days - ss</vt:lpstr>
      <vt:lpstr>Case study: pump shutdown - 7 days - ss</vt:lpstr>
      <vt:lpstr>Case study: pump shutdown - 5 days - ss</vt:lpstr>
      <vt:lpstr>Case study: pump clog - 5 days</vt:lpstr>
      <vt:lpstr>Case study: membrane shutdown - 10 days - ss</vt:lpstr>
      <vt:lpstr>Case study: membrane shutdown - 10 days - ms</vt:lpstr>
      <vt:lpstr>Case study: membrane shutdown - 5 days - ss</vt:lpstr>
      <vt:lpstr>Case study: influent overdose - 5 days</vt:lpstr>
      <vt:lpstr>Case study: inf/eff quality changes - 5 days - ss</vt:lpstr>
      <vt:lpstr>Case study: inf/eff quality changes - 10 days - ss</vt:lpstr>
      <vt:lpstr>Case study: inf/eff quality changes - 10 days - ms</vt:lpstr>
      <vt:lpstr>Case study: Clear clog in pump - 5 days - ss</vt:lpstr>
      <vt:lpstr>PowerPoint Presentation</vt:lpstr>
      <vt:lpstr>Alarm rates: January - 5 day</vt:lpstr>
      <vt:lpstr>Alarm rates: January - 10 day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fault detection in WWTP</dc:title>
  <dc:creator>Kathryn B. Newhart</dc:creator>
  <cp:keywords/>
  <cp:lastModifiedBy>Kate Newhart</cp:lastModifiedBy>
  <cp:revision>1</cp:revision>
  <dcterms:created xsi:type="dcterms:W3CDTF">2019-02-20T18:58:24Z</dcterms:created>
  <dcterms:modified xsi:type="dcterms:W3CDTF">2019-02-20T18:58:33Z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February 13, 2019</vt:lpwstr>
  </property>
  <property fmtid="{D5CDD505-2E9C-101B-9397-08002B2CF9AE}" pid="3" name="institute">
    <vt:lpwstr>Colorado School of Mines</vt:lpwstr>
  </property>
  <property fmtid="{D5CDD505-2E9C-101B-9397-08002B2CF9AE}" pid="4" name="output">
    <vt:lpwstr/>
  </property>
</Properties>
</file>