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5943600" cy="5029200"/>
  <p:notesSz cx="5943600" cy="5029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5770" y="1559052"/>
            <a:ext cx="5052060" cy="1056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1540" y="2816352"/>
            <a:ext cx="4160520" cy="125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7180" y="1156716"/>
            <a:ext cx="2585466" cy="3319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60954" y="1156716"/>
            <a:ext cx="2585466" cy="3319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4141" y="1455166"/>
            <a:ext cx="733425" cy="0"/>
          </a:xfrm>
          <a:custGeom>
            <a:avLst/>
            <a:gdLst/>
            <a:ahLst/>
            <a:cxnLst/>
            <a:rect l="l" t="t" r="r" b="b"/>
            <a:pathLst>
              <a:path w="733425" h="0">
                <a:moveTo>
                  <a:pt x="0" y="0"/>
                </a:moveTo>
                <a:lnTo>
                  <a:pt x="7332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74141" y="1455166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18616" y="1455166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363091" y="1455166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607438" y="1455166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44930" y="362077"/>
            <a:ext cx="791845" cy="1093470"/>
          </a:xfrm>
          <a:custGeom>
            <a:avLst/>
            <a:gdLst/>
            <a:ahLst/>
            <a:cxnLst/>
            <a:rect l="l" t="t" r="r" b="b"/>
            <a:pathLst>
              <a:path w="791844" h="1093470">
                <a:moveTo>
                  <a:pt x="0" y="1093089"/>
                </a:moveTo>
                <a:lnTo>
                  <a:pt x="791844" y="1093089"/>
                </a:lnTo>
                <a:lnTo>
                  <a:pt x="791844" y="0"/>
                </a:lnTo>
                <a:lnTo>
                  <a:pt x="0" y="0"/>
                </a:lnTo>
                <a:lnTo>
                  <a:pt x="0" y="10930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180" y="201168"/>
            <a:ext cx="5349240" cy="804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180" y="1156716"/>
            <a:ext cx="5349240" cy="3319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020824" y="4677156"/>
            <a:ext cx="1901952" cy="251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7180" y="4677156"/>
            <a:ext cx="1367028" cy="251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9392" y="4677156"/>
            <a:ext cx="1367028" cy="251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048" y="328064"/>
            <a:ext cx="139065" cy="116141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10">
                <a:latin typeface="Arial"/>
                <a:cs typeface="Arial"/>
              </a:rPr>
              <a:t>Percent </a:t>
            </a:r>
            <a:r>
              <a:rPr dirty="0" sz="800">
                <a:latin typeface="Arial"/>
                <a:cs typeface="Arial"/>
              </a:rPr>
              <a:t>of SPE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threshold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4930" y="362077"/>
            <a:ext cx="791845" cy="1093470"/>
          </a:xfrm>
          <a:custGeom>
            <a:avLst/>
            <a:gdLst/>
            <a:ahLst/>
            <a:cxnLst/>
            <a:rect l="l" t="t" r="r" b="b"/>
            <a:pathLst>
              <a:path w="791844" h="1093470">
                <a:moveTo>
                  <a:pt x="0" y="1093089"/>
                </a:moveTo>
                <a:lnTo>
                  <a:pt x="791844" y="1093089"/>
                </a:lnTo>
                <a:lnTo>
                  <a:pt x="791844" y="0"/>
                </a:lnTo>
                <a:lnTo>
                  <a:pt x="0" y="0"/>
                </a:lnTo>
                <a:lnTo>
                  <a:pt x="0" y="10930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0458" y="101866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925" y="56959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032" y="1042670"/>
            <a:ext cx="14922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3074" y="95097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2339" y="1176401"/>
            <a:ext cx="23495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27777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0966" y="1245234"/>
            <a:ext cx="30924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0900" y="1252474"/>
            <a:ext cx="33020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8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18518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18518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1280" y="1306702"/>
            <a:ext cx="33020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●●●●●●</a:t>
            </a:r>
            <a:r>
              <a:rPr dirty="0" sz="300" spc="-1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1441" y="1285875"/>
            <a:ext cx="32258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27777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8233" y="1373505"/>
            <a:ext cx="33591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741" y="1351914"/>
            <a:ext cx="33591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5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0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3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7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9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8613" y="1396872"/>
            <a:ext cx="33591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0646" y="1319783"/>
            <a:ext cx="3340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8518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9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0330" y="1123822"/>
            <a:ext cx="31559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7508" y="1198880"/>
            <a:ext cx="29273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89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solidFill>
                  <a:srgbClr val="D81B60"/>
                </a:solidFill>
                <a:latin typeface="MS UI Gothic"/>
                <a:cs typeface="MS UI Gothic"/>
              </a:rPr>
              <a:t>●●●●</a:t>
            </a:r>
            <a:r>
              <a:rPr dirty="0" baseline="27777" sz="450" spc="-17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7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9757" y="1157605"/>
            <a:ext cx="34099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3694" y="1220724"/>
            <a:ext cx="33718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11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9883" y="1094105"/>
            <a:ext cx="34163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27777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0617" y="1110614"/>
            <a:ext cx="31115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5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2500" y="990600"/>
            <a:ext cx="24130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8518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77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27252" y="95897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27760" y="1046733"/>
            <a:ext cx="7620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35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0044" y="1067307"/>
            <a:ext cx="34417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16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34541" y="1021841"/>
            <a:ext cx="17208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10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8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2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8775" y="940434"/>
            <a:ext cx="800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8518" sz="450" spc="-42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9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44269" y="89814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44777" y="876172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13967" y="859536"/>
            <a:ext cx="20320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11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37037" sz="450">
              <a:latin typeface="MS UI Gothic"/>
              <a:cs typeface="MS UI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37158" y="816356"/>
            <a:ext cx="8318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64336" y="785240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66113" y="76428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68146" y="751077"/>
            <a:ext cx="7937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77925" y="723772"/>
            <a:ext cx="1308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72591" y="713613"/>
            <a:ext cx="15557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9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35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sz="300" spc="-6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87577" y="692531"/>
            <a:ext cx="14732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30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07135" y="655574"/>
            <a:ext cx="13525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73861" y="645287"/>
            <a:ext cx="18097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6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37037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37037" sz="450">
              <a:latin typeface="MS UI Gothic"/>
              <a:cs typeface="MS UI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90700" y="574166"/>
            <a:ext cx="80010" cy="106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ts val="3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00"/>
              </a:lnSpc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08100" y="55257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14069" y="530859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25625" y="509777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30705" y="492887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25955" y="77266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32813" y="973201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26336" y="1004443"/>
            <a:ext cx="77470" cy="1162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2225">
              <a:lnSpc>
                <a:spcPts val="34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40"/>
              </a:lnSpc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36369" y="98348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03730" y="1063878"/>
            <a:ext cx="13652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83157" y="1113916"/>
            <a:ext cx="17716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7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2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8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89328" y="1123822"/>
            <a:ext cx="7810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3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63725" y="1192276"/>
            <a:ext cx="23177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6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42263" y="1170432"/>
            <a:ext cx="259079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30">
                <a:solidFill>
                  <a:srgbClr val="D81B60"/>
                </a:solidFill>
                <a:latin typeface="MS UI Gothic"/>
                <a:cs typeface="MS UI Gothic"/>
              </a:rPr>
              <a:t>●● </a:t>
            </a:r>
            <a:r>
              <a:rPr dirty="0" sz="300" spc="-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8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8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57630" y="1229487"/>
            <a:ext cx="25654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1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38707" y="1221232"/>
            <a:ext cx="27622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12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8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8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8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8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2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2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72438" y="1155953"/>
            <a:ext cx="14922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17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6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38580" y="1286001"/>
            <a:ext cx="28511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7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46072" y="1353693"/>
            <a:ext cx="28956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44041" y="1364614"/>
            <a:ext cx="292100" cy="91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2225">
              <a:lnSpc>
                <a:spcPts val="245"/>
              </a:lnSpc>
              <a:spcBef>
                <a:spcPts val="130"/>
              </a:spcBef>
            </a:pPr>
            <a:r>
              <a:rPr dirty="0" baseline="18518" sz="450" spc="0">
                <a:solidFill>
                  <a:srgbClr val="D81B60"/>
                </a:solidFill>
                <a:latin typeface="MS UI Gothic"/>
                <a:cs typeface="MS UI Gothic"/>
              </a:rPr>
              <a:t>●●    </a:t>
            </a:r>
            <a:r>
              <a:rPr dirty="0" sz="300" spc="-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75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sz="300" spc="-7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3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9259" sz="450">
              <a:latin typeface="MS UI Gothic"/>
              <a:cs typeface="MS UI Gothic"/>
            </a:endParaRPr>
          </a:p>
          <a:p>
            <a:pPr marL="12700">
              <a:lnSpc>
                <a:spcPts val="245"/>
              </a:lnSpc>
            </a:pPr>
            <a:r>
              <a:rPr dirty="0" sz="300" spc="-2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2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32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2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22">
                <a:solidFill>
                  <a:srgbClr val="D81B60"/>
                </a:solidFill>
                <a:latin typeface="MS UI Gothic"/>
                <a:cs typeface="MS UI Gothic"/>
              </a:rPr>
              <a:t>●●●●●</a:t>
            </a:r>
            <a:r>
              <a:rPr dirty="0" baseline="27777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355216" y="1330070"/>
            <a:ext cx="28257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427099" y="1078102"/>
            <a:ext cx="21526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3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-8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74649" y="1414652"/>
            <a:ext cx="76962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71805" algn="l"/>
              </a:tabLst>
            </a:pP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35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195">
                <a:solidFill>
                  <a:srgbClr val="D81B60"/>
                </a:solidFill>
                <a:latin typeface="Times New Roman"/>
                <a:cs typeface="Times New Roman"/>
              </a:rPr>
              <a:t>	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114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1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42644" y="1296415"/>
            <a:ext cx="30162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47088" y="1264793"/>
            <a:ext cx="29845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54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7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44930" y="407923"/>
            <a:ext cx="0" cy="1047750"/>
          </a:xfrm>
          <a:custGeom>
            <a:avLst/>
            <a:gdLst/>
            <a:ahLst/>
            <a:cxnLst/>
            <a:rect l="l" t="t" r="r" b="b"/>
            <a:pathLst>
              <a:path w="0" h="1047750">
                <a:moveTo>
                  <a:pt x="0" y="104724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84605" y="141465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84605" y="1162938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84605" y="91122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84605" y="65963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84605" y="407923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595348" y="1303016"/>
            <a:ext cx="139065" cy="22352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0.01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95348" y="870340"/>
            <a:ext cx="139065" cy="8191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95348" y="310417"/>
            <a:ext cx="139065" cy="41846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10</a:t>
            </a:r>
            <a:r>
              <a:rPr dirty="0" sz="800" spc="10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14705" y="1453641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14705" y="143903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14705" y="142621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14705" y="141465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14705" y="1338833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14705" y="1294511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14705" y="1263141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14705" y="1238758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4705" y="121881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14705" y="1201927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4705" y="118732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14705" y="117449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14705" y="1162938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14705" y="1087247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14705" y="1042924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14705" y="1011427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14705" y="987044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14705" y="96710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14705" y="950213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14705" y="935608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14705" y="92278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14705" y="91122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14705" y="835533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14705" y="79120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14705" y="759713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14705" y="73533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14705" y="715391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14705" y="69862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14705" y="68402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14705" y="666305"/>
            <a:ext cx="30480" cy="9525"/>
          </a:xfrm>
          <a:custGeom>
            <a:avLst/>
            <a:gdLst/>
            <a:ahLst/>
            <a:cxnLst/>
            <a:rect l="l" t="t" r="r" b="b"/>
            <a:pathLst>
              <a:path w="30480" h="9525">
                <a:moveTo>
                  <a:pt x="0" y="9525"/>
                </a:moveTo>
                <a:lnTo>
                  <a:pt x="30225" y="9525"/>
                </a:lnTo>
                <a:lnTo>
                  <a:pt x="30225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14705" y="654875"/>
            <a:ext cx="30480" cy="9525"/>
          </a:xfrm>
          <a:custGeom>
            <a:avLst/>
            <a:gdLst/>
            <a:ahLst/>
            <a:cxnLst/>
            <a:rect l="l" t="t" r="r" b="b"/>
            <a:pathLst>
              <a:path w="30480" h="9525">
                <a:moveTo>
                  <a:pt x="0" y="9525"/>
                </a:moveTo>
                <a:lnTo>
                  <a:pt x="30225" y="9525"/>
                </a:lnTo>
                <a:lnTo>
                  <a:pt x="30225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14705" y="58381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14705" y="5394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14705" y="50812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14705" y="483743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14705" y="463804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14705" y="44691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14705" y="432308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14705" y="41948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14705" y="407923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89627" y="490127"/>
            <a:ext cx="167640" cy="83693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99%</a:t>
            </a:r>
            <a:r>
              <a:rPr dirty="0" sz="1000" spc="-6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Variance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07516" y="77596"/>
            <a:ext cx="10668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Single−state</a:t>
            </a:r>
            <a:r>
              <a:rPr dirty="0" sz="1000" spc="-7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SPE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2269617" y="1455166"/>
            <a:ext cx="733425" cy="0"/>
          </a:xfrm>
          <a:custGeom>
            <a:avLst/>
            <a:gdLst/>
            <a:ahLst/>
            <a:cxnLst/>
            <a:rect l="l" t="t" r="r" b="b"/>
            <a:pathLst>
              <a:path w="733425" h="0">
                <a:moveTo>
                  <a:pt x="0" y="0"/>
                </a:moveTo>
                <a:lnTo>
                  <a:pt x="7332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269617" y="1455166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513964" y="1455166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758439" y="1455166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002914" y="1455166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240279" y="362077"/>
            <a:ext cx="791845" cy="1093470"/>
          </a:xfrm>
          <a:custGeom>
            <a:avLst/>
            <a:gdLst/>
            <a:ahLst/>
            <a:cxnLst/>
            <a:rect l="l" t="t" r="r" b="b"/>
            <a:pathLst>
              <a:path w="791844" h="1093470">
                <a:moveTo>
                  <a:pt x="0" y="1093089"/>
                </a:moveTo>
                <a:lnTo>
                  <a:pt x="791844" y="1093089"/>
                </a:lnTo>
                <a:lnTo>
                  <a:pt x="791844" y="0"/>
                </a:lnTo>
                <a:lnTo>
                  <a:pt x="0" y="0"/>
                </a:lnTo>
                <a:lnTo>
                  <a:pt x="0" y="10930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 txBox="1"/>
          <p:nvPr/>
        </p:nvSpPr>
        <p:spPr>
          <a:xfrm>
            <a:off x="1749397" y="328064"/>
            <a:ext cx="139065" cy="116141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10">
                <a:latin typeface="Arial"/>
                <a:cs typeface="Arial"/>
              </a:rPr>
              <a:t>Percent </a:t>
            </a:r>
            <a:r>
              <a:rPr dirty="0" sz="800">
                <a:latin typeface="Arial"/>
                <a:cs typeface="Arial"/>
              </a:rPr>
              <a:t>of SPE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threshold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2240279" y="362077"/>
            <a:ext cx="791845" cy="1093470"/>
          </a:xfrm>
          <a:custGeom>
            <a:avLst/>
            <a:gdLst/>
            <a:ahLst/>
            <a:cxnLst/>
            <a:rect l="l" t="t" r="r" b="b"/>
            <a:pathLst>
              <a:path w="791844" h="1093470">
                <a:moveTo>
                  <a:pt x="0" y="1093089"/>
                </a:moveTo>
                <a:lnTo>
                  <a:pt x="791844" y="1093089"/>
                </a:lnTo>
                <a:lnTo>
                  <a:pt x="791844" y="0"/>
                </a:lnTo>
                <a:lnTo>
                  <a:pt x="0" y="0"/>
                </a:lnTo>
                <a:lnTo>
                  <a:pt x="0" y="10930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2248535" y="460247"/>
            <a:ext cx="67945" cy="1276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319147" y="570611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246757" y="771270"/>
            <a:ext cx="1562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8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348102" y="944499"/>
            <a:ext cx="25971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1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1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11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1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378836" y="896620"/>
            <a:ext cx="23431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1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2252598" y="1338833"/>
            <a:ext cx="37719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27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-179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9259" sz="450" spc="-17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2301113" y="854709"/>
            <a:ext cx="33845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50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301494" y="872108"/>
            <a:ext cx="38925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-18518" sz="450" spc="-15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18518" sz="450" spc="-3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22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89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247264" y="824357"/>
            <a:ext cx="476884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27777" sz="450" spc="-8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8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6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44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2546604" y="718946"/>
            <a:ext cx="18351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8518" sz="450" spc="-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5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2505836" y="751458"/>
            <a:ext cx="24384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9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3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-10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0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2556764" y="353821"/>
            <a:ext cx="19621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6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2532379" y="345566"/>
            <a:ext cx="220979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23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37037" sz="450" spc="5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5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2530601" y="501141"/>
            <a:ext cx="227329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11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2522092" y="718565"/>
            <a:ext cx="236854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9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37037" sz="450">
              <a:latin typeface="MS UI Gothic"/>
              <a:cs typeface="MS UI Gothic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2552064" y="694944"/>
            <a:ext cx="21399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0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7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1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37037" sz="450" spc="-9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9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2700782" y="467613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2326004" y="590041"/>
            <a:ext cx="44577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28600" algn="l"/>
              </a:tabLst>
            </a:pPr>
            <a:r>
              <a:rPr dirty="0" baseline="-27777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87">
                <a:solidFill>
                  <a:srgbClr val="D81B60"/>
                </a:solidFill>
                <a:latin typeface="Times New Roman"/>
                <a:cs typeface="Times New Roman"/>
              </a:rPr>
              <a:t>	</a:t>
            </a:r>
            <a:r>
              <a:rPr dirty="0" baseline="-9259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0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2583942" y="456057"/>
            <a:ext cx="18859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10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612770" y="579882"/>
            <a:ext cx="16700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04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37037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37037" sz="450">
              <a:latin typeface="MS UI Gothic"/>
              <a:cs typeface="MS UI Gothic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2582926" y="429768"/>
            <a:ext cx="19875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3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7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2583433" y="416687"/>
            <a:ext cx="20574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523998" y="551052"/>
            <a:ext cx="26670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11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8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8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89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2544572" y="406272"/>
            <a:ext cx="25146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37037" sz="450" spc="3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-12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7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2562732" y="517144"/>
            <a:ext cx="233679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6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506852" y="793495"/>
            <a:ext cx="34798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67">
                <a:solidFill>
                  <a:srgbClr val="D81B60"/>
                </a:solidFill>
                <a:latin typeface="MS UI Gothic"/>
                <a:cs typeface="MS UI Gothic"/>
              </a:rPr>
              <a:t>●●●●●</a:t>
            </a:r>
            <a:r>
              <a:rPr dirty="0" sz="300" spc="-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2521966" y="776732"/>
            <a:ext cx="33337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8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89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89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12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578989" y="620521"/>
            <a:ext cx="32004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-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2832100" y="68160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324100" y="653922"/>
            <a:ext cx="57785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2095" algn="l"/>
              </a:tabLst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Times New Roman"/>
                <a:cs typeface="Times New Roman"/>
              </a:rPr>
              <a:t>	</a:t>
            </a:r>
            <a:r>
              <a:rPr dirty="0" sz="300" spc="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22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6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2857119" y="54406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2831973" y="841247"/>
            <a:ext cx="10858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2251075" y="1412620"/>
            <a:ext cx="699135" cy="781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90"/>
              </a:lnSpc>
              <a:spcBef>
                <a:spcPts val="130"/>
              </a:spcBef>
              <a:tabLst>
                <a:tab pos="495934" algn="l"/>
              </a:tabLst>
            </a:pPr>
            <a:r>
              <a:rPr dirty="0" baseline="18518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9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35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Times New Roman"/>
                <a:cs typeface="Times New Roman"/>
              </a:rPr>
              <a:t>	</a:t>
            </a:r>
            <a:r>
              <a:rPr dirty="0" sz="300" spc="-8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7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  <a:p>
            <a:pPr marL="57150">
              <a:lnSpc>
                <a:spcPts val="190"/>
              </a:lnSpc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2541523" y="639699"/>
            <a:ext cx="422909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27777" sz="450" spc="-5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52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5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2833623" y="828420"/>
            <a:ext cx="15430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6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2319654" y="964691"/>
            <a:ext cx="68770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8518" sz="450" spc="-21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1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46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-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9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3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9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2841625" y="871982"/>
            <a:ext cx="18478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9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46296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-46296" sz="450">
              <a:latin typeface="MS UI Gothic"/>
              <a:cs typeface="MS UI Gothic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2307589" y="929386"/>
            <a:ext cx="71945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22605" algn="l"/>
              </a:tabLst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0">
                <a:solidFill>
                  <a:srgbClr val="D81B60"/>
                </a:solidFill>
                <a:latin typeface="MS UI Gothic"/>
                <a:cs typeface="MS UI Gothic"/>
              </a:rPr>
              <a:t>●                          </a:t>
            </a:r>
            <a:r>
              <a:rPr dirty="0" baseline="9259" sz="450" spc="-11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0">
                <a:solidFill>
                  <a:srgbClr val="D81B60"/>
                </a:solidFill>
                <a:latin typeface="MS UI Gothic"/>
                <a:cs typeface="MS UI Gothic"/>
              </a:rPr>
              <a:t>●                                                  </a:t>
            </a:r>
            <a:r>
              <a:rPr dirty="0" baseline="9259" sz="450" spc="-11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D81B60"/>
                </a:solidFill>
                <a:latin typeface="Times New Roman"/>
                <a:cs typeface="Times New Roman"/>
              </a:rPr>
              <a:t>	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5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8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8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2820416" y="950849"/>
            <a:ext cx="20637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1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0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2272157" y="1165859"/>
            <a:ext cx="75946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26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44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4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2289301" y="1133982"/>
            <a:ext cx="74295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46296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46296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0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2275839" y="1144396"/>
            <a:ext cx="75692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41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4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D81B60"/>
                </a:solidFill>
                <a:latin typeface="MS UI Gothic"/>
                <a:cs typeface="MS UI Gothic"/>
              </a:rPr>
              <a:t>●●●●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2241676" y="1366520"/>
            <a:ext cx="791210" cy="101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280"/>
              </a:lnSpc>
              <a:spcBef>
                <a:spcPts val="130"/>
              </a:spcBef>
            </a:pPr>
            <a:r>
              <a:rPr dirty="0" baseline="18518" sz="450" spc="-3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1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56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7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15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12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9259" sz="450">
              <a:latin typeface="MS UI Gothic"/>
              <a:cs typeface="MS UI Gothic"/>
            </a:endParaRPr>
          </a:p>
          <a:p>
            <a:pPr marL="14604">
              <a:lnSpc>
                <a:spcPts val="280"/>
              </a:lnSpc>
              <a:tabLst>
                <a:tab pos="506730" algn="l"/>
              </a:tabLst>
            </a:pP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  </a:t>
            </a:r>
            <a:r>
              <a:rPr dirty="0" baseline="9259" sz="450" spc="6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      </a:t>
            </a:r>
            <a:r>
              <a:rPr dirty="0" baseline="9259" sz="450" spc="15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Times New Roman"/>
                <a:cs typeface="Times New Roman"/>
              </a:rPr>
              <a:t>	</a:t>
            </a:r>
            <a:r>
              <a:rPr dirty="0" baseline="9259" sz="450" spc="-10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0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04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89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4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4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2250439" y="1080896"/>
            <a:ext cx="78295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1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1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247138" y="1298575"/>
            <a:ext cx="78676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6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6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0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0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-18518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2736595" y="1349120"/>
            <a:ext cx="29781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254757" y="1195070"/>
            <a:ext cx="78105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6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33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6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6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6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44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254504" y="1262252"/>
            <a:ext cx="78168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48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243708" y="1206372"/>
            <a:ext cx="79248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9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-9259" sz="450">
              <a:latin typeface="MS UI Gothic"/>
              <a:cs typeface="MS UI Gothic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2243073" y="1273428"/>
            <a:ext cx="79311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-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282317" y="1009776"/>
            <a:ext cx="75501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9259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35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sz="300" spc="-1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89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3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-18518" sz="450" spc="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3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2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sz="300" spc="-11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1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255647" y="1034288"/>
            <a:ext cx="78295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1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3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114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2255139" y="1228725"/>
            <a:ext cx="78359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●●●●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18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9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1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1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2289048" y="1100327"/>
            <a:ext cx="74993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27777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23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6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6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6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6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253742" y="1056766"/>
            <a:ext cx="78549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47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-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3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3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4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255773" y="986282"/>
            <a:ext cx="78422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-18518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8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0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3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-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2259329" y="1326641"/>
            <a:ext cx="78041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7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37037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15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6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1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6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2240279" y="362077"/>
            <a:ext cx="0" cy="1093470"/>
          </a:xfrm>
          <a:custGeom>
            <a:avLst/>
            <a:gdLst/>
            <a:ahLst/>
            <a:cxnLst/>
            <a:rect l="l" t="t" r="r" b="b"/>
            <a:pathLst>
              <a:path w="0" h="1093470">
                <a:moveTo>
                  <a:pt x="0" y="109308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2179954" y="141465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179954" y="1162938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2179954" y="91122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2179954" y="65963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2179954" y="407923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 txBox="1"/>
          <p:nvPr/>
        </p:nvSpPr>
        <p:spPr>
          <a:xfrm>
            <a:off x="1990824" y="1303016"/>
            <a:ext cx="139065" cy="22352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0.01</a:t>
            </a:r>
            <a:endParaRPr sz="80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1990824" y="870340"/>
            <a:ext cx="139065" cy="8191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1990824" y="310417"/>
            <a:ext cx="139065" cy="41846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10</a:t>
            </a:r>
            <a:r>
              <a:rPr dirty="0" sz="800" spc="10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2210054" y="1453641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210054" y="143903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210054" y="142621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210054" y="141465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210054" y="1338833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210054" y="1294511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2210054" y="1263141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2210054" y="1238758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2210054" y="121881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2210054" y="1201927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2210054" y="118732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2210054" y="117449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2210054" y="1162938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2210054" y="1087247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2210054" y="1042924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2210054" y="1011427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2210054" y="987044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2210054" y="96710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2210054" y="950213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2210054" y="935608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2210054" y="92278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2210054" y="91122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2210054" y="835533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2210054" y="79120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2210054" y="759713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2210054" y="73533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210054" y="715391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210054" y="69862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210054" y="68402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2210054" y="666305"/>
            <a:ext cx="30480" cy="9525"/>
          </a:xfrm>
          <a:custGeom>
            <a:avLst/>
            <a:gdLst/>
            <a:ahLst/>
            <a:cxnLst/>
            <a:rect l="l" t="t" r="r" b="b"/>
            <a:pathLst>
              <a:path w="30480" h="9525">
                <a:moveTo>
                  <a:pt x="0" y="9525"/>
                </a:moveTo>
                <a:lnTo>
                  <a:pt x="30225" y="9525"/>
                </a:lnTo>
                <a:lnTo>
                  <a:pt x="30225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2210054" y="654875"/>
            <a:ext cx="30480" cy="9525"/>
          </a:xfrm>
          <a:custGeom>
            <a:avLst/>
            <a:gdLst/>
            <a:ahLst/>
            <a:cxnLst/>
            <a:rect l="l" t="t" r="r" b="b"/>
            <a:pathLst>
              <a:path w="30480" h="9525">
                <a:moveTo>
                  <a:pt x="0" y="9525"/>
                </a:moveTo>
                <a:lnTo>
                  <a:pt x="30225" y="9525"/>
                </a:lnTo>
                <a:lnTo>
                  <a:pt x="30225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2210054" y="58381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2210054" y="53949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2210054" y="50812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2210054" y="483743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2210054" y="463804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2210054" y="44691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2210054" y="432308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2210054" y="41948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2210054" y="407923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2531110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533269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2533523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2535554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2535682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2541397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2545207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2547111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2548889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2549905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2551810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2553716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2555494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2556510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2558414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2560320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2562860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2564764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2566542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2567558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2569464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2571369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2573273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2576067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2577973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2579877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2583052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583179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583560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583688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583942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2584195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2584450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2584704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2584957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585211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585466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2585592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585973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2586101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2586482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2586608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2587117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2587370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2587625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2587879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2588132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2588386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2588641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2588895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2589022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2589402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2589529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2589657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2589910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2590038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2590419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2590545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2602992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2604135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2604516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2604770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2607691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2609595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2613279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2616200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2618104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2619882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2623439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2625344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2631948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2633979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2634360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2634488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2634869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2634995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2635250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2635504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2635757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2636011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2636266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2636520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2636773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2636901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2637282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2637408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2637789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2637917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2638425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2638551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2638932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2639060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2639441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2639567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2639948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2640076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2640329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2640583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2640838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2661920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2664714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2665095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2665222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2665476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2665729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2665983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2666238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2666492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2666745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2667000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2667254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2667507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2667635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2668016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2668142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2668523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2668651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2669158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2669285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2669667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2669794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2670175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2670301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2670810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2671064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2671317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2671572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2671952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833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2672079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2672460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2672588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2684398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2684779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2684907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2687827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2689732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2691638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2694432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2696336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2698242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2700147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2703702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2703829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2704338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2704719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2704973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2705354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2705480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2707385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2710307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2712085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2713989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2715895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2716910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2718816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2720594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2722498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2725547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2726944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80" y="0"/>
                </a:moveTo>
                <a:lnTo>
                  <a:pt x="0" y="52831"/>
                </a:lnTo>
                <a:lnTo>
                  <a:pt x="60960" y="52831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2727960" y="372745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40">
                <a:moveTo>
                  <a:pt x="30479" y="0"/>
                </a:moveTo>
                <a:lnTo>
                  <a:pt x="0" y="52831"/>
                </a:lnTo>
                <a:lnTo>
                  <a:pt x="60959" y="5283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 txBox="1"/>
          <p:nvPr/>
        </p:nvSpPr>
        <p:spPr>
          <a:xfrm>
            <a:off x="2145410" y="77596"/>
            <a:ext cx="9817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Multi−state</a:t>
            </a:r>
            <a:r>
              <a:rPr dirty="0" sz="1000" spc="-7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SPE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2" name="object 392"/>
          <p:cNvSpPr/>
          <p:nvPr/>
        </p:nvSpPr>
        <p:spPr>
          <a:xfrm>
            <a:off x="3575303" y="357314"/>
            <a:ext cx="856932" cy="1158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 txBox="1"/>
          <p:nvPr/>
        </p:nvSpPr>
        <p:spPr>
          <a:xfrm>
            <a:off x="3144746" y="370379"/>
            <a:ext cx="139065" cy="107696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10">
                <a:latin typeface="Arial"/>
                <a:cs typeface="Arial"/>
              </a:rPr>
              <a:t>Percent </a:t>
            </a:r>
            <a:r>
              <a:rPr dirty="0" sz="800">
                <a:latin typeface="Arial"/>
                <a:cs typeface="Arial"/>
              </a:rPr>
              <a:t>of T2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threshold</a:t>
            </a:r>
            <a:endParaRPr sz="800">
              <a:latin typeface="Arial"/>
              <a:cs typeface="Arial"/>
            </a:endParaRPr>
          </a:p>
        </p:txBody>
      </p:sp>
      <p:sp>
        <p:nvSpPr>
          <p:cNvPr id="394" name="object 394"/>
          <p:cNvSpPr txBox="1"/>
          <p:nvPr/>
        </p:nvSpPr>
        <p:spPr>
          <a:xfrm>
            <a:off x="3656076" y="1374139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95" name="object 395"/>
          <p:cNvSpPr txBox="1"/>
          <p:nvPr/>
        </p:nvSpPr>
        <p:spPr>
          <a:xfrm>
            <a:off x="3656329" y="1381251"/>
            <a:ext cx="7810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96" name="object 396"/>
          <p:cNvSpPr txBox="1"/>
          <p:nvPr/>
        </p:nvSpPr>
        <p:spPr>
          <a:xfrm>
            <a:off x="3655314" y="1345691"/>
            <a:ext cx="8763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97" name="object 397"/>
          <p:cNvSpPr txBox="1"/>
          <p:nvPr/>
        </p:nvSpPr>
        <p:spPr>
          <a:xfrm>
            <a:off x="3639311" y="1310513"/>
            <a:ext cx="10477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30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0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98" name="object 398"/>
          <p:cNvSpPr txBox="1"/>
          <p:nvPr/>
        </p:nvSpPr>
        <p:spPr>
          <a:xfrm>
            <a:off x="3637407" y="1325880"/>
            <a:ext cx="10668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2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9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99" name="object 399"/>
          <p:cNvSpPr txBox="1"/>
          <p:nvPr/>
        </p:nvSpPr>
        <p:spPr>
          <a:xfrm>
            <a:off x="3652520" y="1287652"/>
            <a:ext cx="927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3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0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400" name="object 400"/>
          <p:cNvSpPr txBox="1"/>
          <p:nvPr/>
        </p:nvSpPr>
        <p:spPr>
          <a:xfrm>
            <a:off x="3639692" y="1243838"/>
            <a:ext cx="13208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3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0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9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9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3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01" name="object 401"/>
          <p:cNvSpPr txBox="1"/>
          <p:nvPr/>
        </p:nvSpPr>
        <p:spPr>
          <a:xfrm>
            <a:off x="3636898" y="1262126"/>
            <a:ext cx="13779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26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3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8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0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02" name="object 402"/>
          <p:cNvSpPr txBox="1"/>
          <p:nvPr/>
        </p:nvSpPr>
        <p:spPr>
          <a:xfrm>
            <a:off x="3714750" y="795527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03" name="object 403"/>
          <p:cNvSpPr txBox="1"/>
          <p:nvPr/>
        </p:nvSpPr>
        <p:spPr>
          <a:xfrm>
            <a:off x="3723766" y="989711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04" name="object 404"/>
          <p:cNvSpPr txBox="1"/>
          <p:nvPr/>
        </p:nvSpPr>
        <p:spPr>
          <a:xfrm>
            <a:off x="3710432" y="1023112"/>
            <a:ext cx="16192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1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05" name="object 405"/>
          <p:cNvSpPr txBox="1"/>
          <p:nvPr/>
        </p:nvSpPr>
        <p:spPr>
          <a:xfrm>
            <a:off x="3859276" y="98564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06" name="object 406"/>
          <p:cNvSpPr txBox="1"/>
          <p:nvPr/>
        </p:nvSpPr>
        <p:spPr>
          <a:xfrm>
            <a:off x="3863721" y="962532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07" name="object 407"/>
          <p:cNvSpPr txBox="1"/>
          <p:nvPr/>
        </p:nvSpPr>
        <p:spPr>
          <a:xfrm>
            <a:off x="3643884" y="1157477"/>
            <a:ext cx="29146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408" name="object 408"/>
          <p:cNvSpPr txBox="1"/>
          <p:nvPr/>
        </p:nvSpPr>
        <p:spPr>
          <a:xfrm>
            <a:off x="3644519" y="1178813"/>
            <a:ext cx="29337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09" name="object 409"/>
          <p:cNvSpPr txBox="1"/>
          <p:nvPr/>
        </p:nvSpPr>
        <p:spPr>
          <a:xfrm>
            <a:off x="3712717" y="1072133"/>
            <a:ext cx="23114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1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410" name="object 410"/>
          <p:cNvSpPr txBox="1"/>
          <p:nvPr/>
        </p:nvSpPr>
        <p:spPr>
          <a:xfrm>
            <a:off x="3640963" y="1136269"/>
            <a:ext cx="30670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11" name="object 411"/>
          <p:cNvSpPr txBox="1"/>
          <p:nvPr/>
        </p:nvSpPr>
        <p:spPr>
          <a:xfrm>
            <a:off x="3884676" y="1400047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12" name="object 412"/>
          <p:cNvSpPr txBox="1"/>
          <p:nvPr/>
        </p:nvSpPr>
        <p:spPr>
          <a:xfrm>
            <a:off x="3641725" y="1184656"/>
            <a:ext cx="31432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8518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5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-114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1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1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13" name="object 413"/>
          <p:cNvSpPr txBox="1"/>
          <p:nvPr/>
        </p:nvSpPr>
        <p:spPr>
          <a:xfrm>
            <a:off x="3882516" y="1377314"/>
            <a:ext cx="7620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414" name="object 414"/>
          <p:cNvSpPr txBox="1"/>
          <p:nvPr/>
        </p:nvSpPr>
        <p:spPr>
          <a:xfrm>
            <a:off x="3891915" y="1338199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15" name="object 415"/>
          <p:cNvSpPr txBox="1"/>
          <p:nvPr/>
        </p:nvSpPr>
        <p:spPr>
          <a:xfrm>
            <a:off x="3637153" y="1218183"/>
            <a:ext cx="32258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27777" sz="45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135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1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416" name="object 416"/>
          <p:cNvSpPr txBox="1"/>
          <p:nvPr/>
        </p:nvSpPr>
        <p:spPr>
          <a:xfrm>
            <a:off x="3884421" y="1362963"/>
            <a:ext cx="7620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17" name="object 417"/>
          <p:cNvSpPr txBox="1"/>
          <p:nvPr/>
        </p:nvSpPr>
        <p:spPr>
          <a:xfrm>
            <a:off x="3893184" y="131787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18" name="object 418"/>
          <p:cNvSpPr txBox="1"/>
          <p:nvPr/>
        </p:nvSpPr>
        <p:spPr>
          <a:xfrm>
            <a:off x="3893946" y="130314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19" name="object 419"/>
          <p:cNvSpPr txBox="1"/>
          <p:nvPr/>
        </p:nvSpPr>
        <p:spPr>
          <a:xfrm>
            <a:off x="3884040" y="1245107"/>
            <a:ext cx="7747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3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20" name="object 420"/>
          <p:cNvSpPr txBox="1"/>
          <p:nvPr/>
        </p:nvSpPr>
        <p:spPr>
          <a:xfrm>
            <a:off x="3640709" y="1100455"/>
            <a:ext cx="321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0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-18518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3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21" name="object 421"/>
          <p:cNvSpPr txBox="1"/>
          <p:nvPr/>
        </p:nvSpPr>
        <p:spPr>
          <a:xfrm>
            <a:off x="3882009" y="1262888"/>
            <a:ext cx="8064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0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422" name="object 422"/>
          <p:cNvSpPr txBox="1"/>
          <p:nvPr/>
        </p:nvSpPr>
        <p:spPr>
          <a:xfrm>
            <a:off x="3883405" y="1267459"/>
            <a:ext cx="7937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7777" sz="450" spc="-32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23" name="object 423"/>
          <p:cNvSpPr txBox="1"/>
          <p:nvPr/>
        </p:nvSpPr>
        <p:spPr>
          <a:xfrm>
            <a:off x="3691890" y="1096137"/>
            <a:ext cx="2705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1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3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32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3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8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4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9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0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424" name="object 424"/>
          <p:cNvSpPr txBox="1"/>
          <p:nvPr/>
        </p:nvSpPr>
        <p:spPr>
          <a:xfrm>
            <a:off x="3896233" y="942339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25" name="object 425"/>
          <p:cNvSpPr txBox="1"/>
          <p:nvPr/>
        </p:nvSpPr>
        <p:spPr>
          <a:xfrm>
            <a:off x="3768725" y="1032001"/>
            <a:ext cx="19494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12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26" name="object 426"/>
          <p:cNvSpPr txBox="1"/>
          <p:nvPr/>
        </p:nvSpPr>
        <p:spPr>
          <a:xfrm>
            <a:off x="3896995" y="92646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27" name="object 427"/>
          <p:cNvSpPr txBox="1"/>
          <p:nvPr/>
        </p:nvSpPr>
        <p:spPr>
          <a:xfrm>
            <a:off x="3897629" y="83273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28" name="object 428"/>
          <p:cNvSpPr txBox="1"/>
          <p:nvPr/>
        </p:nvSpPr>
        <p:spPr>
          <a:xfrm>
            <a:off x="3898138" y="768731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29" name="object 429"/>
          <p:cNvSpPr txBox="1"/>
          <p:nvPr/>
        </p:nvSpPr>
        <p:spPr>
          <a:xfrm>
            <a:off x="3899027" y="742441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30" name="object 430"/>
          <p:cNvSpPr txBox="1"/>
          <p:nvPr/>
        </p:nvSpPr>
        <p:spPr>
          <a:xfrm>
            <a:off x="3899153" y="716407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31" name="object 431"/>
          <p:cNvSpPr txBox="1"/>
          <p:nvPr/>
        </p:nvSpPr>
        <p:spPr>
          <a:xfrm>
            <a:off x="3901694" y="67373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32" name="object 432"/>
          <p:cNvSpPr txBox="1"/>
          <p:nvPr/>
        </p:nvSpPr>
        <p:spPr>
          <a:xfrm>
            <a:off x="3903726" y="69532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33" name="object 433"/>
          <p:cNvSpPr txBox="1"/>
          <p:nvPr/>
        </p:nvSpPr>
        <p:spPr>
          <a:xfrm>
            <a:off x="3907028" y="806450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34" name="object 434"/>
          <p:cNvSpPr txBox="1"/>
          <p:nvPr/>
        </p:nvSpPr>
        <p:spPr>
          <a:xfrm>
            <a:off x="3897757" y="837666"/>
            <a:ext cx="78740" cy="13462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baseline="9259" sz="450" spc="-32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23495">
              <a:lnSpc>
                <a:spcPct val="100000"/>
              </a:lnSpc>
              <a:spcBef>
                <a:spcPts val="7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35" name="object 435"/>
          <p:cNvSpPr txBox="1"/>
          <p:nvPr/>
        </p:nvSpPr>
        <p:spPr>
          <a:xfrm>
            <a:off x="3913632" y="656589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36" name="object 436"/>
          <p:cNvSpPr txBox="1"/>
          <p:nvPr/>
        </p:nvSpPr>
        <p:spPr>
          <a:xfrm>
            <a:off x="3913759" y="638301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37" name="object 437"/>
          <p:cNvSpPr txBox="1"/>
          <p:nvPr/>
        </p:nvSpPr>
        <p:spPr>
          <a:xfrm>
            <a:off x="3901185" y="607059"/>
            <a:ext cx="8128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8518" sz="450" spc="-29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38" name="object 438"/>
          <p:cNvSpPr txBox="1"/>
          <p:nvPr/>
        </p:nvSpPr>
        <p:spPr>
          <a:xfrm>
            <a:off x="3916426" y="56781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39" name="object 439"/>
          <p:cNvSpPr txBox="1"/>
          <p:nvPr/>
        </p:nvSpPr>
        <p:spPr>
          <a:xfrm>
            <a:off x="3916679" y="543559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40" name="object 440"/>
          <p:cNvSpPr txBox="1"/>
          <p:nvPr/>
        </p:nvSpPr>
        <p:spPr>
          <a:xfrm>
            <a:off x="3919092" y="48704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41" name="object 441"/>
          <p:cNvSpPr txBox="1"/>
          <p:nvPr/>
        </p:nvSpPr>
        <p:spPr>
          <a:xfrm>
            <a:off x="3917696" y="513841"/>
            <a:ext cx="7937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42" name="object 442"/>
          <p:cNvSpPr txBox="1"/>
          <p:nvPr/>
        </p:nvSpPr>
        <p:spPr>
          <a:xfrm>
            <a:off x="3920109" y="470662"/>
            <a:ext cx="7747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43" name="object 443"/>
          <p:cNvSpPr txBox="1"/>
          <p:nvPr/>
        </p:nvSpPr>
        <p:spPr>
          <a:xfrm>
            <a:off x="3921886" y="441578"/>
            <a:ext cx="7810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7777" sz="450" spc="-3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44" name="object 444"/>
          <p:cNvSpPr txBox="1"/>
          <p:nvPr/>
        </p:nvSpPr>
        <p:spPr>
          <a:xfrm>
            <a:off x="3933825" y="422020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45" name="object 445"/>
          <p:cNvSpPr txBox="1"/>
          <p:nvPr/>
        </p:nvSpPr>
        <p:spPr>
          <a:xfrm>
            <a:off x="3935221" y="39852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46" name="object 446"/>
          <p:cNvSpPr txBox="1"/>
          <p:nvPr/>
        </p:nvSpPr>
        <p:spPr>
          <a:xfrm>
            <a:off x="3935984" y="37655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47" name="object 447"/>
          <p:cNvSpPr txBox="1"/>
          <p:nvPr/>
        </p:nvSpPr>
        <p:spPr>
          <a:xfrm>
            <a:off x="3938904" y="34848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3950842" y="32321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49" name="object 449"/>
          <p:cNvSpPr txBox="1"/>
          <p:nvPr/>
        </p:nvSpPr>
        <p:spPr>
          <a:xfrm>
            <a:off x="4130166" y="1271143"/>
            <a:ext cx="11747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7777" sz="450" spc="-7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50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50" name="object 450"/>
          <p:cNvSpPr txBox="1"/>
          <p:nvPr/>
        </p:nvSpPr>
        <p:spPr>
          <a:xfrm>
            <a:off x="4125595" y="1263141"/>
            <a:ext cx="14160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0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451" name="object 451"/>
          <p:cNvSpPr txBox="1"/>
          <p:nvPr/>
        </p:nvSpPr>
        <p:spPr>
          <a:xfrm>
            <a:off x="4126357" y="1246377"/>
            <a:ext cx="15176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37037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37037" sz="450">
              <a:latin typeface="MS UI Gothic"/>
              <a:cs typeface="MS UI Gothic"/>
            </a:endParaRPr>
          </a:p>
        </p:txBody>
      </p:sp>
      <p:sp>
        <p:nvSpPr>
          <p:cNvPr id="452" name="object 452"/>
          <p:cNvSpPr txBox="1"/>
          <p:nvPr/>
        </p:nvSpPr>
        <p:spPr>
          <a:xfrm>
            <a:off x="4216780" y="657987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53" name="object 453"/>
          <p:cNvSpPr txBox="1"/>
          <p:nvPr/>
        </p:nvSpPr>
        <p:spPr>
          <a:xfrm>
            <a:off x="4223892" y="57937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54" name="object 454"/>
          <p:cNvSpPr txBox="1"/>
          <p:nvPr/>
        </p:nvSpPr>
        <p:spPr>
          <a:xfrm>
            <a:off x="4227067" y="63931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55" name="object 455"/>
          <p:cNvSpPr txBox="1"/>
          <p:nvPr/>
        </p:nvSpPr>
        <p:spPr>
          <a:xfrm>
            <a:off x="4227321" y="85013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56" name="object 456"/>
          <p:cNvSpPr txBox="1"/>
          <p:nvPr/>
        </p:nvSpPr>
        <p:spPr>
          <a:xfrm>
            <a:off x="4227829" y="905001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57" name="object 457"/>
          <p:cNvSpPr txBox="1"/>
          <p:nvPr/>
        </p:nvSpPr>
        <p:spPr>
          <a:xfrm>
            <a:off x="4228084" y="92900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58" name="object 458"/>
          <p:cNvSpPr txBox="1"/>
          <p:nvPr/>
        </p:nvSpPr>
        <p:spPr>
          <a:xfrm>
            <a:off x="4228846" y="95897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4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59" name="object 459"/>
          <p:cNvSpPr txBox="1"/>
          <p:nvPr/>
        </p:nvSpPr>
        <p:spPr>
          <a:xfrm>
            <a:off x="4130802" y="1201927"/>
            <a:ext cx="177800" cy="920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245"/>
              </a:lnSpc>
              <a:spcBef>
                <a:spcPts val="130"/>
              </a:spcBef>
            </a:pPr>
            <a:r>
              <a:rPr dirty="0" baseline="18518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4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  <a:p>
            <a:pPr marL="39370">
              <a:lnSpc>
                <a:spcPts val="245"/>
              </a:lnSpc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60" name="object 460"/>
          <p:cNvSpPr txBox="1"/>
          <p:nvPr/>
        </p:nvSpPr>
        <p:spPr>
          <a:xfrm>
            <a:off x="4146169" y="1161795"/>
            <a:ext cx="24384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9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61" name="object 461"/>
          <p:cNvSpPr txBox="1"/>
          <p:nvPr/>
        </p:nvSpPr>
        <p:spPr>
          <a:xfrm>
            <a:off x="4141978" y="1073022"/>
            <a:ext cx="26162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2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-5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8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462" name="object 462"/>
          <p:cNvSpPr txBox="1"/>
          <p:nvPr/>
        </p:nvSpPr>
        <p:spPr>
          <a:xfrm>
            <a:off x="4139819" y="1044701"/>
            <a:ext cx="27305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4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4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7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463" name="object 463"/>
          <p:cNvSpPr txBox="1"/>
          <p:nvPr/>
        </p:nvSpPr>
        <p:spPr>
          <a:xfrm>
            <a:off x="4229734" y="982852"/>
            <a:ext cx="18288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27777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464" name="object 464"/>
          <p:cNvSpPr txBox="1"/>
          <p:nvPr/>
        </p:nvSpPr>
        <p:spPr>
          <a:xfrm>
            <a:off x="4194302" y="1021969"/>
            <a:ext cx="21907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15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0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40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465" name="object 465"/>
          <p:cNvSpPr txBox="1"/>
          <p:nvPr/>
        </p:nvSpPr>
        <p:spPr>
          <a:xfrm>
            <a:off x="4173854" y="1100201"/>
            <a:ext cx="25463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8518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8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66" name="object 466"/>
          <p:cNvSpPr txBox="1"/>
          <p:nvPr/>
        </p:nvSpPr>
        <p:spPr>
          <a:xfrm>
            <a:off x="4137659" y="1135888"/>
            <a:ext cx="29273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8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5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-9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67" name="object 467"/>
          <p:cNvSpPr txBox="1"/>
          <p:nvPr/>
        </p:nvSpPr>
        <p:spPr>
          <a:xfrm>
            <a:off x="4124705" y="1156970"/>
            <a:ext cx="30670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468" name="object 468"/>
          <p:cNvSpPr txBox="1"/>
          <p:nvPr/>
        </p:nvSpPr>
        <p:spPr>
          <a:xfrm>
            <a:off x="4141851" y="1092962"/>
            <a:ext cx="29337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7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7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3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2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469" name="object 469"/>
          <p:cNvSpPr txBox="1"/>
          <p:nvPr/>
        </p:nvSpPr>
        <p:spPr>
          <a:xfrm>
            <a:off x="3386173" y="1303016"/>
            <a:ext cx="139065" cy="22352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0.01</a:t>
            </a:r>
            <a:endParaRPr sz="800">
              <a:latin typeface="Arial"/>
              <a:cs typeface="Arial"/>
            </a:endParaRPr>
          </a:p>
        </p:txBody>
      </p:sp>
      <p:sp>
        <p:nvSpPr>
          <p:cNvPr id="470" name="object 470"/>
          <p:cNvSpPr txBox="1"/>
          <p:nvPr/>
        </p:nvSpPr>
        <p:spPr>
          <a:xfrm>
            <a:off x="3386173" y="870340"/>
            <a:ext cx="139065" cy="8191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471" name="object 471"/>
          <p:cNvSpPr txBox="1"/>
          <p:nvPr/>
        </p:nvSpPr>
        <p:spPr>
          <a:xfrm>
            <a:off x="3386173" y="310417"/>
            <a:ext cx="139065" cy="41846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10</a:t>
            </a:r>
            <a:r>
              <a:rPr dirty="0" sz="800" spc="10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72" name="object 472"/>
          <p:cNvSpPr txBox="1"/>
          <p:nvPr/>
        </p:nvSpPr>
        <p:spPr>
          <a:xfrm>
            <a:off x="3551301" y="77596"/>
            <a:ext cx="9607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Single−state</a:t>
            </a:r>
            <a:r>
              <a:rPr dirty="0" sz="1000" spc="-7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3" name="object 473"/>
          <p:cNvSpPr/>
          <p:nvPr/>
        </p:nvSpPr>
        <p:spPr>
          <a:xfrm>
            <a:off x="4970653" y="357314"/>
            <a:ext cx="857059" cy="115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 txBox="1"/>
          <p:nvPr/>
        </p:nvSpPr>
        <p:spPr>
          <a:xfrm>
            <a:off x="4540095" y="370379"/>
            <a:ext cx="139065" cy="107696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10">
                <a:latin typeface="Arial"/>
                <a:cs typeface="Arial"/>
              </a:rPr>
              <a:t>Percent </a:t>
            </a:r>
            <a:r>
              <a:rPr dirty="0" sz="800">
                <a:latin typeface="Arial"/>
                <a:cs typeface="Arial"/>
              </a:rPr>
              <a:t>of T2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threshold</a:t>
            </a:r>
            <a:endParaRPr sz="800">
              <a:latin typeface="Arial"/>
              <a:cs typeface="Arial"/>
            </a:endParaRPr>
          </a:p>
        </p:txBody>
      </p:sp>
      <p:sp>
        <p:nvSpPr>
          <p:cNvPr id="475" name="object 475"/>
          <p:cNvSpPr txBox="1"/>
          <p:nvPr/>
        </p:nvSpPr>
        <p:spPr>
          <a:xfrm>
            <a:off x="5039740" y="454787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76" name="object 476"/>
          <p:cNvSpPr txBox="1"/>
          <p:nvPr/>
        </p:nvSpPr>
        <p:spPr>
          <a:xfrm>
            <a:off x="5038978" y="1341246"/>
            <a:ext cx="110489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8518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477" name="object 477"/>
          <p:cNvSpPr txBox="1"/>
          <p:nvPr/>
        </p:nvSpPr>
        <p:spPr>
          <a:xfrm>
            <a:off x="5036946" y="1302638"/>
            <a:ext cx="116839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9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478" name="object 478"/>
          <p:cNvSpPr txBox="1"/>
          <p:nvPr/>
        </p:nvSpPr>
        <p:spPr>
          <a:xfrm>
            <a:off x="5098415" y="89547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79" name="object 479"/>
          <p:cNvSpPr txBox="1"/>
          <p:nvPr/>
        </p:nvSpPr>
        <p:spPr>
          <a:xfrm>
            <a:off x="5103495" y="87312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0" name="object 480"/>
          <p:cNvSpPr txBox="1"/>
          <p:nvPr/>
        </p:nvSpPr>
        <p:spPr>
          <a:xfrm>
            <a:off x="5114797" y="488950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1" name="object 481"/>
          <p:cNvSpPr txBox="1"/>
          <p:nvPr/>
        </p:nvSpPr>
        <p:spPr>
          <a:xfrm>
            <a:off x="5038090" y="779018"/>
            <a:ext cx="14605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12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2" name="object 482"/>
          <p:cNvSpPr txBox="1"/>
          <p:nvPr/>
        </p:nvSpPr>
        <p:spPr>
          <a:xfrm>
            <a:off x="5037582" y="787019"/>
            <a:ext cx="14986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3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3" name="object 483"/>
          <p:cNvSpPr txBox="1"/>
          <p:nvPr/>
        </p:nvSpPr>
        <p:spPr>
          <a:xfrm>
            <a:off x="5049392" y="1198752"/>
            <a:ext cx="26225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27777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●●●●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484" name="object 484"/>
          <p:cNvSpPr txBox="1"/>
          <p:nvPr/>
        </p:nvSpPr>
        <p:spPr>
          <a:xfrm>
            <a:off x="5302630" y="74091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5" name="object 485"/>
          <p:cNvSpPr txBox="1"/>
          <p:nvPr/>
        </p:nvSpPr>
        <p:spPr>
          <a:xfrm>
            <a:off x="5304535" y="770889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6" name="object 486"/>
          <p:cNvSpPr txBox="1"/>
          <p:nvPr/>
        </p:nvSpPr>
        <p:spPr>
          <a:xfrm>
            <a:off x="5304916" y="727709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7" name="object 487"/>
          <p:cNvSpPr txBox="1"/>
          <p:nvPr/>
        </p:nvSpPr>
        <p:spPr>
          <a:xfrm>
            <a:off x="5251577" y="883538"/>
            <a:ext cx="123189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44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8" name="object 488"/>
          <p:cNvSpPr txBox="1"/>
          <p:nvPr/>
        </p:nvSpPr>
        <p:spPr>
          <a:xfrm>
            <a:off x="5250179" y="837564"/>
            <a:ext cx="126364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7777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9" name="object 489"/>
          <p:cNvSpPr txBox="1"/>
          <p:nvPr/>
        </p:nvSpPr>
        <p:spPr>
          <a:xfrm>
            <a:off x="5303011" y="697738"/>
            <a:ext cx="8953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0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490" name="object 490"/>
          <p:cNvSpPr txBox="1"/>
          <p:nvPr/>
        </p:nvSpPr>
        <p:spPr>
          <a:xfrm>
            <a:off x="5297296" y="617601"/>
            <a:ext cx="9652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2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91" name="object 491"/>
          <p:cNvSpPr txBox="1"/>
          <p:nvPr/>
        </p:nvSpPr>
        <p:spPr>
          <a:xfrm>
            <a:off x="5294757" y="664337"/>
            <a:ext cx="9969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3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92" name="object 492"/>
          <p:cNvSpPr txBox="1"/>
          <p:nvPr/>
        </p:nvSpPr>
        <p:spPr>
          <a:xfrm>
            <a:off x="5295391" y="637286"/>
            <a:ext cx="10096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493" name="object 493"/>
          <p:cNvSpPr txBox="1"/>
          <p:nvPr/>
        </p:nvSpPr>
        <p:spPr>
          <a:xfrm>
            <a:off x="5296534" y="565276"/>
            <a:ext cx="9969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0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94" name="object 494"/>
          <p:cNvSpPr txBox="1"/>
          <p:nvPr/>
        </p:nvSpPr>
        <p:spPr>
          <a:xfrm>
            <a:off x="5109971" y="534415"/>
            <a:ext cx="28765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12725" algn="l"/>
              </a:tabLst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Times New Roman"/>
                <a:cs typeface="Times New Roman"/>
              </a:rPr>
              <a:t>	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95" name="object 495"/>
          <p:cNvSpPr txBox="1"/>
          <p:nvPr/>
        </p:nvSpPr>
        <p:spPr>
          <a:xfrm>
            <a:off x="5297551" y="602488"/>
            <a:ext cx="10033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2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2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96" name="object 496"/>
          <p:cNvSpPr txBox="1"/>
          <p:nvPr/>
        </p:nvSpPr>
        <p:spPr>
          <a:xfrm>
            <a:off x="5314696" y="511937"/>
            <a:ext cx="8445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7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97" name="object 497"/>
          <p:cNvSpPr txBox="1"/>
          <p:nvPr/>
        </p:nvSpPr>
        <p:spPr>
          <a:xfrm>
            <a:off x="5285994" y="1349501"/>
            <a:ext cx="113664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1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98" name="object 498"/>
          <p:cNvSpPr txBox="1"/>
          <p:nvPr/>
        </p:nvSpPr>
        <p:spPr>
          <a:xfrm>
            <a:off x="5037201" y="1322832"/>
            <a:ext cx="36639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2890" algn="l"/>
              </a:tabLst>
            </a:pPr>
            <a:r>
              <a:rPr dirty="0" sz="300" spc="-15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1E88E5"/>
                </a:solidFill>
                <a:latin typeface="Times New Roman"/>
                <a:cs typeface="Times New Roman"/>
              </a:rPr>
              <a:t>	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7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499" name="object 499"/>
          <p:cNvSpPr txBox="1"/>
          <p:nvPr/>
        </p:nvSpPr>
        <p:spPr>
          <a:xfrm>
            <a:off x="5312409" y="441959"/>
            <a:ext cx="10223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8518" sz="450" spc="-32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00" name="object 500"/>
          <p:cNvSpPr txBox="1"/>
          <p:nvPr/>
        </p:nvSpPr>
        <p:spPr>
          <a:xfrm>
            <a:off x="5314060" y="421258"/>
            <a:ext cx="10287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01" name="object 501"/>
          <p:cNvSpPr txBox="1"/>
          <p:nvPr/>
        </p:nvSpPr>
        <p:spPr>
          <a:xfrm>
            <a:off x="5039486" y="1363471"/>
            <a:ext cx="378460" cy="882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0825">
              <a:lnSpc>
                <a:spcPts val="229"/>
              </a:lnSpc>
              <a:spcBef>
                <a:spcPts val="130"/>
              </a:spcBef>
            </a:pPr>
            <a:r>
              <a:rPr dirty="0" baseline="9259" sz="45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1E88E5"/>
                </a:solidFill>
                <a:latin typeface="MS UI Gothic"/>
                <a:cs typeface="MS UI Gothic"/>
              </a:rPr>
              <a:t>●                                    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  <a:p>
            <a:pPr marL="12700">
              <a:lnSpc>
                <a:spcPts val="229"/>
              </a:lnSpc>
              <a:tabLst>
                <a:tab pos="262255" algn="l"/>
              </a:tabLst>
            </a:pP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187">
                <a:solidFill>
                  <a:srgbClr val="1E88E5"/>
                </a:solidFill>
                <a:latin typeface="Times New Roman"/>
                <a:cs typeface="Times New Roman"/>
              </a:rPr>
              <a:t>	</a:t>
            </a:r>
            <a:r>
              <a:rPr dirty="0" baseline="-27777" sz="450" spc="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02" name="object 502"/>
          <p:cNvSpPr txBox="1"/>
          <p:nvPr/>
        </p:nvSpPr>
        <p:spPr>
          <a:xfrm>
            <a:off x="5311902" y="469900"/>
            <a:ext cx="11557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03" name="object 503"/>
          <p:cNvSpPr txBox="1"/>
          <p:nvPr/>
        </p:nvSpPr>
        <p:spPr>
          <a:xfrm>
            <a:off x="5319521" y="487680"/>
            <a:ext cx="1308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9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04" name="object 504"/>
          <p:cNvSpPr txBox="1"/>
          <p:nvPr/>
        </p:nvSpPr>
        <p:spPr>
          <a:xfrm>
            <a:off x="5100192" y="937132"/>
            <a:ext cx="381000" cy="850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15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-7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50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16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  <a:p>
            <a:pPr algn="ctr" marL="89535">
              <a:lnSpc>
                <a:spcPts val="215"/>
              </a:lnSpc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05" name="object 505"/>
          <p:cNvSpPr txBox="1"/>
          <p:nvPr/>
        </p:nvSpPr>
        <p:spPr>
          <a:xfrm>
            <a:off x="5293233" y="787400"/>
            <a:ext cx="194310" cy="11366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30"/>
              </a:lnSpc>
              <a:spcBef>
                <a:spcPts val="130"/>
              </a:spcBef>
            </a:pPr>
            <a:r>
              <a:rPr dirty="0" sz="300" spc="-7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endParaRPr sz="300">
              <a:latin typeface="MS UI Gothic"/>
              <a:cs typeface="MS UI Gothic"/>
            </a:endParaRPr>
          </a:p>
          <a:p>
            <a:pPr marL="26034">
              <a:lnSpc>
                <a:spcPts val="330"/>
              </a:lnSpc>
            </a:pP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5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06" name="object 506"/>
          <p:cNvSpPr txBox="1"/>
          <p:nvPr/>
        </p:nvSpPr>
        <p:spPr>
          <a:xfrm>
            <a:off x="5316728" y="397637"/>
            <a:ext cx="18415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9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1E88E5"/>
                </a:solidFill>
                <a:latin typeface="MS UI Gothic"/>
                <a:cs typeface="MS UI Gothic"/>
              </a:rPr>
              <a:t>●●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07" name="object 507"/>
          <p:cNvSpPr txBox="1"/>
          <p:nvPr/>
        </p:nvSpPr>
        <p:spPr>
          <a:xfrm>
            <a:off x="5439790" y="858393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08" name="object 508"/>
          <p:cNvSpPr txBox="1"/>
          <p:nvPr/>
        </p:nvSpPr>
        <p:spPr>
          <a:xfrm>
            <a:off x="5329173" y="350646"/>
            <a:ext cx="20447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0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0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0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-27777" sz="450" spc="-15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509" name="object 509"/>
          <p:cNvSpPr txBox="1"/>
          <p:nvPr/>
        </p:nvSpPr>
        <p:spPr>
          <a:xfrm>
            <a:off x="5317744" y="392049"/>
            <a:ext cx="21590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13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35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sz="300" spc="-11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6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510" name="object 510"/>
          <p:cNvSpPr txBox="1"/>
          <p:nvPr/>
        </p:nvSpPr>
        <p:spPr>
          <a:xfrm>
            <a:off x="5330316" y="339344"/>
            <a:ext cx="21018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4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11" name="object 511"/>
          <p:cNvSpPr txBox="1"/>
          <p:nvPr/>
        </p:nvSpPr>
        <p:spPr>
          <a:xfrm>
            <a:off x="5522595" y="138404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12" name="object 512"/>
          <p:cNvSpPr txBox="1"/>
          <p:nvPr/>
        </p:nvSpPr>
        <p:spPr>
          <a:xfrm>
            <a:off x="5048884" y="1411858"/>
            <a:ext cx="54292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47015" algn="l"/>
                <a:tab pos="487680" algn="l"/>
              </a:tabLst>
            </a:pPr>
            <a:r>
              <a:rPr dirty="0" baseline="18518" sz="450" spc="-42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>
                <a:solidFill>
                  <a:srgbClr val="1E88E5"/>
                </a:solidFill>
                <a:latin typeface="Times New Roman"/>
                <a:cs typeface="Times New Roman"/>
              </a:rPr>
              <a:t>	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>
                <a:solidFill>
                  <a:srgbClr val="1E88E5"/>
                </a:solidFill>
                <a:latin typeface="Times New Roman"/>
                <a:cs typeface="Times New Roman"/>
              </a:rPr>
              <a:t>	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13" name="object 513"/>
          <p:cNvSpPr txBox="1"/>
          <p:nvPr/>
        </p:nvSpPr>
        <p:spPr>
          <a:xfrm>
            <a:off x="5521959" y="1344549"/>
            <a:ext cx="1181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2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8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14" name="object 514"/>
          <p:cNvSpPr txBox="1"/>
          <p:nvPr/>
        </p:nvSpPr>
        <p:spPr>
          <a:xfrm>
            <a:off x="5523484" y="1355978"/>
            <a:ext cx="11938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8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15" name="object 515"/>
          <p:cNvSpPr txBox="1"/>
          <p:nvPr/>
        </p:nvSpPr>
        <p:spPr>
          <a:xfrm>
            <a:off x="5035677" y="1286382"/>
            <a:ext cx="62484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●●●●</a:t>
            </a:r>
            <a:r>
              <a:rPr dirty="0" baseline="9259" sz="450" spc="65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7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7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16" name="object 516"/>
          <p:cNvSpPr txBox="1"/>
          <p:nvPr/>
        </p:nvSpPr>
        <p:spPr>
          <a:xfrm>
            <a:off x="5478017" y="1328801"/>
            <a:ext cx="19558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17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14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517" name="object 517"/>
          <p:cNvSpPr txBox="1"/>
          <p:nvPr/>
        </p:nvSpPr>
        <p:spPr>
          <a:xfrm>
            <a:off x="5279390" y="1297558"/>
            <a:ext cx="39433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15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15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-1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-18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70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518" name="object 518"/>
          <p:cNvSpPr txBox="1"/>
          <p:nvPr/>
        </p:nvSpPr>
        <p:spPr>
          <a:xfrm>
            <a:off x="5622290" y="520700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19" name="object 519"/>
          <p:cNvSpPr txBox="1"/>
          <p:nvPr/>
        </p:nvSpPr>
        <p:spPr>
          <a:xfrm>
            <a:off x="5622797" y="791082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20" name="object 520"/>
          <p:cNvSpPr txBox="1"/>
          <p:nvPr/>
        </p:nvSpPr>
        <p:spPr>
          <a:xfrm>
            <a:off x="5625338" y="53568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21" name="object 521"/>
          <p:cNvSpPr txBox="1"/>
          <p:nvPr/>
        </p:nvSpPr>
        <p:spPr>
          <a:xfrm>
            <a:off x="5034534" y="1264920"/>
            <a:ext cx="66802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9259" sz="450" spc="-44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3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0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15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6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522" name="object 522"/>
          <p:cNvSpPr txBox="1"/>
          <p:nvPr/>
        </p:nvSpPr>
        <p:spPr>
          <a:xfrm>
            <a:off x="5622544" y="817752"/>
            <a:ext cx="1308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23" name="object 523"/>
          <p:cNvSpPr txBox="1"/>
          <p:nvPr/>
        </p:nvSpPr>
        <p:spPr>
          <a:xfrm>
            <a:off x="5578347" y="882522"/>
            <a:ext cx="17653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2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24" name="object 524"/>
          <p:cNvSpPr txBox="1"/>
          <p:nvPr/>
        </p:nvSpPr>
        <p:spPr>
          <a:xfrm>
            <a:off x="5031994" y="1233170"/>
            <a:ext cx="7531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3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5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3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-18518" sz="450" spc="24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7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7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3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8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25" name="object 525"/>
          <p:cNvSpPr txBox="1"/>
          <p:nvPr/>
        </p:nvSpPr>
        <p:spPr>
          <a:xfrm>
            <a:off x="5305552" y="910463"/>
            <a:ext cx="49339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32740" algn="l"/>
              </a:tabLst>
            </a:pP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1E88E5"/>
                </a:solidFill>
                <a:latin typeface="Times New Roman"/>
                <a:cs typeface="Times New Roman"/>
              </a:rPr>
              <a:t>	</a:t>
            </a:r>
            <a:r>
              <a:rPr dirty="0" baseline="18518" sz="45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-27777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526" name="object 526"/>
          <p:cNvSpPr txBox="1"/>
          <p:nvPr/>
        </p:nvSpPr>
        <p:spPr>
          <a:xfrm>
            <a:off x="5150992" y="997965"/>
            <a:ext cx="64897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1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1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83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27" name="object 527"/>
          <p:cNvSpPr txBox="1"/>
          <p:nvPr/>
        </p:nvSpPr>
        <p:spPr>
          <a:xfrm>
            <a:off x="5126863" y="977138"/>
            <a:ext cx="67564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09270" algn="l"/>
              </a:tabLst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9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-4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4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Times New Roman"/>
                <a:cs typeface="Times New Roman"/>
              </a:rPr>
              <a:t>	</a:t>
            </a:r>
            <a:r>
              <a:rPr dirty="0" baseline="9259" sz="450" spc="-5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6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528" name="object 528"/>
          <p:cNvSpPr txBox="1"/>
          <p:nvPr/>
        </p:nvSpPr>
        <p:spPr>
          <a:xfrm>
            <a:off x="5578855" y="953262"/>
            <a:ext cx="22479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29" name="object 529"/>
          <p:cNvSpPr txBox="1"/>
          <p:nvPr/>
        </p:nvSpPr>
        <p:spPr>
          <a:xfrm>
            <a:off x="5394578" y="1194307"/>
            <a:ext cx="41148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14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39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30" name="object 530"/>
          <p:cNvSpPr txBox="1"/>
          <p:nvPr/>
        </p:nvSpPr>
        <p:spPr>
          <a:xfrm>
            <a:off x="5046598" y="1167764"/>
            <a:ext cx="75946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7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0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17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7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-1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54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-9259" sz="450">
              <a:latin typeface="MS UI Gothic"/>
              <a:cs typeface="MS UI Gothic"/>
            </a:endParaRPr>
          </a:p>
        </p:txBody>
      </p:sp>
      <p:sp>
        <p:nvSpPr>
          <p:cNvPr id="531" name="object 531"/>
          <p:cNvSpPr txBox="1"/>
          <p:nvPr/>
        </p:nvSpPr>
        <p:spPr>
          <a:xfrm>
            <a:off x="5064378" y="1043432"/>
            <a:ext cx="7531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27777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26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9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-7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1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1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12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12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2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532" name="object 532"/>
          <p:cNvSpPr txBox="1"/>
          <p:nvPr/>
        </p:nvSpPr>
        <p:spPr>
          <a:xfrm>
            <a:off x="5072379" y="1023620"/>
            <a:ext cx="74485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27777" sz="450" spc="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26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 ●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37037" sz="45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1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0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533" name="object 533"/>
          <p:cNvSpPr txBox="1"/>
          <p:nvPr/>
        </p:nvSpPr>
        <p:spPr>
          <a:xfrm>
            <a:off x="5089144" y="1069720"/>
            <a:ext cx="72834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8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●●●●</a:t>
            </a:r>
            <a:r>
              <a:rPr dirty="0" baseline="37037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509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-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27777" sz="450" spc="-60">
                <a:solidFill>
                  <a:srgbClr val="1E88E5"/>
                </a:solidFill>
                <a:latin typeface="MS UI Gothic"/>
                <a:cs typeface="MS UI Gothic"/>
              </a:rPr>
              <a:t>●● 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534" name="object 534"/>
          <p:cNvSpPr txBox="1"/>
          <p:nvPr/>
        </p:nvSpPr>
        <p:spPr>
          <a:xfrm>
            <a:off x="5062473" y="1114044"/>
            <a:ext cx="75565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27777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 ● </a:t>
            </a:r>
            <a:r>
              <a:rPr dirty="0" baseline="18518" sz="450" spc="-7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5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37037" sz="450" spc="-20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35" name="object 535"/>
          <p:cNvSpPr txBox="1"/>
          <p:nvPr/>
        </p:nvSpPr>
        <p:spPr>
          <a:xfrm>
            <a:off x="5050916" y="1220851"/>
            <a:ext cx="77597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536" name="object 536"/>
          <p:cNvSpPr txBox="1"/>
          <p:nvPr/>
        </p:nvSpPr>
        <p:spPr>
          <a:xfrm>
            <a:off x="5051805" y="1144396"/>
            <a:ext cx="77724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-18518" sz="450" spc="-2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15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5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-15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0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3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5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0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37" name="object 537"/>
          <p:cNvSpPr txBox="1"/>
          <p:nvPr/>
        </p:nvSpPr>
        <p:spPr>
          <a:xfrm>
            <a:off x="5052186" y="1120139"/>
            <a:ext cx="77787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8518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-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20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-9259" sz="4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7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7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6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-10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0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sz="300" spc="-10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38" name="object 538"/>
          <p:cNvSpPr txBox="1"/>
          <p:nvPr/>
        </p:nvSpPr>
        <p:spPr>
          <a:xfrm>
            <a:off x="5057775" y="1093088"/>
            <a:ext cx="77279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●●●●</a:t>
            </a:r>
            <a:r>
              <a:rPr dirty="0" baseline="27777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7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87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5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89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539" name="object 539"/>
          <p:cNvSpPr txBox="1"/>
          <p:nvPr/>
        </p:nvSpPr>
        <p:spPr>
          <a:xfrm>
            <a:off x="4781522" y="1303016"/>
            <a:ext cx="139065" cy="22352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0.01</a:t>
            </a:r>
            <a:endParaRPr sz="800">
              <a:latin typeface="Arial"/>
              <a:cs typeface="Arial"/>
            </a:endParaRPr>
          </a:p>
        </p:txBody>
      </p:sp>
      <p:sp>
        <p:nvSpPr>
          <p:cNvPr id="540" name="object 540"/>
          <p:cNvSpPr txBox="1"/>
          <p:nvPr/>
        </p:nvSpPr>
        <p:spPr>
          <a:xfrm>
            <a:off x="4781522" y="870340"/>
            <a:ext cx="139065" cy="8191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541" name="object 541"/>
          <p:cNvSpPr txBox="1"/>
          <p:nvPr/>
        </p:nvSpPr>
        <p:spPr>
          <a:xfrm>
            <a:off x="4781522" y="310417"/>
            <a:ext cx="139065" cy="41846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10</a:t>
            </a:r>
            <a:r>
              <a:rPr dirty="0" sz="800" spc="10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</p:txBody>
      </p:sp>
      <p:sp>
        <p:nvSpPr>
          <p:cNvPr id="542" name="object 542"/>
          <p:cNvSpPr txBox="1"/>
          <p:nvPr/>
        </p:nvSpPr>
        <p:spPr>
          <a:xfrm>
            <a:off x="4989067" y="77596"/>
            <a:ext cx="8763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Multi−state</a:t>
            </a:r>
            <a:r>
              <a:rPr dirty="0" sz="1000" spc="-7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3" name="object 543"/>
          <p:cNvSpPr/>
          <p:nvPr/>
        </p:nvSpPr>
        <p:spPr>
          <a:xfrm>
            <a:off x="874141" y="3091307"/>
            <a:ext cx="733425" cy="0"/>
          </a:xfrm>
          <a:custGeom>
            <a:avLst/>
            <a:gdLst/>
            <a:ahLst/>
            <a:cxnLst/>
            <a:rect l="l" t="t" r="r" b="b"/>
            <a:pathLst>
              <a:path w="733425" h="0">
                <a:moveTo>
                  <a:pt x="0" y="0"/>
                </a:moveTo>
                <a:lnTo>
                  <a:pt x="7332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874141" y="30913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1118616" y="30913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1363091" y="30913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1607438" y="30913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844930" y="1998217"/>
            <a:ext cx="791845" cy="1093470"/>
          </a:xfrm>
          <a:custGeom>
            <a:avLst/>
            <a:gdLst/>
            <a:ahLst/>
            <a:cxnLst/>
            <a:rect l="l" t="t" r="r" b="b"/>
            <a:pathLst>
              <a:path w="791844" h="1093470">
                <a:moveTo>
                  <a:pt x="0" y="1093089"/>
                </a:moveTo>
                <a:lnTo>
                  <a:pt x="791844" y="1093089"/>
                </a:lnTo>
                <a:lnTo>
                  <a:pt x="791844" y="0"/>
                </a:lnTo>
                <a:lnTo>
                  <a:pt x="0" y="0"/>
                </a:lnTo>
                <a:lnTo>
                  <a:pt x="0" y="10930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 txBox="1"/>
          <p:nvPr/>
        </p:nvSpPr>
        <p:spPr>
          <a:xfrm>
            <a:off x="354048" y="1964205"/>
            <a:ext cx="139065" cy="116141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10">
                <a:latin typeface="Arial"/>
                <a:cs typeface="Arial"/>
              </a:rPr>
              <a:t>Percent </a:t>
            </a:r>
            <a:r>
              <a:rPr dirty="0" sz="800">
                <a:latin typeface="Arial"/>
                <a:cs typeface="Arial"/>
              </a:rPr>
              <a:t>of SPE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threshold</a:t>
            </a:r>
            <a:endParaRPr sz="800">
              <a:latin typeface="Arial"/>
              <a:cs typeface="Arial"/>
            </a:endParaRPr>
          </a:p>
        </p:txBody>
      </p:sp>
      <p:sp>
        <p:nvSpPr>
          <p:cNvPr id="550" name="object 550"/>
          <p:cNvSpPr/>
          <p:nvPr/>
        </p:nvSpPr>
        <p:spPr>
          <a:xfrm>
            <a:off x="844930" y="1998217"/>
            <a:ext cx="791845" cy="1093470"/>
          </a:xfrm>
          <a:custGeom>
            <a:avLst/>
            <a:gdLst/>
            <a:ahLst/>
            <a:cxnLst/>
            <a:rect l="l" t="t" r="r" b="b"/>
            <a:pathLst>
              <a:path w="791844" h="1093470">
                <a:moveTo>
                  <a:pt x="0" y="1093089"/>
                </a:moveTo>
                <a:lnTo>
                  <a:pt x="791844" y="1093089"/>
                </a:lnTo>
                <a:lnTo>
                  <a:pt x="791844" y="0"/>
                </a:lnTo>
                <a:lnTo>
                  <a:pt x="0" y="0"/>
                </a:lnTo>
                <a:lnTo>
                  <a:pt x="0" y="10930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 txBox="1"/>
          <p:nvPr/>
        </p:nvSpPr>
        <p:spPr>
          <a:xfrm>
            <a:off x="847471" y="2966720"/>
            <a:ext cx="1270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0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52" name="object 552"/>
          <p:cNvSpPr txBox="1"/>
          <p:nvPr/>
        </p:nvSpPr>
        <p:spPr>
          <a:xfrm>
            <a:off x="870077" y="3005582"/>
            <a:ext cx="1092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27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2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53" name="object 553"/>
          <p:cNvSpPr txBox="1"/>
          <p:nvPr/>
        </p:nvSpPr>
        <p:spPr>
          <a:xfrm>
            <a:off x="859282" y="2983992"/>
            <a:ext cx="1206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5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54" name="object 554"/>
          <p:cNvSpPr txBox="1"/>
          <p:nvPr/>
        </p:nvSpPr>
        <p:spPr>
          <a:xfrm>
            <a:off x="855852" y="2932176"/>
            <a:ext cx="1314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9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3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55" name="object 555"/>
          <p:cNvSpPr txBox="1"/>
          <p:nvPr/>
        </p:nvSpPr>
        <p:spPr>
          <a:xfrm>
            <a:off x="923797" y="230886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56" name="object 556"/>
          <p:cNvSpPr txBox="1"/>
          <p:nvPr/>
        </p:nvSpPr>
        <p:spPr>
          <a:xfrm>
            <a:off x="923925" y="2326767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57" name="object 557"/>
          <p:cNvSpPr txBox="1"/>
          <p:nvPr/>
        </p:nvSpPr>
        <p:spPr>
          <a:xfrm>
            <a:off x="847978" y="2917825"/>
            <a:ext cx="1536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18518" sz="450" spc="-27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558" name="object 558"/>
          <p:cNvSpPr txBox="1"/>
          <p:nvPr/>
        </p:nvSpPr>
        <p:spPr>
          <a:xfrm>
            <a:off x="1093469" y="292290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59" name="object 559"/>
          <p:cNvSpPr txBox="1"/>
          <p:nvPr/>
        </p:nvSpPr>
        <p:spPr>
          <a:xfrm>
            <a:off x="846963" y="3032506"/>
            <a:ext cx="3175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2255" algn="l"/>
              </a:tabLst>
            </a:pP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>
                <a:solidFill>
                  <a:srgbClr val="D81B60"/>
                </a:solidFill>
                <a:latin typeface="Times New Roman"/>
                <a:cs typeface="Times New Roman"/>
              </a:rPr>
              <a:t>	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60" name="object 560"/>
          <p:cNvSpPr txBox="1"/>
          <p:nvPr/>
        </p:nvSpPr>
        <p:spPr>
          <a:xfrm>
            <a:off x="1094613" y="2952115"/>
            <a:ext cx="7175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61" name="object 561"/>
          <p:cNvSpPr txBox="1"/>
          <p:nvPr/>
        </p:nvSpPr>
        <p:spPr>
          <a:xfrm>
            <a:off x="847344" y="2840227"/>
            <a:ext cx="3200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9259" sz="450" spc="-24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18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62" name="object 562"/>
          <p:cNvSpPr txBox="1"/>
          <p:nvPr/>
        </p:nvSpPr>
        <p:spPr>
          <a:xfrm>
            <a:off x="1091946" y="2997835"/>
            <a:ext cx="768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563" name="object 563"/>
          <p:cNvSpPr txBox="1"/>
          <p:nvPr/>
        </p:nvSpPr>
        <p:spPr>
          <a:xfrm>
            <a:off x="1092580" y="2972435"/>
            <a:ext cx="774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-3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64" name="object 564"/>
          <p:cNvSpPr txBox="1"/>
          <p:nvPr/>
        </p:nvSpPr>
        <p:spPr>
          <a:xfrm>
            <a:off x="860297" y="2794381"/>
            <a:ext cx="3149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●●●●●</a:t>
            </a:r>
            <a:r>
              <a:rPr dirty="0" baseline="-27777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65" name="object 565"/>
          <p:cNvSpPr txBox="1"/>
          <p:nvPr/>
        </p:nvSpPr>
        <p:spPr>
          <a:xfrm>
            <a:off x="858266" y="2755392"/>
            <a:ext cx="31940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5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5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2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-9259" sz="450">
              <a:latin typeface="MS UI Gothic"/>
              <a:cs typeface="MS UI Gothic"/>
            </a:endParaRPr>
          </a:p>
        </p:txBody>
      </p:sp>
      <p:sp>
        <p:nvSpPr>
          <p:cNvPr id="566" name="object 566"/>
          <p:cNvSpPr txBox="1"/>
          <p:nvPr/>
        </p:nvSpPr>
        <p:spPr>
          <a:xfrm>
            <a:off x="849883" y="2719577"/>
            <a:ext cx="3289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sz="30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67" name="object 567"/>
          <p:cNvSpPr txBox="1"/>
          <p:nvPr/>
        </p:nvSpPr>
        <p:spPr>
          <a:xfrm>
            <a:off x="844930" y="2789301"/>
            <a:ext cx="3371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68" name="object 568"/>
          <p:cNvSpPr txBox="1"/>
          <p:nvPr/>
        </p:nvSpPr>
        <p:spPr>
          <a:xfrm>
            <a:off x="846327" y="2834767"/>
            <a:ext cx="3365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69" name="object 569"/>
          <p:cNvSpPr txBox="1"/>
          <p:nvPr/>
        </p:nvSpPr>
        <p:spPr>
          <a:xfrm>
            <a:off x="857758" y="2898648"/>
            <a:ext cx="3276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111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70" name="object 570"/>
          <p:cNvSpPr txBox="1"/>
          <p:nvPr/>
        </p:nvSpPr>
        <p:spPr>
          <a:xfrm>
            <a:off x="846455" y="2876804"/>
            <a:ext cx="3390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44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9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9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71" name="object 571"/>
          <p:cNvSpPr txBox="1"/>
          <p:nvPr/>
        </p:nvSpPr>
        <p:spPr>
          <a:xfrm>
            <a:off x="849757" y="2744343"/>
            <a:ext cx="3403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8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7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72" name="object 572"/>
          <p:cNvSpPr txBox="1"/>
          <p:nvPr/>
        </p:nvSpPr>
        <p:spPr>
          <a:xfrm>
            <a:off x="860044" y="2700782"/>
            <a:ext cx="3302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6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37037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73" name="object 573"/>
          <p:cNvSpPr txBox="1"/>
          <p:nvPr/>
        </p:nvSpPr>
        <p:spPr>
          <a:xfrm>
            <a:off x="962405" y="2681351"/>
            <a:ext cx="2286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37037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46296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5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74" name="object 574"/>
          <p:cNvSpPr txBox="1"/>
          <p:nvPr/>
        </p:nvSpPr>
        <p:spPr>
          <a:xfrm>
            <a:off x="952500" y="2656967"/>
            <a:ext cx="23939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3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3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46296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9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1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75" name="object 575"/>
          <p:cNvSpPr txBox="1"/>
          <p:nvPr/>
        </p:nvSpPr>
        <p:spPr>
          <a:xfrm>
            <a:off x="1125727" y="260946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76" name="object 576"/>
          <p:cNvSpPr txBox="1"/>
          <p:nvPr/>
        </p:nvSpPr>
        <p:spPr>
          <a:xfrm>
            <a:off x="1131061" y="252552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77" name="object 577"/>
          <p:cNvSpPr txBox="1"/>
          <p:nvPr/>
        </p:nvSpPr>
        <p:spPr>
          <a:xfrm>
            <a:off x="1132586" y="250405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78" name="object 578"/>
          <p:cNvSpPr txBox="1"/>
          <p:nvPr/>
        </p:nvSpPr>
        <p:spPr>
          <a:xfrm>
            <a:off x="1013967" y="2588133"/>
            <a:ext cx="1905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4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579" name="object 579"/>
          <p:cNvSpPr txBox="1"/>
          <p:nvPr/>
        </p:nvSpPr>
        <p:spPr>
          <a:xfrm>
            <a:off x="1127125" y="2548255"/>
            <a:ext cx="793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580" name="object 580"/>
          <p:cNvSpPr txBox="1"/>
          <p:nvPr/>
        </p:nvSpPr>
        <p:spPr>
          <a:xfrm>
            <a:off x="1141475" y="248246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81" name="object 581"/>
          <p:cNvSpPr txBox="1"/>
          <p:nvPr/>
        </p:nvSpPr>
        <p:spPr>
          <a:xfrm>
            <a:off x="1144142" y="2455291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82" name="object 582"/>
          <p:cNvSpPr txBox="1"/>
          <p:nvPr/>
        </p:nvSpPr>
        <p:spPr>
          <a:xfrm>
            <a:off x="1145286" y="243268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83" name="object 583"/>
          <p:cNvSpPr txBox="1"/>
          <p:nvPr/>
        </p:nvSpPr>
        <p:spPr>
          <a:xfrm>
            <a:off x="1146810" y="240626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84" name="object 584"/>
          <p:cNvSpPr txBox="1"/>
          <p:nvPr/>
        </p:nvSpPr>
        <p:spPr>
          <a:xfrm>
            <a:off x="1150874" y="238506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85" name="object 585"/>
          <p:cNvSpPr txBox="1"/>
          <p:nvPr/>
        </p:nvSpPr>
        <p:spPr>
          <a:xfrm>
            <a:off x="1161541" y="235927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86" name="object 586"/>
          <p:cNvSpPr txBox="1"/>
          <p:nvPr/>
        </p:nvSpPr>
        <p:spPr>
          <a:xfrm>
            <a:off x="1163447" y="233807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87" name="object 587"/>
          <p:cNvSpPr txBox="1"/>
          <p:nvPr/>
        </p:nvSpPr>
        <p:spPr>
          <a:xfrm>
            <a:off x="1165605" y="231724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88" name="object 588"/>
          <p:cNvSpPr txBox="1"/>
          <p:nvPr/>
        </p:nvSpPr>
        <p:spPr>
          <a:xfrm>
            <a:off x="1168019" y="229082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89" name="object 589"/>
          <p:cNvSpPr txBox="1"/>
          <p:nvPr/>
        </p:nvSpPr>
        <p:spPr>
          <a:xfrm>
            <a:off x="1175892" y="227012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90" name="object 590"/>
          <p:cNvSpPr txBox="1"/>
          <p:nvPr/>
        </p:nvSpPr>
        <p:spPr>
          <a:xfrm>
            <a:off x="1173988" y="2240788"/>
            <a:ext cx="1511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30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91" name="object 591"/>
          <p:cNvSpPr txBox="1"/>
          <p:nvPr/>
        </p:nvSpPr>
        <p:spPr>
          <a:xfrm>
            <a:off x="1175511" y="2264283"/>
            <a:ext cx="1524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3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9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592" name="object 592"/>
          <p:cNvSpPr txBox="1"/>
          <p:nvPr/>
        </p:nvSpPr>
        <p:spPr>
          <a:xfrm>
            <a:off x="1173861" y="2207895"/>
            <a:ext cx="1625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27777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2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8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93" name="object 593"/>
          <p:cNvSpPr txBox="1"/>
          <p:nvPr/>
        </p:nvSpPr>
        <p:spPr>
          <a:xfrm>
            <a:off x="1198752" y="2202434"/>
            <a:ext cx="1435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1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1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8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594" name="object 594"/>
          <p:cNvSpPr txBox="1"/>
          <p:nvPr/>
        </p:nvSpPr>
        <p:spPr>
          <a:xfrm>
            <a:off x="1288922" y="215366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95" name="object 595"/>
          <p:cNvSpPr txBox="1"/>
          <p:nvPr/>
        </p:nvSpPr>
        <p:spPr>
          <a:xfrm>
            <a:off x="1294511" y="2130298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96" name="object 596"/>
          <p:cNvSpPr txBox="1"/>
          <p:nvPr/>
        </p:nvSpPr>
        <p:spPr>
          <a:xfrm>
            <a:off x="1306067" y="210146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97" name="object 597"/>
          <p:cNvSpPr txBox="1"/>
          <p:nvPr/>
        </p:nvSpPr>
        <p:spPr>
          <a:xfrm>
            <a:off x="1313814" y="207606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98" name="object 598"/>
          <p:cNvSpPr txBox="1"/>
          <p:nvPr/>
        </p:nvSpPr>
        <p:spPr>
          <a:xfrm>
            <a:off x="1325752" y="205041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99" name="object 599"/>
          <p:cNvSpPr txBox="1"/>
          <p:nvPr/>
        </p:nvSpPr>
        <p:spPr>
          <a:xfrm>
            <a:off x="1332102" y="2029333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00" name="object 600"/>
          <p:cNvSpPr txBox="1"/>
          <p:nvPr/>
        </p:nvSpPr>
        <p:spPr>
          <a:xfrm>
            <a:off x="862711" y="3051429"/>
            <a:ext cx="6286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42570" algn="l"/>
                <a:tab pos="535940" algn="l"/>
              </a:tabLst>
            </a:pPr>
            <a:r>
              <a:rPr dirty="0" baseline="18518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>
                <a:solidFill>
                  <a:srgbClr val="D81B60"/>
                </a:solidFill>
                <a:latin typeface="Times New Roman"/>
                <a:cs typeface="Times New Roman"/>
              </a:rPr>
              <a:t>	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>
                <a:solidFill>
                  <a:srgbClr val="D81B60"/>
                </a:solidFill>
                <a:latin typeface="Times New Roman"/>
                <a:cs typeface="Times New Roman"/>
              </a:rPr>
              <a:t>	</a:t>
            </a:r>
            <a:r>
              <a:rPr dirty="0" baseline="9259" sz="450" spc="-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01" name="object 601"/>
          <p:cNvSpPr txBox="1"/>
          <p:nvPr/>
        </p:nvSpPr>
        <p:spPr>
          <a:xfrm>
            <a:off x="1432433" y="232117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02" name="object 602"/>
          <p:cNvSpPr txBox="1"/>
          <p:nvPr/>
        </p:nvSpPr>
        <p:spPr>
          <a:xfrm>
            <a:off x="1432941" y="2389632"/>
            <a:ext cx="71120" cy="10731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05"/>
              </a:lnSpc>
              <a:spcBef>
                <a:spcPts val="125"/>
              </a:spcBef>
            </a:pPr>
            <a:r>
              <a:rPr dirty="0" sz="300" spc="-2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  <a:p>
            <a:pPr marL="15875">
              <a:lnSpc>
                <a:spcPts val="305"/>
              </a:lnSpc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03" name="object 603"/>
          <p:cNvSpPr txBox="1"/>
          <p:nvPr/>
        </p:nvSpPr>
        <p:spPr>
          <a:xfrm>
            <a:off x="1436877" y="255460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04" name="object 604"/>
          <p:cNvSpPr txBox="1"/>
          <p:nvPr/>
        </p:nvSpPr>
        <p:spPr>
          <a:xfrm>
            <a:off x="1437894" y="260578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05" name="object 605"/>
          <p:cNvSpPr txBox="1"/>
          <p:nvPr/>
        </p:nvSpPr>
        <p:spPr>
          <a:xfrm>
            <a:off x="1437513" y="2585466"/>
            <a:ext cx="679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4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06" name="object 606"/>
          <p:cNvSpPr txBox="1"/>
          <p:nvPr/>
        </p:nvSpPr>
        <p:spPr>
          <a:xfrm>
            <a:off x="1438783" y="267525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07" name="object 607"/>
          <p:cNvSpPr txBox="1"/>
          <p:nvPr/>
        </p:nvSpPr>
        <p:spPr>
          <a:xfrm>
            <a:off x="1337563" y="2946781"/>
            <a:ext cx="1771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608" name="object 608"/>
          <p:cNvSpPr txBox="1"/>
          <p:nvPr/>
        </p:nvSpPr>
        <p:spPr>
          <a:xfrm>
            <a:off x="1341627" y="2964561"/>
            <a:ext cx="1746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0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609" name="object 609"/>
          <p:cNvSpPr txBox="1"/>
          <p:nvPr/>
        </p:nvSpPr>
        <p:spPr>
          <a:xfrm>
            <a:off x="1339341" y="2996946"/>
            <a:ext cx="1771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10" name="object 610"/>
          <p:cNvSpPr txBox="1"/>
          <p:nvPr/>
        </p:nvSpPr>
        <p:spPr>
          <a:xfrm>
            <a:off x="1335150" y="3015615"/>
            <a:ext cx="1822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4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5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11" name="object 611"/>
          <p:cNvSpPr txBox="1"/>
          <p:nvPr/>
        </p:nvSpPr>
        <p:spPr>
          <a:xfrm>
            <a:off x="1373758" y="3029204"/>
            <a:ext cx="14478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12" name="object 612"/>
          <p:cNvSpPr txBox="1"/>
          <p:nvPr/>
        </p:nvSpPr>
        <p:spPr>
          <a:xfrm>
            <a:off x="1342516" y="2923667"/>
            <a:ext cx="1968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35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0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8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8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613" name="object 613"/>
          <p:cNvSpPr txBox="1"/>
          <p:nvPr/>
        </p:nvSpPr>
        <p:spPr>
          <a:xfrm>
            <a:off x="1353438" y="2801747"/>
            <a:ext cx="205104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614" name="object 614"/>
          <p:cNvSpPr txBox="1"/>
          <p:nvPr/>
        </p:nvSpPr>
        <p:spPr>
          <a:xfrm>
            <a:off x="1340230" y="2903347"/>
            <a:ext cx="2190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37037" sz="450">
              <a:latin typeface="MS UI Gothic"/>
              <a:cs typeface="MS UI Gothic"/>
            </a:endParaRPr>
          </a:p>
        </p:txBody>
      </p:sp>
      <p:sp>
        <p:nvSpPr>
          <p:cNvPr id="615" name="object 615"/>
          <p:cNvSpPr txBox="1"/>
          <p:nvPr/>
        </p:nvSpPr>
        <p:spPr>
          <a:xfrm>
            <a:off x="1383411" y="2725801"/>
            <a:ext cx="2362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05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18518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616" name="object 616"/>
          <p:cNvSpPr txBox="1"/>
          <p:nvPr/>
        </p:nvSpPr>
        <p:spPr>
          <a:xfrm>
            <a:off x="1439417" y="2698623"/>
            <a:ext cx="1822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89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17" name="object 617"/>
          <p:cNvSpPr txBox="1"/>
          <p:nvPr/>
        </p:nvSpPr>
        <p:spPr>
          <a:xfrm>
            <a:off x="1439036" y="2631313"/>
            <a:ext cx="182880" cy="10413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295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algn="r" marR="5080">
              <a:lnSpc>
                <a:spcPts val="290"/>
              </a:lnSpc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18" name="object 618"/>
          <p:cNvSpPr txBox="1"/>
          <p:nvPr/>
        </p:nvSpPr>
        <p:spPr>
          <a:xfrm>
            <a:off x="1440814" y="2747645"/>
            <a:ext cx="1841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619" name="object 619"/>
          <p:cNvSpPr txBox="1"/>
          <p:nvPr/>
        </p:nvSpPr>
        <p:spPr>
          <a:xfrm>
            <a:off x="1338072" y="2781300"/>
            <a:ext cx="29718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1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-9259" sz="450">
              <a:latin typeface="MS UI Gothic"/>
              <a:cs typeface="MS UI Gothic"/>
            </a:endParaRPr>
          </a:p>
        </p:txBody>
      </p:sp>
      <p:sp>
        <p:nvSpPr>
          <p:cNvPr id="620" name="object 620"/>
          <p:cNvSpPr txBox="1"/>
          <p:nvPr/>
        </p:nvSpPr>
        <p:spPr>
          <a:xfrm>
            <a:off x="1338199" y="2832989"/>
            <a:ext cx="2984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7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21" name="object 621"/>
          <p:cNvSpPr txBox="1"/>
          <p:nvPr/>
        </p:nvSpPr>
        <p:spPr>
          <a:xfrm>
            <a:off x="1340103" y="2857119"/>
            <a:ext cx="2984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19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3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4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4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622" name="object 622"/>
          <p:cNvSpPr txBox="1"/>
          <p:nvPr/>
        </p:nvSpPr>
        <p:spPr>
          <a:xfrm>
            <a:off x="1339088" y="2880106"/>
            <a:ext cx="30289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●●●●●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6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37037" sz="450">
              <a:latin typeface="MS UI Gothic"/>
              <a:cs typeface="MS UI Gothic"/>
            </a:endParaRPr>
          </a:p>
        </p:txBody>
      </p:sp>
      <p:sp>
        <p:nvSpPr>
          <p:cNvPr id="623" name="object 623"/>
          <p:cNvSpPr txBox="1"/>
          <p:nvPr/>
        </p:nvSpPr>
        <p:spPr>
          <a:xfrm>
            <a:off x="1342263" y="2756408"/>
            <a:ext cx="30035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-35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3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1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2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8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0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624" name="object 624"/>
          <p:cNvSpPr/>
          <p:nvPr/>
        </p:nvSpPr>
        <p:spPr>
          <a:xfrm>
            <a:off x="844930" y="2044064"/>
            <a:ext cx="0" cy="1047750"/>
          </a:xfrm>
          <a:custGeom>
            <a:avLst/>
            <a:gdLst/>
            <a:ahLst/>
            <a:cxnLst/>
            <a:rect l="l" t="t" r="r" b="b"/>
            <a:pathLst>
              <a:path w="0" h="1047750">
                <a:moveTo>
                  <a:pt x="0" y="104724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784605" y="3050794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784605" y="2799079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784605" y="254749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784605" y="2295779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784605" y="2044064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 txBox="1"/>
          <p:nvPr/>
        </p:nvSpPr>
        <p:spPr>
          <a:xfrm>
            <a:off x="595348" y="2939157"/>
            <a:ext cx="139065" cy="22352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0.01</a:t>
            </a:r>
            <a:endParaRPr sz="800">
              <a:latin typeface="Arial"/>
              <a:cs typeface="Arial"/>
            </a:endParaRPr>
          </a:p>
        </p:txBody>
      </p:sp>
      <p:sp>
        <p:nvSpPr>
          <p:cNvPr id="631" name="object 631"/>
          <p:cNvSpPr txBox="1"/>
          <p:nvPr/>
        </p:nvSpPr>
        <p:spPr>
          <a:xfrm>
            <a:off x="595348" y="2506481"/>
            <a:ext cx="139065" cy="8191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32" name="object 632"/>
          <p:cNvSpPr txBox="1"/>
          <p:nvPr/>
        </p:nvSpPr>
        <p:spPr>
          <a:xfrm>
            <a:off x="595348" y="1946558"/>
            <a:ext cx="139065" cy="41846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10</a:t>
            </a:r>
            <a:r>
              <a:rPr dirty="0" sz="800" spc="10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</p:txBody>
      </p:sp>
      <p:sp>
        <p:nvSpPr>
          <p:cNvPr id="633" name="object 633"/>
          <p:cNvSpPr/>
          <p:nvPr/>
        </p:nvSpPr>
        <p:spPr>
          <a:xfrm>
            <a:off x="814705" y="308978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814705" y="3075177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814705" y="3062351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814705" y="3050794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814705" y="297497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814705" y="293077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814705" y="289928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814705" y="2874898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814705" y="285496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814705" y="283806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814705" y="2823464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814705" y="281063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814705" y="279907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814705" y="2723388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814705" y="2679064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814705" y="264756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814705" y="262318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814705" y="260324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814705" y="258648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814705" y="257187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814705" y="2554160"/>
            <a:ext cx="30480" cy="9525"/>
          </a:xfrm>
          <a:custGeom>
            <a:avLst/>
            <a:gdLst/>
            <a:ahLst/>
            <a:cxnLst/>
            <a:rect l="l" t="t" r="r" b="b"/>
            <a:pathLst>
              <a:path w="30480" h="9525">
                <a:moveTo>
                  <a:pt x="0" y="9525"/>
                </a:moveTo>
                <a:lnTo>
                  <a:pt x="30225" y="9525"/>
                </a:lnTo>
                <a:lnTo>
                  <a:pt x="30225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814705" y="2542730"/>
            <a:ext cx="30480" cy="9525"/>
          </a:xfrm>
          <a:custGeom>
            <a:avLst/>
            <a:gdLst/>
            <a:ahLst/>
            <a:cxnLst/>
            <a:rect l="l" t="t" r="r" b="b"/>
            <a:pathLst>
              <a:path w="30480" h="9525">
                <a:moveTo>
                  <a:pt x="0" y="9525"/>
                </a:moveTo>
                <a:lnTo>
                  <a:pt x="30225" y="9525"/>
                </a:lnTo>
                <a:lnTo>
                  <a:pt x="30225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814705" y="2471673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814705" y="2427351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814705" y="2395854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814705" y="237147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814705" y="2351658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814705" y="2334767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814705" y="2320163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814705" y="230733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814705" y="229577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814705" y="221996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814705" y="217563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814705" y="2144267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814705" y="2119883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814705" y="209994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814705" y="2083054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814705" y="2068448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814705" y="205562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814705" y="2044064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 txBox="1"/>
          <p:nvPr/>
        </p:nvSpPr>
        <p:spPr>
          <a:xfrm>
            <a:off x="89627" y="2126395"/>
            <a:ext cx="167640" cy="83693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90%</a:t>
            </a:r>
            <a:r>
              <a:rPr dirty="0" sz="1000" spc="-6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Variance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4" name="object 674"/>
          <p:cNvSpPr txBox="1"/>
          <p:nvPr/>
        </p:nvSpPr>
        <p:spPr>
          <a:xfrm>
            <a:off x="687831" y="1531010"/>
            <a:ext cx="1086485" cy="36068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501015" algn="l"/>
              </a:tabLst>
            </a:pPr>
            <a:r>
              <a:rPr dirty="0" sz="800">
                <a:latin typeface="Arial"/>
                <a:cs typeface="Arial"/>
              </a:rPr>
              <a:t>Mar−27	Mar−29</a:t>
            </a:r>
            <a:endParaRPr sz="8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265"/>
              </a:spcBef>
            </a:pPr>
            <a:r>
              <a:rPr dirty="0" sz="1000" b="1">
                <a:latin typeface="Arial"/>
                <a:cs typeface="Arial"/>
              </a:rPr>
              <a:t>Single−state</a:t>
            </a:r>
            <a:r>
              <a:rPr dirty="0" sz="1000" spc="-7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SPE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5" name="object 675"/>
          <p:cNvSpPr/>
          <p:nvPr/>
        </p:nvSpPr>
        <p:spPr>
          <a:xfrm>
            <a:off x="2179954" y="1993455"/>
            <a:ext cx="856932" cy="1158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 txBox="1"/>
          <p:nvPr/>
        </p:nvSpPr>
        <p:spPr>
          <a:xfrm>
            <a:off x="1749397" y="1964205"/>
            <a:ext cx="139065" cy="116141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10">
                <a:latin typeface="Arial"/>
                <a:cs typeface="Arial"/>
              </a:rPr>
              <a:t>Percent </a:t>
            </a:r>
            <a:r>
              <a:rPr dirty="0" sz="800">
                <a:latin typeface="Arial"/>
                <a:cs typeface="Arial"/>
              </a:rPr>
              <a:t>of SPE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threshold</a:t>
            </a:r>
            <a:endParaRPr sz="800">
              <a:latin typeface="Arial"/>
              <a:cs typeface="Arial"/>
            </a:endParaRPr>
          </a:p>
        </p:txBody>
      </p:sp>
      <p:sp>
        <p:nvSpPr>
          <p:cNvPr id="677" name="object 677"/>
          <p:cNvSpPr txBox="1"/>
          <p:nvPr/>
        </p:nvSpPr>
        <p:spPr>
          <a:xfrm>
            <a:off x="2246757" y="2428113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78" name="object 678"/>
          <p:cNvSpPr txBox="1"/>
          <p:nvPr/>
        </p:nvSpPr>
        <p:spPr>
          <a:xfrm>
            <a:off x="2247264" y="2404618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79" name="object 679"/>
          <p:cNvSpPr txBox="1"/>
          <p:nvPr/>
        </p:nvSpPr>
        <p:spPr>
          <a:xfrm>
            <a:off x="2248535" y="2079117"/>
            <a:ext cx="67945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00"/>
              </a:lnSpc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80" name="object 680"/>
          <p:cNvSpPr txBox="1"/>
          <p:nvPr/>
        </p:nvSpPr>
        <p:spPr>
          <a:xfrm>
            <a:off x="2245995" y="3015361"/>
            <a:ext cx="1174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681" name="object 681"/>
          <p:cNvSpPr txBox="1"/>
          <p:nvPr/>
        </p:nvSpPr>
        <p:spPr>
          <a:xfrm>
            <a:off x="2252979" y="2983357"/>
            <a:ext cx="123189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0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82" name="object 682"/>
          <p:cNvSpPr txBox="1"/>
          <p:nvPr/>
        </p:nvSpPr>
        <p:spPr>
          <a:xfrm>
            <a:off x="2242057" y="2969387"/>
            <a:ext cx="1346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7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683" name="object 683"/>
          <p:cNvSpPr txBox="1"/>
          <p:nvPr/>
        </p:nvSpPr>
        <p:spPr>
          <a:xfrm>
            <a:off x="2242185" y="2941574"/>
            <a:ext cx="1346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0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0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8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84" name="object 684"/>
          <p:cNvSpPr txBox="1"/>
          <p:nvPr/>
        </p:nvSpPr>
        <p:spPr>
          <a:xfrm>
            <a:off x="2319147" y="218440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85" name="object 685"/>
          <p:cNvSpPr txBox="1"/>
          <p:nvPr/>
        </p:nvSpPr>
        <p:spPr>
          <a:xfrm>
            <a:off x="2324100" y="2155698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86" name="object 686"/>
          <p:cNvSpPr txBox="1"/>
          <p:nvPr/>
        </p:nvSpPr>
        <p:spPr>
          <a:xfrm>
            <a:off x="2329052" y="2306193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87" name="object 687"/>
          <p:cNvSpPr txBox="1"/>
          <p:nvPr/>
        </p:nvSpPr>
        <p:spPr>
          <a:xfrm>
            <a:off x="2249170" y="3033522"/>
            <a:ext cx="3181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2890" algn="l"/>
              </a:tabLst>
            </a:pPr>
            <a:r>
              <a:rPr dirty="0" baseline="18518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D81B60"/>
                </a:solidFill>
                <a:latin typeface="Times New Roman"/>
                <a:cs typeface="Times New Roman"/>
              </a:rPr>
              <a:t>	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688" name="object 688"/>
          <p:cNvSpPr txBox="1"/>
          <p:nvPr/>
        </p:nvSpPr>
        <p:spPr>
          <a:xfrm>
            <a:off x="2409570" y="2604516"/>
            <a:ext cx="1714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8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689" name="object 689"/>
          <p:cNvSpPr txBox="1"/>
          <p:nvPr/>
        </p:nvSpPr>
        <p:spPr>
          <a:xfrm>
            <a:off x="2514092" y="254596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90" name="object 690"/>
          <p:cNvSpPr txBox="1"/>
          <p:nvPr/>
        </p:nvSpPr>
        <p:spPr>
          <a:xfrm>
            <a:off x="2319527" y="2564638"/>
            <a:ext cx="2679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-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13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0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691" name="object 691"/>
          <p:cNvSpPr txBox="1"/>
          <p:nvPr/>
        </p:nvSpPr>
        <p:spPr>
          <a:xfrm>
            <a:off x="2524379" y="2389251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92" name="object 692"/>
          <p:cNvSpPr txBox="1"/>
          <p:nvPr/>
        </p:nvSpPr>
        <p:spPr>
          <a:xfrm>
            <a:off x="2509520" y="2280539"/>
            <a:ext cx="914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0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93" name="object 693"/>
          <p:cNvSpPr txBox="1"/>
          <p:nvPr/>
        </p:nvSpPr>
        <p:spPr>
          <a:xfrm>
            <a:off x="2520569" y="2494152"/>
            <a:ext cx="831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8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94" name="object 694"/>
          <p:cNvSpPr txBox="1"/>
          <p:nvPr/>
        </p:nvSpPr>
        <p:spPr>
          <a:xfrm>
            <a:off x="2502280" y="2379218"/>
            <a:ext cx="1016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95" name="object 695"/>
          <p:cNvSpPr txBox="1"/>
          <p:nvPr/>
        </p:nvSpPr>
        <p:spPr>
          <a:xfrm>
            <a:off x="2519807" y="2352294"/>
            <a:ext cx="857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696" name="object 696"/>
          <p:cNvSpPr txBox="1"/>
          <p:nvPr/>
        </p:nvSpPr>
        <p:spPr>
          <a:xfrm>
            <a:off x="2502407" y="2334006"/>
            <a:ext cx="1047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697" name="object 697"/>
          <p:cNvSpPr txBox="1"/>
          <p:nvPr/>
        </p:nvSpPr>
        <p:spPr>
          <a:xfrm>
            <a:off x="2522601" y="2259202"/>
            <a:ext cx="9080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3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1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698" name="object 698"/>
          <p:cNvSpPr txBox="1"/>
          <p:nvPr/>
        </p:nvSpPr>
        <p:spPr>
          <a:xfrm>
            <a:off x="2509266" y="2305431"/>
            <a:ext cx="1276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3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99" name="object 699"/>
          <p:cNvSpPr txBox="1"/>
          <p:nvPr/>
        </p:nvSpPr>
        <p:spPr>
          <a:xfrm>
            <a:off x="2507995" y="2234565"/>
            <a:ext cx="1314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1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00" name="object 700"/>
          <p:cNvSpPr txBox="1"/>
          <p:nvPr/>
        </p:nvSpPr>
        <p:spPr>
          <a:xfrm>
            <a:off x="2506852" y="2144776"/>
            <a:ext cx="1346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701" name="object 701"/>
          <p:cNvSpPr txBox="1"/>
          <p:nvPr/>
        </p:nvSpPr>
        <p:spPr>
          <a:xfrm>
            <a:off x="2532888" y="2421890"/>
            <a:ext cx="1619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12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702" name="object 702"/>
          <p:cNvSpPr txBox="1"/>
          <p:nvPr/>
        </p:nvSpPr>
        <p:spPr>
          <a:xfrm>
            <a:off x="2516632" y="2440432"/>
            <a:ext cx="180340" cy="92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250"/>
              </a:lnSpc>
              <a:spcBef>
                <a:spcPts val="125"/>
              </a:spcBef>
            </a:pP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1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-9259" sz="450">
              <a:latin typeface="MS UI Gothic"/>
              <a:cs typeface="MS UI Gothic"/>
            </a:endParaRPr>
          </a:p>
          <a:p>
            <a:pPr marL="33655">
              <a:lnSpc>
                <a:spcPts val="250"/>
              </a:lnSpc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03" name="object 703"/>
          <p:cNvSpPr txBox="1"/>
          <p:nvPr/>
        </p:nvSpPr>
        <p:spPr>
          <a:xfrm>
            <a:off x="2426842" y="2626233"/>
            <a:ext cx="27749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12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3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704" name="object 704"/>
          <p:cNvSpPr txBox="1"/>
          <p:nvPr/>
        </p:nvSpPr>
        <p:spPr>
          <a:xfrm>
            <a:off x="2281682" y="2657094"/>
            <a:ext cx="426084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1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22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3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705" name="object 705"/>
          <p:cNvSpPr txBox="1"/>
          <p:nvPr/>
        </p:nvSpPr>
        <p:spPr>
          <a:xfrm>
            <a:off x="2307589" y="2534285"/>
            <a:ext cx="4089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9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55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5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44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20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-5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5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706" name="object 706"/>
          <p:cNvSpPr txBox="1"/>
          <p:nvPr/>
        </p:nvSpPr>
        <p:spPr>
          <a:xfrm>
            <a:off x="2509773" y="2209673"/>
            <a:ext cx="2159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sz="300" spc="-10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707" name="object 707"/>
          <p:cNvSpPr txBox="1"/>
          <p:nvPr/>
        </p:nvSpPr>
        <p:spPr>
          <a:xfrm>
            <a:off x="2506979" y="2196211"/>
            <a:ext cx="2222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1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45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708" name="object 708"/>
          <p:cNvSpPr txBox="1"/>
          <p:nvPr/>
        </p:nvSpPr>
        <p:spPr>
          <a:xfrm>
            <a:off x="2507488" y="2160777"/>
            <a:ext cx="2425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09" name="object 709"/>
          <p:cNvSpPr txBox="1"/>
          <p:nvPr/>
        </p:nvSpPr>
        <p:spPr>
          <a:xfrm>
            <a:off x="2532379" y="2004568"/>
            <a:ext cx="2260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710" name="object 710"/>
          <p:cNvSpPr txBox="1"/>
          <p:nvPr/>
        </p:nvSpPr>
        <p:spPr>
          <a:xfrm>
            <a:off x="2505836" y="2115820"/>
            <a:ext cx="2533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0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711" name="object 711"/>
          <p:cNvSpPr txBox="1"/>
          <p:nvPr/>
        </p:nvSpPr>
        <p:spPr>
          <a:xfrm>
            <a:off x="2547620" y="2079879"/>
            <a:ext cx="2184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1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1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14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12" name="object 712"/>
          <p:cNvSpPr txBox="1"/>
          <p:nvPr/>
        </p:nvSpPr>
        <p:spPr>
          <a:xfrm>
            <a:off x="2576829" y="1961642"/>
            <a:ext cx="1936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114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7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13" name="object 713"/>
          <p:cNvSpPr txBox="1"/>
          <p:nvPr/>
        </p:nvSpPr>
        <p:spPr>
          <a:xfrm>
            <a:off x="2556891" y="2071497"/>
            <a:ext cx="2184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8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2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37037" sz="450" spc="-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714" name="object 714"/>
          <p:cNvSpPr txBox="1"/>
          <p:nvPr/>
        </p:nvSpPr>
        <p:spPr>
          <a:xfrm>
            <a:off x="2559811" y="2018792"/>
            <a:ext cx="223520" cy="88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3335">
              <a:lnSpc>
                <a:spcPts val="229"/>
              </a:lnSpc>
              <a:spcBef>
                <a:spcPts val="125"/>
              </a:spcBef>
            </a:pP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5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7">
                <a:solidFill>
                  <a:srgbClr val="D81B60"/>
                </a:solidFill>
                <a:latin typeface="Times New Roman"/>
                <a:cs typeface="Times New Roman"/>
              </a:rPr>
              <a:t> </a:t>
            </a: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1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229"/>
              </a:lnSpc>
            </a:pPr>
            <a:r>
              <a:rPr dirty="0" sz="300" spc="-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9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37037" sz="450" spc="-97">
                <a:solidFill>
                  <a:srgbClr val="D81B60"/>
                </a:solidFill>
                <a:latin typeface="MS UI Gothic"/>
                <a:cs typeface="MS UI Gothic"/>
              </a:rPr>
              <a:t>●     </a:t>
            </a:r>
            <a:r>
              <a:rPr dirty="0" baseline="-37037" sz="450" spc="-89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715" name="object 715"/>
          <p:cNvSpPr txBox="1"/>
          <p:nvPr/>
        </p:nvSpPr>
        <p:spPr>
          <a:xfrm>
            <a:off x="2733039" y="3038856"/>
            <a:ext cx="1466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7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716" name="object 716"/>
          <p:cNvSpPr txBox="1"/>
          <p:nvPr/>
        </p:nvSpPr>
        <p:spPr>
          <a:xfrm>
            <a:off x="2250567" y="3051683"/>
            <a:ext cx="6343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50825" algn="l"/>
                <a:tab pos="494030" algn="l"/>
              </a:tabLst>
            </a:pPr>
            <a:r>
              <a:rPr dirty="0" baseline="9259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00">
                <a:solidFill>
                  <a:srgbClr val="D81B60"/>
                </a:solidFill>
                <a:latin typeface="Times New Roman"/>
                <a:cs typeface="Times New Roman"/>
              </a:rPr>
              <a:t>	</a:t>
            </a:r>
            <a:r>
              <a:rPr dirty="0" sz="300" spc="-1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0">
                <a:solidFill>
                  <a:srgbClr val="D81B60"/>
                </a:solidFill>
                <a:latin typeface="Times New Roman"/>
                <a:cs typeface="Times New Roman"/>
              </a:rPr>
              <a:t>	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1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4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17" name="object 717"/>
          <p:cNvSpPr txBox="1"/>
          <p:nvPr/>
        </p:nvSpPr>
        <p:spPr>
          <a:xfrm>
            <a:off x="2831592" y="2217674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18" name="object 718"/>
          <p:cNvSpPr txBox="1"/>
          <p:nvPr/>
        </p:nvSpPr>
        <p:spPr>
          <a:xfrm>
            <a:off x="2788157" y="2462149"/>
            <a:ext cx="1111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19" name="object 719"/>
          <p:cNvSpPr txBox="1"/>
          <p:nvPr/>
        </p:nvSpPr>
        <p:spPr>
          <a:xfrm>
            <a:off x="2832100" y="2448433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20" name="object 720"/>
          <p:cNvSpPr txBox="1"/>
          <p:nvPr/>
        </p:nvSpPr>
        <p:spPr>
          <a:xfrm>
            <a:off x="2834639" y="213055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21" name="object 721"/>
          <p:cNvSpPr txBox="1"/>
          <p:nvPr/>
        </p:nvSpPr>
        <p:spPr>
          <a:xfrm>
            <a:off x="2495676" y="2955163"/>
            <a:ext cx="4152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35">
                <a:solidFill>
                  <a:srgbClr val="D81B60"/>
                </a:solidFill>
                <a:latin typeface="MS UI Gothic"/>
                <a:cs typeface="MS UI Gothic"/>
              </a:rPr>
              <a:t>●● </a:t>
            </a:r>
            <a:r>
              <a:rPr dirty="0" baseline="-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6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22" name="object 722"/>
          <p:cNvSpPr txBox="1"/>
          <p:nvPr/>
        </p:nvSpPr>
        <p:spPr>
          <a:xfrm>
            <a:off x="2732277" y="3018027"/>
            <a:ext cx="17970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0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723" name="object 723"/>
          <p:cNvSpPr txBox="1"/>
          <p:nvPr/>
        </p:nvSpPr>
        <p:spPr>
          <a:xfrm>
            <a:off x="2487422" y="2985516"/>
            <a:ext cx="42481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54635" algn="l"/>
              </a:tabLst>
            </a:pPr>
            <a:r>
              <a:rPr dirty="0" sz="30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4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>
                <a:solidFill>
                  <a:srgbClr val="D81B60"/>
                </a:solidFill>
                <a:latin typeface="Times New Roman"/>
                <a:cs typeface="Times New Roman"/>
              </a:rPr>
              <a:t>	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8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24" name="object 724"/>
          <p:cNvSpPr txBox="1"/>
          <p:nvPr/>
        </p:nvSpPr>
        <p:spPr>
          <a:xfrm>
            <a:off x="2857119" y="235534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25" name="object 725"/>
          <p:cNvSpPr txBox="1"/>
          <p:nvPr/>
        </p:nvSpPr>
        <p:spPr>
          <a:xfrm>
            <a:off x="2896997" y="2342134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26" name="object 726"/>
          <p:cNvSpPr txBox="1"/>
          <p:nvPr/>
        </p:nvSpPr>
        <p:spPr>
          <a:xfrm>
            <a:off x="2495169" y="2949575"/>
            <a:ext cx="495934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50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27777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5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78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5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0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5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727" name="object 727"/>
          <p:cNvSpPr txBox="1"/>
          <p:nvPr/>
        </p:nvSpPr>
        <p:spPr>
          <a:xfrm>
            <a:off x="2835529" y="2597531"/>
            <a:ext cx="1714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4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8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8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728" name="object 728"/>
          <p:cNvSpPr txBox="1"/>
          <p:nvPr/>
        </p:nvSpPr>
        <p:spPr>
          <a:xfrm>
            <a:off x="2940685" y="2504694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29" name="object 729"/>
          <p:cNvSpPr txBox="1"/>
          <p:nvPr/>
        </p:nvSpPr>
        <p:spPr>
          <a:xfrm>
            <a:off x="2943479" y="253225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30" name="object 730"/>
          <p:cNvSpPr txBox="1"/>
          <p:nvPr/>
        </p:nvSpPr>
        <p:spPr>
          <a:xfrm>
            <a:off x="2832480" y="2554732"/>
            <a:ext cx="1822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1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731" name="object 731"/>
          <p:cNvSpPr txBox="1"/>
          <p:nvPr/>
        </p:nvSpPr>
        <p:spPr>
          <a:xfrm>
            <a:off x="2245486" y="2881249"/>
            <a:ext cx="7747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1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1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5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3703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732" name="object 732"/>
          <p:cNvSpPr txBox="1"/>
          <p:nvPr/>
        </p:nvSpPr>
        <p:spPr>
          <a:xfrm>
            <a:off x="2273680" y="2735580"/>
            <a:ext cx="7480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9259" sz="450" spc="-24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6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●●●●</a:t>
            </a:r>
            <a:r>
              <a:rPr dirty="0" baseline="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7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3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sz="300" spc="-8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8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2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12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8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2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-10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0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5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-9259" sz="450">
              <a:latin typeface="MS UI Gothic"/>
              <a:cs typeface="MS UI Gothic"/>
            </a:endParaRPr>
          </a:p>
        </p:txBody>
      </p:sp>
      <p:sp>
        <p:nvSpPr>
          <p:cNvPr id="733" name="object 733"/>
          <p:cNvSpPr txBox="1"/>
          <p:nvPr/>
        </p:nvSpPr>
        <p:spPr>
          <a:xfrm>
            <a:off x="2312670" y="2702179"/>
            <a:ext cx="7105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6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6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22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sz="300" spc="-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1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3703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734" name="object 734"/>
          <p:cNvSpPr txBox="1"/>
          <p:nvPr/>
        </p:nvSpPr>
        <p:spPr>
          <a:xfrm>
            <a:off x="2261870" y="2766949"/>
            <a:ext cx="7620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37037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5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4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6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35" name="object 735"/>
          <p:cNvSpPr txBox="1"/>
          <p:nvPr/>
        </p:nvSpPr>
        <p:spPr>
          <a:xfrm>
            <a:off x="2255520" y="2813558"/>
            <a:ext cx="7689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70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9259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7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8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5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1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736" name="object 736"/>
          <p:cNvSpPr txBox="1"/>
          <p:nvPr/>
        </p:nvSpPr>
        <p:spPr>
          <a:xfrm>
            <a:off x="2256154" y="2836672"/>
            <a:ext cx="7683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7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5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24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37037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37037" sz="450">
              <a:latin typeface="MS UI Gothic"/>
              <a:cs typeface="MS UI Gothic"/>
            </a:endParaRPr>
          </a:p>
        </p:txBody>
      </p:sp>
      <p:sp>
        <p:nvSpPr>
          <p:cNvPr id="737" name="object 737"/>
          <p:cNvSpPr txBox="1"/>
          <p:nvPr/>
        </p:nvSpPr>
        <p:spPr>
          <a:xfrm>
            <a:off x="2772155" y="2654681"/>
            <a:ext cx="2540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14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1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38" name="object 738"/>
          <p:cNvSpPr txBox="1"/>
          <p:nvPr/>
        </p:nvSpPr>
        <p:spPr>
          <a:xfrm>
            <a:off x="2833623" y="2575941"/>
            <a:ext cx="1930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6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2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8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739" name="object 739"/>
          <p:cNvSpPr txBox="1"/>
          <p:nvPr/>
        </p:nvSpPr>
        <p:spPr>
          <a:xfrm>
            <a:off x="2293492" y="2713101"/>
            <a:ext cx="7340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15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8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8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8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3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0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3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1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40" name="object 740"/>
          <p:cNvSpPr txBox="1"/>
          <p:nvPr/>
        </p:nvSpPr>
        <p:spPr>
          <a:xfrm>
            <a:off x="2769235" y="2624455"/>
            <a:ext cx="2584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741" name="object 741"/>
          <p:cNvSpPr txBox="1"/>
          <p:nvPr/>
        </p:nvSpPr>
        <p:spPr>
          <a:xfrm>
            <a:off x="2244470" y="2903855"/>
            <a:ext cx="7874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7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3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7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742" name="object 742"/>
          <p:cNvSpPr txBox="1"/>
          <p:nvPr/>
        </p:nvSpPr>
        <p:spPr>
          <a:xfrm>
            <a:off x="2241042" y="2845562"/>
            <a:ext cx="7912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15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743" name="object 743"/>
          <p:cNvSpPr txBox="1"/>
          <p:nvPr/>
        </p:nvSpPr>
        <p:spPr>
          <a:xfrm>
            <a:off x="2255773" y="2777871"/>
            <a:ext cx="7785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7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8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-9259" sz="450">
              <a:latin typeface="MS UI Gothic"/>
              <a:cs typeface="MS UI Gothic"/>
            </a:endParaRPr>
          </a:p>
        </p:txBody>
      </p:sp>
      <p:sp>
        <p:nvSpPr>
          <p:cNvPr id="744" name="object 744"/>
          <p:cNvSpPr txBox="1"/>
          <p:nvPr/>
        </p:nvSpPr>
        <p:spPr>
          <a:xfrm>
            <a:off x="2243201" y="2914396"/>
            <a:ext cx="7912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●●●●</a:t>
            </a:r>
            <a:r>
              <a:rPr dirty="0" baseline="-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4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1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02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-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18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1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1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1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1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1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45" name="object 745"/>
          <p:cNvSpPr txBox="1"/>
          <p:nvPr/>
        </p:nvSpPr>
        <p:spPr>
          <a:xfrm>
            <a:off x="2318766" y="2679065"/>
            <a:ext cx="7213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6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3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sz="300" spc="-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746" name="object 746"/>
          <p:cNvSpPr txBox="1"/>
          <p:nvPr/>
        </p:nvSpPr>
        <p:spPr>
          <a:xfrm>
            <a:off x="1990824" y="2939157"/>
            <a:ext cx="139065" cy="22352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0.01</a:t>
            </a:r>
            <a:endParaRPr sz="800">
              <a:latin typeface="Arial"/>
              <a:cs typeface="Arial"/>
            </a:endParaRPr>
          </a:p>
        </p:txBody>
      </p:sp>
      <p:sp>
        <p:nvSpPr>
          <p:cNvPr id="747" name="object 747"/>
          <p:cNvSpPr txBox="1"/>
          <p:nvPr/>
        </p:nvSpPr>
        <p:spPr>
          <a:xfrm>
            <a:off x="1990824" y="2506481"/>
            <a:ext cx="139065" cy="8191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748" name="object 748"/>
          <p:cNvSpPr txBox="1"/>
          <p:nvPr/>
        </p:nvSpPr>
        <p:spPr>
          <a:xfrm>
            <a:off x="1990824" y="1946558"/>
            <a:ext cx="139065" cy="41846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10</a:t>
            </a:r>
            <a:r>
              <a:rPr dirty="0" sz="800" spc="10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</p:txBody>
      </p:sp>
      <p:sp>
        <p:nvSpPr>
          <p:cNvPr id="749" name="object 749"/>
          <p:cNvSpPr txBox="1"/>
          <p:nvPr/>
        </p:nvSpPr>
        <p:spPr>
          <a:xfrm>
            <a:off x="2083180" y="1531010"/>
            <a:ext cx="1043940" cy="36068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501015" algn="l"/>
              </a:tabLst>
            </a:pPr>
            <a:r>
              <a:rPr dirty="0" sz="800">
                <a:latin typeface="Arial"/>
                <a:cs typeface="Arial"/>
              </a:rPr>
              <a:t>Mar−27	Mar−29</a:t>
            </a:r>
            <a:endParaRPr sz="8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265"/>
              </a:spcBef>
            </a:pPr>
            <a:r>
              <a:rPr dirty="0" sz="1000" b="1">
                <a:latin typeface="Arial"/>
                <a:cs typeface="Arial"/>
              </a:rPr>
              <a:t>Multi−state</a:t>
            </a:r>
            <a:r>
              <a:rPr dirty="0" sz="1000" spc="-7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SPE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0" name="object 750"/>
          <p:cNvSpPr/>
          <p:nvPr/>
        </p:nvSpPr>
        <p:spPr>
          <a:xfrm>
            <a:off x="3575303" y="1993455"/>
            <a:ext cx="856932" cy="1158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 txBox="1"/>
          <p:nvPr/>
        </p:nvSpPr>
        <p:spPr>
          <a:xfrm>
            <a:off x="3144746" y="2006520"/>
            <a:ext cx="139065" cy="107696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10">
                <a:latin typeface="Arial"/>
                <a:cs typeface="Arial"/>
              </a:rPr>
              <a:t>Percent </a:t>
            </a:r>
            <a:r>
              <a:rPr dirty="0" sz="800">
                <a:latin typeface="Arial"/>
                <a:cs typeface="Arial"/>
              </a:rPr>
              <a:t>of T2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threshold</a:t>
            </a:r>
            <a:endParaRPr sz="800">
              <a:latin typeface="Arial"/>
              <a:cs typeface="Arial"/>
            </a:endParaRPr>
          </a:p>
        </p:txBody>
      </p:sp>
      <p:sp>
        <p:nvSpPr>
          <p:cNvPr id="752" name="object 752"/>
          <p:cNvSpPr txBox="1"/>
          <p:nvPr/>
        </p:nvSpPr>
        <p:spPr>
          <a:xfrm>
            <a:off x="3642995" y="2922777"/>
            <a:ext cx="876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1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753" name="object 753"/>
          <p:cNvSpPr txBox="1"/>
          <p:nvPr/>
        </p:nvSpPr>
        <p:spPr>
          <a:xfrm>
            <a:off x="3637407" y="2937764"/>
            <a:ext cx="9398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28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54" name="object 754"/>
          <p:cNvSpPr txBox="1"/>
          <p:nvPr/>
        </p:nvSpPr>
        <p:spPr>
          <a:xfrm>
            <a:off x="3654297" y="3011805"/>
            <a:ext cx="800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30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55" name="object 755"/>
          <p:cNvSpPr txBox="1"/>
          <p:nvPr/>
        </p:nvSpPr>
        <p:spPr>
          <a:xfrm>
            <a:off x="3643757" y="2967101"/>
            <a:ext cx="990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3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3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56" name="object 756"/>
          <p:cNvSpPr txBox="1"/>
          <p:nvPr/>
        </p:nvSpPr>
        <p:spPr>
          <a:xfrm>
            <a:off x="3644265" y="2981325"/>
            <a:ext cx="990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3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757" name="object 757"/>
          <p:cNvSpPr txBox="1"/>
          <p:nvPr/>
        </p:nvSpPr>
        <p:spPr>
          <a:xfrm>
            <a:off x="3714750" y="254330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58" name="object 758"/>
          <p:cNvSpPr txBox="1"/>
          <p:nvPr/>
        </p:nvSpPr>
        <p:spPr>
          <a:xfrm>
            <a:off x="3714496" y="2585466"/>
            <a:ext cx="2120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0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56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59" name="object 759"/>
          <p:cNvSpPr txBox="1"/>
          <p:nvPr/>
        </p:nvSpPr>
        <p:spPr>
          <a:xfrm>
            <a:off x="3863721" y="256222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60" name="object 760"/>
          <p:cNvSpPr txBox="1"/>
          <p:nvPr/>
        </p:nvSpPr>
        <p:spPr>
          <a:xfrm>
            <a:off x="3663950" y="2793492"/>
            <a:ext cx="2692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27777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761" name="object 761"/>
          <p:cNvSpPr txBox="1"/>
          <p:nvPr/>
        </p:nvSpPr>
        <p:spPr>
          <a:xfrm>
            <a:off x="3715384" y="2724023"/>
            <a:ext cx="2203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1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8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1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7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1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762" name="object 762"/>
          <p:cNvSpPr txBox="1"/>
          <p:nvPr/>
        </p:nvSpPr>
        <p:spPr>
          <a:xfrm>
            <a:off x="3683761" y="2755265"/>
            <a:ext cx="255904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63" name="object 763"/>
          <p:cNvSpPr txBox="1"/>
          <p:nvPr/>
        </p:nvSpPr>
        <p:spPr>
          <a:xfrm>
            <a:off x="3697604" y="2744977"/>
            <a:ext cx="2444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64" name="object 764"/>
          <p:cNvSpPr txBox="1"/>
          <p:nvPr/>
        </p:nvSpPr>
        <p:spPr>
          <a:xfrm>
            <a:off x="3639820" y="2866771"/>
            <a:ext cx="30988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-2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2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11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765" name="object 765"/>
          <p:cNvSpPr txBox="1"/>
          <p:nvPr/>
        </p:nvSpPr>
        <p:spPr>
          <a:xfrm>
            <a:off x="3636390" y="2859151"/>
            <a:ext cx="3149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19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766" name="object 766"/>
          <p:cNvSpPr txBox="1"/>
          <p:nvPr/>
        </p:nvSpPr>
        <p:spPr>
          <a:xfrm>
            <a:off x="3717035" y="2703576"/>
            <a:ext cx="2355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42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27777" sz="450" spc="-14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2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1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767" name="object 767"/>
          <p:cNvSpPr txBox="1"/>
          <p:nvPr/>
        </p:nvSpPr>
        <p:spPr>
          <a:xfrm>
            <a:off x="3640963" y="2832354"/>
            <a:ext cx="3136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768" name="object 768"/>
          <p:cNvSpPr txBox="1"/>
          <p:nvPr/>
        </p:nvSpPr>
        <p:spPr>
          <a:xfrm>
            <a:off x="3891153" y="3022981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69" name="object 769"/>
          <p:cNvSpPr txBox="1"/>
          <p:nvPr/>
        </p:nvSpPr>
        <p:spPr>
          <a:xfrm>
            <a:off x="3880484" y="2921254"/>
            <a:ext cx="787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3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70" name="object 770"/>
          <p:cNvSpPr txBox="1"/>
          <p:nvPr/>
        </p:nvSpPr>
        <p:spPr>
          <a:xfrm>
            <a:off x="3637915" y="2895727"/>
            <a:ext cx="3219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57175" algn="l"/>
              </a:tabLst>
            </a:pPr>
            <a:r>
              <a:rPr dirty="0" sz="300" spc="-17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>
                <a:solidFill>
                  <a:srgbClr val="1E88E5"/>
                </a:solidFill>
                <a:latin typeface="Times New Roman"/>
                <a:cs typeface="Times New Roman"/>
              </a:rPr>
              <a:t>	</a:t>
            </a:r>
            <a:r>
              <a:rPr dirty="0" sz="300" spc="-22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771" name="object 771"/>
          <p:cNvSpPr txBox="1"/>
          <p:nvPr/>
        </p:nvSpPr>
        <p:spPr>
          <a:xfrm>
            <a:off x="3884676" y="3000502"/>
            <a:ext cx="762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772" name="object 772"/>
          <p:cNvSpPr txBox="1"/>
          <p:nvPr/>
        </p:nvSpPr>
        <p:spPr>
          <a:xfrm>
            <a:off x="3881628" y="2954909"/>
            <a:ext cx="800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1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73" name="object 773"/>
          <p:cNvSpPr txBox="1"/>
          <p:nvPr/>
        </p:nvSpPr>
        <p:spPr>
          <a:xfrm>
            <a:off x="3885438" y="2932176"/>
            <a:ext cx="762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35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74" name="object 774"/>
          <p:cNvSpPr txBox="1"/>
          <p:nvPr/>
        </p:nvSpPr>
        <p:spPr>
          <a:xfrm>
            <a:off x="3641725" y="2813304"/>
            <a:ext cx="3200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8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775" name="object 775"/>
          <p:cNvSpPr txBox="1"/>
          <p:nvPr/>
        </p:nvSpPr>
        <p:spPr>
          <a:xfrm>
            <a:off x="3712717" y="2679827"/>
            <a:ext cx="2501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-12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2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8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8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76" name="object 776"/>
          <p:cNvSpPr txBox="1"/>
          <p:nvPr/>
        </p:nvSpPr>
        <p:spPr>
          <a:xfrm>
            <a:off x="3768725" y="2632456"/>
            <a:ext cx="194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777" name="object 777"/>
          <p:cNvSpPr txBox="1"/>
          <p:nvPr/>
        </p:nvSpPr>
        <p:spPr>
          <a:xfrm>
            <a:off x="3710432" y="2619756"/>
            <a:ext cx="2533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5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78" name="object 778"/>
          <p:cNvSpPr txBox="1"/>
          <p:nvPr/>
        </p:nvSpPr>
        <p:spPr>
          <a:xfrm>
            <a:off x="3898138" y="235559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79" name="object 779"/>
          <p:cNvSpPr txBox="1"/>
          <p:nvPr/>
        </p:nvSpPr>
        <p:spPr>
          <a:xfrm>
            <a:off x="3899027" y="232892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80" name="object 780"/>
          <p:cNvSpPr txBox="1"/>
          <p:nvPr/>
        </p:nvSpPr>
        <p:spPr>
          <a:xfrm>
            <a:off x="3899153" y="230200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81" name="object 781"/>
          <p:cNvSpPr txBox="1"/>
          <p:nvPr/>
        </p:nvSpPr>
        <p:spPr>
          <a:xfrm>
            <a:off x="3901694" y="225894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82" name="object 782"/>
          <p:cNvSpPr txBox="1"/>
          <p:nvPr/>
        </p:nvSpPr>
        <p:spPr>
          <a:xfrm>
            <a:off x="3903726" y="228028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83" name="object 783"/>
          <p:cNvSpPr txBox="1"/>
          <p:nvPr/>
        </p:nvSpPr>
        <p:spPr>
          <a:xfrm>
            <a:off x="3904741" y="237845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84" name="object 784"/>
          <p:cNvSpPr txBox="1"/>
          <p:nvPr/>
        </p:nvSpPr>
        <p:spPr>
          <a:xfrm>
            <a:off x="3896995" y="2393950"/>
            <a:ext cx="79375" cy="202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3335">
              <a:lnSpc>
                <a:spcPts val="315"/>
              </a:lnSpc>
              <a:spcBef>
                <a:spcPts val="125"/>
              </a:spcBef>
            </a:pPr>
            <a:r>
              <a:rPr dirty="0" sz="300" spc="-22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3335">
              <a:lnSpc>
                <a:spcPts val="315"/>
              </a:lnSpc>
            </a:pPr>
            <a:r>
              <a:rPr dirty="0" baseline="9259" sz="450" spc="-32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24130">
              <a:lnSpc>
                <a:spcPts val="330"/>
              </a:lnSpc>
              <a:spcBef>
                <a:spcPts val="7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30"/>
              </a:lnSpc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85" name="object 785"/>
          <p:cNvSpPr txBox="1"/>
          <p:nvPr/>
        </p:nvSpPr>
        <p:spPr>
          <a:xfrm>
            <a:off x="3913632" y="224218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86" name="object 786"/>
          <p:cNvSpPr txBox="1"/>
          <p:nvPr/>
        </p:nvSpPr>
        <p:spPr>
          <a:xfrm>
            <a:off x="3913885" y="220853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87" name="object 787"/>
          <p:cNvSpPr txBox="1"/>
          <p:nvPr/>
        </p:nvSpPr>
        <p:spPr>
          <a:xfrm>
            <a:off x="3901185" y="2205101"/>
            <a:ext cx="8128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788" name="object 788"/>
          <p:cNvSpPr txBox="1"/>
          <p:nvPr/>
        </p:nvSpPr>
        <p:spPr>
          <a:xfrm>
            <a:off x="3916426" y="215341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89" name="object 789"/>
          <p:cNvSpPr txBox="1"/>
          <p:nvPr/>
        </p:nvSpPr>
        <p:spPr>
          <a:xfrm>
            <a:off x="3916679" y="212915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90" name="object 790"/>
          <p:cNvSpPr txBox="1"/>
          <p:nvPr/>
        </p:nvSpPr>
        <p:spPr>
          <a:xfrm>
            <a:off x="3918330" y="2080768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91" name="object 791"/>
          <p:cNvSpPr txBox="1"/>
          <p:nvPr/>
        </p:nvSpPr>
        <p:spPr>
          <a:xfrm>
            <a:off x="3917696" y="2099310"/>
            <a:ext cx="793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92" name="object 792"/>
          <p:cNvSpPr txBox="1"/>
          <p:nvPr/>
        </p:nvSpPr>
        <p:spPr>
          <a:xfrm>
            <a:off x="3919854" y="2056130"/>
            <a:ext cx="787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93" name="object 793"/>
          <p:cNvSpPr txBox="1"/>
          <p:nvPr/>
        </p:nvSpPr>
        <p:spPr>
          <a:xfrm>
            <a:off x="3923157" y="2027174"/>
            <a:ext cx="768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-3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94" name="object 794"/>
          <p:cNvSpPr txBox="1"/>
          <p:nvPr/>
        </p:nvSpPr>
        <p:spPr>
          <a:xfrm>
            <a:off x="3933825" y="200748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95" name="object 795"/>
          <p:cNvSpPr txBox="1"/>
          <p:nvPr/>
        </p:nvSpPr>
        <p:spPr>
          <a:xfrm>
            <a:off x="3935221" y="1984121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96" name="object 796"/>
          <p:cNvSpPr txBox="1"/>
          <p:nvPr/>
        </p:nvSpPr>
        <p:spPr>
          <a:xfrm>
            <a:off x="3935984" y="1962023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97" name="object 797"/>
          <p:cNvSpPr txBox="1"/>
          <p:nvPr/>
        </p:nvSpPr>
        <p:spPr>
          <a:xfrm>
            <a:off x="4136897" y="2947416"/>
            <a:ext cx="895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798" name="object 798"/>
          <p:cNvSpPr txBox="1"/>
          <p:nvPr/>
        </p:nvSpPr>
        <p:spPr>
          <a:xfrm>
            <a:off x="4126229" y="2899918"/>
            <a:ext cx="120650" cy="844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215"/>
              </a:lnSpc>
              <a:spcBef>
                <a:spcPts val="125"/>
              </a:spcBef>
            </a:pPr>
            <a:r>
              <a:rPr dirty="0" sz="300" spc="-2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30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  <a:p>
            <a:pPr marL="45085">
              <a:lnSpc>
                <a:spcPts val="215"/>
              </a:lnSpc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99" name="object 799"/>
          <p:cNvSpPr txBox="1"/>
          <p:nvPr/>
        </p:nvSpPr>
        <p:spPr>
          <a:xfrm>
            <a:off x="4125214" y="2880614"/>
            <a:ext cx="14160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8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800" name="object 800"/>
          <p:cNvSpPr txBox="1"/>
          <p:nvPr/>
        </p:nvSpPr>
        <p:spPr>
          <a:xfrm>
            <a:off x="4126357" y="2841879"/>
            <a:ext cx="1498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7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0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01" name="object 801"/>
          <p:cNvSpPr txBox="1"/>
          <p:nvPr/>
        </p:nvSpPr>
        <p:spPr>
          <a:xfrm>
            <a:off x="4216780" y="2258441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02" name="object 802"/>
          <p:cNvSpPr txBox="1"/>
          <p:nvPr/>
        </p:nvSpPr>
        <p:spPr>
          <a:xfrm>
            <a:off x="4223384" y="2176018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03" name="object 803"/>
          <p:cNvSpPr txBox="1"/>
          <p:nvPr/>
        </p:nvSpPr>
        <p:spPr>
          <a:xfrm>
            <a:off x="4227067" y="2240661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04" name="object 804"/>
          <p:cNvSpPr txBox="1"/>
          <p:nvPr/>
        </p:nvSpPr>
        <p:spPr>
          <a:xfrm>
            <a:off x="4227321" y="2491613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05" name="object 805"/>
          <p:cNvSpPr txBox="1"/>
          <p:nvPr/>
        </p:nvSpPr>
        <p:spPr>
          <a:xfrm>
            <a:off x="4133596" y="2835021"/>
            <a:ext cx="220979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1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1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1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7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6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806" name="object 806"/>
          <p:cNvSpPr txBox="1"/>
          <p:nvPr/>
        </p:nvSpPr>
        <p:spPr>
          <a:xfrm>
            <a:off x="4139819" y="2658364"/>
            <a:ext cx="2203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 ●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07" name="object 807"/>
          <p:cNvSpPr txBox="1"/>
          <p:nvPr/>
        </p:nvSpPr>
        <p:spPr>
          <a:xfrm>
            <a:off x="4227829" y="2597023"/>
            <a:ext cx="1346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6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08" name="object 808"/>
          <p:cNvSpPr txBox="1"/>
          <p:nvPr/>
        </p:nvSpPr>
        <p:spPr>
          <a:xfrm>
            <a:off x="4135373" y="2797429"/>
            <a:ext cx="2546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8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-11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1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09" name="object 809"/>
          <p:cNvSpPr txBox="1"/>
          <p:nvPr/>
        </p:nvSpPr>
        <p:spPr>
          <a:xfrm>
            <a:off x="4137659" y="2732786"/>
            <a:ext cx="2641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-10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7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10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0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0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0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810" name="object 810"/>
          <p:cNvSpPr txBox="1"/>
          <p:nvPr/>
        </p:nvSpPr>
        <p:spPr>
          <a:xfrm>
            <a:off x="4230496" y="2722626"/>
            <a:ext cx="1727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811" name="object 811"/>
          <p:cNvSpPr txBox="1"/>
          <p:nvPr/>
        </p:nvSpPr>
        <p:spPr>
          <a:xfrm>
            <a:off x="4141978" y="2704084"/>
            <a:ext cx="2705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2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15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-114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812" name="object 812"/>
          <p:cNvSpPr txBox="1"/>
          <p:nvPr/>
        </p:nvSpPr>
        <p:spPr>
          <a:xfrm>
            <a:off x="4228465" y="2669921"/>
            <a:ext cx="1841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6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813" name="object 813"/>
          <p:cNvSpPr txBox="1"/>
          <p:nvPr/>
        </p:nvSpPr>
        <p:spPr>
          <a:xfrm>
            <a:off x="4194302" y="2611374"/>
            <a:ext cx="2190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0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63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27777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814" name="object 814"/>
          <p:cNvSpPr txBox="1"/>
          <p:nvPr/>
        </p:nvSpPr>
        <p:spPr>
          <a:xfrm>
            <a:off x="4165980" y="2769743"/>
            <a:ext cx="2641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9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0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15" name="object 815"/>
          <p:cNvSpPr txBox="1"/>
          <p:nvPr/>
        </p:nvSpPr>
        <p:spPr>
          <a:xfrm>
            <a:off x="4124705" y="2789301"/>
            <a:ext cx="3111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816" name="object 816"/>
          <p:cNvSpPr txBox="1"/>
          <p:nvPr/>
        </p:nvSpPr>
        <p:spPr>
          <a:xfrm>
            <a:off x="3386173" y="2939157"/>
            <a:ext cx="139065" cy="22352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0.01</a:t>
            </a:r>
            <a:endParaRPr sz="800">
              <a:latin typeface="Arial"/>
              <a:cs typeface="Arial"/>
            </a:endParaRPr>
          </a:p>
        </p:txBody>
      </p:sp>
      <p:sp>
        <p:nvSpPr>
          <p:cNvPr id="817" name="object 817"/>
          <p:cNvSpPr txBox="1"/>
          <p:nvPr/>
        </p:nvSpPr>
        <p:spPr>
          <a:xfrm>
            <a:off x="3386173" y="2506481"/>
            <a:ext cx="139065" cy="8191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818" name="object 818"/>
          <p:cNvSpPr txBox="1"/>
          <p:nvPr/>
        </p:nvSpPr>
        <p:spPr>
          <a:xfrm>
            <a:off x="3386173" y="1946558"/>
            <a:ext cx="139065" cy="41846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10</a:t>
            </a:r>
            <a:r>
              <a:rPr dirty="0" sz="800" spc="10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</p:txBody>
      </p:sp>
      <p:sp>
        <p:nvSpPr>
          <p:cNvPr id="819" name="object 819"/>
          <p:cNvSpPr txBox="1"/>
          <p:nvPr/>
        </p:nvSpPr>
        <p:spPr>
          <a:xfrm>
            <a:off x="3478657" y="1531010"/>
            <a:ext cx="1033780" cy="36068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501015" algn="l"/>
              </a:tabLst>
            </a:pPr>
            <a:r>
              <a:rPr dirty="0" sz="800">
                <a:latin typeface="Arial"/>
                <a:cs typeface="Arial"/>
              </a:rPr>
              <a:t>Mar−27	Mar−29</a:t>
            </a:r>
            <a:endParaRPr sz="8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265"/>
              </a:spcBef>
            </a:pPr>
            <a:r>
              <a:rPr dirty="0" sz="1000" b="1">
                <a:latin typeface="Arial"/>
                <a:cs typeface="Arial"/>
              </a:rPr>
              <a:t>Single−state</a:t>
            </a:r>
            <a:r>
              <a:rPr dirty="0" sz="1000" spc="-7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T2</a:t>
            </a:r>
            <a:endParaRPr sz="1000">
              <a:latin typeface="Arial"/>
              <a:cs typeface="Arial"/>
            </a:endParaRPr>
          </a:p>
        </p:txBody>
      </p:sp>
      <p:sp>
        <p:nvSpPr>
          <p:cNvPr id="820" name="object 820"/>
          <p:cNvSpPr/>
          <p:nvPr/>
        </p:nvSpPr>
        <p:spPr>
          <a:xfrm>
            <a:off x="4970653" y="1993455"/>
            <a:ext cx="857059" cy="1158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 txBox="1"/>
          <p:nvPr/>
        </p:nvSpPr>
        <p:spPr>
          <a:xfrm>
            <a:off x="4540095" y="2006520"/>
            <a:ext cx="139065" cy="107696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10">
                <a:latin typeface="Arial"/>
                <a:cs typeface="Arial"/>
              </a:rPr>
              <a:t>Percent </a:t>
            </a:r>
            <a:r>
              <a:rPr dirty="0" sz="800">
                <a:latin typeface="Arial"/>
                <a:cs typeface="Arial"/>
              </a:rPr>
              <a:t>of T2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threshold</a:t>
            </a:r>
            <a:endParaRPr sz="800">
              <a:latin typeface="Arial"/>
              <a:cs typeface="Arial"/>
            </a:endParaRPr>
          </a:p>
        </p:txBody>
      </p:sp>
      <p:sp>
        <p:nvSpPr>
          <p:cNvPr id="822" name="object 822"/>
          <p:cNvSpPr txBox="1"/>
          <p:nvPr/>
        </p:nvSpPr>
        <p:spPr>
          <a:xfrm>
            <a:off x="5037582" y="2319147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23" name="object 823"/>
          <p:cNvSpPr txBox="1"/>
          <p:nvPr/>
        </p:nvSpPr>
        <p:spPr>
          <a:xfrm>
            <a:off x="5038090" y="234315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24" name="object 824"/>
          <p:cNvSpPr txBox="1"/>
          <p:nvPr/>
        </p:nvSpPr>
        <p:spPr>
          <a:xfrm>
            <a:off x="5039233" y="199224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25" name="object 825"/>
          <p:cNvSpPr txBox="1"/>
          <p:nvPr/>
        </p:nvSpPr>
        <p:spPr>
          <a:xfrm>
            <a:off x="5039740" y="201549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26" name="object 826"/>
          <p:cNvSpPr txBox="1"/>
          <p:nvPr/>
        </p:nvSpPr>
        <p:spPr>
          <a:xfrm>
            <a:off x="5040248" y="3022473"/>
            <a:ext cx="1143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5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827" name="object 827"/>
          <p:cNvSpPr txBox="1"/>
          <p:nvPr/>
        </p:nvSpPr>
        <p:spPr>
          <a:xfrm>
            <a:off x="5110098" y="253707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28" name="object 828"/>
          <p:cNvSpPr txBox="1"/>
          <p:nvPr/>
        </p:nvSpPr>
        <p:spPr>
          <a:xfrm>
            <a:off x="5109971" y="2222754"/>
            <a:ext cx="72390" cy="1276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7145">
              <a:lnSpc>
                <a:spcPct val="100000"/>
              </a:lnSpc>
              <a:spcBef>
                <a:spcPts val="5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29" name="object 829"/>
          <p:cNvSpPr txBox="1"/>
          <p:nvPr/>
        </p:nvSpPr>
        <p:spPr>
          <a:xfrm>
            <a:off x="5119115" y="256743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30" name="object 830"/>
          <p:cNvSpPr txBox="1"/>
          <p:nvPr/>
        </p:nvSpPr>
        <p:spPr>
          <a:xfrm>
            <a:off x="5119751" y="2394331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31" name="object 831"/>
          <p:cNvSpPr txBox="1"/>
          <p:nvPr/>
        </p:nvSpPr>
        <p:spPr>
          <a:xfrm>
            <a:off x="5072888" y="2695956"/>
            <a:ext cx="2698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9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6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0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6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32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0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8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8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8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832" name="object 832"/>
          <p:cNvSpPr txBox="1"/>
          <p:nvPr/>
        </p:nvSpPr>
        <p:spPr>
          <a:xfrm>
            <a:off x="5297551" y="238887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33" name="object 833"/>
          <p:cNvSpPr txBox="1"/>
          <p:nvPr/>
        </p:nvSpPr>
        <p:spPr>
          <a:xfrm>
            <a:off x="5103495" y="2436622"/>
            <a:ext cx="26225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-12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85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8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834" name="object 834"/>
          <p:cNvSpPr txBox="1"/>
          <p:nvPr/>
        </p:nvSpPr>
        <p:spPr>
          <a:xfrm>
            <a:off x="5251577" y="2451862"/>
            <a:ext cx="1149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8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35" name="object 835"/>
          <p:cNvSpPr txBox="1"/>
          <p:nvPr/>
        </p:nvSpPr>
        <p:spPr>
          <a:xfrm>
            <a:off x="5103621" y="2461387"/>
            <a:ext cx="2635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12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27777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836" name="object 836"/>
          <p:cNvSpPr txBox="1"/>
          <p:nvPr/>
        </p:nvSpPr>
        <p:spPr>
          <a:xfrm>
            <a:off x="5110226" y="2513457"/>
            <a:ext cx="2628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-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3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837" name="object 837"/>
          <p:cNvSpPr txBox="1"/>
          <p:nvPr/>
        </p:nvSpPr>
        <p:spPr>
          <a:xfrm>
            <a:off x="5298313" y="2370709"/>
            <a:ext cx="793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1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38" name="object 838"/>
          <p:cNvSpPr txBox="1"/>
          <p:nvPr/>
        </p:nvSpPr>
        <p:spPr>
          <a:xfrm>
            <a:off x="5318886" y="222605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39" name="object 839"/>
          <p:cNvSpPr txBox="1"/>
          <p:nvPr/>
        </p:nvSpPr>
        <p:spPr>
          <a:xfrm>
            <a:off x="5303011" y="2287016"/>
            <a:ext cx="876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3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40" name="object 840"/>
          <p:cNvSpPr txBox="1"/>
          <p:nvPr/>
        </p:nvSpPr>
        <p:spPr>
          <a:xfrm>
            <a:off x="5304535" y="2353691"/>
            <a:ext cx="876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41" name="object 841"/>
          <p:cNvSpPr txBox="1"/>
          <p:nvPr/>
        </p:nvSpPr>
        <p:spPr>
          <a:xfrm>
            <a:off x="5302630" y="2329307"/>
            <a:ext cx="914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3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8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842" name="object 842"/>
          <p:cNvSpPr txBox="1"/>
          <p:nvPr/>
        </p:nvSpPr>
        <p:spPr>
          <a:xfrm>
            <a:off x="5296534" y="2309368"/>
            <a:ext cx="9969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35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843" name="object 843"/>
          <p:cNvSpPr txBox="1"/>
          <p:nvPr/>
        </p:nvSpPr>
        <p:spPr>
          <a:xfrm>
            <a:off x="5330825" y="2156333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44" name="object 844"/>
          <p:cNvSpPr txBox="1"/>
          <p:nvPr/>
        </p:nvSpPr>
        <p:spPr>
          <a:xfrm>
            <a:off x="5309615" y="2124075"/>
            <a:ext cx="901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45" name="object 845"/>
          <p:cNvSpPr txBox="1"/>
          <p:nvPr/>
        </p:nvSpPr>
        <p:spPr>
          <a:xfrm>
            <a:off x="5314696" y="2098548"/>
            <a:ext cx="11239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846" name="object 846"/>
          <p:cNvSpPr txBox="1"/>
          <p:nvPr/>
        </p:nvSpPr>
        <p:spPr>
          <a:xfrm>
            <a:off x="5310885" y="2077212"/>
            <a:ext cx="11938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1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9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47" name="object 847"/>
          <p:cNvSpPr txBox="1"/>
          <p:nvPr/>
        </p:nvSpPr>
        <p:spPr>
          <a:xfrm>
            <a:off x="5317997" y="2259584"/>
            <a:ext cx="13208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848" name="object 848"/>
          <p:cNvSpPr txBox="1"/>
          <p:nvPr/>
        </p:nvSpPr>
        <p:spPr>
          <a:xfrm>
            <a:off x="5052821" y="3047111"/>
            <a:ext cx="4051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48920" algn="l"/>
              </a:tabLst>
            </a:pPr>
            <a:r>
              <a:rPr dirty="0" baseline="9259" sz="450" spc="-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">
                <a:solidFill>
                  <a:srgbClr val="1E88E5"/>
                </a:solidFill>
                <a:latin typeface="Times New Roman"/>
                <a:cs typeface="Times New Roman"/>
              </a:rPr>
              <a:t>	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6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49" name="object 849"/>
          <p:cNvSpPr txBox="1"/>
          <p:nvPr/>
        </p:nvSpPr>
        <p:spPr>
          <a:xfrm>
            <a:off x="5219572" y="3026156"/>
            <a:ext cx="2413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10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850" name="object 850"/>
          <p:cNvSpPr txBox="1"/>
          <p:nvPr/>
        </p:nvSpPr>
        <p:spPr>
          <a:xfrm>
            <a:off x="5240909" y="2543302"/>
            <a:ext cx="2444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-112">
                <a:solidFill>
                  <a:srgbClr val="1E88E5"/>
                </a:solidFill>
                <a:latin typeface="MS UI Gothic"/>
                <a:cs typeface="MS UI Gothic"/>
              </a:rPr>
              <a:t>●●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 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51" name="object 851"/>
          <p:cNvSpPr txBox="1"/>
          <p:nvPr/>
        </p:nvSpPr>
        <p:spPr>
          <a:xfrm>
            <a:off x="5053710" y="2661539"/>
            <a:ext cx="4413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10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44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-9259" sz="450">
              <a:latin typeface="MS UI Gothic"/>
              <a:cs typeface="MS UI Gothic"/>
            </a:endParaRPr>
          </a:p>
        </p:txBody>
      </p:sp>
      <p:sp>
        <p:nvSpPr>
          <p:cNvPr id="852" name="object 852"/>
          <p:cNvSpPr txBox="1"/>
          <p:nvPr/>
        </p:nvSpPr>
        <p:spPr>
          <a:xfrm>
            <a:off x="5307457" y="2198243"/>
            <a:ext cx="1936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55">
                <a:solidFill>
                  <a:srgbClr val="1E88E5"/>
                </a:solidFill>
                <a:latin typeface="MS UI Gothic"/>
                <a:cs typeface="MS UI Gothic"/>
              </a:rPr>
              <a:t>●● </a:t>
            </a:r>
            <a:r>
              <a:rPr dirty="0" baseline="-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8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27777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853" name="object 853"/>
          <p:cNvSpPr txBox="1"/>
          <p:nvPr/>
        </p:nvSpPr>
        <p:spPr>
          <a:xfrm>
            <a:off x="5293867" y="2503932"/>
            <a:ext cx="2133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7" sz="45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0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-8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54" name="object 854"/>
          <p:cNvSpPr txBox="1"/>
          <p:nvPr/>
        </p:nvSpPr>
        <p:spPr>
          <a:xfrm>
            <a:off x="5313426" y="2022475"/>
            <a:ext cx="194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7" sz="450" spc="-3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0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8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55" name="object 855"/>
          <p:cNvSpPr txBox="1"/>
          <p:nvPr/>
        </p:nvSpPr>
        <p:spPr>
          <a:xfrm>
            <a:off x="5312409" y="2034667"/>
            <a:ext cx="2076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7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1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75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856" name="object 856"/>
          <p:cNvSpPr txBox="1"/>
          <p:nvPr/>
        </p:nvSpPr>
        <p:spPr>
          <a:xfrm>
            <a:off x="5320029" y="1972310"/>
            <a:ext cx="2038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6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7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7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57" name="object 857"/>
          <p:cNvSpPr txBox="1"/>
          <p:nvPr/>
        </p:nvSpPr>
        <p:spPr>
          <a:xfrm>
            <a:off x="5308980" y="2191512"/>
            <a:ext cx="224154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5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82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858" name="object 858"/>
          <p:cNvSpPr txBox="1"/>
          <p:nvPr/>
        </p:nvSpPr>
        <p:spPr>
          <a:xfrm>
            <a:off x="5466079" y="2187448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59" name="object 859"/>
          <p:cNvSpPr txBox="1"/>
          <p:nvPr/>
        </p:nvSpPr>
        <p:spPr>
          <a:xfrm>
            <a:off x="5320410" y="1996440"/>
            <a:ext cx="2203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1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2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860" name="object 860"/>
          <p:cNvSpPr txBox="1"/>
          <p:nvPr/>
        </p:nvSpPr>
        <p:spPr>
          <a:xfrm>
            <a:off x="5528564" y="2525268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61" name="object 861"/>
          <p:cNvSpPr txBox="1"/>
          <p:nvPr/>
        </p:nvSpPr>
        <p:spPr>
          <a:xfrm>
            <a:off x="5040121" y="2937002"/>
            <a:ext cx="5829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26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6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6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6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6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6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7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6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44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2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62" name="object 862"/>
          <p:cNvSpPr txBox="1"/>
          <p:nvPr/>
        </p:nvSpPr>
        <p:spPr>
          <a:xfrm>
            <a:off x="5035677" y="2914777"/>
            <a:ext cx="5886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21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7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-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-18518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3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-155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863" name="object 863"/>
          <p:cNvSpPr txBox="1"/>
          <p:nvPr/>
        </p:nvSpPr>
        <p:spPr>
          <a:xfrm>
            <a:off x="5047869" y="2957195"/>
            <a:ext cx="5880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-18518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8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-9259" sz="450" spc="-9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9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sz="300" spc="-10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0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3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864" name="object 864"/>
          <p:cNvSpPr txBox="1"/>
          <p:nvPr/>
        </p:nvSpPr>
        <p:spPr>
          <a:xfrm>
            <a:off x="5038471" y="2981452"/>
            <a:ext cx="5975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0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7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569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1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75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65" name="object 865"/>
          <p:cNvSpPr txBox="1"/>
          <p:nvPr/>
        </p:nvSpPr>
        <p:spPr>
          <a:xfrm>
            <a:off x="5040757" y="3007487"/>
            <a:ext cx="5956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90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-18518" sz="45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1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2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866" name="object 866"/>
          <p:cNvSpPr txBox="1"/>
          <p:nvPr/>
        </p:nvSpPr>
        <p:spPr>
          <a:xfrm>
            <a:off x="5034153" y="2881502"/>
            <a:ext cx="64008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9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67" name="object 867"/>
          <p:cNvSpPr txBox="1"/>
          <p:nvPr/>
        </p:nvSpPr>
        <p:spPr>
          <a:xfrm>
            <a:off x="5622290" y="206209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68" name="object 868"/>
          <p:cNvSpPr txBox="1"/>
          <p:nvPr/>
        </p:nvSpPr>
        <p:spPr>
          <a:xfrm>
            <a:off x="5622797" y="2353818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69" name="object 869"/>
          <p:cNvSpPr txBox="1"/>
          <p:nvPr/>
        </p:nvSpPr>
        <p:spPr>
          <a:xfrm>
            <a:off x="5624321" y="2496693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70" name="object 870"/>
          <p:cNvSpPr txBox="1"/>
          <p:nvPr/>
        </p:nvSpPr>
        <p:spPr>
          <a:xfrm>
            <a:off x="5625338" y="2147824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71" name="object 871"/>
          <p:cNvSpPr txBox="1"/>
          <p:nvPr/>
        </p:nvSpPr>
        <p:spPr>
          <a:xfrm>
            <a:off x="5626227" y="2536698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72" name="object 872"/>
          <p:cNvSpPr txBox="1"/>
          <p:nvPr/>
        </p:nvSpPr>
        <p:spPr>
          <a:xfrm>
            <a:off x="5052695" y="2625217"/>
            <a:ext cx="6635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37845" algn="l"/>
              </a:tabLst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Times New Roman"/>
                <a:cs typeface="Times New Roman"/>
              </a:rPr>
              <a:t> </a:t>
            </a:r>
            <a:r>
              <a:rPr dirty="0" sz="300" spc="-20">
                <a:solidFill>
                  <a:srgbClr val="1E88E5"/>
                </a:solidFill>
                <a:latin typeface="Times New Roman"/>
                <a:cs typeface="Times New Roman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10">
                <a:solidFill>
                  <a:srgbClr val="1E88E5"/>
                </a:solidFill>
                <a:latin typeface="Times New Roman"/>
                <a:cs typeface="Times New Roman"/>
              </a:rPr>
              <a:t> </a:t>
            </a:r>
            <a:r>
              <a:rPr dirty="0" baseline="18518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9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9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>
                <a:solidFill>
                  <a:srgbClr val="1E88E5"/>
                </a:solidFill>
                <a:latin typeface="Times New Roman"/>
                <a:cs typeface="Times New Roman"/>
              </a:rPr>
              <a:t>	</a:t>
            </a:r>
            <a:r>
              <a:rPr dirty="0" baseline="9259" sz="450" spc="-32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1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73" name="object 873"/>
          <p:cNvSpPr txBox="1"/>
          <p:nvPr/>
        </p:nvSpPr>
        <p:spPr>
          <a:xfrm>
            <a:off x="5684139" y="251688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74" name="object 874"/>
          <p:cNvSpPr txBox="1"/>
          <p:nvPr/>
        </p:nvSpPr>
        <p:spPr>
          <a:xfrm>
            <a:off x="5166995" y="2588641"/>
            <a:ext cx="5911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35940" algn="l"/>
              </a:tabLst>
            </a:pPr>
            <a:r>
              <a:rPr dirty="0" sz="300" spc="-10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1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>
                <a:solidFill>
                  <a:srgbClr val="1E88E5"/>
                </a:solidFill>
                <a:latin typeface="Times New Roman"/>
                <a:cs typeface="Times New Roman"/>
              </a:rPr>
              <a:t>      </a:t>
            </a:r>
            <a:r>
              <a:rPr dirty="0" baseline="-18518" sz="450" spc="15">
                <a:solidFill>
                  <a:srgbClr val="1E88E5"/>
                </a:solidFill>
                <a:latin typeface="Times New Roman"/>
                <a:cs typeface="Times New Roman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1E88E5"/>
                </a:solidFill>
                <a:latin typeface="Times New Roman"/>
                <a:cs typeface="Times New Roman"/>
              </a:rPr>
              <a:t>	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75" name="object 875"/>
          <p:cNvSpPr txBox="1"/>
          <p:nvPr/>
        </p:nvSpPr>
        <p:spPr>
          <a:xfrm>
            <a:off x="5739003" y="291693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76" name="object 876"/>
          <p:cNvSpPr txBox="1"/>
          <p:nvPr/>
        </p:nvSpPr>
        <p:spPr>
          <a:xfrm>
            <a:off x="5033264" y="2905760"/>
            <a:ext cx="7734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54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37037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5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-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0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-52">
                <a:solidFill>
                  <a:srgbClr val="1E88E5"/>
                </a:solidFill>
                <a:latin typeface="MS UI Gothic"/>
                <a:cs typeface="MS UI Gothic"/>
              </a:rPr>
              <a:t>●● </a:t>
            </a:r>
            <a:r>
              <a:rPr dirty="0" sz="300" spc="-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8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8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8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89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9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877" name="object 877"/>
          <p:cNvSpPr txBox="1"/>
          <p:nvPr/>
        </p:nvSpPr>
        <p:spPr>
          <a:xfrm>
            <a:off x="5740400" y="2947797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78" name="object 878"/>
          <p:cNvSpPr txBox="1"/>
          <p:nvPr/>
        </p:nvSpPr>
        <p:spPr>
          <a:xfrm>
            <a:off x="5256784" y="2577973"/>
            <a:ext cx="55181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79095" algn="l"/>
              </a:tabLst>
            </a:pPr>
            <a:r>
              <a:rPr dirty="0" baseline="9259" sz="450" spc="-9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9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65">
                <a:solidFill>
                  <a:srgbClr val="1E88E5"/>
                </a:solidFill>
                <a:latin typeface="Times New Roman"/>
                <a:cs typeface="Times New Roman"/>
              </a:rPr>
              <a:t>	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27777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79" name="object 879"/>
          <p:cNvSpPr txBox="1"/>
          <p:nvPr/>
        </p:nvSpPr>
        <p:spPr>
          <a:xfrm>
            <a:off x="5092191" y="2637917"/>
            <a:ext cx="71628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-18518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58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27777" sz="450" spc="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-9259" sz="450" spc="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12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2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-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880" name="object 880"/>
          <p:cNvSpPr txBox="1"/>
          <p:nvPr/>
        </p:nvSpPr>
        <p:spPr>
          <a:xfrm>
            <a:off x="5032755" y="2770377"/>
            <a:ext cx="7816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81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3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881" name="object 881"/>
          <p:cNvSpPr txBox="1"/>
          <p:nvPr/>
        </p:nvSpPr>
        <p:spPr>
          <a:xfrm>
            <a:off x="5036565" y="2848229"/>
            <a:ext cx="7778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26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●●●●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12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30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882" name="object 882"/>
          <p:cNvSpPr txBox="1"/>
          <p:nvPr/>
        </p:nvSpPr>
        <p:spPr>
          <a:xfrm>
            <a:off x="5052186" y="2721483"/>
            <a:ext cx="7734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914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5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sz="300" spc="-15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83" name="object 883"/>
          <p:cNvSpPr txBox="1"/>
          <p:nvPr/>
        </p:nvSpPr>
        <p:spPr>
          <a:xfrm>
            <a:off x="5057775" y="2745486"/>
            <a:ext cx="7683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59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4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4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1E88E5"/>
                </a:solidFill>
                <a:latin typeface="MS UI Gothic"/>
                <a:cs typeface="MS UI Gothic"/>
              </a:rPr>
              <a:t>●●●●</a:t>
            </a:r>
            <a:r>
              <a:rPr dirty="0" sz="300" spc="-15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32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884" name="object 884"/>
          <p:cNvSpPr txBox="1"/>
          <p:nvPr/>
        </p:nvSpPr>
        <p:spPr>
          <a:xfrm>
            <a:off x="5043804" y="2793619"/>
            <a:ext cx="7823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5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3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5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18518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82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3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37037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885" name="object 885"/>
          <p:cNvSpPr txBox="1"/>
          <p:nvPr/>
        </p:nvSpPr>
        <p:spPr>
          <a:xfrm>
            <a:off x="5042789" y="2813812"/>
            <a:ext cx="7848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26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65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sz="300" spc="-11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1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886" name="object 886"/>
          <p:cNvSpPr txBox="1"/>
          <p:nvPr/>
        </p:nvSpPr>
        <p:spPr>
          <a:xfrm>
            <a:off x="5031613" y="2835021"/>
            <a:ext cx="79819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209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17">
                <a:solidFill>
                  <a:srgbClr val="1E88E5"/>
                </a:solidFill>
                <a:latin typeface="MS UI Gothic"/>
                <a:cs typeface="MS UI Gothic"/>
              </a:rPr>
              <a:t>●●●●</a:t>
            </a:r>
            <a:r>
              <a:rPr dirty="0" baseline="18518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887" name="object 887"/>
          <p:cNvSpPr txBox="1"/>
          <p:nvPr/>
        </p:nvSpPr>
        <p:spPr>
          <a:xfrm>
            <a:off x="5561203" y="2678557"/>
            <a:ext cx="2692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10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0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8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2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80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88" name="object 888"/>
          <p:cNvSpPr txBox="1"/>
          <p:nvPr/>
        </p:nvSpPr>
        <p:spPr>
          <a:xfrm>
            <a:off x="5425694" y="2700401"/>
            <a:ext cx="4051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889" name="object 889"/>
          <p:cNvSpPr txBox="1"/>
          <p:nvPr/>
        </p:nvSpPr>
        <p:spPr>
          <a:xfrm>
            <a:off x="4781522" y="2939157"/>
            <a:ext cx="139065" cy="22352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0.01</a:t>
            </a:r>
            <a:endParaRPr sz="800">
              <a:latin typeface="Arial"/>
              <a:cs typeface="Arial"/>
            </a:endParaRPr>
          </a:p>
        </p:txBody>
      </p:sp>
      <p:sp>
        <p:nvSpPr>
          <p:cNvPr id="890" name="object 890"/>
          <p:cNvSpPr txBox="1"/>
          <p:nvPr/>
        </p:nvSpPr>
        <p:spPr>
          <a:xfrm>
            <a:off x="4781522" y="2506481"/>
            <a:ext cx="139065" cy="8191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891" name="object 891"/>
          <p:cNvSpPr txBox="1"/>
          <p:nvPr/>
        </p:nvSpPr>
        <p:spPr>
          <a:xfrm>
            <a:off x="4781522" y="1946558"/>
            <a:ext cx="139065" cy="41846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10</a:t>
            </a:r>
            <a:r>
              <a:rPr dirty="0" sz="800" spc="10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</p:txBody>
      </p:sp>
      <p:sp>
        <p:nvSpPr>
          <p:cNvPr id="892" name="object 892"/>
          <p:cNvSpPr txBox="1"/>
          <p:nvPr/>
        </p:nvSpPr>
        <p:spPr>
          <a:xfrm>
            <a:off x="4874005" y="1531010"/>
            <a:ext cx="991235" cy="36068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501015" algn="l"/>
              </a:tabLst>
            </a:pPr>
            <a:r>
              <a:rPr dirty="0" sz="800">
                <a:latin typeface="Arial"/>
                <a:cs typeface="Arial"/>
              </a:rPr>
              <a:t>Mar−27	Mar−29</a:t>
            </a:r>
            <a:endParaRPr sz="800">
              <a:latin typeface="Arial"/>
              <a:cs typeface="Arial"/>
            </a:endParaRPr>
          </a:p>
          <a:p>
            <a:pPr marL="127635">
              <a:lnSpc>
                <a:spcPct val="100000"/>
              </a:lnSpc>
              <a:spcBef>
                <a:spcPts val="265"/>
              </a:spcBef>
            </a:pPr>
            <a:r>
              <a:rPr dirty="0" sz="1000" b="1">
                <a:latin typeface="Arial"/>
                <a:cs typeface="Arial"/>
              </a:rPr>
              <a:t>Multi−state</a:t>
            </a:r>
            <a:r>
              <a:rPr dirty="0" sz="1000" spc="-7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T2</a:t>
            </a:r>
            <a:endParaRPr sz="1000">
              <a:latin typeface="Arial"/>
              <a:cs typeface="Arial"/>
            </a:endParaRPr>
          </a:p>
        </p:txBody>
      </p:sp>
      <p:sp>
        <p:nvSpPr>
          <p:cNvPr id="893" name="object 893"/>
          <p:cNvSpPr/>
          <p:nvPr/>
        </p:nvSpPr>
        <p:spPr>
          <a:xfrm>
            <a:off x="784605" y="3629723"/>
            <a:ext cx="856932" cy="11580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 txBox="1"/>
          <p:nvPr/>
        </p:nvSpPr>
        <p:spPr>
          <a:xfrm>
            <a:off x="687831" y="4830445"/>
            <a:ext cx="861694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1015" algn="l"/>
              </a:tabLst>
            </a:pPr>
            <a:r>
              <a:rPr dirty="0" sz="800">
                <a:latin typeface="Arial"/>
                <a:cs typeface="Arial"/>
              </a:rPr>
              <a:t>Mar−27	Mar−29</a:t>
            </a:r>
            <a:endParaRPr sz="800">
              <a:latin typeface="Arial"/>
              <a:cs typeface="Arial"/>
            </a:endParaRPr>
          </a:p>
        </p:txBody>
      </p:sp>
      <p:sp>
        <p:nvSpPr>
          <p:cNvPr id="895" name="object 895"/>
          <p:cNvSpPr txBox="1"/>
          <p:nvPr/>
        </p:nvSpPr>
        <p:spPr>
          <a:xfrm>
            <a:off x="354048" y="3600346"/>
            <a:ext cx="139065" cy="116141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10">
                <a:latin typeface="Arial"/>
                <a:cs typeface="Arial"/>
              </a:rPr>
              <a:t>Percent </a:t>
            </a:r>
            <a:r>
              <a:rPr dirty="0" sz="800">
                <a:latin typeface="Arial"/>
                <a:cs typeface="Arial"/>
              </a:rPr>
              <a:t>of SPE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threshold</a:t>
            </a:r>
            <a:endParaRPr sz="800">
              <a:latin typeface="Arial"/>
              <a:cs typeface="Arial"/>
            </a:endParaRPr>
          </a:p>
        </p:txBody>
      </p:sp>
      <p:sp>
        <p:nvSpPr>
          <p:cNvPr id="896" name="object 896"/>
          <p:cNvSpPr txBox="1"/>
          <p:nvPr/>
        </p:nvSpPr>
        <p:spPr>
          <a:xfrm>
            <a:off x="847978" y="4611370"/>
            <a:ext cx="1016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3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97" name="object 897"/>
          <p:cNvSpPr txBox="1"/>
          <p:nvPr/>
        </p:nvSpPr>
        <p:spPr>
          <a:xfrm>
            <a:off x="849122" y="4634738"/>
            <a:ext cx="104139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3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0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98" name="object 898"/>
          <p:cNvSpPr txBox="1"/>
          <p:nvPr/>
        </p:nvSpPr>
        <p:spPr>
          <a:xfrm>
            <a:off x="867410" y="4672329"/>
            <a:ext cx="863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99" name="object 899"/>
          <p:cNvSpPr txBox="1"/>
          <p:nvPr/>
        </p:nvSpPr>
        <p:spPr>
          <a:xfrm>
            <a:off x="846836" y="4660391"/>
            <a:ext cx="107314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7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1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900" name="object 900"/>
          <p:cNvSpPr txBox="1"/>
          <p:nvPr/>
        </p:nvSpPr>
        <p:spPr>
          <a:xfrm>
            <a:off x="923797" y="400913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01" name="object 901"/>
          <p:cNvSpPr txBox="1"/>
          <p:nvPr/>
        </p:nvSpPr>
        <p:spPr>
          <a:xfrm>
            <a:off x="923925" y="402005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02" name="object 902"/>
          <p:cNvSpPr txBox="1"/>
          <p:nvPr/>
        </p:nvSpPr>
        <p:spPr>
          <a:xfrm>
            <a:off x="848867" y="4562728"/>
            <a:ext cx="1720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3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903" name="object 903"/>
          <p:cNvSpPr txBox="1"/>
          <p:nvPr/>
        </p:nvSpPr>
        <p:spPr>
          <a:xfrm>
            <a:off x="847216" y="4549013"/>
            <a:ext cx="1739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0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0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8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46296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46296" sz="450">
              <a:latin typeface="MS UI Gothic"/>
              <a:cs typeface="MS UI Gothic"/>
            </a:endParaRPr>
          </a:p>
        </p:txBody>
      </p:sp>
      <p:sp>
        <p:nvSpPr>
          <p:cNvPr id="904" name="object 904"/>
          <p:cNvSpPr txBox="1"/>
          <p:nvPr/>
        </p:nvSpPr>
        <p:spPr>
          <a:xfrm>
            <a:off x="846327" y="4521453"/>
            <a:ext cx="3124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7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37037" sz="45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905" name="object 905"/>
          <p:cNvSpPr txBox="1"/>
          <p:nvPr/>
        </p:nvSpPr>
        <p:spPr>
          <a:xfrm>
            <a:off x="1091564" y="4522597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06" name="object 906"/>
          <p:cNvSpPr txBox="1"/>
          <p:nvPr/>
        </p:nvSpPr>
        <p:spPr>
          <a:xfrm>
            <a:off x="1091819" y="4686427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07" name="object 907"/>
          <p:cNvSpPr txBox="1"/>
          <p:nvPr/>
        </p:nvSpPr>
        <p:spPr>
          <a:xfrm>
            <a:off x="847725" y="4571872"/>
            <a:ext cx="3168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2255" algn="l"/>
              </a:tabLst>
            </a:pPr>
            <a:r>
              <a:rPr dirty="0" baseline="-18518" sz="450" spc="-3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-28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D81B60"/>
                </a:solidFill>
                <a:latin typeface="Times New Roman"/>
                <a:cs typeface="Times New Roman"/>
              </a:rPr>
              <a:t>	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08" name="object 908"/>
          <p:cNvSpPr txBox="1"/>
          <p:nvPr/>
        </p:nvSpPr>
        <p:spPr>
          <a:xfrm>
            <a:off x="1097661" y="467474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09" name="object 909"/>
          <p:cNvSpPr txBox="1"/>
          <p:nvPr/>
        </p:nvSpPr>
        <p:spPr>
          <a:xfrm>
            <a:off x="1098422" y="4604003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10" name="object 910"/>
          <p:cNvSpPr txBox="1"/>
          <p:nvPr/>
        </p:nvSpPr>
        <p:spPr>
          <a:xfrm>
            <a:off x="1099566" y="458508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11" name="object 911"/>
          <p:cNvSpPr txBox="1"/>
          <p:nvPr/>
        </p:nvSpPr>
        <p:spPr>
          <a:xfrm>
            <a:off x="848741" y="4487545"/>
            <a:ext cx="3187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9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0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15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912" name="object 912"/>
          <p:cNvSpPr txBox="1"/>
          <p:nvPr/>
        </p:nvSpPr>
        <p:spPr>
          <a:xfrm>
            <a:off x="1090041" y="4655565"/>
            <a:ext cx="774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13" name="object 913"/>
          <p:cNvSpPr txBox="1"/>
          <p:nvPr/>
        </p:nvSpPr>
        <p:spPr>
          <a:xfrm>
            <a:off x="856488" y="4466335"/>
            <a:ext cx="31305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17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-9259" sz="450" spc="2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7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7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17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7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914" name="object 914"/>
          <p:cNvSpPr txBox="1"/>
          <p:nvPr/>
        </p:nvSpPr>
        <p:spPr>
          <a:xfrm>
            <a:off x="890905" y="4353305"/>
            <a:ext cx="2819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9259" sz="450" spc="-27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18518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15" name="object 915"/>
          <p:cNvSpPr txBox="1"/>
          <p:nvPr/>
        </p:nvSpPr>
        <p:spPr>
          <a:xfrm>
            <a:off x="1005966" y="4224528"/>
            <a:ext cx="1727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4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16" name="object 916"/>
          <p:cNvSpPr txBox="1"/>
          <p:nvPr/>
        </p:nvSpPr>
        <p:spPr>
          <a:xfrm>
            <a:off x="922908" y="4293742"/>
            <a:ext cx="2565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3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-12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8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2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85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17" name="object 917"/>
          <p:cNvSpPr txBox="1"/>
          <p:nvPr/>
        </p:nvSpPr>
        <p:spPr>
          <a:xfrm>
            <a:off x="923163" y="4322064"/>
            <a:ext cx="2584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8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89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37037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37037" sz="450">
              <a:latin typeface="MS UI Gothic"/>
              <a:cs typeface="MS UI Gothic"/>
            </a:endParaRPr>
          </a:p>
        </p:txBody>
      </p:sp>
      <p:sp>
        <p:nvSpPr>
          <p:cNvPr id="918" name="object 918"/>
          <p:cNvSpPr txBox="1"/>
          <p:nvPr/>
        </p:nvSpPr>
        <p:spPr>
          <a:xfrm>
            <a:off x="856741" y="4431791"/>
            <a:ext cx="32575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6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919" name="object 919"/>
          <p:cNvSpPr txBox="1"/>
          <p:nvPr/>
        </p:nvSpPr>
        <p:spPr>
          <a:xfrm>
            <a:off x="906272" y="4332223"/>
            <a:ext cx="2781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8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7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-9259" sz="450">
              <a:latin typeface="MS UI Gothic"/>
              <a:cs typeface="MS UI Gothic"/>
            </a:endParaRPr>
          </a:p>
        </p:txBody>
      </p:sp>
      <p:sp>
        <p:nvSpPr>
          <p:cNvPr id="920" name="object 920"/>
          <p:cNvSpPr txBox="1"/>
          <p:nvPr/>
        </p:nvSpPr>
        <p:spPr>
          <a:xfrm>
            <a:off x="849757" y="4403978"/>
            <a:ext cx="33528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sz="300" spc="-1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21" name="object 921"/>
          <p:cNvSpPr txBox="1"/>
          <p:nvPr/>
        </p:nvSpPr>
        <p:spPr>
          <a:xfrm>
            <a:off x="858266" y="4446778"/>
            <a:ext cx="3270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1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●●●●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22" name="object 922"/>
          <p:cNvSpPr txBox="1"/>
          <p:nvPr/>
        </p:nvSpPr>
        <p:spPr>
          <a:xfrm>
            <a:off x="849883" y="4395851"/>
            <a:ext cx="33591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7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37037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46296" sz="450" spc="-254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37037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23" name="object 923"/>
          <p:cNvSpPr txBox="1"/>
          <p:nvPr/>
        </p:nvSpPr>
        <p:spPr>
          <a:xfrm>
            <a:off x="919733" y="4234688"/>
            <a:ext cx="270510" cy="103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ts val="290"/>
              </a:lnSpc>
              <a:spcBef>
                <a:spcPts val="125"/>
              </a:spcBef>
            </a:pPr>
            <a:r>
              <a:rPr dirty="0" baseline="-18518" sz="450" spc="37">
                <a:solidFill>
                  <a:srgbClr val="D81B60"/>
                </a:solidFill>
                <a:latin typeface="MS UI Gothic"/>
                <a:cs typeface="MS UI Gothic"/>
              </a:rPr>
              <a:t>●    </a:t>
            </a:r>
            <a:r>
              <a:rPr dirty="0" baseline="-18518" sz="450" spc="18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9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290"/>
              </a:lnSpc>
            </a:pPr>
            <a:r>
              <a:rPr dirty="0" baseline="-18518" sz="450" spc="3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6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924" name="object 924"/>
          <p:cNvSpPr txBox="1"/>
          <p:nvPr/>
        </p:nvSpPr>
        <p:spPr>
          <a:xfrm>
            <a:off x="1122807" y="419582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25" name="object 925"/>
          <p:cNvSpPr txBox="1"/>
          <p:nvPr/>
        </p:nvSpPr>
        <p:spPr>
          <a:xfrm>
            <a:off x="1111630" y="4162805"/>
            <a:ext cx="800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3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26" name="object 926"/>
          <p:cNvSpPr txBox="1"/>
          <p:nvPr/>
        </p:nvSpPr>
        <p:spPr>
          <a:xfrm>
            <a:off x="1112519" y="4134866"/>
            <a:ext cx="7937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8518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27" name="object 927"/>
          <p:cNvSpPr txBox="1"/>
          <p:nvPr/>
        </p:nvSpPr>
        <p:spPr>
          <a:xfrm>
            <a:off x="1125219" y="4086733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28" name="object 928"/>
          <p:cNvSpPr txBox="1"/>
          <p:nvPr/>
        </p:nvSpPr>
        <p:spPr>
          <a:xfrm>
            <a:off x="1110488" y="4103878"/>
            <a:ext cx="8255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7777" sz="450" spc="-27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29" name="object 929"/>
          <p:cNvSpPr txBox="1"/>
          <p:nvPr/>
        </p:nvSpPr>
        <p:spPr>
          <a:xfrm>
            <a:off x="1129411" y="4010659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30" name="object 930"/>
          <p:cNvSpPr txBox="1"/>
          <p:nvPr/>
        </p:nvSpPr>
        <p:spPr>
          <a:xfrm>
            <a:off x="1125855" y="4055998"/>
            <a:ext cx="9779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3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931" name="object 931"/>
          <p:cNvSpPr txBox="1"/>
          <p:nvPr/>
        </p:nvSpPr>
        <p:spPr>
          <a:xfrm>
            <a:off x="1131316" y="3989959"/>
            <a:ext cx="7556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32" name="object 932"/>
          <p:cNvSpPr txBox="1"/>
          <p:nvPr/>
        </p:nvSpPr>
        <p:spPr>
          <a:xfrm>
            <a:off x="1131188" y="3971797"/>
            <a:ext cx="7747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2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33" name="object 933"/>
          <p:cNvSpPr txBox="1"/>
          <p:nvPr/>
        </p:nvSpPr>
        <p:spPr>
          <a:xfrm>
            <a:off x="1143761" y="3944239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34" name="object 934"/>
          <p:cNvSpPr txBox="1"/>
          <p:nvPr/>
        </p:nvSpPr>
        <p:spPr>
          <a:xfrm>
            <a:off x="1144905" y="392328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35" name="object 935"/>
          <p:cNvSpPr txBox="1"/>
          <p:nvPr/>
        </p:nvSpPr>
        <p:spPr>
          <a:xfrm>
            <a:off x="1147191" y="389521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36" name="object 936"/>
          <p:cNvSpPr txBox="1"/>
          <p:nvPr/>
        </p:nvSpPr>
        <p:spPr>
          <a:xfrm>
            <a:off x="1150366" y="387121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37" name="object 937"/>
          <p:cNvSpPr txBox="1"/>
          <p:nvPr/>
        </p:nvSpPr>
        <p:spPr>
          <a:xfrm>
            <a:off x="1151889" y="3853307"/>
            <a:ext cx="7620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35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38" name="object 938"/>
          <p:cNvSpPr txBox="1"/>
          <p:nvPr/>
        </p:nvSpPr>
        <p:spPr>
          <a:xfrm>
            <a:off x="1163319" y="3827017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39" name="object 939"/>
          <p:cNvSpPr txBox="1"/>
          <p:nvPr/>
        </p:nvSpPr>
        <p:spPr>
          <a:xfrm>
            <a:off x="1165605" y="380288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40" name="object 940"/>
          <p:cNvSpPr txBox="1"/>
          <p:nvPr/>
        </p:nvSpPr>
        <p:spPr>
          <a:xfrm>
            <a:off x="1167130" y="3776472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41" name="object 941"/>
          <p:cNvSpPr txBox="1"/>
          <p:nvPr/>
        </p:nvSpPr>
        <p:spPr>
          <a:xfrm>
            <a:off x="1174369" y="3755009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42" name="object 942"/>
          <p:cNvSpPr txBox="1"/>
          <p:nvPr/>
        </p:nvSpPr>
        <p:spPr>
          <a:xfrm>
            <a:off x="1186433" y="3728720"/>
            <a:ext cx="13906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27777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6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0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43" name="object 943"/>
          <p:cNvSpPr txBox="1"/>
          <p:nvPr/>
        </p:nvSpPr>
        <p:spPr>
          <a:xfrm>
            <a:off x="1181480" y="3742309"/>
            <a:ext cx="14668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89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44" name="object 944"/>
          <p:cNvSpPr txBox="1"/>
          <p:nvPr/>
        </p:nvSpPr>
        <p:spPr>
          <a:xfrm>
            <a:off x="1190244" y="3693922"/>
            <a:ext cx="14605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3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2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8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45" name="object 945"/>
          <p:cNvSpPr txBox="1"/>
          <p:nvPr/>
        </p:nvSpPr>
        <p:spPr>
          <a:xfrm>
            <a:off x="1193546" y="3683000"/>
            <a:ext cx="15430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0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0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5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946" name="object 946"/>
          <p:cNvSpPr txBox="1"/>
          <p:nvPr/>
        </p:nvSpPr>
        <p:spPr>
          <a:xfrm>
            <a:off x="1288922" y="363753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47" name="object 947"/>
          <p:cNvSpPr txBox="1"/>
          <p:nvPr/>
        </p:nvSpPr>
        <p:spPr>
          <a:xfrm>
            <a:off x="1294383" y="361670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48" name="object 948"/>
          <p:cNvSpPr txBox="1"/>
          <p:nvPr/>
        </p:nvSpPr>
        <p:spPr>
          <a:xfrm>
            <a:off x="1304544" y="3595370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49" name="object 949"/>
          <p:cNvSpPr txBox="1"/>
          <p:nvPr/>
        </p:nvSpPr>
        <p:spPr>
          <a:xfrm>
            <a:off x="1376044" y="4678045"/>
            <a:ext cx="806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0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50" name="object 950"/>
          <p:cNvSpPr txBox="1"/>
          <p:nvPr/>
        </p:nvSpPr>
        <p:spPr>
          <a:xfrm>
            <a:off x="1339341" y="4653915"/>
            <a:ext cx="1174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51" name="object 951"/>
          <p:cNvSpPr txBox="1"/>
          <p:nvPr/>
        </p:nvSpPr>
        <p:spPr>
          <a:xfrm>
            <a:off x="1101089" y="4637151"/>
            <a:ext cx="3752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48920" algn="l"/>
              </a:tabLst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Times New Roman"/>
                <a:cs typeface="Times New Roman"/>
              </a:rPr>
              <a:t>	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52" name="object 952"/>
          <p:cNvSpPr txBox="1"/>
          <p:nvPr/>
        </p:nvSpPr>
        <p:spPr>
          <a:xfrm>
            <a:off x="1341627" y="4610480"/>
            <a:ext cx="14795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3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2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1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53" name="object 953"/>
          <p:cNvSpPr txBox="1"/>
          <p:nvPr/>
        </p:nvSpPr>
        <p:spPr>
          <a:xfrm>
            <a:off x="1425955" y="3795115"/>
            <a:ext cx="78105" cy="1327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5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30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954" name="object 954"/>
          <p:cNvSpPr txBox="1"/>
          <p:nvPr/>
        </p:nvSpPr>
        <p:spPr>
          <a:xfrm>
            <a:off x="1436497" y="408406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55" name="object 955"/>
          <p:cNvSpPr txBox="1"/>
          <p:nvPr/>
        </p:nvSpPr>
        <p:spPr>
          <a:xfrm>
            <a:off x="1340611" y="4569459"/>
            <a:ext cx="1727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56" name="object 956"/>
          <p:cNvSpPr txBox="1"/>
          <p:nvPr/>
        </p:nvSpPr>
        <p:spPr>
          <a:xfrm>
            <a:off x="1339214" y="4575047"/>
            <a:ext cx="1784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0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-6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57" name="object 957"/>
          <p:cNvSpPr txBox="1"/>
          <p:nvPr/>
        </p:nvSpPr>
        <p:spPr>
          <a:xfrm>
            <a:off x="1340230" y="4547870"/>
            <a:ext cx="1974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9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5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58" name="object 958"/>
          <p:cNvSpPr txBox="1"/>
          <p:nvPr/>
        </p:nvSpPr>
        <p:spPr>
          <a:xfrm>
            <a:off x="1438910" y="4285869"/>
            <a:ext cx="1308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1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59" name="object 959"/>
          <p:cNvSpPr txBox="1"/>
          <p:nvPr/>
        </p:nvSpPr>
        <p:spPr>
          <a:xfrm>
            <a:off x="1437005" y="4207636"/>
            <a:ext cx="1346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6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60" name="object 960"/>
          <p:cNvSpPr txBox="1"/>
          <p:nvPr/>
        </p:nvSpPr>
        <p:spPr>
          <a:xfrm>
            <a:off x="1401191" y="4229353"/>
            <a:ext cx="17081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6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61" name="object 961"/>
          <p:cNvSpPr txBox="1"/>
          <p:nvPr/>
        </p:nvSpPr>
        <p:spPr>
          <a:xfrm>
            <a:off x="1339850" y="4524628"/>
            <a:ext cx="2546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962" name="object 962"/>
          <p:cNvSpPr txBox="1"/>
          <p:nvPr/>
        </p:nvSpPr>
        <p:spPr>
          <a:xfrm>
            <a:off x="1383157" y="4368800"/>
            <a:ext cx="2387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6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6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45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963" name="object 963"/>
          <p:cNvSpPr txBox="1"/>
          <p:nvPr/>
        </p:nvSpPr>
        <p:spPr>
          <a:xfrm>
            <a:off x="1351280" y="4310888"/>
            <a:ext cx="2705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3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3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64" name="object 964"/>
          <p:cNvSpPr txBox="1"/>
          <p:nvPr/>
        </p:nvSpPr>
        <p:spPr>
          <a:xfrm>
            <a:off x="1399032" y="4347464"/>
            <a:ext cx="2228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7" sz="450" spc="-12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8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2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965" name="object 965"/>
          <p:cNvSpPr txBox="1"/>
          <p:nvPr/>
        </p:nvSpPr>
        <p:spPr>
          <a:xfrm>
            <a:off x="1348866" y="4248658"/>
            <a:ext cx="2736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0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65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966" name="object 966"/>
          <p:cNvSpPr txBox="1"/>
          <p:nvPr/>
        </p:nvSpPr>
        <p:spPr>
          <a:xfrm>
            <a:off x="1349121" y="4275454"/>
            <a:ext cx="2736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27777" sz="450" spc="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0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967" name="object 967"/>
          <p:cNvSpPr txBox="1"/>
          <p:nvPr/>
        </p:nvSpPr>
        <p:spPr>
          <a:xfrm>
            <a:off x="1340358" y="4491482"/>
            <a:ext cx="28765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8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2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9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3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68" name="object 968"/>
          <p:cNvSpPr txBox="1"/>
          <p:nvPr/>
        </p:nvSpPr>
        <p:spPr>
          <a:xfrm>
            <a:off x="1344675" y="4438777"/>
            <a:ext cx="2908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●●●●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969" name="object 969"/>
          <p:cNvSpPr txBox="1"/>
          <p:nvPr/>
        </p:nvSpPr>
        <p:spPr>
          <a:xfrm>
            <a:off x="1344549" y="4461890"/>
            <a:ext cx="2914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7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7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18518" sz="450" spc="-6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70" name="object 970"/>
          <p:cNvSpPr txBox="1"/>
          <p:nvPr/>
        </p:nvSpPr>
        <p:spPr>
          <a:xfrm>
            <a:off x="1340866" y="4469765"/>
            <a:ext cx="29718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09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71" name="object 971"/>
          <p:cNvSpPr txBox="1"/>
          <p:nvPr/>
        </p:nvSpPr>
        <p:spPr>
          <a:xfrm>
            <a:off x="1346708" y="4417948"/>
            <a:ext cx="2921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972" name="object 972"/>
          <p:cNvSpPr txBox="1"/>
          <p:nvPr/>
        </p:nvSpPr>
        <p:spPr>
          <a:xfrm>
            <a:off x="1346835" y="4392676"/>
            <a:ext cx="2952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7" sz="450" spc="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6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73" name="object 973"/>
          <p:cNvSpPr txBox="1"/>
          <p:nvPr/>
        </p:nvSpPr>
        <p:spPr>
          <a:xfrm>
            <a:off x="595348" y="4575424"/>
            <a:ext cx="139065" cy="22352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0.01</a:t>
            </a:r>
            <a:endParaRPr sz="800">
              <a:latin typeface="Arial"/>
              <a:cs typeface="Arial"/>
            </a:endParaRPr>
          </a:p>
        </p:txBody>
      </p:sp>
      <p:sp>
        <p:nvSpPr>
          <p:cNvPr id="974" name="object 974"/>
          <p:cNvSpPr txBox="1"/>
          <p:nvPr/>
        </p:nvSpPr>
        <p:spPr>
          <a:xfrm>
            <a:off x="595348" y="4142623"/>
            <a:ext cx="139065" cy="8191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975" name="object 975"/>
          <p:cNvSpPr txBox="1"/>
          <p:nvPr/>
        </p:nvSpPr>
        <p:spPr>
          <a:xfrm>
            <a:off x="595348" y="3582826"/>
            <a:ext cx="139065" cy="41846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10</a:t>
            </a:r>
            <a:r>
              <a:rPr dirty="0" sz="800" spc="10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</p:txBody>
      </p:sp>
      <p:sp>
        <p:nvSpPr>
          <p:cNvPr id="976" name="object 976"/>
          <p:cNvSpPr txBox="1"/>
          <p:nvPr/>
        </p:nvSpPr>
        <p:spPr>
          <a:xfrm>
            <a:off x="89627" y="3762536"/>
            <a:ext cx="167640" cy="83693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Arial"/>
                <a:cs typeface="Arial"/>
              </a:rPr>
              <a:t>80%</a:t>
            </a:r>
            <a:r>
              <a:rPr dirty="0" sz="1000" spc="-6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Variance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77" name="object 977"/>
          <p:cNvSpPr txBox="1"/>
          <p:nvPr/>
        </p:nvSpPr>
        <p:spPr>
          <a:xfrm>
            <a:off x="687831" y="3167380"/>
            <a:ext cx="1086485" cy="36068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501015" algn="l"/>
              </a:tabLst>
            </a:pPr>
            <a:r>
              <a:rPr dirty="0" sz="800">
                <a:latin typeface="Arial"/>
                <a:cs typeface="Arial"/>
              </a:rPr>
              <a:t>Mar−27	Mar−29</a:t>
            </a:r>
            <a:endParaRPr sz="8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265"/>
              </a:spcBef>
            </a:pPr>
            <a:r>
              <a:rPr dirty="0" sz="1000" b="1">
                <a:latin typeface="Arial"/>
                <a:cs typeface="Arial"/>
              </a:rPr>
              <a:t>Single−state</a:t>
            </a:r>
            <a:r>
              <a:rPr dirty="0" sz="1000" spc="-7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SPE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78" name="object 978"/>
          <p:cNvSpPr/>
          <p:nvPr/>
        </p:nvSpPr>
        <p:spPr>
          <a:xfrm>
            <a:off x="2179954" y="3629723"/>
            <a:ext cx="856932" cy="11580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9" name="object 979"/>
          <p:cNvSpPr txBox="1"/>
          <p:nvPr/>
        </p:nvSpPr>
        <p:spPr>
          <a:xfrm>
            <a:off x="2083180" y="4830445"/>
            <a:ext cx="861694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1015" algn="l"/>
              </a:tabLst>
            </a:pPr>
            <a:r>
              <a:rPr dirty="0" sz="800">
                <a:latin typeface="Arial"/>
                <a:cs typeface="Arial"/>
              </a:rPr>
              <a:t>Mar−27	Mar−29</a:t>
            </a:r>
            <a:endParaRPr sz="800">
              <a:latin typeface="Arial"/>
              <a:cs typeface="Arial"/>
            </a:endParaRPr>
          </a:p>
        </p:txBody>
      </p:sp>
      <p:sp>
        <p:nvSpPr>
          <p:cNvPr id="980" name="object 980"/>
          <p:cNvSpPr txBox="1"/>
          <p:nvPr/>
        </p:nvSpPr>
        <p:spPr>
          <a:xfrm>
            <a:off x="1749397" y="3600346"/>
            <a:ext cx="139065" cy="116141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10">
                <a:latin typeface="Arial"/>
                <a:cs typeface="Arial"/>
              </a:rPr>
              <a:t>Percent </a:t>
            </a:r>
            <a:r>
              <a:rPr dirty="0" sz="800">
                <a:latin typeface="Arial"/>
                <a:cs typeface="Arial"/>
              </a:rPr>
              <a:t>of SPE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threshold</a:t>
            </a:r>
            <a:endParaRPr sz="800">
              <a:latin typeface="Arial"/>
              <a:cs typeface="Arial"/>
            </a:endParaRPr>
          </a:p>
        </p:txBody>
      </p:sp>
      <p:sp>
        <p:nvSpPr>
          <p:cNvPr id="981" name="object 981"/>
          <p:cNvSpPr txBox="1"/>
          <p:nvPr/>
        </p:nvSpPr>
        <p:spPr>
          <a:xfrm>
            <a:off x="2247264" y="4004817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82" name="object 982"/>
          <p:cNvSpPr txBox="1"/>
          <p:nvPr/>
        </p:nvSpPr>
        <p:spPr>
          <a:xfrm>
            <a:off x="2249042" y="367931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83" name="object 983"/>
          <p:cNvSpPr txBox="1"/>
          <p:nvPr/>
        </p:nvSpPr>
        <p:spPr>
          <a:xfrm>
            <a:off x="2250567" y="468668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84" name="object 984"/>
          <p:cNvSpPr txBox="1"/>
          <p:nvPr/>
        </p:nvSpPr>
        <p:spPr>
          <a:xfrm>
            <a:off x="2242057" y="4561840"/>
            <a:ext cx="952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3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85" name="object 985"/>
          <p:cNvSpPr txBox="1"/>
          <p:nvPr/>
        </p:nvSpPr>
        <p:spPr>
          <a:xfrm>
            <a:off x="2249170" y="4678934"/>
            <a:ext cx="1092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0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986" name="object 986"/>
          <p:cNvSpPr txBox="1"/>
          <p:nvPr/>
        </p:nvSpPr>
        <p:spPr>
          <a:xfrm>
            <a:off x="2244598" y="4587113"/>
            <a:ext cx="1149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35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87" name="object 987"/>
          <p:cNvSpPr txBox="1"/>
          <p:nvPr/>
        </p:nvSpPr>
        <p:spPr>
          <a:xfrm>
            <a:off x="2247010" y="4638675"/>
            <a:ext cx="1130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3703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-4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88" name="object 988"/>
          <p:cNvSpPr txBox="1"/>
          <p:nvPr/>
        </p:nvSpPr>
        <p:spPr>
          <a:xfrm>
            <a:off x="2246629" y="4609846"/>
            <a:ext cx="1155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3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89" name="object 989"/>
          <p:cNvSpPr txBox="1"/>
          <p:nvPr/>
        </p:nvSpPr>
        <p:spPr>
          <a:xfrm>
            <a:off x="2244470" y="4526407"/>
            <a:ext cx="1301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3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90" name="object 990"/>
          <p:cNvSpPr txBox="1"/>
          <p:nvPr/>
        </p:nvSpPr>
        <p:spPr>
          <a:xfrm>
            <a:off x="2243963" y="4542282"/>
            <a:ext cx="1333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30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991" name="object 991"/>
          <p:cNvSpPr txBox="1"/>
          <p:nvPr/>
        </p:nvSpPr>
        <p:spPr>
          <a:xfrm>
            <a:off x="2319147" y="3776979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92" name="object 992"/>
          <p:cNvSpPr txBox="1"/>
          <p:nvPr/>
        </p:nvSpPr>
        <p:spPr>
          <a:xfrm>
            <a:off x="2329052" y="3940809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93" name="object 993"/>
          <p:cNvSpPr txBox="1"/>
          <p:nvPr/>
        </p:nvSpPr>
        <p:spPr>
          <a:xfrm>
            <a:off x="2309495" y="4194683"/>
            <a:ext cx="20066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10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94" name="object 994"/>
          <p:cNvSpPr txBox="1"/>
          <p:nvPr/>
        </p:nvSpPr>
        <p:spPr>
          <a:xfrm>
            <a:off x="2464180" y="4229861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95" name="object 995"/>
          <p:cNvSpPr txBox="1"/>
          <p:nvPr/>
        </p:nvSpPr>
        <p:spPr>
          <a:xfrm>
            <a:off x="2292985" y="4417186"/>
            <a:ext cx="2476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37037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7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996" name="object 996"/>
          <p:cNvSpPr txBox="1"/>
          <p:nvPr/>
        </p:nvSpPr>
        <p:spPr>
          <a:xfrm>
            <a:off x="2488310" y="4630801"/>
            <a:ext cx="755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97" name="object 997"/>
          <p:cNvSpPr txBox="1"/>
          <p:nvPr/>
        </p:nvSpPr>
        <p:spPr>
          <a:xfrm>
            <a:off x="2487295" y="4655565"/>
            <a:ext cx="768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2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98" name="object 998"/>
          <p:cNvSpPr txBox="1"/>
          <p:nvPr/>
        </p:nvSpPr>
        <p:spPr>
          <a:xfrm>
            <a:off x="2486151" y="4676394"/>
            <a:ext cx="8128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99" name="object 999"/>
          <p:cNvSpPr txBox="1"/>
          <p:nvPr/>
        </p:nvSpPr>
        <p:spPr>
          <a:xfrm>
            <a:off x="2440939" y="4178300"/>
            <a:ext cx="126364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000" name="object 1000"/>
          <p:cNvSpPr txBox="1"/>
          <p:nvPr/>
        </p:nvSpPr>
        <p:spPr>
          <a:xfrm>
            <a:off x="2507360" y="3872610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01" name="object 1001"/>
          <p:cNvSpPr txBox="1"/>
          <p:nvPr/>
        </p:nvSpPr>
        <p:spPr>
          <a:xfrm>
            <a:off x="2508250" y="3899153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02" name="object 1002"/>
          <p:cNvSpPr txBox="1"/>
          <p:nvPr/>
        </p:nvSpPr>
        <p:spPr>
          <a:xfrm>
            <a:off x="2509520" y="397560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03" name="object 1003"/>
          <p:cNvSpPr txBox="1"/>
          <p:nvPr/>
        </p:nvSpPr>
        <p:spPr>
          <a:xfrm>
            <a:off x="2509773" y="3925570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04" name="object 1004"/>
          <p:cNvSpPr txBox="1"/>
          <p:nvPr/>
        </p:nvSpPr>
        <p:spPr>
          <a:xfrm>
            <a:off x="2513329" y="4108703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05" name="object 1005"/>
          <p:cNvSpPr txBox="1"/>
          <p:nvPr/>
        </p:nvSpPr>
        <p:spPr>
          <a:xfrm>
            <a:off x="2513964" y="405358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06" name="object 1006"/>
          <p:cNvSpPr txBox="1"/>
          <p:nvPr/>
        </p:nvSpPr>
        <p:spPr>
          <a:xfrm>
            <a:off x="2514092" y="3954653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07" name="object 1007"/>
          <p:cNvSpPr txBox="1"/>
          <p:nvPr/>
        </p:nvSpPr>
        <p:spPr>
          <a:xfrm>
            <a:off x="2506852" y="3823208"/>
            <a:ext cx="7683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8518" sz="450" spc="-3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08" name="object 1008"/>
          <p:cNvSpPr txBox="1"/>
          <p:nvPr/>
        </p:nvSpPr>
        <p:spPr>
          <a:xfrm>
            <a:off x="2373122" y="4257294"/>
            <a:ext cx="2127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35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27777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1009" name="object 1009"/>
          <p:cNvSpPr txBox="1"/>
          <p:nvPr/>
        </p:nvSpPr>
        <p:spPr>
          <a:xfrm>
            <a:off x="2307589" y="4154551"/>
            <a:ext cx="28003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90">
                <a:solidFill>
                  <a:srgbClr val="D81B60"/>
                </a:solidFill>
                <a:latin typeface="MS UI Gothic"/>
                <a:cs typeface="MS UI Gothic"/>
              </a:rPr>
              <a:t>●●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5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10" name="object 1010"/>
          <p:cNvSpPr txBox="1"/>
          <p:nvPr/>
        </p:nvSpPr>
        <p:spPr>
          <a:xfrm>
            <a:off x="2502280" y="4062603"/>
            <a:ext cx="10096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8518" sz="450" spc="-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11" name="object 1011"/>
          <p:cNvSpPr txBox="1"/>
          <p:nvPr/>
        </p:nvSpPr>
        <p:spPr>
          <a:xfrm>
            <a:off x="2502407" y="4033647"/>
            <a:ext cx="10287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12" name="object 1012"/>
          <p:cNvSpPr txBox="1"/>
          <p:nvPr/>
        </p:nvSpPr>
        <p:spPr>
          <a:xfrm>
            <a:off x="2502916" y="3999357"/>
            <a:ext cx="104139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3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13" name="object 1013"/>
          <p:cNvSpPr txBox="1"/>
          <p:nvPr/>
        </p:nvSpPr>
        <p:spPr>
          <a:xfrm>
            <a:off x="2494914" y="4583810"/>
            <a:ext cx="1390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14" name="object 1014"/>
          <p:cNvSpPr txBox="1"/>
          <p:nvPr/>
        </p:nvSpPr>
        <p:spPr>
          <a:xfrm>
            <a:off x="2507488" y="3853053"/>
            <a:ext cx="12890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9259" sz="450" spc="-3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1015" name="object 1015"/>
          <p:cNvSpPr txBox="1"/>
          <p:nvPr/>
        </p:nvSpPr>
        <p:spPr>
          <a:xfrm>
            <a:off x="2505836" y="3810889"/>
            <a:ext cx="13398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9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16" name="object 1016"/>
          <p:cNvSpPr txBox="1"/>
          <p:nvPr/>
        </p:nvSpPr>
        <p:spPr>
          <a:xfrm>
            <a:off x="2534157" y="4092447"/>
            <a:ext cx="1562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8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17" name="object 1017"/>
          <p:cNvSpPr txBox="1"/>
          <p:nvPr/>
        </p:nvSpPr>
        <p:spPr>
          <a:xfrm>
            <a:off x="2330830" y="4267072"/>
            <a:ext cx="37401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8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18518" sz="450" spc="69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18" name="object 1018"/>
          <p:cNvSpPr txBox="1"/>
          <p:nvPr/>
        </p:nvSpPr>
        <p:spPr>
          <a:xfrm>
            <a:off x="2312923" y="4325747"/>
            <a:ext cx="3930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24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5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19" name="object 1019"/>
          <p:cNvSpPr txBox="1"/>
          <p:nvPr/>
        </p:nvSpPr>
        <p:spPr>
          <a:xfrm>
            <a:off x="2523108" y="3703066"/>
            <a:ext cx="18732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7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20" name="object 1020"/>
          <p:cNvSpPr txBox="1"/>
          <p:nvPr/>
        </p:nvSpPr>
        <p:spPr>
          <a:xfrm>
            <a:off x="2519807" y="3754754"/>
            <a:ext cx="19621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3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-10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04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21" name="object 1021"/>
          <p:cNvSpPr txBox="1"/>
          <p:nvPr/>
        </p:nvSpPr>
        <p:spPr>
          <a:xfrm>
            <a:off x="2648966" y="4108830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22" name="object 1022"/>
          <p:cNvSpPr txBox="1"/>
          <p:nvPr/>
        </p:nvSpPr>
        <p:spPr>
          <a:xfrm>
            <a:off x="2522092" y="3794252"/>
            <a:ext cx="20383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60">
                <a:solidFill>
                  <a:srgbClr val="D81B60"/>
                </a:solidFill>
                <a:latin typeface="MS UI Gothic"/>
                <a:cs typeface="MS UI Gothic"/>
              </a:rPr>
              <a:t>●● 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023" name="object 1023"/>
          <p:cNvSpPr txBox="1"/>
          <p:nvPr/>
        </p:nvSpPr>
        <p:spPr>
          <a:xfrm>
            <a:off x="2520950" y="3763898"/>
            <a:ext cx="208279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-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6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24" name="object 1024"/>
          <p:cNvSpPr txBox="1"/>
          <p:nvPr/>
        </p:nvSpPr>
        <p:spPr>
          <a:xfrm>
            <a:off x="2533904" y="3727322"/>
            <a:ext cx="21590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3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5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25" name="object 1025"/>
          <p:cNvSpPr txBox="1"/>
          <p:nvPr/>
        </p:nvSpPr>
        <p:spPr>
          <a:xfrm>
            <a:off x="2524632" y="3679063"/>
            <a:ext cx="23431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0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914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1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26" name="object 1026"/>
          <p:cNvSpPr txBox="1"/>
          <p:nvPr/>
        </p:nvSpPr>
        <p:spPr>
          <a:xfrm>
            <a:off x="2522601" y="3660266"/>
            <a:ext cx="243204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79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27" name="object 1027"/>
          <p:cNvSpPr txBox="1"/>
          <p:nvPr/>
        </p:nvSpPr>
        <p:spPr>
          <a:xfrm>
            <a:off x="2524505" y="3636264"/>
            <a:ext cx="25082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28" name="object 1028"/>
          <p:cNvSpPr txBox="1"/>
          <p:nvPr/>
        </p:nvSpPr>
        <p:spPr>
          <a:xfrm>
            <a:off x="2540507" y="3603244"/>
            <a:ext cx="24130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●●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29" name="object 1029"/>
          <p:cNvSpPr txBox="1"/>
          <p:nvPr/>
        </p:nvSpPr>
        <p:spPr>
          <a:xfrm>
            <a:off x="2787650" y="4133088"/>
            <a:ext cx="6794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3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30" name="object 1030"/>
          <p:cNvSpPr txBox="1"/>
          <p:nvPr/>
        </p:nvSpPr>
        <p:spPr>
          <a:xfrm>
            <a:off x="2733039" y="4687696"/>
            <a:ext cx="1390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4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1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0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31" name="object 1031"/>
          <p:cNvSpPr txBox="1"/>
          <p:nvPr/>
        </p:nvSpPr>
        <p:spPr>
          <a:xfrm>
            <a:off x="2736595" y="4637023"/>
            <a:ext cx="1435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29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0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5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32" name="object 1032"/>
          <p:cNvSpPr txBox="1"/>
          <p:nvPr/>
        </p:nvSpPr>
        <p:spPr>
          <a:xfrm>
            <a:off x="2738501" y="4659884"/>
            <a:ext cx="1460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6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33" name="object 1033"/>
          <p:cNvSpPr txBox="1"/>
          <p:nvPr/>
        </p:nvSpPr>
        <p:spPr>
          <a:xfrm>
            <a:off x="2732532" y="4680839"/>
            <a:ext cx="1530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2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34" name="object 1034"/>
          <p:cNvSpPr txBox="1"/>
          <p:nvPr/>
        </p:nvSpPr>
        <p:spPr>
          <a:xfrm>
            <a:off x="2831719" y="4041013"/>
            <a:ext cx="6794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30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035" name="object 1035"/>
          <p:cNvSpPr txBox="1"/>
          <p:nvPr/>
        </p:nvSpPr>
        <p:spPr>
          <a:xfrm>
            <a:off x="2834639" y="3751072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36" name="object 1036"/>
          <p:cNvSpPr txBox="1"/>
          <p:nvPr/>
        </p:nvSpPr>
        <p:spPr>
          <a:xfrm>
            <a:off x="2895092" y="3982211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37" name="object 1037"/>
          <p:cNvSpPr txBox="1"/>
          <p:nvPr/>
        </p:nvSpPr>
        <p:spPr>
          <a:xfrm>
            <a:off x="2857119" y="4002659"/>
            <a:ext cx="107314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1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38" name="object 1038"/>
          <p:cNvSpPr txBox="1"/>
          <p:nvPr/>
        </p:nvSpPr>
        <p:spPr>
          <a:xfrm>
            <a:off x="2807589" y="4274184"/>
            <a:ext cx="1784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 ●</a:t>
            </a:r>
            <a:r>
              <a:rPr dirty="0" sz="300" spc="-5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37037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37037" sz="450">
              <a:latin typeface="MS UI Gothic"/>
              <a:cs typeface="MS UI Gothic"/>
            </a:endParaRPr>
          </a:p>
        </p:txBody>
      </p:sp>
      <p:sp>
        <p:nvSpPr>
          <p:cNvPr id="1039" name="object 1039"/>
          <p:cNvSpPr txBox="1"/>
          <p:nvPr/>
        </p:nvSpPr>
        <p:spPr>
          <a:xfrm>
            <a:off x="2495169" y="4611878"/>
            <a:ext cx="4984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49554" algn="l"/>
              </a:tabLst>
            </a:pP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2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D81B60"/>
                </a:solidFill>
                <a:latin typeface="Times New Roman"/>
                <a:cs typeface="Times New Roman"/>
              </a:rPr>
              <a:t>	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26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37037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37037" sz="450">
              <a:latin typeface="MS UI Gothic"/>
              <a:cs typeface="MS UI Gothic"/>
            </a:endParaRPr>
          </a:p>
        </p:txBody>
      </p:sp>
      <p:sp>
        <p:nvSpPr>
          <p:cNvPr id="1040" name="object 1040"/>
          <p:cNvSpPr txBox="1"/>
          <p:nvPr/>
        </p:nvSpPr>
        <p:spPr>
          <a:xfrm>
            <a:off x="2835529" y="4234307"/>
            <a:ext cx="1714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79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-18518" sz="450" spc="-6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8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41" name="object 1041"/>
          <p:cNvSpPr txBox="1"/>
          <p:nvPr/>
        </p:nvSpPr>
        <p:spPr>
          <a:xfrm>
            <a:off x="2940685" y="417804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42" name="object 1042"/>
          <p:cNvSpPr txBox="1"/>
          <p:nvPr/>
        </p:nvSpPr>
        <p:spPr>
          <a:xfrm>
            <a:off x="2833623" y="4208145"/>
            <a:ext cx="1771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5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43" name="object 1043"/>
          <p:cNvSpPr txBox="1"/>
          <p:nvPr/>
        </p:nvSpPr>
        <p:spPr>
          <a:xfrm>
            <a:off x="2306827" y="4350384"/>
            <a:ext cx="7073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24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sz="300" spc="-1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2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1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6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37037" sz="450" spc="-16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46296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044" name="object 1044"/>
          <p:cNvSpPr txBox="1"/>
          <p:nvPr/>
        </p:nvSpPr>
        <p:spPr>
          <a:xfrm>
            <a:off x="2262885" y="4395089"/>
            <a:ext cx="7581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6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D81B60"/>
                </a:solidFill>
                <a:latin typeface="MS UI Gothic"/>
                <a:cs typeface="MS UI Gothic"/>
              </a:rPr>
              <a:t>●●●●</a:t>
            </a:r>
            <a:r>
              <a:rPr dirty="0" baseline="18518" sz="450" spc="30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9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35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●●●●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46296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3703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37037" sz="450">
              <a:latin typeface="MS UI Gothic"/>
              <a:cs typeface="MS UI Gothic"/>
            </a:endParaRPr>
          </a:p>
        </p:txBody>
      </p:sp>
      <p:sp>
        <p:nvSpPr>
          <p:cNvPr id="1045" name="object 1045"/>
          <p:cNvSpPr txBox="1"/>
          <p:nvPr/>
        </p:nvSpPr>
        <p:spPr>
          <a:xfrm>
            <a:off x="2832735" y="4225925"/>
            <a:ext cx="194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1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14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22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2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8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46" name="object 1046"/>
          <p:cNvSpPr txBox="1"/>
          <p:nvPr/>
        </p:nvSpPr>
        <p:spPr>
          <a:xfrm>
            <a:off x="2293492" y="4372990"/>
            <a:ext cx="7340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8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187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8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8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8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8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27777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46296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1047" name="object 1047"/>
          <p:cNvSpPr txBox="1"/>
          <p:nvPr/>
        </p:nvSpPr>
        <p:spPr>
          <a:xfrm>
            <a:off x="2261870" y="4306570"/>
            <a:ext cx="7658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45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7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1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1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1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46296" sz="450" spc="-11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1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1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46296" sz="450" spc="-11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46296" sz="450">
              <a:latin typeface="MS UI Gothic"/>
              <a:cs typeface="MS UI Gothic"/>
            </a:endParaRPr>
          </a:p>
        </p:txBody>
      </p:sp>
      <p:sp>
        <p:nvSpPr>
          <p:cNvPr id="1048" name="object 1048"/>
          <p:cNvSpPr txBox="1"/>
          <p:nvPr/>
        </p:nvSpPr>
        <p:spPr>
          <a:xfrm>
            <a:off x="2496820" y="4549013"/>
            <a:ext cx="5346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35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3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049" name="object 1049"/>
          <p:cNvSpPr txBox="1"/>
          <p:nvPr/>
        </p:nvSpPr>
        <p:spPr>
          <a:xfrm>
            <a:off x="2256663" y="4470653"/>
            <a:ext cx="7747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9259" sz="450" spc="-82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8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9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50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12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27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-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3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050" name="object 1050"/>
          <p:cNvSpPr txBox="1"/>
          <p:nvPr/>
        </p:nvSpPr>
        <p:spPr>
          <a:xfrm>
            <a:off x="2487167" y="4569078"/>
            <a:ext cx="5454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1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7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12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 ●</a:t>
            </a:r>
            <a:r>
              <a:rPr dirty="0" baseline="18518" sz="450" spc="-9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51" name="object 1051"/>
          <p:cNvSpPr txBox="1"/>
          <p:nvPr/>
        </p:nvSpPr>
        <p:spPr>
          <a:xfrm>
            <a:off x="2255773" y="4462017"/>
            <a:ext cx="7772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7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1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052" name="object 1052"/>
          <p:cNvSpPr txBox="1"/>
          <p:nvPr/>
        </p:nvSpPr>
        <p:spPr>
          <a:xfrm>
            <a:off x="2739517" y="4588764"/>
            <a:ext cx="2946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1053" name="object 1053"/>
          <p:cNvSpPr txBox="1"/>
          <p:nvPr/>
        </p:nvSpPr>
        <p:spPr>
          <a:xfrm>
            <a:off x="2267076" y="4438141"/>
            <a:ext cx="7689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0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27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8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17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1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1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37037" sz="450" spc="-217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1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1054" name="object 1054"/>
          <p:cNvSpPr txBox="1"/>
          <p:nvPr/>
        </p:nvSpPr>
        <p:spPr>
          <a:xfrm>
            <a:off x="2493772" y="4525264"/>
            <a:ext cx="54419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6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67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45">
                <a:solidFill>
                  <a:srgbClr val="D81B6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3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3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055" name="object 1055"/>
          <p:cNvSpPr txBox="1"/>
          <p:nvPr/>
        </p:nvSpPr>
        <p:spPr>
          <a:xfrm>
            <a:off x="2256154" y="4504182"/>
            <a:ext cx="7816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42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42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9259" sz="450" spc="-14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75">
                <a:solidFill>
                  <a:srgbClr val="D81B60"/>
                </a:solidFill>
                <a:latin typeface="MS UI Gothic"/>
                <a:cs typeface="MS UI Gothic"/>
              </a:rPr>
              <a:t> </a:t>
            </a:r>
            <a:r>
              <a:rPr dirty="0" sz="300" spc="-9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3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D81B60"/>
                </a:solidFill>
                <a:latin typeface="MS UI Gothic"/>
                <a:cs typeface="MS UI Gothic"/>
              </a:rPr>
              <a:t>●●● 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56" name="object 1056"/>
          <p:cNvSpPr txBox="1"/>
          <p:nvPr/>
        </p:nvSpPr>
        <p:spPr>
          <a:xfrm>
            <a:off x="2650870" y="4404105"/>
            <a:ext cx="3886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●●●</a:t>
            </a:r>
            <a:r>
              <a:rPr dirty="0" baseline="9259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32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057" name="object 1057"/>
          <p:cNvSpPr txBox="1"/>
          <p:nvPr/>
        </p:nvSpPr>
        <p:spPr>
          <a:xfrm>
            <a:off x="2772155" y="4320413"/>
            <a:ext cx="2679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6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D81B60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D81B6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1058" name="object 1058"/>
          <p:cNvSpPr txBox="1"/>
          <p:nvPr/>
        </p:nvSpPr>
        <p:spPr>
          <a:xfrm>
            <a:off x="1990824" y="4575424"/>
            <a:ext cx="139065" cy="22352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0.01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59" name="object 1059"/>
          <p:cNvSpPr txBox="1"/>
          <p:nvPr/>
        </p:nvSpPr>
        <p:spPr>
          <a:xfrm>
            <a:off x="1990824" y="4142623"/>
            <a:ext cx="139065" cy="8191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60" name="object 1060"/>
          <p:cNvSpPr txBox="1"/>
          <p:nvPr/>
        </p:nvSpPr>
        <p:spPr>
          <a:xfrm>
            <a:off x="1990824" y="3582826"/>
            <a:ext cx="139065" cy="41846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10</a:t>
            </a:r>
            <a:r>
              <a:rPr dirty="0" sz="800" spc="10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</p:txBody>
      </p:sp>
      <p:sp>
        <p:nvSpPr>
          <p:cNvPr id="1061" name="object 1061"/>
          <p:cNvSpPr txBox="1"/>
          <p:nvPr/>
        </p:nvSpPr>
        <p:spPr>
          <a:xfrm>
            <a:off x="2083180" y="3167380"/>
            <a:ext cx="1043940" cy="36068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501015" algn="l"/>
              </a:tabLst>
            </a:pPr>
            <a:r>
              <a:rPr dirty="0" sz="800">
                <a:latin typeface="Arial"/>
                <a:cs typeface="Arial"/>
              </a:rPr>
              <a:t>Mar−27	Mar−29</a:t>
            </a:r>
            <a:endParaRPr sz="8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265"/>
              </a:spcBef>
            </a:pPr>
            <a:r>
              <a:rPr dirty="0" sz="1000" b="1">
                <a:latin typeface="Arial"/>
                <a:cs typeface="Arial"/>
              </a:rPr>
              <a:t>Multi−state</a:t>
            </a:r>
            <a:r>
              <a:rPr dirty="0" sz="1000" spc="-7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SPE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62" name="object 1062"/>
          <p:cNvSpPr/>
          <p:nvPr/>
        </p:nvSpPr>
        <p:spPr>
          <a:xfrm>
            <a:off x="3575303" y="3629723"/>
            <a:ext cx="856932" cy="11580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3" name="object 1063"/>
          <p:cNvSpPr txBox="1"/>
          <p:nvPr/>
        </p:nvSpPr>
        <p:spPr>
          <a:xfrm>
            <a:off x="3478657" y="4830445"/>
            <a:ext cx="861694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1015" algn="l"/>
              </a:tabLst>
            </a:pPr>
            <a:r>
              <a:rPr dirty="0" sz="800">
                <a:latin typeface="Arial"/>
                <a:cs typeface="Arial"/>
              </a:rPr>
              <a:t>Mar−27	Mar−29</a:t>
            </a:r>
            <a:endParaRPr sz="800">
              <a:latin typeface="Arial"/>
              <a:cs typeface="Arial"/>
            </a:endParaRPr>
          </a:p>
        </p:txBody>
      </p:sp>
      <p:sp>
        <p:nvSpPr>
          <p:cNvPr id="1064" name="object 1064"/>
          <p:cNvSpPr txBox="1"/>
          <p:nvPr/>
        </p:nvSpPr>
        <p:spPr>
          <a:xfrm>
            <a:off x="3144746" y="3642661"/>
            <a:ext cx="139065" cy="107696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10">
                <a:latin typeface="Arial"/>
                <a:cs typeface="Arial"/>
              </a:rPr>
              <a:t>Percent </a:t>
            </a:r>
            <a:r>
              <a:rPr dirty="0" sz="800">
                <a:latin typeface="Arial"/>
                <a:cs typeface="Arial"/>
              </a:rPr>
              <a:t>of T2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threshold</a:t>
            </a:r>
            <a:endParaRPr sz="800">
              <a:latin typeface="Arial"/>
              <a:cs typeface="Arial"/>
            </a:endParaRPr>
          </a:p>
        </p:txBody>
      </p:sp>
      <p:sp>
        <p:nvSpPr>
          <p:cNvPr id="1065" name="object 1065"/>
          <p:cNvSpPr txBox="1"/>
          <p:nvPr/>
        </p:nvSpPr>
        <p:spPr>
          <a:xfrm>
            <a:off x="3654297" y="4611623"/>
            <a:ext cx="793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1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66" name="object 1066"/>
          <p:cNvSpPr txBox="1"/>
          <p:nvPr/>
        </p:nvSpPr>
        <p:spPr>
          <a:xfrm>
            <a:off x="3655314" y="4639564"/>
            <a:ext cx="787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3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67" name="object 1067"/>
          <p:cNvSpPr txBox="1"/>
          <p:nvPr/>
        </p:nvSpPr>
        <p:spPr>
          <a:xfrm>
            <a:off x="3714496" y="4182872"/>
            <a:ext cx="67945" cy="1111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2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20"/>
              </a:lnSpc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68" name="object 1068"/>
          <p:cNvSpPr txBox="1"/>
          <p:nvPr/>
        </p:nvSpPr>
        <p:spPr>
          <a:xfrm>
            <a:off x="3710432" y="4261992"/>
            <a:ext cx="806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27777" sz="450" spc="-30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69" name="object 1069"/>
          <p:cNvSpPr txBox="1"/>
          <p:nvPr/>
        </p:nvSpPr>
        <p:spPr>
          <a:xfrm>
            <a:off x="3723766" y="424802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70" name="object 1070"/>
          <p:cNvSpPr txBox="1"/>
          <p:nvPr/>
        </p:nvSpPr>
        <p:spPr>
          <a:xfrm>
            <a:off x="3710304" y="4306061"/>
            <a:ext cx="19558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3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9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71" name="object 1071"/>
          <p:cNvSpPr txBox="1"/>
          <p:nvPr/>
        </p:nvSpPr>
        <p:spPr>
          <a:xfrm>
            <a:off x="3712717" y="4329938"/>
            <a:ext cx="2228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5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72" name="object 1072"/>
          <p:cNvSpPr txBox="1"/>
          <p:nvPr/>
        </p:nvSpPr>
        <p:spPr>
          <a:xfrm>
            <a:off x="3688588" y="4381627"/>
            <a:ext cx="2571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3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5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-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73" name="object 1073"/>
          <p:cNvSpPr txBox="1"/>
          <p:nvPr/>
        </p:nvSpPr>
        <p:spPr>
          <a:xfrm>
            <a:off x="3641216" y="4438903"/>
            <a:ext cx="3048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3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32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6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30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3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74" name="object 1074"/>
          <p:cNvSpPr txBox="1"/>
          <p:nvPr/>
        </p:nvSpPr>
        <p:spPr>
          <a:xfrm>
            <a:off x="3640835" y="4461002"/>
            <a:ext cx="30670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7" sz="450" spc="-26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62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sz="300" spc="-17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3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75" name="object 1075"/>
          <p:cNvSpPr txBox="1"/>
          <p:nvPr/>
        </p:nvSpPr>
        <p:spPr>
          <a:xfrm>
            <a:off x="3753992" y="4370578"/>
            <a:ext cx="1936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76" name="object 1076"/>
          <p:cNvSpPr txBox="1"/>
          <p:nvPr/>
        </p:nvSpPr>
        <p:spPr>
          <a:xfrm>
            <a:off x="3640201" y="4483353"/>
            <a:ext cx="3181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1077" name="object 1077"/>
          <p:cNvSpPr txBox="1"/>
          <p:nvPr/>
        </p:nvSpPr>
        <p:spPr>
          <a:xfrm>
            <a:off x="3891153" y="462635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78" name="object 1078"/>
          <p:cNvSpPr txBox="1"/>
          <p:nvPr/>
        </p:nvSpPr>
        <p:spPr>
          <a:xfrm>
            <a:off x="3638296" y="4522089"/>
            <a:ext cx="3206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27777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079" name="object 1079"/>
          <p:cNvSpPr txBox="1"/>
          <p:nvPr/>
        </p:nvSpPr>
        <p:spPr>
          <a:xfrm>
            <a:off x="3655948" y="4593209"/>
            <a:ext cx="3035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15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80" name="object 1080"/>
          <p:cNvSpPr txBox="1"/>
          <p:nvPr/>
        </p:nvSpPr>
        <p:spPr>
          <a:xfrm>
            <a:off x="3637660" y="4504309"/>
            <a:ext cx="3219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7" sz="450" spc="-2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081" name="object 1081"/>
          <p:cNvSpPr txBox="1"/>
          <p:nvPr/>
        </p:nvSpPr>
        <p:spPr>
          <a:xfrm>
            <a:off x="3654933" y="4565396"/>
            <a:ext cx="30670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1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17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27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082" name="object 1082"/>
          <p:cNvSpPr txBox="1"/>
          <p:nvPr/>
        </p:nvSpPr>
        <p:spPr>
          <a:xfrm>
            <a:off x="3643757" y="4535297"/>
            <a:ext cx="3181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0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-9259" sz="450" spc="-20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83" name="object 1083"/>
          <p:cNvSpPr txBox="1"/>
          <p:nvPr/>
        </p:nvSpPr>
        <p:spPr>
          <a:xfrm>
            <a:off x="3640963" y="4417314"/>
            <a:ext cx="3206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89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7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84" name="object 1084"/>
          <p:cNvSpPr txBox="1"/>
          <p:nvPr/>
        </p:nvSpPr>
        <p:spPr>
          <a:xfrm>
            <a:off x="3712464" y="4351401"/>
            <a:ext cx="2501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7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085" name="object 1085"/>
          <p:cNvSpPr txBox="1"/>
          <p:nvPr/>
        </p:nvSpPr>
        <p:spPr>
          <a:xfrm>
            <a:off x="3859276" y="4195826"/>
            <a:ext cx="104775" cy="1149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9530">
              <a:lnSpc>
                <a:spcPts val="335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35"/>
              </a:lnSpc>
            </a:pPr>
            <a:r>
              <a:rPr dirty="0" sz="30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086" name="object 1086"/>
          <p:cNvSpPr txBox="1"/>
          <p:nvPr/>
        </p:nvSpPr>
        <p:spPr>
          <a:xfrm>
            <a:off x="3899153" y="387794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87" name="object 1087"/>
          <p:cNvSpPr txBox="1"/>
          <p:nvPr/>
        </p:nvSpPr>
        <p:spPr>
          <a:xfrm>
            <a:off x="3900551" y="3856609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88" name="object 1088"/>
          <p:cNvSpPr txBox="1"/>
          <p:nvPr/>
        </p:nvSpPr>
        <p:spPr>
          <a:xfrm>
            <a:off x="3901694" y="383590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89" name="object 1089"/>
          <p:cNvSpPr txBox="1"/>
          <p:nvPr/>
        </p:nvSpPr>
        <p:spPr>
          <a:xfrm>
            <a:off x="3896233" y="3904869"/>
            <a:ext cx="80010" cy="2876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5240">
              <a:lnSpc>
                <a:spcPts val="295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3970">
              <a:lnSpc>
                <a:spcPts val="245"/>
              </a:lnSpc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4604">
              <a:lnSpc>
                <a:spcPts val="305"/>
              </a:lnSpc>
            </a:pPr>
            <a:r>
              <a:rPr dirty="0" sz="300" spc="-2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3335">
              <a:lnSpc>
                <a:spcPts val="355"/>
              </a:lnSpc>
            </a:pPr>
            <a:r>
              <a:rPr dirty="0" baseline="9259" sz="450" spc="-32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24765">
              <a:lnSpc>
                <a:spcPct val="100000"/>
              </a:lnSpc>
              <a:spcBef>
                <a:spcPts val="1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90" name="object 1090"/>
          <p:cNvSpPr txBox="1"/>
          <p:nvPr/>
        </p:nvSpPr>
        <p:spPr>
          <a:xfrm>
            <a:off x="3913759" y="380174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91" name="object 1091"/>
          <p:cNvSpPr txBox="1"/>
          <p:nvPr/>
        </p:nvSpPr>
        <p:spPr>
          <a:xfrm>
            <a:off x="3901185" y="3785489"/>
            <a:ext cx="800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0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92" name="object 1092"/>
          <p:cNvSpPr txBox="1"/>
          <p:nvPr/>
        </p:nvSpPr>
        <p:spPr>
          <a:xfrm>
            <a:off x="3915283" y="376999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93" name="object 1093"/>
          <p:cNvSpPr txBox="1"/>
          <p:nvPr/>
        </p:nvSpPr>
        <p:spPr>
          <a:xfrm>
            <a:off x="3916426" y="373011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94" name="object 1094"/>
          <p:cNvSpPr txBox="1"/>
          <p:nvPr/>
        </p:nvSpPr>
        <p:spPr>
          <a:xfrm>
            <a:off x="3916679" y="3707003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95" name="object 1095"/>
          <p:cNvSpPr txBox="1"/>
          <p:nvPr/>
        </p:nvSpPr>
        <p:spPr>
          <a:xfrm>
            <a:off x="3917696" y="3640963"/>
            <a:ext cx="80010" cy="1111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4604">
              <a:lnSpc>
                <a:spcPts val="320"/>
              </a:lnSpc>
              <a:spcBef>
                <a:spcPts val="130"/>
              </a:spcBef>
            </a:pPr>
            <a:r>
              <a:rPr dirty="0" sz="30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20"/>
              </a:lnSpc>
            </a:pPr>
            <a:r>
              <a:rPr dirty="0" sz="300" spc="-2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96" name="object 1096"/>
          <p:cNvSpPr txBox="1"/>
          <p:nvPr/>
        </p:nvSpPr>
        <p:spPr>
          <a:xfrm>
            <a:off x="3921886" y="3625215"/>
            <a:ext cx="7683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2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97" name="object 1097"/>
          <p:cNvSpPr txBox="1"/>
          <p:nvPr/>
        </p:nvSpPr>
        <p:spPr>
          <a:xfrm>
            <a:off x="3922903" y="3597528"/>
            <a:ext cx="7810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7777" sz="450" spc="-3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98" name="object 1098"/>
          <p:cNvSpPr txBox="1"/>
          <p:nvPr/>
        </p:nvSpPr>
        <p:spPr>
          <a:xfrm>
            <a:off x="4136897" y="4539741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99" name="object 1099"/>
          <p:cNvSpPr txBox="1"/>
          <p:nvPr/>
        </p:nvSpPr>
        <p:spPr>
          <a:xfrm>
            <a:off x="4136771" y="4511040"/>
            <a:ext cx="895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00" name="object 1100"/>
          <p:cNvSpPr txBox="1"/>
          <p:nvPr/>
        </p:nvSpPr>
        <p:spPr>
          <a:xfrm>
            <a:off x="4127880" y="4490720"/>
            <a:ext cx="990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4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3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101" name="object 1101"/>
          <p:cNvSpPr txBox="1"/>
          <p:nvPr/>
        </p:nvSpPr>
        <p:spPr>
          <a:xfrm>
            <a:off x="4125086" y="4444365"/>
            <a:ext cx="1206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1102" name="object 1102"/>
          <p:cNvSpPr txBox="1"/>
          <p:nvPr/>
        </p:nvSpPr>
        <p:spPr>
          <a:xfrm>
            <a:off x="4133850" y="4425822"/>
            <a:ext cx="13271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4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03" name="object 1103"/>
          <p:cNvSpPr txBox="1"/>
          <p:nvPr/>
        </p:nvSpPr>
        <p:spPr>
          <a:xfrm>
            <a:off x="4129151" y="4415409"/>
            <a:ext cx="1473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5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104" name="object 1104"/>
          <p:cNvSpPr txBox="1"/>
          <p:nvPr/>
        </p:nvSpPr>
        <p:spPr>
          <a:xfrm>
            <a:off x="4216780" y="4014597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05" name="object 1105"/>
          <p:cNvSpPr txBox="1"/>
          <p:nvPr/>
        </p:nvSpPr>
        <p:spPr>
          <a:xfrm>
            <a:off x="4223003" y="3819144"/>
            <a:ext cx="71755" cy="1587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29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3335">
              <a:lnSpc>
                <a:spcPts val="290"/>
              </a:lnSpc>
            </a:pPr>
            <a:r>
              <a:rPr dirty="0" sz="300" spc="-30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  <a:p>
            <a:pPr marL="16510">
              <a:lnSpc>
                <a:spcPct val="100000"/>
              </a:lnSpc>
              <a:spcBef>
                <a:spcPts val="6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06" name="object 1106"/>
          <p:cNvSpPr txBox="1"/>
          <p:nvPr/>
        </p:nvSpPr>
        <p:spPr>
          <a:xfrm>
            <a:off x="4227829" y="4206621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07" name="object 1107"/>
          <p:cNvSpPr txBox="1"/>
          <p:nvPr/>
        </p:nvSpPr>
        <p:spPr>
          <a:xfrm>
            <a:off x="4228084" y="422262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08" name="object 1108"/>
          <p:cNvSpPr txBox="1"/>
          <p:nvPr/>
        </p:nvSpPr>
        <p:spPr>
          <a:xfrm>
            <a:off x="4137659" y="4380357"/>
            <a:ext cx="236854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1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3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-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9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109" name="object 1109"/>
          <p:cNvSpPr txBox="1"/>
          <p:nvPr/>
        </p:nvSpPr>
        <p:spPr>
          <a:xfrm>
            <a:off x="4141978" y="4325492"/>
            <a:ext cx="2514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8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8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30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110" name="object 1110"/>
          <p:cNvSpPr txBox="1"/>
          <p:nvPr/>
        </p:nvSpPr>
        <p:spPr>
          <a:xfrm>
            <a:off x="4230242" y="4276725"/>
            <a:ext cx="17335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1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11" name="object 1111"/>
          <p:cNvSpPr txBox="1"/>
          <p:nvPr/>
        </p:nvSpPr>
        <p:spPr>
          <a:xfrm>
            <a:off x="4194302" y="4251959"/>
            <a:ext cx="2184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0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5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8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8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112" name="object 1112"/>
          <p:cNvSpPr txBox="1"/>
          <p:nvPr/>
        </p:nvSpPr>
        <p:spPr>
          <a:xfrm>
            <a:off x="4139819" y="4303522"/>
            <a:ext cx="2832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3703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1113" name="object 1113"/>
          <p:cNvSpPr txBox="1"/>
          <p:nvPr/>
        </p:nvSpPr>
        <p:spPr>
          <a:xfrm>
            <a:off x="4141851" y="4351782"/>
            <a:ext cx="2895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1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7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7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1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14" name="object 1114"/>
          <p:cNvSpPr txBox="1"/>
          <p:nvPr/>
        </p:nvSpPr>
        <p:spPr>
          <a:xfrm>
            <a:off x="4124705" y="4368927"/>
            <a:ext cx="3073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115" name="object 1115"/>
          <p:cNvSpPr txBox="1"/>
          <p:nvPr/>
        </p:nvSpPr>
        <p:spPr>
          <a:xfrm>
            <a:off x="3386173" y="4575424"/>
            <a:ext cx="139065" cy="22352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0.01</a:t>
            </a:r>
            <a:endParaRPr sz="800">
              <a:latin typeface="Arial"/>
              <a:cs typeface="Arial"/>
            </a:endParaRPr>
          </a:p>
        </p:txBody>
      </p:sp>
      <p:sp>
        <p:nvSpPr>
          <p:cNvPr id="1116" name="object 1116"/>
          <p:cNvSpPr txBox="1"/>
          <p:nvPr/>
        </p:nvSpPr>
        <p:spPr>
          <a:xfrm>
            <a:off x="3386173" y="4142623"/>
            <a:ext cx="139065" cy="8191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117" name="object 1117"/>
          <p:cNvSpPr txBox="1"/>
          <p:nvPr/>
        </p:nvSpPr>
        <p:spPr>
          <a:xfrm>
            <a:off x="3386173" y="3582826"/>
            <a:ext cx="139065" cy="41846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10</a:t>
            </a:r>
            <a:r>
              <a:rPr dirty="0" sz="800" spc="10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</p:txBody>
      </p:sp>
      <p:sp>
        <p:nvSpPr>
          <p:cNvPr id="1118" name="object 1118"/>
          <p:cNvSpPr txBox="1"/>
          <p:nvPr/>
        </p:nvSpPr>
        <p:spPr>
          <a:xfrm>
            <a:off x="3478657" y="3167380"/>
            <a:ext cx="1033780" cy="36068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501015" algn="l"/>
              </a:tabLst>
            </a:pPr>
            <a:r>
              <a:rPr dirty="0" sz="800">
                <a:latin typeface="Arial"/>
                <a:cs typeface="Arial"/>
              </a:rPr>
              <a:t>Mar−27	Mar−29</a:t>
            </a:r>
            <a:endParaRPr sz="8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265"/>
              </a:spcBef>
            </a:pPr>
            <a:r>
              <a:rPr dirty="0" sz="1000" b="1">
                <a:latin typeface="Arial"/>
                <a:cs typeface="Arial"/>
              </a:rPr>
              <a:t>Single−state</a:t>
            </a:r>
            <a:r>
              <a:rPr dirty="0" sz="1000" spc="-7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19" name="object 1119"/>
          <p:cNvSpPr/>
          <p:nvPr/>
        </p:nvSpPr>
        <p:spPr>
          <a:xfrm>
            <a:off x="4970653" y="3629723"/>
            <a:ext cx="857059" cy="11580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0" name="object 1120"/>
          <p:cNvSpPr txBox="1"/>
          <p:nvPr/>
        </p:nvSpPr>
        <p:spPr>
          <a:xfrm>
            <a:off x="4874005" y="4830445"/>
            <a:ext cx="861694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1015" algn="l"/>
              </a:tabLst>
            </a:pPr>
            <a:r>
              <a:rPr dirty="0" sz="800">
                <a:latin typeface="Arial"/>
                <a:cs typeface="Arial"/>
              </a:rPr>
              <a:t>Mar−27	Mar−29</a:t>
            </a:r>
            <a:endParaRPr sz="800">
              <a:latin typeface="Arial"/>
              <a:cs typeface="Arial"/>
            </a:endParaRPr>
          </a:p>
        </p:txBody>
      </p:sp>
      <p:sp>
        <p:nvSpPr>
          <p:cNvPr id="1121" name="object 1121"/>
          <p:cNvSpPr txBox="1"/>
          <p:nvPr/>
        </p:nvSpPr>
        <p:spPr>
          <a:xfrm>
            <a:off x="4540095" y="3642661"/>
            <a:ext cx="139065" cy="107696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10">
                <a:latin typeface="Arial"/>
                <a:cs typeface="Arial"/>
              </a:rPr>
              <a:t>Percent </a:t>
            </a:r>
            <a:r>
              <a:rPr dirty="0" sz="800">
                <a:latin typeface="Arial"/>
                <a:cs typeface="Arial"/>
              </a:rPr>
              <a:t>of T2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threshold</a:t>
            </a:r>
            <a:endParaRPr sz="800">
              <a:latin typeface="Arial"/>
              <a:cs typeface="Arial"/>
            </a:endParaRPr>
          </a:p>
        </p:txBody>
      </p:sp>
      <p:sp>
        <p:nvSpPr>
          <p:cNvPr id="1122" name="object 1122"/>
          <p:cNvSpPr txBox="1"/>
          <p:nvPr/>
        </p:nvSpPr>
        <p:spPr>
          <a:xfrm>
            <a:off x="5039233" y="3775557"/>
            <a:ext cx="67945" cy="15176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23" name="object 1123"/>
          <p:cNvSpPr txBox="1"/>
          <p:nvPr/>
        </p:nvSpPr>
        <p:spPr>
          <a:xfrm>
            <a:off x="5039486" y="4687315"/>
            <a:ext cx="1092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8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24" name="object 1124"/>
          <p:cNvSpPr txBox="1"/>
          <p:nvPr/>
        </p:nvSpPr>
        <p:spPr>
          <a:xfrm>
            <a:off x="5109971" y="401853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25" name="object 1125"/>
          <p:cNvSpPr txBox="1"/>
          <p:nvPr/>
        </p:nvSpPr>
        <p:spPr>
          <a:xfrm>
            <a:off x="5110226" y="4216653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26" name="object 1126"/>
          <p:cNvSpPr txBox="1"/>
          <p:nvPr/>
        </p:nvSpPr>
        <p:spPr>
          <a:xfrm>
            <a:off x="5114797" y="4036059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27" name="object 1127"/>
          <p:cNvSpPr txBox="1"/>
          <p:nvPr/>
        </p:nvSpPr>
        <p:spPr>
          <a:xfrm>
            <a:off x="5038090" y="4121784"/>
            <a:ext cx="3340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9400" algn="l"/>
              </a:tabLst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Times New Roman"/>
                <a:cs typeface="Times New Roman"/>
              </a:rPr>
              <a:t>	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128" name="object 1128"/>
          <p:cNvSpPr txBox="1"/>
          <p:nvPr/>
        </p:nvSpPr>
        <p:spPr>
          <a:xfrm>
            <a:off x="5254625" y="4208907"/>
            <a:ext cx="122555" cy="102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ts val="285"/>
              </a:lnSpc>
              <a:spcBef>
                <a:spcPts val="125"/>
              </a:spcBef>
            </a:pPr>
            <a:r>
              <a:rPr dirty="0" baseline="-18518" sz="450" spc="-26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285"/>
              </a:lnSpc>
            </a:pPr>
            <a:r>
              <a:rPr dirty="0" sz="30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1129" name="object 1129"/>
          <p:cNvSpPr txBox="1"/>
          <p:nvPr/>
        </p:nvSpPr>
        <p:spPr>
          <a:xfrm>
            <a:off x="5306059" y="4049648"/>
            <a:ext cx="8763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32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130" name="object 1130"/>
          <p:cNvSpPr txBox="1"/>
          <p:nvPr/>
        </p:nvSpPr>
        <p:spPr>
          <a:xfrm>
            <a:off x="5103621" y="4080891"/>
            <a:ext cx="29083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75">
                <a:solidFill>
                  <a:srgbClr val="1E88E5"/>
                </a:solidFill>
                <a:latin typeface="MS UI Gothic"/>
                <a:cs typeface="MS UI Gothic"/>
              </a:rPr>
              <a:t>●● </a:t>
            </a:r>
            <a:r>
              <a:rPr dirty="0" baseline="-18518" sz="450" spc="-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31" name="object 1131"/>
          <p:cNvSpPr txBox="1"/>
          <p:nvPr/>
        </p:nvSpPr>
        <p:spPr>
          <a:xfrm>
            <a:off x="5316601" y="3892422"/>
            <a:ext cx="7810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32" name="object 1132"/>
          <p:cNvSpPr txBox="1"/>
          <p:nvPr/>
        </p:nvSpPr>
        <p:spPr>
          <a:xfrm>
            <a:off x="5098415" y="4061333"/>
            <a:ext cx="29781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8518" sz="450" spc="-9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5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-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-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133" name="object 1133"/>
          <p:cNvSpPr txBox="1"/>
          <p:nvPr/>
        </p:nvSpPr>
        <p:spPr>
          <a:xfrm>
            <a:off x="5296915" y="4004817"/>
            <a:ext cx="9969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3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1134" name="object 1134"/>
          <p:cNvSpPr txBox="1"/>
          <p:nvPr/>
        </p:nvSpPr>
        <p:spPr>
          <a:xfrm>
            <a:off x="5296534" y="3978275"/>
            <a:ext cx="10096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0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135" name="object 1135"/>
          <p:cNvSpPr txBox="1"/>
          <p:nvPr/>
        </p:nvSpPr>
        <p:spPr>
          <a:xfrm>
            <a:off x="5297551" y="4029709"/>
            <a:ext cx="10033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3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1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2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136" name="object 1136"/>
          <p:cNvSpPr txBox="1"/>
          <p:nvPr/>
        </p:nvSpPr>
        <p:spPr>
          <a:xfrm>
            <a:off x="5309870" y="3937889"/>
            <a:ext cx="8890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37" name="object 1137"/>
          <p:cNvSpPr txBox="1"/>
          <p:nvPr/>
        </p:nvSpPr>
        <p:spPr>
          <a:xfrm>
            <a:off x="5314696" y="3923284"/>
            <a:ext cx="8509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138" name="object 1138"/>
          <p:cNvSpPr txBox="1"/>
          <p:nvPr/>
        </p:nvSpPr>
        <p:spPr>
          <a:xfrm>
            <a:off x="5311521" y="3856482"/>
            <a:ext cx="1054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139" name="object 1139"/>
          <p:cNvSpPr txBox="1"/>
          <p:nvPr/>
        </p:nvSpPr>
        <p:spPr>
          <a:xfrm>
            <a:off x="5314060" y="3823461"/>
            <a:ext cx="1054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8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40" name="object 1140"/>
          <p:cNvSpPr txBox="1"/>
          <p:nvPr/>
        </p:nvSpPr>
        <p:spPr>
          <a:xfrm>
            <a:off x="5327650" y="3877055"/>
            <a:ext cx="9969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3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41" name="object 1141"/>
          <p:cNvSpPr txBox="1"/>
          <p:nvPr/>
        </p:nvSpPr>
        <p:spPr>
          <a:xfrm>
            <a:off x="5315203" y="3800094"/>
            <a:ext cx="12509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1142" name="object 1142"/>
          <p:cNvSpPr txBox="1"/>
          <p:nvPr/>
        </p:nvSpPr>
        <p:spPr>
          <a:xfrm>
            <a:off x="5037582" y="4201795"/>
            <a:ext cx="45021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 ● </a:t>
            </a:r>
            <a:r>
              <a:rPr dirty="0" baseline="9259" sz="450" spc="-12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2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11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43" name="object 1143"/>
          <p:cNvSpPr txBox="1"/>
          <p:nvPr/>
        </p:nvSpPr>
        <p:spPr>
          <a:xfrm>
            <a:off x="5053203" y="4678553"/>
            <a:ext cx="4692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0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7">
                <a:solidFill>
                  <a:srgbClr val="1E88E5"/>
                </a:solidFill>
                <a:latin typeface="MS UI Gothic"/>
                <a:cs typeface="MS UI Gothic"/>
              </a:rPr>
              <a:t>●●●●</a:t>
            </a:r>
            <a:r>
              <a:rPr dirty="0" baseline="27777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6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1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4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144" name="object 1144"/>
          <p:cNvSpPr txBox="1"/>
          <p:nvPr/>
        </p:nvSpPr>
        <p:spPr>
          <a:xfrm>
            <a:off x="5317109" y="3791458"/>
            <a:ext cx="20637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20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7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8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8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145" name="object 1145"/>
          <p:cNvSpPr txBox="1"/>
          <p:nvPr/>
        </p:nvSpPr>
        <p:spPr>
          <a:xfrm>
            <a:off x="5320029" y="3774821"/>
            <a:ext cx="21399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146" name="object 1146"/>
          <p:cNvSpPr txBox="1"/>
          <p:nvPr/>
        </p:nvSpPr>
        <p:spPr>
          <a:xfrm>
            <a:off x="5330063" y="3743705"/>
            <a:ext cx="21082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1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2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0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5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8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47" name="object 1147"/>
          <p:cNvSpPr txBox="1"/>
          <p:nvPr/>
        </p:nvSpPr>
        <p:spPr>
          <a:xfrm>
            <a:off x="5331078" y="3733165"/>
            <a:ext cx="21272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27777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9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1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48" name="object 1148"/>
          <p:cNvSpPr txBox="1"/>
          <p:nvPr/>
        </p:nvSpPr>
        <p:spPr>
          <a:xfrm>
            <a:off x="5331333" y="3696461"/>
            <a:ext cx="21844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5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82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-18518" sz="450" spc="-104">
                <a:solidFill>
                  <a:srgbClr val="1E88E5"/>
                </a:solidFill>
                <a:latin typeface="MS UI Gothic"/>
                <a:cs typeface="MS UI Gothic"/>
              </a:rPr>
              <a:t>●●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149" name="object 1149"/>
          <p:cNvSpPr txBox="1"/>
          <p:nvPr/>
        </p:nvSpPr>
        <p:spPr>
          <a:xfrm>
            <a:off x="5343271" y="3634613"/>
            <a:ext cx="20891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41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150" name="object 1150"/>
          <p:cNvSpPr txBox="1"/>
          <p:nvPr/>
        </p:nvSpPr>
        <p:spPr>
          <a:xfrm>
            <a:off x="5334761" y="3671316"/>
            <a:ext cx="22161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2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5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8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51" name="object 1151"/>
          <p:cNvSpPr txBox="1"/>
          <p:nvPr/>
        </p:nvSpPr>
        <p:spPr>
          <a:xfrm>
            <a:off x="5344286" y="3647947"/>
            <a:ext cx="22034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8518" sz="450" spc="-15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-18518" sz="450" spc="69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-6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52" name="object 1152"/>
          <p:cNvSpPr txBox="1"/>
          <p:nvPr/>
        </p:nvSpPr>
        <p:spPr>
          <a:xfrm>
            <a:off x="5350636" y="3612260"/>
            <a:ext cx="23431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82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6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53" name="object 1153"/>
          <p:cNvSpPr txBox="1"/>
          <p:nvPr/>
        </p:nvSpPr>
        <p:spPr>
          <a:xfrm>
            <a:off x="5046598" y="4606290"/>
            <a:ext cx="5886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187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8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-18518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7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-9259" sz="450">
              <a:latin typeface="MS UI Gothic"/>
              <a:cs typeface="MS UI Gothic"/>
            </a:endParaRPr>
          </a:p>
        </p:txBody>
      </p:sp>
      <p:sp>
        <p:nvSpPr>
          <p:cNvPr id="1154" name="object 1154"/>
          <p:cNvSpPr txBox="1"/>
          <p:nvPr/>
        </p:nvSpPr>
        <p:spPr>
          <a:xfrm>
            <a:off x="5568950" y="465670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55" name="object 1155"/>
          <p:cNvSpPr txBox="1"/>
          <p:nvPr/>
        </p:nvSpPr>
        <p:spPr>
          <a:xfrm>
            <a:off x="5036946" y="4501007"/>
            <a:ext cx="6870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4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●●●●</a:t>
            </a:r>
            <a:r>
              <a:rPr dirty="0" baseline="27777" sz="450" spc="-24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39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4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9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409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156" name="object 1156"/>
          <p:cNvSpPr txBox="1"/>
          <p:nvPr/>
        </p:nvSpPr>
        <p:spPr>
          <a:xfrm>
            <a:off x="5037709" y="4525517"/>
            <a:ext cx="68770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7" sz="450" spc="-247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sz="30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4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6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209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5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157" name="object 1157"/>
          <p:cNvSpPr txBox="1"/>
          <p:nvPr/>
        </p:nvSpPr>
        <p:spPr>
          <a:xfrm>
            <a:off x="5250179" y="3916527"/>
            <a:ext cx="508000" cy="32131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0">
              <a:latin typeface="Times New Roman"/>
              <a:cs typeface="Times New Roman"/>
            </a:endParaRPr>
          </a:p>
          <a:p>
            <a:pPr algn="r" marR="69850">
              <a:lnSpc>
                <a:spcPct val="100000"/>
              </a:lnSpc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algn="r" marR="69215">
              <a:lnSpc>
                <a:spcPts val="320"/>
              </a:lnSpc>
              <a:spcBef>
                <a:spcPts val="229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algn="r" marR="11430">
              <a:lnSpc>
                <a:spcPts val="320"/>
              </a:lnSpc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     </a:t>
            </a:r>
            <a:r>
              <a:rPr dirty="0" sz="300" spc="12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">
              <a:latin typeface="Times New Roman"/>
              <a:cs typeface="Times New Roman"/>
            </a:endParaRPr>
          </a:p>
          <a:p>
            <a:pPr marL="12700">
              <a:lnSpc>
                <a:spcPts val="225"/>
              </a:lnSpc>
              <a:spcBef>
                <a:spcPts val="5"/>
              </a:spcBef>
              <a:tabLst>
                <a:tab pos="452120" algn="l"/>
              </a:tabLst>
            </a:pPr>
            <a:r>
              <a:rPr dirty="0" baseline="9259" sz="450" spc="4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0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37037" sz="450">
                <a:solidFill>
                  <a:srgbClr val="1E88E5"/>
                </a:solidFill>
                <a:latin typeface="Times New Roman"/>
                <a:cs typeface="Times New Roman"/>
              </a:rPr>
              <a:t>       </a:t>
            </a:r>
            <a:r>
              <a:rPr dirty="0" baseline="37037" sz="450" spc="-30">
                <a:solidFill>
                  <a:srgbClr val="1E88E5"/>
                </a:solidFill>
                <a:latin typeface="Times New Roman"/>
                <a:cs typeface="Times New Roman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1E88E5"/>
                </a:solidFill>
                <a:latin typeface="Times New Roman"/>
                <a:cs typeface="Times New Roman"/>
              </a:rPr>
              <a:t>	</a:t>
            </a:r>
            <a:r>
              <a:rPr dirty="0" baseline="37037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37037" sz="450">
              <a:latin typeface="MS UI Gothic"/>
              <a:cs typeface="MS UI Gothic"/>
            </a:endParaRPr>
          </a:p>
          <a:p>
            <a:pPr marL="66675">
              <a:lnSpc>
                <a:spcPts val="225"/>
              </a:lnSpc>
              <a:tabLst>
                <a:tab pos="351790" algn="l"/>
              </a:tabLst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   </a:t>
            </a:r>
            <a:r>
              <a:rPr dirty="0" sz="300" spc="12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37">
                <a:solidFill>
                  <a:srgbClr val="1E88E5"/>
                </a:solidFill>
                <a:latin typeface="Times New Roman"/>
                <a:cs typeface="Times New Roman"/>
              </a:rPr>
              <a:t>	</a:t>
            </a:r>
            <a:r>
              <a:rPr dirty="0" baseline="-18518" sz="450" spc="37">
                <a:solidFill>
                  <a:srgbClr val="1E88E5"/>
                </a:solidFill>
                <a:latin typeface="MS UI Gothic"/>
                <a:cs typeface="MS UI Gothic"/>
              </a:rPr>
              <a:t>●  </a:t>
            </a:r>
            <a:r>
              <a:rPr dirty="0" baseline="-18518" sz="450" spc="6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58" name="object 1158"/>
          <p:cNvSpPr txBox="1"/>
          <p:nvPr/>
        </p:nvSpPr>
        <p:spPr>
          <a:xfrm>
            <a:off x="5578347" y="4200397"/>
            <a:ext cx="1816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7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159" name="object 1159"/>
          <p:cNvSpPr txBox="1"/>
          <p:nvPr/>
        </p:nvSpPr>
        <p:spPr>
          <a:xfrm>
            <a:off x="5047234" y="4459097"/>
            <a:ext cx="72961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22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27777" sz="4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5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1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9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9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1160" name="object 1160"/>
          <p:cNvSpPr txBox="1"/>
          <p:nvPr/>
        </p:nvSpPr>
        <p:spPr>
          <a:xfrm>
            <a:off x="5037963" y="4547361"/>
            <a:ext cx="76771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3703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39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419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284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161" name="object 1161"/>
          <p:cNvSpPr txBox="1"/>
          <p:nvPr/>
        </p:nvSpPr>
        <p:spPr>
          <a:xfrm>
            <a:off x="5038978" y="4623180"/>
            <a:ext cx="76771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12470" algn="l"/>
              </a:tabLst>
            </a:pPr>
            <a:r>
              <a:rPr dirty="0" baseline="-9259" sz="450" spc="-3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3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9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2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8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0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8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35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>
                <a:solidFill>
                  <a:srgbClr val="1E88E5"/>
                </a:solidFill>
                <a:latin typeface="Times New Roman"/>
                <a:cs typeface="Times New Roman"/>
              </a:rPr>
              <a:t>     </a:t>
            </a:r>
            <a:r>
              <a:rPr dirty="0" sz="300" spc="-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>
                <a:solidFill>
                  <a:srgbClr val="1E88E5"/>
                </a:solidFill>
                <a:latin typeface="Times New Roman"/>
                <a:cs typeface="Times New Roman"/>
              </a:rPr>
              <a:t>     </a:t>
            </a:r>
            <a:r>
              <a:rPr dirty="0" baseline="-18518" sz="450" spc="-37">
                <a:solidFill>
                  <a:srgbClr val="1E88E5"/>
                </a:solidFill>
                <a:latin typeface="Times New Roman"/>
                <a:cs typeface="Times New Roman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1E88E5"/>
                </a:solidFill>
                <a:latin typeface="Times New Roman"/>
                <a:cs typeface="Times New Roman"/>
              </a:rPr>
              <a:t>	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162" name="object 1162"/>
          <p:cNvSpPr txBox="1"/>
          <p:nvPr/>
        </p:nvSpPr>
        <p:spPr>
          <a:xfrm>
            <a:off x="5035677" y="4561966"/>
            <a:ext cx="7708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2777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21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44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0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82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10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1163" name="object 1163"/>
          <p:cNvSpPr txBox="1"/>
          <p:nvPr/>
        </p:nvSpPr>
        <p:spPr>
          <a:xfrm>
            <a:off x="5039105" y="4645659"/>
            <a:ext cx="76771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13105" algn="l"/>
              </a:tabLst>
            </a:pPr>
            <a:r>
              <a:rPr dirty="0" baseline="-9259" sz="450" spc="-3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2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1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9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37">
                <a:solidFill>
                  <a:srgbClr val="1E88E5"/>
                </a:solidFill>
                <a:latin typeface="Times New Roman"/>
                <a:cs typeface="Times New Roman"/>
              </a:rPr>
              <a:t>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>
                <a:solidFill>
                  <a:srgbClr val="1E88E5"/>
                </a:solidFill>
                <a:latin typeface="Times New Roman"/>
                <a:cs typeface="Times New Roman"/>
              </a:rPr>
              <a:t>	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64" name="object 1164"/>
          <p:cNvSpPr txBox="1"/>
          <p:nvPr/>
        </p:nvSpPr>
        <p:spPr>
          <a:xfrm>
            <a:off x="5035169" y="4580763"/>
            <a:ext cx="77279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17550" algn="l"/>
              </a:tabLst>
            </a:pPr>
            <a:r>
              <a:rPr dirty="0" baseline="9259" sz="450" spc="-3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6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0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8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2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8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8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7">
                <a:solidFill>
                  <a:srgbClr val="1E88E5"/>
                </a:solidFill>
                <a:latin typeface="Times New Roman"/>
                <a:cs typeface="Times New Roman"/>
              </a:rPr>
              <a:t> </a:t>
            </a:r>
            <a:r>
              <a:rPr dirty="0" baseline="-9259" sz="450" spc="-3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>
                <a:solidFill>
                  <a:srgbClr val="1E88E5"/>
                </a:solidFill>
                <a:latin typeface="Times New Roman"/>
                <a:cs typeface="Times New Roman"/>
              </a:rPr>
              <a:t>	</a:t>
            </a:r>
            <a:r>
              <a:rPr dirty="0" baseline="-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1165" name="object 1165"/>
          <p:cNvSpPr txBox="1"/>
          <p:nvPr/>
        </p:nvSpPr>
        <p:spPr>
          <a:xfrm>
            <a:off x="5741034" y="4140327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66" name="object 1166"/>
          <p:cNvSpPr txBox="1"/>
          <p:nvPr/>
        </p:nvSpPr>
        <p:spPr>
          <a:xfrm>
            <a:off x="5535040" y="4230370"/>
            <a:ext cx="2736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7" sz="450" spc="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sz="300">
                <a:solidFill>
                  <a:srgbClr val="1E88E5"/>
                </a:solidFill>
                <a:latin typeface="MS UI Gothic"/>
                <a:cs typeface="MS UI Gothic"/>
              </a:rPr>
              <a:t>●●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67" name="object 1167"/>
          <p:cNvSpPr txBox="1"/>
          <p:nvPr/>
        </p:nvSpPr>
        <p:spPr>
          <a:xfrm>
            <a:off x="5092191" y="4235577"/>
            <a:ext cx="716915" cy="920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63500">
              <a:lnSpc>
                <a:spcPts val="245"/>
              </a:lnSpc>
              <a:spcBef>
                <a:spcPts val="125"/>
              </a:spcBef>
            </a:pPr>
            <a:r>
              <a:rPr dirty="0" sz="300" spc="-20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algn="r" marR="5080">
              <a:lnSpc>
                <a:spcPts val="245"/>
              </a:lnSpc>
              <a:tabLst>
                <a:tab pos="442595" algn="l"/>
              </a:tabLst>
            </a:pPr>
            <a:r>
              <a:rPr dirty="0" baseline="-18518" sz="45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-3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37037" sz="450" spc="-30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37037" sz="450" spc="-14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35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>
                <a:solidFill>
                  <a:srgbClr val="1E88E5"/>
                </a:solidFill>
                <a:latin typeface="Times New Roman"/>
                <a:cs typeface="Times New Roman"/>
              </a:rPr>
              <a:t> </a:t>
            </a:r>
            <a:r>
              <a:rPr dirty="0" baseline="-18518" sz="450" spc="-22">
                <a:solidFill>
                  <a:srgbClr val="1E88E5"/>
                </a:solidFill>
                <a:latin typeface="Times New Roman"/>
                <a:cs typeface="Times New Roman"/>
              </a:rPr>
              <a:t> </a:t>
            </a:r>
            <a:r>
              <a:rPr dirty="0" baseline="-9259" sz="450" spc="-232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>
                <a:solidFill>
                  <a:srgbClr val="1E88E5"/>
                </a:solidFill>
                <a:latin typeface="Times New Roman"/>
                <a:cs typeface="Times New Roman"/>
              </a:rPr>
              <a:t>	</a:t>
            </a:r>
            <a:r>
              <a:rPr dirty="0" sz="300" spc="-11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9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2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8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168" name="object 1168"/>
          <p:cNvSpPr txBox="1"/>
          <p:nvPr/>
        </p:nvSpPr>
        <p:spPr>
          <a:xfrm>
            <a:off x="5036184" y="4467225"/>
            <a:ext cx="7734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54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-18518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16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-18518" sz="45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3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35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9259" sz="450" spc="-135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8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69" name="object 1169"/>
          <p:cNvSpPr txBox="1"/>
          <p:nvPr/>
        </p:nvSpPr>
        <p:spPr>
          <a:xfrm>
            <a:off x="5053710" y="4304665"/>
            <a:ext cx="7613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7" sz="450" spc="-209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14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6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3703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1170" name="object 1170"/>
          <p:cNvSpPr txBox="1"/>
          <p:nvPr/>
        </p:nvSpPr>
        <p:spPr>
          <a:xfrm>
            <a:off x="5052695" y="4350130"/>
            <a:ext cx="7645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92759" algn="l"/>
              </a:tabLst>
            </a:pPr>
            <a:r>
              <a:rPr dirty="0" sz="300" spc="-18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7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8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8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7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1E88E5"/>
                </a:solidFill>
                <a:latin typeface="Times New Roman"/>
                <a:cs typeface="Times New Roman"/>
              </a:rPr>
              <a:t>	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71" name="object 1171"/>
          <p:cNvSpPr txBox="1"/>
          <p:nvPr/>
        </p:nvSpPr>
        <p:spPr>
          <a:xfrm>
            <a:off x="5036565" y="4437253"/>
            <a:ext cx="7810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18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9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5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5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6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72" name="object 1172"/>
          <p:cNvSpPr txBox="1"/>
          <p:nvPr/>
        </p:nvSpPr>
        <p:spPr>
          <a:xfrm>
            <a:off x="5052186" y="4330953"/>
            <a:ext cx="7740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92759" algn="l"/>
              </a:tabLst>
            </a:pP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●●●●</a:t>
            </a:r>
            <a:r>
              <a:rPr dirty="0" baseline="2777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0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60">
                <a:solidFill>
                  <a:srgbClr val="1E88E5"/>
                </a:solidFill>
                <a:latin typeface="Times New Roman"/>
                <a:cs typeface="Times New Roman"/>
              </a:rPr>
              <a:t>	</a:t>
            </a:r>
            <a:r>
              <a:rPr dirty="0" baseline="27777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8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82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3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173" name="object 1173"/>
          <p:cNvSpPr txBox="1"/>
          <p:nvPr/>
        </p:nvSpPr>
        <p:spPr>
          <a:xfrm>
            <a:off x="5064378" y="4372483"/>
            <a:ext cx="7626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1E88E5"/>
                </a:solidFill>
                <a:latin typeface="MS UI Gothic"/>
                <a:cs typeface="MS UI Gothic"/>
              </a:rPr>
              <a:t>●●●●</a:t>
            </a:r>
            <a:r>
              <a:rPr dirty="0" sz="300" spc="-16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4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47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9259" sz="450" spc="-24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839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44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174" name="object 1174"/>
          <p:cNvSpPr txBox="1"/>
          <p:nvPr/>
        </p:nvSpPr>
        <p:spPr>
          <a:xfrm>
            <a:off x="5032755" y="4382261"/>
            <a:ext cx="79565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70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9259" sz="450" spc="-254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54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-9259" sz="450" spc="22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1E88E5"/>
                </a:solidFill>
                <a:latin typeface="MS UI Gothic"/>
                <a:cs typeface="MS UI Gothic"/>
              </a:rPr>
              <a:t>● </a:t>
            </a:r>
            <a:r>
              <a:rPr dirty="0" sz="300" spc="-1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sz="300" spc="-1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175" name="object 1175"/>
          <p:cNvSpPr txBox="1"/>
          <p:nvPr/>
        </p:nvSpPr>
        <p:spPr>
          <a:xfrm>
            <a:off x="5560186" y="4279010"/>
            <a:ext cx="2692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7" sz="450" spc="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89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4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1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97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sz="300" spc="-12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87">
                <a:solidFill>
                  <a:srgbClr val="1E88E5"/>
                </a:solidFill>
                <a:latin typeface="MS UI Gothic"/>
                <a:cs typeface="MS UI Gothic"/>
              </a:rPr>
              <a:t>●●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176" name="object 1176"/>
          <p:cNvSpPr txBox="1"/>
          <p:nvPr/>
        </p:nvSpPr>
        <p:spPr>
          <a:xfrm>
            <a:off x="5041010" y="4416678"/>
            <a:ext cx="7905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7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810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●●●</a:t>
            </a:r>
            <a:r>
              <a:rPr dirty="0" baseline="9259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sz="300" spc="5">
                <a:solidFill>
                  <a:srgbClr val="1E88E5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9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97">
                <a:solidFill>
                  <a:srgbClr val="1E88E5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177" name="object 1177"/>
          <p:cNvSpPr txBox="1"/>
          <p:nvPr/>
        </p:nvSpPr>
        <p:spPr>
          <a:xfrm>
            <a:off x="4781522" y="4575424"/>
            <a:ext cx="139065" cy="22352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0.01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8" name="object 1178"/>
          <p:cNvSpPr txBox="1"/>
          <p:nvPr/>
        </p:nvSpPr>
        <p:spPr>
          <a:xfrm>
            <a:off x="4781522" y="4142623"/>
            <a:ext cx="139065" cy="8191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9" name="object 1179"/>
          <p:cNvSpPr txBox="1"/>
          <p:nvPr/>
        </p:nvSpPr>
        <p:spPr>
          <a:xfrm>
            <a:off x="4781522" y="3582826"/>
            <a:ext cx="139065" cy="41846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10</a:t>
            </a:r>
            <a:r>
              <a:rPr dirty="0" sz="800" spc="10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0" name="object 1180"/>
          <p:cNvSpPr txBox="1"/>
          <p:nvPr/>
        </p:nvSpPr>
        <p:spPr>
          <a:xfrm>
            <a:off x="4874005" y="3167380"/>
            <a:ext cx="991235" cy="36068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501015" algn="l"/>
              </a:tabLst>
            </a:pPr>
            <a:r>
              <a:rPr dirty="0" sz="800">
                <a:latin typeface="Arial"/>
                <a:cs typeface="Arial"/>
              </a:rPr>
              <a:t>Mar−27	Mar−29</a:t>
            </a:r>
            <a:endParaRPr sz="800">
              <a:latin typeface="Arial"/>
              <a:cs typeface="Arial"/>
            </a:endParaRPr>
          </a:p>
          <a:p>
            <a:pPr marL="127635">
              <a:lnSpc>
                <a:spcPct val="100000"/>
              </a:lnSpc>
              <a:spcBef>
                <a:spcPts val="265"/>
              </a:spcBef>
            </a:pPr>
            <a:r>
              <a:rPr dirty="0" sz="1000" b="1">
                <a:latin typeface="Arial"/>
                <a:cs typeface="Arial"/>
              </a:rPr>
              <a:t>Multi−state</a:t>
            </a:r>
            <a:r>
              <a:rPr dirty="0" sz="1000" spc="-7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2020-06-20T20:22:13Z</dcterms:created>
  <dcterms:modified xsi:type="dcterms:W3CDTF">2020-06-20T20:22:13Z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2020-06-20T00:00:00Z</vt:filetime>
  </property>
  <property fmtid="{D5CDD505-2E9C-101B-9397-08002B2CF9AE}" pid="3" name="Creator">
    <vt:lpwstr>R</vt:lpwstr>
  </property>
  <property fmtid="{D5CDD505-2E9C-101B-9397-08002B2CF9AE}" pid="4" name="LastSaved">
    <vt:filetime>2020-06-20T00:00:00Z</vt:filetime>
  </property>
</Properties>
</file>