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1"/>
  </p:notesMasterIdLst>
  <p:sldIdLst>
    <p:sldId id="286" r:id="rId2"/>
    <p:sldId id="28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0A20026-27C7-427D-830A-B0A5F1C07399}">
  <a:tblStyle styleId="{30A20026-27C7-427D-830A-B0A5F1C07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788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a211faea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a211faea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a211faea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a211faea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871515"/>
            <a:ext cx="4868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>
                <a:solidFill>
                  <a:schemeClr val="bg1"/>
                </a:solidFill>
                <a:latin typeface="Arial Black" panose="020B0A04020102020204" pitchFamily="34" charset="0"/>
              </a:rPr>
              <a:t>PROJECT WEB PROGAMMING 2</a:t>
            </a:r>
            <a:endParaRPr lang="en-US" sz="20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" name="Google Shape;219;p30"/>
          <p:cNvGrpSpPr/>
          <p:nvPr/>
        </p:nvGrpSpPr>
        <p:grpSpPr>
          <a:xfrm>
            <a:off x="3648247" y="2332916"/>
            <a:ext cx="1686003" cy="48723"/>
            <a:chOff x="1002138" y="2408215"/>
            <a:chExt cx="1686003" cy="48723"/>
          </a:xfrm>
        </p:grpSpPr>
        <p:sp>
          <p:nvSpPr>
            <p:cNvPr id="8" name="Google Shape;220;p30"/>
            <p:cNvSpPr/>
            <p:nvPr/>
          </p:nvSpPr>
          <p:spPr>
            <a:xfrm>
              <a:off x="1002138" y="2408215"/>
              <a:ext cx="48724" cy="48723"/>
            </a:xfrm>
            <a:custGeom>
              <a:avLst/>
              <a:gdLst/>
              <a:ahLst/>
              <a:cxnLst/>
              <a:rect l="l" t="t" r="r" b="b"/>
              <a:pathLst>
                <a:path w="348" h="348" extrusionOk="0">
                  <a:moveTo>
                    <a:pt x="210" y="1"/>
                  </a:moveTo>
                  <a:cubicBezTo>
                    <a:pt x="72" y="1"/>
                    <a:pt x="1" y="72"/>
                    <a:pt x="1" y="139"/>
                  </a:cubicBezTo>
                  <a:cubicBezTo>
                    <a:pt x="1" y="276"/>
                    <a:pt x="72" y="348"/>
                    <a:pt x="210" y="348"/>
                  </a:cubicBezTo>
                  <a:cubicBezTo>
                    <a:pt x="276" y="348"/>
                    <a:pt x="347" y="276"/>
                    <a:pt x="347" y="139"/>
                  </a:cubicBezTo>
                  <a:cubicBezTo>
                    <a:pt x="347" y="72"/>
                    <a:pt x="276" y="1"/>
                    <a:pt x="210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1;p30"/>
            <p:cNvSpPr/>
            <p:nvPr/>
          </p:nvSpPr>
          <p:spPr>
            <a:xfrm>
              <a:off x="1233295" y="2408215"/>
              <a:ext cx="57965" cy="48723"/>
            </a:xfrm>
            <a:custGeom>
              <a:avLst/>
              <a:gdLst/>
              <a:ahLst/>
              <a:cxnLst/>
              <a:rect l="l" t="t" r="r" b="b"/>
              <a:pathLst>
                <a:path w="414" h="348" extrusionOk="0">
                  <a:moveTo>
                    <a:pt x="210" y="1"/>
                  </a:moveTo>
                  <a:cubicBezTo>
                    <a:pt x="138" y="1"/>
                    <a:pt x="1" y="72"/>
                    <a:pt x="1" y="139"/>
                  </a:cubicBezTo>
                  <a:cubicBezTo>
                    <a:pt x="1" y="276"/>
                    <a:pt x="138" y="348"/>
                    <a:pt x="210" y="348"/>
                  </a:cubicBezTo>
                  <a:cubicBezTo>
                    <a:pt x="276" y="348"/>
                    <a:pt x="413" y="276"/>
                    <a:pt x="413" y="139"/>
                  </a:cubicBezTo>
                  <a:cubicBezTo>
                    <a:pt x="413" y="72"/>
                    <a:pt x="276" y="1"/>
                    <a:pt x="210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2;p30"/>
            <p:cNvSpPr/>
            <p:nvPr/>
          </p:nvSpPr>
          <p:spPr>
            <a:xfrm>
              <a:off x="1474532" y="2408215"/>
              <a:ext cx="47884" cy="48723"/>
            </a:xfrm>
            <a:custGeom>
              <a:avLst/>
              <a:gdLst/>
              <a:ahLst/>
              <a:cxnLst/>
              <a:rect l="l" t="t" r="r" b="b"/>
              <a:pathLst>
                <a:path w="342" h="348" extrusionOk="0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3;p30"/>
            <p:cNvSpPr/>
            <p:nvPr/>
          </p:nvSpPr>
          <p:spPr>
            <a:xfrm>
              <a:off x="1705689" y="2408215"/>
              <a:ext cx="47884" cy="48723"/>
            </a:xfrm>
            <a:custGeom>
              <a:avLst/>
              <a:gdLst/>
              <a:ahLst/>
              <a:cxnLst/>
              <a:rect l="l" t="t" r="r" b="b"/>
              <a:pathLst>
                <a:path w="342" h="348" extrusionOk="0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4;p30"/>
            <p:cNvSpPr/>
            <p:nvPr/>
          </p:nvSpPr>
          <p:spPr>
            <a:xfrm>
              <a:off x="1936846" y="2408215"/>
              <a:ext cx="47884" cy="48723"/>
            </a:xfrm>
            <a:custGeom>
              <a:avLst/>
              <a:gdLst/>
              <a:ahLst/>
              <a:cxnLst/>
              <a:rect l="l" t="t" r="r" b="b"/>
              <a:pathLst>
                <a:path w="342" h="348" extrusionOk="0">
                  <a:moveTo>
                    <a:pt x="138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138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138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5;p30"/>
            <p:cNvSpPr/>
            <p:nvPr/>
          </p:nvSpPr>
          <p:spPr>
            <a:xfrm>
              <a:off x="2168003" y="2408215"/>
              <a:ext cx="47884" cy="48723"/>
            </a:xfrm>
            <a:custGeom>
              <a:avLst/>
              <a:gdLst/>
              <a:ahLst/>
              <a:cxnLst/>
              <a:rect l="l" t="t" r="r" b="b"/>
              <a:pathLst>
                <a:path w="342" h="348" extrusionOk="0">
                  <a:moveTo>
                    <a:pt x="204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204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6;p30"/>
            <p:cNvSpPr/>
            <p:nvPr/>
          </p:nvSpPr>
          <p:spPr>
            <a:xfrm>
              <a:off x="2399159" y="2408215"/>
              <a:ext cx="47884" cy="48723"/>
            </a:xfrm>
            <a:custGeom>
              <a:avLst/>
              <a:gdLst/>
              <a:ahLst/>
              <a:cxnLst/>
              <a:rect l="l" t="t" r="r" b="b"/>
              <a:pathLst>
                <a:path w="342" h="348" extrusionOk="0">
                  <a:moveTo>
                    <a:pt x="204" y="1"/>
                  </a:moveTo>
                  <a:cubicBezTo>
                    <a:pt x="66" y="1"/>
                    <a:pt x="0" y="72"/>
                    <a:pt x="0" y="139"/>
                  </a:cubicBezTo>
                  <a:cubicBezTo>
                    <a:pt x="0" y="276"/>
                    <a:pt x="66" y="348"/>
                    <a:pt x="204" y="348"/>
                  </a:cubicBezTo>
                  <a:cubicBezTo>
                    <a:pt x="275" y="348"/>
                    <a:pt x="341" y="276"/>
                    <a:pt x="341" y="139"/>
                  </a:cubicBezTo>
                  <a:cubicBezTo>
                    <a:pt x="341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7;p30"/>
            <p:cNvSpPr/>
            <p:nvPr/>
          </p:nvSpPr>
          <p:spPr>
            <a:xfrm>
              <a:off x="2630316" y="2408215"/>
              <a:ext cx="57825" cy="48723"/>
            </a:xfrm>
            <a:custGeom>
              <a:avLst/>
              <a:gdLst/>
              <a:ahLst/>
              <a:cxnLst/>
              <a:rect l="l" t="t" r="r" b="b"/>
              <a:pathLst>
                <a:path w="413" h="348" extrusionOk="0">
                  <a:moveTo>
                    <a:pt x="204" y="1"/>
                  </a:moveTo>
                  <a:cubicBezTo>
                    <a:pt x="138" y="1"/>
                    <a:pt x="0" y="72"/>
                    <a:pt x="0" y="139"/>
                  </a:cubicBezTo>
                  <a:cubicBezTo>
                    <a:pt x="0" y="276"/>
                    <a:pt x="138" y="348"/>
                    <a:pt x="204" y="348"/>
                  </a:cubicBezTo>
                  <a:cubicBezTo>
                    <a:pt x="275" y="348"/>
                    <a:pt x="413" y="276"/>
                    <a:pt x="413" y="139"/>
                  </a:cubicBezTo>
                  <a:cubicBezTo>
                    <a:pt x="413" y="72"/>
                    <a:pt x="275" y="1"/>
                    <a:pt x="204" y="1"/>
                  </a:cubicBezTo>
                  <a:close/>
                </a:path>
              </a:pathLst>
            </a:custGeom>
            <a:solidFill>
              <a:srgbClr val="EB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/>
          <p:cNvSpPr/>
          <p:nvPr/>
        </p:nvSpPr>
        <p:spPr>
          <a:xfrm>
            <a:off x="2437170" y="1636087"/>
            <a:ext cx="42322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</a:rPr>
              <a:t>‘’ </a:t>
            </a:r>
            <a:r>
              <a:rPr lang="en-US" sz="160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Sistem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Informasi</a:t>
            </a:r>
            <a:r>
              <a:rPr lang="en-U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Penyewaan Alat Outdor </a:t>
            </a:r>
            <a:r>
              <a:rPr lang="en-US" sz="1600" smtClean="0">
                <a:solidFill>
                  <a:schemeClr val="bg1"/>
                </a:solidFill>
              </a:rPr>
              <a:t>‘’</a:t>
            </a:r>
            <a:endParaRPr lang="en-US" sz="1600">
              <a:solidFill>
                <a:schemeClr val="bg1"/>
              </a:solidFill>
            </a:endParaRPr>
          </a:p>
          <a:p>
            <a:pPr lvl="0">
              <a:spcAft>
                <a:spcPts val="1600"/>
              </a:spcAft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Google Shape;1437;p61"/>
          <p:cNvSpPr/>
          <p:nvPr/>
        </p:nvSpPr>
        <p:spPr>
          <a:xfrm>
            <a:off x="3048000" y="2813957"/>
            <a:ext cx="2895600" cy="1661750"/>
          </a:xfrm>
          <a:prstGeom prst="roundRect">
            <a:avLst>
              <a:gd name="adj" fmla="val 16667"/>
            </a:avLst>
          </a:prstGeom>
          <a:solidFill>
            <a:srgbClr val="D6EBE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8" algn="ctr"/>
            <a:r>
              <a:rPr lang="en-US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Disusun</a:t>
            </a:r>
            <a:r>
              <a:rPr lang="en-US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oleh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pPr lvl="5" algn="ctr"/>
            <a:endParaRPr lang="en-US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285750" lvl="8" indent="-285750">
              <a:buFont typeface="Wingdings" panose="05000000000000000000" pitchFamily="2" charset="2"/>
              <a:buChar char="§"/>
            </a:pPr>
            <a:r>
              <a:rPr lang="en-US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Muhamad</a:t>
            </a:r>
            <a:r>
              <a:rPr lang="en-US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Roin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(12207180)</a:t>
            </a:r>
          </a:p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Resti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Amelya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P (12207137)</a:t>
            </a:r>
          </a:p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Winda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Fauli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(12207150)</a:t>
            </a:r>
          </a:p>
          <a:p>
            <a:pPr marL="285750" lvl="6" indent="-285750">
              <a:buFont typeface="Wingdings" panose="05000000000000000000" pitchFamily="2" charset="2"/>
              <a:buChar char="§"/>
            </a:pPr>
            <a:r>
              <a:rPr lang="en-US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Yesi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err="1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Fitria</a:t>
            </a:r>
            <a:r>
              <a:rPr lang="en-US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(12207027)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6327"/>
            <a:ext cx="838200" cy="845243"/>
          </a:xfrm>
          <a:prstGeom prst="rect">
            <a:avLst/>
          </a:prstGeom>
        </p:spPr>
      </p:pic>
      <p:grpSp>
        <p:nvGrpSpPr>
          <p:cNvPr id="24" name="Google Shape;8974;p75"/>
          <p:cNvGrpSpPr/>
          <p:nvPr/>
        </p:nvGrpSpPr>
        <p:grpSpPr>
          <a:xfrm>
            <a:off x="3352800" y="2952750"/>
            <a:ext cx="420811" cy="418507"/>
            <a:chOff x="-5971525" y="3273750"/>
            <a:chExt cx="292250" cy="290650"/>
          </a:xfrm>
        </p:grpSpPr>
        <p:sp>
          <p:nvSpPr>
            <p:cNvPr id="25" name="Google Shape;8975;p75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976;p75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85750"/>
            <a:ext cx="4169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3. Implementasi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6" y="1352550"/>
            <a:ext cx="3429000" cy="1905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405" y="1352550"/>
            <a:ext cx="3678795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16015" y="1014721"/>
            <a:ext cx="1835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+mj-lt"/>
                <a:cs typeface="Arabic Typesetting" panose="03020402040406030203" pitchFamily="66" charset="-78"/>
              </a:rPr>
              <a:t>Halaman register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86" y="907000"/>
            <a:ext cx="1667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+mj-lt"/>
                <a:cs typeface="Arabic Typesetting" panose="03020402040406030203" pitchFamily="66" charset="-78"/>
              </a:rPr>
              <a:t>Halaman </a:t>
            </a:r>
            <a:r>
              <a:rPr lang="en-US" smtClean="0">
                <a:solidFill>
                  <a:schemeClr val="bg1"/>
                </a:solidFill>
                <a:latin typeface="+mj-lt"/>
                <a:cs typeface="Arabic Typesetting" panose="03020402040406030203" pitchFamily="66" charset="-78"/>
              </a:rPr>
              <a:t>login </a:t>
            </a:r>
          </a:p>
          <a:p>
            <a:pPr lvl="0"/>
            <a:endParaRPr lang="en-US">
              <a:solidFill>
                <a:schemeClr val="bg1"/>
              </a:solidFill>
              <a:latin typeface="+mj-lt"/>
              <a:cs typeface="Arabic Typesetting" panose="03020402040406030203" pitchFamily="66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186" y="3455808"/>
            <a:ext cx="2971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</a:t>
            </a:r>
            <a:r>
              <a:rPr lang="en-US" sz="16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ampilan </a:t>
            </a:r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 adalah halaman login customer, jika customer ingin memesan sebuah tenda, maka dia harus login terlebih dahulu.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7709" y="3455808"/>
            <a:ext cx="37421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Bagi customer yang belum mempunyai akun, diharapkan untuk mendatakan dirinya ke halaman register ini. </a:t>
            </a:r>
          </a:p>
        </p:txBody>
      </p:sp>
    </p:spTree>
    <p:extLst>
      <p:ext uri="{BB962C8B-B14F-4D97-AF65-F5344CB8AC3E}">
        <p14:creationId xmlns:p14="http://schemas.microsoft.com/office/powerpoint/2010/main" val="37929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08350"/>
            <a:ext cx="3962399" cy="281574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08350"/>
            <a:ext cx="4071938" cy="28157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1865" y="209550"/>
            <a:ext cx="3693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chemeClr val="bg1"/>
                </a:solidFill>
              </a:rPr>
              <a:t>Halaman dashboard/beranda (customer)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209549"/>
            <a:ext cx="1686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offers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64749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Pada halaman dashboad ini, menampilkan beberapa berita, menu, dan tenda. Dalam tampilan ini dapat dilihat oleh semua orang yang dapat mengakses website tersebut. </a:t>
            </a:r>
          </a:p>
        </p:txBody>
      </p:sp>
    </p:spTree>
    <p:extLst>
      <p:ext uri="{BB962C8B-B14F-4D97-AF65-F5344CB8AC3E}">
        <p14:creationId xmlns:p14="http://schemas.microsoft.com/office/powerpoint/2010/main" val="28720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71550"/>
            <a:ext cx="4114800" cy="262524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37101"/>
            <a:ext cx="3886200" cy="26596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8756" y="438150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tour </a:t>
            </a:r>
            <a:r>
              <a:rPr lang="en-US" smtClean="0">
                <a:solidFill>
                  <a:schemeClr val="bg1"/>
                </a:solidFill>
              </a:rPr>
              <a:t>guide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438149"/>
            <a:ext cx="34852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tenda/data tenda </a:t>
            </a:r>
            <a:r>
              <a:rPr lang="en-US">
                <a:solidFill>
                  <a:schemeClr val="bg1"/>
                </a:solidFill>
              </a:rPr>
              <a:t>(customer)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3790950"/>
            <a:ext cx="388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 adalah beberapa tampilan tenda yang ditampilkan oleh pemilik tenda untuk disewakan kepada customer.</a:t>
            </a:r>
          </a:p>
        </p:txBody>
      </p:sp>
    </p:spTree>
    <p:extLst>
      <p:ext uri="{BB962C8B-B14F-4D97-AF65-F5344CB8AC3E}">
        <p14:creationId xmlns:p14="http://schemas.microsoft.com/office/powerpoint/2010/main" val="33364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90550"/>
            <a:ext cx="4114800" cy="27432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590550"/>
            <a:ext cx="3984171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09600" y="209550"/>
            <a:ext cx="2860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transaksi (customer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0558" y="209549"/>
            <a:ext cx="273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dashboard (admin)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484661"/>
            <a:ext cx="2672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Halaman ini berisi data transaksi customer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7428" y="3503716"/>
            <a:ext cx="3984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Pada tampilan ini menampilkan dashboard admin ketika admin login. Terdapat beberapa fitur untuk mempermudah admin dalam menggunakan aplikasi ini. </a:t>
            </a:r>
          </a:p>
        </p:txBody>
      </p:sp>
    </p:spTree>
    <p:extLst>
      <p:ext uri="{BB962C8B-B14F-4D97-AF65-F5344CB8AC3E}">
        <p14:creationId xmlns:p14="http://schemas.microsoft.com/office/powerpoint/2010/main" val="35022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52469"/>
            <a:ext cx="4267200" cy="265969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52469"/>
            <a:ext cx="4191000" cy="26596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32488"/>
            <a:ext cx="27398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chemeClr val="bg1"/>
                </a:solidFill>
              </a:rPr>
              <a:t>Halaman data tenda (admin)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32487"/>
            <a:ext cx="2680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tipe tenda </a:t>
            </a:r>
            <a:r>
              <a:rPr lang="en-US">
                <a:solidFill>
                  <a:schemeClr val="bg1"/>
                </a:solidFill>
              </a:rPr>
              <a:t>(admin)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7714" y="356235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Pada tampilan ini, adalah tampilan data tenda pada dashboard admin. Admin dapat menambah, menghapus, mengedit data tenda tersebut.</a:t>
            </a:r>
          </a:p>
        </p:txBody>
      </p:sp>
    </p:spTree>
    <p:extLst>
      <p:ext uri="{BB962C8B-B14F-4D97-AF65-F5344CB8AC3E}">
        <p14:creationId xmlns:p14="http://schemas.microsoft.com/office/powerpoint/2010/main" val="130655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666750"/>
            <a:ext cx="4155232" cy="2659698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666750"/>
            <a:ext cx="4365171" cy="2659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968" y="209550"/>
            <a:ext cx="3028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chemeClr val="bg1"/>
                </a:solidFill>
              </a:rPr>
              <a:t>Halaman data customer (admin)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5502" y="209550"/>
            <a:ext cx="3009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data transaksi (admin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846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04765"/>
            <a:ext cx="4114800" cy="27432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819150"/>
            <a:ext cx="4267200" cy="2667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299290"/>
            <a:ext cx="3645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filter laporan transaksi </a:t>
            </a:r>
            <a:r>
              <a:rPr lang="en-US">
                <a:solidFill>
                  <a:schemeClr val="bg1"/>
                </a:solidFill>
              </a:rPr>
              <a:t>(admin)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1" y="318661"/>
            <a:ext cx="32576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</a:rPr>
              <a:t>Halaman </a:t>
            </a:r>
            <a:r>
              <a:rPr lang="en-US" smtClean="0">
                <a:solidFill>
                  <a:schemeClr val="bg1"/>
                </a:solidFill>
              </a:rPr>
              <a:t>laporan </a:t>
            </a:r>
            <a:r>
              <a:rPr lang="en-US">
                <a:solidFill>
                  <a:schemeClr val="bg1"/>
                </a:solidFill>
              </a:rPr>
              <a:t>transaksi (admin)</a:t>
            </a:r>
          </a:p>
        </p:txBody>
      </p:sp>
    </p:spTree>
    <p:extLst>
      <p:ext uri="{BB962C8B-B14F-4D97-AF65-F5344CB8AC3E}">
        <p14:creationId xmlns:p14="http://schemas.microsoft.com/office/powerpoint/2010/main" val="17585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1662" y="447092"/>
            <a:ext cx="2550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mtClean="0">
                <a:solidFill>
                  <a:schemeClr val="bg1"/>
                </a:solidFill>
              </a:rPr>
              <a:t>Laporan transaksi </a:t>
            </a:r>
            <a:r>
              <a:rPr lang="en-US">
                <a:solidFill>
                  <a:schemeClr val="bg1"/>
                </a:solidFill>
              </a:rPr>
              <a:t>(admin)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055052"/>
            <a:ext cx="5400675" cy="3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7150"/>
            <a:ext cx="2002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4. Pengujian </a:t>
            </a:r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Unit</a:t>
            </a:r>
            <a:endParaRPr lang="en-US" sz="240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56353"/>
              </p:ext>
            </p:extLst>
          </p:nvPr>
        </p:nvGraphicFramePr>
        <p:xfrm>
          <a:off x="838201" y="590551"/>
          <a:ext cx="7238998" cy="3405254"/>
        </p:xfrm>
        <a:graphic>
          <a:graphicData uri="http://schemas.openxmlformats.org/drawingml/2006/table">
            <a:tbl>
              <a:tblPr firstRow="1" firstCol="1" bandRow="1"/>
              <a:tblGrid>
                <a:gridCol w="1359782"/>
                <a:gridCol w="1821353"/>
                <a:gridCol w="1174125"/>
                <a:gridCol w="1699299"/>
                <a:gridCol w="1184439"/>
              </a:tblGrid>
              <a:tr h="5405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Proses yang diuji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Cara pengujian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sifat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Hasil yang diinginkan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Hasil yg didapat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Login pelanggan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Memasukan username&amp;password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Sistem menampilkan halaman utama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Memasukan username&amp;password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Sistem menampilkan alert jika salah username/passwod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Registrasi pelanggan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Mengisi semua data yang diperlukan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Sistem menampilkan halaman utama jika sudah teregistrasi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Tidak mengisi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Sistem meminta untuk mengisi kekurangan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Konfirmasi order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Mengisi semua data pada form order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Data masuk kedalam sistem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Tidak mengisi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Sistem meminta untuk mengisi kekurangan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3993" marR="339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378287"/>
              </p:ext>
            </p:extLst>
          </p:nvPr>
        </p:nvGraphicFramePr>
        <p:xfrm>
          <a:off x="914400" y="285750"/>
          <a:ext cx="7315200" cy="4306390"/>
        </p:xfrm>
        <a:graphic>
          <a:graphicData uri="http://schemas.openxmlformats.org/drawingml/2006/table">
            <a:tbl>
              <a:tblPr firstRow="1" firstCol="1" bandRow="1"/>
              <a:tblGrid>
                <a:gridCol w="1374097"/>
                <a:gridCol w="1840525"/>
                <a:gridCol w="1186485"/>
                <a:gridCol w="1717186"/>
                <a:gridCol w="1196907"/>
              </a:tblGrid>
              <a:tr h="689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Login admin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Memasukan username&amp;password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Sistem menampilkan halaman dashboard admin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Tidak mengisi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Sistem meminta untuk mengisi kekurangan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4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Menambah data tenda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Menginput data yang diperlukan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Data tenda bertambah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Mengedit dan menghapus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Mengklik icon edit/hapus data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Data teredit/terhapus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menu data tipe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Klik menu data tipe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Menampilkan data tipe tenda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Menu data customer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Klik menu data customer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Menapilkan data customer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Menu data transaksi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Klik menu data transaksi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Menampilakan data transaksi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Menu laporan transaksi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Klik menu laporan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Membuat laporan transaksi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2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cetak laporan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Klik Cetak laporan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Laporan tercetak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7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Logout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Mengklik menu logout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Normal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Logout sistem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Sesuai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35471" marR="3547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08338" y="1695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5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62"/>
          <p:cNvSpPr txBox="1">
            <a:spLocks noGrp="1"/>
          </p:cNvSpPr>
          <p:nvPr>
            <p:ph type="title" idx="4294967295"/>
          </p:nvPr>
        </p:nvSpPr>
        <p:spPr>
          <a:xfrm>
            <a:off x="1068100" y="133350"/>
            <a:ext cx="7047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>
                <a:latin typeface="Arial Black" panose="020B0A04020102020204" pitchFamily="34" charset="0"/>
              </a:rPr>
              <a:t>BAB I </a:t>
            </a:r>
            <a:r>
              <a:rPr lang="en-US" sz="2000">
                <a:latin typeface="Arial Black" panose="020B0A04020102020204" pitchFamily="34" charset="0"/>
              </a:rPr>
              <a:t/>
            </a:r>
            <a:br>
              <a:rPr lang="en-US" sz="2000">
                <a:latin typeface="Arial Black" panose="020B0A04020102020204" pitchFamily="34" charset="0"/>
              </a:rPr>
            </a:br>
            <a:r>
              <a:rPr lang="en-US" sz="2000" b="1">
                <a:latin typeface="Arial Black" panose="020B0A04020102020204" pitchFamily="34" charset="0"/>
              </a:rPr>
              <a:t>PENDAHULUAN</a:t>
            </a:r>
            <a:r>
              <a:rPr lang="en-US"/>
              <a:t/>
            </a:r>
            <a:br>
              <a:rPr lang="en-US"/>
            </a:b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 useBgFill="1">
        <p:nvSpPr>
          <p:cNvPr id="2" name="Rectangle 1"/>
          <p:cNvSpPr/>
          <p:nvPr/>
        </p:nvSpPr>
        <p:spPr>
          <a:xfrm>
            <a:off x="1295400" y="1047750"/>
            <a:ext cx="6477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7" algn="just"/>
            <a:r>
              <a:rPr lang="en-US" sz="20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1. </a:t>
            </a:r>
            <a:r>
              <a:rPr lang="en-US" sz="20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Deskripsi</a:t>
            </a:r>
            <a:r>
              <a:rPr lang="en-US" sz="20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Singkat</a:t>
            </a:r>
            <a:r>
              <a:rPr lang="en-US" sz="20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Aplikasi</a:t>
            </a:r>
            <a:endParaRPr lang="en-US" sz="2000" b="1" smtClean="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8" algn="just"/>
            <a:endParaRPr lang="en-US" sz="1800" b="1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8" algn="just"/>
            <a:r>
              <a:rPr lang="en-US" sz="1800" b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Aplikasi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diberi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nama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‘’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Penyewaan Alat Outdor’’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dibuat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berbasis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website. Website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adalah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Sekumpulan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halaman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berisi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dalam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data digital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baik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berupa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text,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gambar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video, audio,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animasi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lainnya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disediakan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melalui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jalur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koneksi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internet.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Bahasa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pemrograman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yaitu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bahasa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HTML. HTML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merupakan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singkatan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dari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Hypertext Markup Language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berguna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menampilkan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halaman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web.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Selain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HTML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Pula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bahasa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PHP.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PHP(Hypertext 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Preprocessor)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adalah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bahasa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pemrograman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web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berupa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script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diintegrasikan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HTML. </a:t>
            </a:r>
            <a:endParaRPr lang="en-US" sz="1800" b="1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1"/>
            <a:endParaRPr lang="en-US" sz="1200" b="1" smtClean="0"/>
          </a:p>
          <a:p>
            <a:pPr lvl="1"/>
            <a:endParaRPr lang="en-US" sz="1200" b="1"/>
          </a:p>
          <a:p>
            <a:pPr lvl="1"/>
            <a:endParaRPr lang="en-US" sz="1200" b="1" smtClean="0"/>
          </a:p>
          <a:p>
            <a:pPr lvl="1"/>
            <a:endParaRPr lang="en-US" sz="1200" b="1"/>
          </a:p>
          <a:p>
            <a:pPr lvl="1"/>
            <a:endParaRPr lang="en-US" sz="1200"/>
          </a:p>
        </p:txBody>
      </p:sp>
      <p:grpSp>
        <p:nvGrpSpPr>
          <p:cNvPr id="18" name="Google Shape;1684;p63"/>
          <p:cNvGrpSpPr/>
          <p:nvPr/>
        </p:nvGrpSpPr>
        <p:grpSpPr>
          <a:xfrm>
            <a:off x="8077200" y="4308894"/>
            <a:ext cx="184984" cy="160371"/>
            <a:chOff x="5037700" y="2430325"/>
            <a:chExt cx="75950" cy="65850"/>
          </a:xfrm>
        </p:grpSpPr>
        <p:sp>
          <p:nvSpPr>
            <p:cNvPr id="19" name="Google Shape;1685;p63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0" name="Google Shape;1686;p63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605636"/>
            <a:ext cx="655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Selain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bahasa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pemrograman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PHP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HTML,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membuat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Penyewaan Alat Outdor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juga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database,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dimana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database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dibangun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memanfaatkan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MySQL. MySQL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adalah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salah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satu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jenis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database server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SQL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sebagai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bahasa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dasar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mengakses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database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nya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script PHP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PERL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Software, 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database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berfungsi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atau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berjalan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pada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semua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platform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operasi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biasa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(Windows, Linux, OS/2,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berbagai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varian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Unix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). </a:t>
            </a:r>
          </a:p>
          <a:p>
            <a:pPr algn="just"/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	</a:t>
            </a:r>
          </a:p>
          <a:p>
            <a:pPr algn="just"/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Dan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tahap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desain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di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tuangkan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kedalam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UML (Unified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Modeling Language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). UML (Unified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Modelling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Language)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merupakan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bahasa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visual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pemodelan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komunikasi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mengenai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sebuah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diagram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teks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-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teks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pendukung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dimana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didalam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UML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sendiri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beberapa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diagram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dipergunakan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diantaranya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use case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diagram &amp;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class diagram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</p:txBody>
      </p:sp>
      <p:grpSp>
        <p:nvGrpSpPr>
          <p:cNvPr id="3" name="Google Shape;1684;p63"/>
          <p:cNvGrpSpPr/>
          <p:nvPr/>
        </p:nvGrpSpPr>
        <p:grpSpPr>
          <a:xfrm>
            <a:off x="8072413" y="4171950"/>
            <a:ext cx="184984" cy="160371"/>
            <a:chOff x="5037700" y="2430325"/>
            <a:chExt cx="75950" cy="65850"/>
          </a:xfrm>
        </p:grpSpPr>
        <p:sp>
          <p:nvSpPr>
            <p:cNvPr id="4" name="Google Shape;1685;p63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6;p63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96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56001"/>
            <a:ext cx="63246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2. </a:t>
            </a:r>
            <a:r>
              <a:rPr lang="en-US" sz="20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Ruang</a:t>
            </a:r>
            <a:r>
              <a:rPr lang="en-US" sz="20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Lingkup</a:t>
            </a:r>
            <a:endParaRPr lang="en-US" sz="2000" b="1" smtClean="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/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Aplikasi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dirancang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adalah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Penyewaan Alat Outdor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berbasis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i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membantu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perusahaan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agar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mencapai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keuntungan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maksimal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sesuai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target yang di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inginkan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endParaRPr lang="en-US" sz="180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/>
            <a:endParaRPr lang="en-US" sz="1800" b="1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/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Penelitian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</a:t>
            </a:r>
            <a:r>
              <a:rPr lang="en-US"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memiliki</a:t>
            </a:r>
            <a:r>
              <a:rPr lang="en-US"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ruang</a:t>
            </a:r>
            <a:r>
              <a:rPr lang="en-US"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lingkup</a:t>
            </a:r>
            <a:r>
              <a:rPr lang="en-US"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antara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lain :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berbasis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i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</a:t>
            </a:r>
            <a:endParaRPr lang="en-US" sz="180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0" algn="just"/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melihat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memesan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sesuai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kriteria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diinginkan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Hal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mempermudah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Customer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mengetahui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memudahkan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dalam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285750" lvl="0" indent="-285750" algn="just">
              <a:buFont typeface="Wingdings" panose="05000000000000000000" pitchFamily="2" charset="2"/>
              <a:buChar char="§"/>
            </a:pP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pembayaran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berbasis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i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</a:t>
            </a:r>
            <a:endParaRPr lang="en-US" sz="180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/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Merancang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memfasilitasi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proses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konfirmasi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pembayaran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di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lakukan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secara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transfer bank.</a:t>
            </a:r>
          </a:p>
          <a:p>
            <a:pPr lvl="1"/>
            <a:endParaRPr lang="en-US" sz="1200"/>
          </a:p>
        </p:txBody>
      </p:sp>
      <p:grpSp>
        <p:nvGrpSpPr>
          <p:cNvPr id="3" name="Google Shape;1684;p63"/>
          <p:cNvGrpSpPr/>
          <p:nvPr/>
        </p:nvGrpSpPr>
        <p:grpSpPr>
          <a:xfrm>
            <a:off x="8036184" y="4381391"/>
            <a:ext cx="184984" cy="160371"/>
            <a:chOff x="5037700" y="2430325"/>
            <a:chExt cx="75950" cy="65850"/>
          </a:xfrm>
        </p:grpSpPr>
        <p:sp>
          <p:nvSpPr>
            <p:cNvPr id="4" name="Google Shape;1685;p63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6;p63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755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2673" y="32894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 Black" panose="020B0A04020102020204" pitchFamily="34" charset="0"/>
              </a:rPr>
              <a:t>BAB 2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 Black" panose="020B0A04020102020204" pitchFamily="34" charset="0"/>
              </a:rPr>
              <a:t>PEMBAHASAN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02229" y="1276350"/>
            <a:ext cx="6019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1. </a:t>
            </a:r>
            <a:r>
              <a:rPr lang="en-US" sz="24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Analisa</a:t>
            </a:r>
            <a:r>
              <a:rPr lang="en-US" sz="24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4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pPr lvl="0"/>
            <a:r>
              <a:rPr lang="en-US" sz="2000" b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Analisa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dalam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pembuatan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Informasi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Penyewaan Alat Outdor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berbasis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i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,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antara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lain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</a:p>
          <a:p>
            <a:pPr lvl="0"/>
            <a:endParaRPr lang="en-US" sz="200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>
              <a:buAutoNum type="alphaLcPeriod"/>
            </a:pPr>
            <a:r>
              <a:rPr lang="en-US" sz="20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Analisa</a:t>
            </a:r>
            <a:r>
              <a:rPr lang="en-US" sz="20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20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user</a:t>
            </a:r>
          </a:p>
          <a:p>
            <a:pPr marL="457200" indent="-457200">
              <a:buFont typeface="Arial"/>
              <a:buAutoNum type="alphaLcPeriod"/>
            </a:pPr>
            <a:r>
              <a:rPr lang="en-US" sz="20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Analisa</a:t>
            </a:r>
            <a:r>
              <a:rPr lang="en-US" sz="20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20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endParaRPr lang="en-US" sz="200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sz="2000" b="1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en-US" sz="200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342900" indent="-342900">
              <a:buFont typeface="+mj-lt"/>
              <a:buAutoNum type="alphaLcPeriod"/>
            </a:pPr>
            <a:endParaRPr lang="en-US"/>
          </a:p>
          <a:p>
            <a:endParaRPr lang="en-US"/>
          </a:p>
        </p:txBody>
      </p:sp>
      <p:grpSp>
        <p:nvGrpSpPr>
          <p:cNvPr id="12" name="Google Shape;1684;p63"/>
          <p:cNvGrpSpPr/>
          <p:nvPr/>
        </p:nvGrpSpPr>
        <p:grpSpPr>
          <a:xfrm>
            <a:off x="8045622" y="3941771"/>
            <a:ext cx="184984" cy="160371"/>
            <a:chOff x="5037700" y="2430325"/>
            <a:chExt cx="75950" cy="65850"/>
          </a:xfrm>
        </p:grpSpPr>
        <p:sp>
          <p:nvSpPr>
            <p:cNvPr id="13" name="Google Shape;1685;p63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6;p63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870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514350"/>
            <a:ext cx="7086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a. </a:t>
            </a:r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Analisa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user</a:t>
            </a:r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Low"/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user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dalam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perancangan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terbagi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menjadi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admin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lvl="0" algn="justLow"/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1) </a:t>
            </a:r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Customer</a:t>
            </a:r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lvl="6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ingin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melakukan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di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haruskan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melakukan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login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atau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masuk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menu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utama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/dashboard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mengisi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username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password.</a:t>
            </a:r>
          </a:p>
          <a:p>
            <a:pPr marL="285750" lvl="6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melihat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foto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melakuan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di menu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halaman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website.</a:t>
            </a:r>
          </a:p>
          <a:p>
            <a:pPr marL="285750" lvl="6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mencetak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form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atau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bukti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transaksi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setelah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melakukan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transaksi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di menu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Transaksi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lvl="6" algn="justLow"/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2) </a:t>
            </a:r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admin</a:t>
            </a:r>
          </a:p>
          <a:p>
            <a:pPr marL="285750" lvl="0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Admin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memasukan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foto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mengisi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keterangan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detail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produk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285750" lvl="0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Admin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melihat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formulir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Customer.</a:t>
            </a:r>
          </a:p>
          <a:p>
            <a:pPr marL="285750" lvl="0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Admin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mencetak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bukti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transaksi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Customer.</a:t>
            </a:r>
            <a:endParaRPr lang="en-US" sz="180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3" name="Google Shape;1684;p63"/>
          <p:cNvGrpSpPr/>
          <p:nvPr/>
        </p:nvGrpSpPr>
        <p:grpSpPr>
          <a:xfrm>
            <a:off x="8045622" y="4404482"/>
            <a:ext cx="184984" cy="160371"/>
            <a:chOff x="5037700" y="2430325"/>
            <a:chExt cx="75950" cy="65850"/>
          </a:xfrm>
        </p:grpSpPr>
        <p:sp>
          <p:nvSpPr>
            <p:cNvPr id="4" name="Google Shape;1685;p63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6;p63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67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438150"/>
            <a:ext cx="6705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/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b. </a:t>
            </a:r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Analisa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 err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Low"/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sistem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pada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perancangan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terbagi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menjadi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admin.</a:t>
            </a:r>
          </a:p>
          <a:p>
            <a:pPr lvl="0" algn="justLow"/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1) </a:t>
            </a:r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Customer</a:t>
            </a:r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lvl="4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melihat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produk-produk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pada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halaman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utama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tersedia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di website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285750" lvl="4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yang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ingin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melakukan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diwajibkan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login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terlebih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dahulu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285750" lvl="4" indent="-285750" algn="justLow">
              <a:buFont typeface="Wingdings" panose="05000000000000000000" pitchFamily="2" charset="2"/>
              <a:buChar char="§"/>
            </a:pP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Setelah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Customer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berhasil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login,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melakukan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pemesanan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sesuai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dengan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yang di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inginkan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lvl="0" algn="justLow"/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2) </a:t>
            </a:r>
            <a:r>
              <a:rPr lang="en-US" sz="1800" b="1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b="1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admin</a:t>
            </a:r>
            <a:endParaRPr lang="en-US" sz="1800">
              <a:solidFill>
                <a:schemeClr val="accent6">
                  <a:lumMod val="60000"/>
                  <a:lumOff val="4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lvl="0" indent="-285750" algn="justLow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Admin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diharuskan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login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terlebih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dahulu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untuk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mengakses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atau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masuk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dalam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halaman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administartor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285750" lvl="0" indent="-285750" algn="justLow">
              <a:buFont typeface="Wingdings" panose="05000000000000000000" pitchFamily="2" charset="2"/>
              <a:buChar char="§"/>
            </a:pP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Setelah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masuk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admin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melakukan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aktivitas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menngelola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website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sesuai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kebutuhan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285750" lvl="0" indent="-285750" algn="justLow">
              <a:buFont typeface="Wingdings" panose="05000000000000000000" pitchFamily="2" charset="2"/>
              <a:buChar char="§"/>
            </a:pP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Admin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dapat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mengelola</a:t>
            </a:r>
            <a:r>
              <a:rPr lang="en-US" sz="18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data </a:t>
            </a:r>
            <a:r>
              <a:rPr lang="en-US" sz="180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Customer.</a:t>
            </a:r>
            <a:endParaRPr lang="en-US" sz="180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3" name="Google Shape;1684;p63"/>
          <p:cNvGrpSpPr/>
          <p:nvPr/>
        </p:nvGrpSpPr>
        <p:grpSpPr>
          <a:xfrm>
            <a:off x="8045622" y="4404482"/>
            <a:ext cx="184984" cy="160371"/>
            <a:chOff x="5037700" y="2430325"/>
            <a:chExt cx="75950" cy="65850"/>
          </a:xfrm>
        </p:grpSpPr>
        <p:sp>
          <p:nvSpPr>
            <p:cNvPr id="4" name="Google Shape;1685;p63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86;p63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3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869" y="133351"/>
            <a:ext cx="22191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</a:t>
            </a:r>
            <a:r>
              <a:rPr lang="en-US" sz="2400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Desain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Use Case diagram</a:t>
            </a:r>
          </a:p>
          <a:p>
            <a:pPr lvl="0"/>
            <a:endParaRPr lang="en-US" b="1" smtClean="0"/>
          </a:p>
          <a:p>
            <a:pPr lvl="0"/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07267"/>
            <a:ext cx="4605338" cy="39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577" y="438150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Class </a:t>
            </a:r>
            <a:r>
              <a:rPr lang="en-US" sz="2400" b="1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digram </a:t>
            </a:r>
            <a:endParaRPr lang="en-US" sz="2400" b="1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72" y="438150"/>
            <a:ext cx="465582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1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947</Words>
  <Application>Microsoft Office PowerPoint</Application>
  <PresentationFormat>On-screen Show (16:9)</PresentationFormat>
  <Paragraphs>167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Slidesgo Final Pages</vt:lpstr>
      <vt:lpstr>PowerPoint Presentation</vt:lpstr>
      <vt:lpstr>BAB I  PENDAHULUAN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30</cp:revision>
  <dcterms:modified xsi:type="dcterms:W3CDTF">2022-06-14T07:59:56Z</dcterms:modified>
</cp:coreProperties>
</file>