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9" r:id="rId3"/>
    <p:sldId id="276" r:id="rId4"/>
    <p:sldId id="263" r:id="rId5"/>
    <p:sldId id="258" r:id="rId6"/>
    <p:sldId id="274" r:id="rId7"/>
    <p:sldId id="272" r:id="rId8"/>
    <p:sldId id="257" r:id="rId9"/>
    <p:sldId id="265" r:id="rId10"/>
    <p:sldId id="275" r:id="rId11"/>
    <p:sldId id="266" r:id="rId12"/>
    <p:sldId id="267" r:id="rId13"/>
    <p:sldId id="278" r:id="rId14"/>
    <p:sldId id="268" r:id="rId15"/>
    <p:sldId id="279" r:id="rId16"/>
    <p:sldId id="269" r:id="rId17"/>
    <p:sldId id="284" r:id="rId18"/>
    <p:sldId id="260" r:id="rId19"/>
    <p:sldId id="280" r:id="rId20"/>
    <p:sldId id="281" r:id="rId21"/>
    <p:sldId id="282" r:id="rId22"/>
    <p:sldId id="283"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43C"/>
    <a:srgbClr val="B3202C"/>
    <a:srgbClr val="EA2D3D"/>
    <a:srgbClr val="FF91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9" autoAdjust="0"/>
    <p:restoredTop sz="72632" autoAdjust="0"/>
  </p:normalViewPr>
  <p:slideViewPr>
    <p:cSldViewPr snapToGrid="0">
      <p:cViewPr varScale="1">
        <p:scale>
          <a:sx n="82" d="100"/>
          <a:sy n="82" d="100"/>
        </p:scale>
        <p:origin x="317" y="48"/>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36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3EA05-54FC-C543-BBD4-91E4D89EF432}" type="datetimeFigureOut">
              <a:rPr kumimoji="1" lang="ja-JP" altLang="en-US" smtClean="0"/>
              <a:t>2019/9/13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C67F3-BA0B-B442-BA23-A3194F4E98B9}" type="slidenum">
              <a:rPr kumimoji="1" lang="ja-JP" altLang="en-US" smtClean="0"/>
              <a:t>‹#›</a:t>
            </a:fld>
            <a:endParaRPr kumimoji="1" lang="ja-JP" altLang="en-US"/>
          </a:p>
        </p:txBody>
      </p:sp>
    </p:spTree>
    <p:extLst>
      <p:ext uri="{BB962C8B-B14F-4D97-AF65-F5344CB8AC3E}">
        <p14:creationId xmlns:p14="http://schemas.microsoft.com/office/powerpoint/2010/main" val="37623775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mn-lt"/>
                <a:ea typeface="+mn-ea"/>
                <a:cs typeface="+mn-cs"/>
              </a:rPr>
              <a:t>Now, We fashion team will give project report.</a:t>
            </a:r>
          </a:p>
          <a:p>
            <a:endParaRPr kumimoji="1" lang="ja-JP" altLang="en-US" dirty="0"/>
          </a:p>
        </p:txBody>
      </p:sp>
      <p:sp>
        <p:nvSpPr>
          <p:cNvPr id="4" name="スライド番号プレースホルダー 3"/>
          <p:cNvSpPr>
            <a:spLocks noGrp="1"/>
          </p:cNvSpPr>
          <p:nvPr>
            <p:ph type="sldNum" sz="quarter" idx="10"/>
          </p:nvPr>
        </p:nvSpPr>
        <p:spPr/>
        <p:txBody>
          <a:bodyPr/>
          <a:lstStyle/>
          <a:p>
            <a:fld id="{9E1C67F3-BA0B-B442-BA23-A3194F4E98B9}" type="slidenum">
              <a:rPr kumimoji="1" lang="ja-JP" altLang="en-US" smtClean="0"/>
              <a:t>1</a:t>
            </a:fld>
            <a:endParaRPr kumimoji="1" lang="ja-JP" altLang="en-US"/>
          </a:p>
        </p:txBody>
      </p:sp>
    </p:spTree>
    <p:extLst>
      <p:ext uri="{BB962C8B-B14F-4D97-AF65-F5344CB8AC3E}">
        <p14:creationId xmlns:p14="http://schemas.microsoft.com/office/powerpoint/2010/main" val="2186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10</a:t>
            </a:fld>
            <a:endParaRPr kumimoji="1" lang="ja-JP" altLang="en-US"/>
          </a:p>
        </p:txBody>
      </p:sp>
    </p:spTree>
    <p:extLst>
      <p:ext uri="{BB962C8B-B14F-4D97-AF65-F5344CB8AC3E}">
        <p14:creationId xmlns:p14="http://schemas.microsoft.com/office/powerpoint/2010/main" val="78568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will explain our clustering method in this page.</a:t>
            </a:r>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11</a:t>
            </a:fld>
            <a:endParaRPr kumimoji="1" lang="ja-JP" altLang="en-US"/>
          </a:p>
        </p:txBody>
      </p:sp>
    </p:spTree>
    <p:extLst>
      <p:ext uri="{BB962C8B-B14F-4D97-AF65-F5344CB8AC3E}">
        <p14:creationId xmlns:p14="http://schemas.microsoft.com/office/powerpoint/2010/main" val="3425496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Rakuten API is a function that we can get item information from “</a:t>
            </a:r>
            <a:r>
              <a:rPr kumimoji="1" lang="en-US" altLang="ja-JP" dirty="0" err="1"/>
              <a:t>rakuten</a:t>
            </a:r>
            <a:r>
              <a:rPr kumimoji="1" lang="en-US" altLang="ja-JP" dirty="0"/>
              <a:t> </a:t>
            </a:r>
            <a:r>
              <a:rPr kumimoji="1" lang="en-US" altLang="ja-JP" dirty="0" err="1"/>
              <a:t>ichiba</a:t>
            </a:r>
            <a:r>
              <a:rPr kumimoji="1" lang="en-US" altLang="ja-JP" dirty="0"/>
              <a:t>".</a:t>
            </a:r>
          </a:p>
          <a:p>
            <a:r>
              <a:rPr kumimoji="1" lang="en-US" altLang="ja-JP" dirty="0"/>
              <a:t>When you search some items, our site use the search keyword as a key of API, and call Rakuten API.</a:t>
            </a:r>
          </a:p>
          <a:p>
            <a:r>
              <a:rPr kumimoji="1" lang="en-US" altLang="ja-JP" dirty="0"/>
              <a:t>Then our web site get item information as JSON data.</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12</a:t>
            </a:fld>
            <a:endParaRPr kumimoji="1" lang="ja-JP" altLang="en-US"/>
          </a:p>
        </p:txBody>
      </p:sp>
    </p:spTree>
    <p:extLst>
      <p:ext uri="{BB962C8B-B14F-4D97-AF65-F5344CB8AC3E}">
        <p14:creationId xmlns:p14="http://schemas.microsoft.com/office/powerpoint/2010/main" val="394645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 will explain our clustering procedure in this flow.</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13</a:t>
            </a:fld>
            <a:endParaRPr kumimoji="1" lang="ja-JP" altLang="en-US"/>
          </a:p>
        </p:txBody>
      </p:sp>
    </p:spTree>
    <p:extLst>
      <p:ext uri="{BB962C8B-B14F-4D97-AF65-F5344CB8AC3E}">
        <p14:creationId xmlns:p14="http://schemas.microsoft.com/office/powerpoint/2010/main" val="357052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Using received JSON data, cluster same items as one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case, current page shows same items but different seller, so our web site shows the item in one page.</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14</a:t>
            </a:fld>
            <a:endParaRPr kumimoji="1" lang="ja-JP" altLang="en-US"/>
          </a:p>
        </p:txBody>
      </p:sp>
    </p:spTree>
    <p:extLst>
      <p:ext uri="{BB962C8B-B14F-4D97-AF65-F5344CB8AC3E}">
        <p14:creationId xmlns:p14="http://schemas.microsoft.com/office/powerpoint/2010/main" val="226565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will explain our clustering method in this flow.</a:t>
            </a:r>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15</a:t>
            </a:fld>
            <a:endParaRPr kumimoji="1" lang="ja-JP" altLang="en-US"/>
          </a:p>
        </p:txBody>
      </p:sp>
    </p:spTree>
    <p:extLst>
      <p:ext uri="{BB962C8B-B14F-4D97-AF65-F5344CB8AC3E}">
        <p14:creationId xmlns:p14="http://schemas.microsoft.com/office/powerpoint/2010/main" val="198700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detail page, we show one item, and we can compare the price and points from different shops in one page.</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16</a:t>
            </a:fld>
            <a:endParaRPr kumimoji="1" lang="ja-JP" altLang="en-US"/>
          </a:p>
        </p:txBody>
      </p:sp>
    </p:spTree>
    <p:extLst>
      <p:ext uri="{BB962C8B-B14F-4D97-AF65-F5344CB8AC3E}">
        <p14:creationId xmlns:p14="http://schemas.microsoft.com/office/powerpoint/2010/main" val="239738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have prepared three pages. Index.html provides searching function, searchList.html can show the search results, detail.html shows the detail of items.</a:t>
            </a:r>
          </a:p>
          <a:p>
            <a:r>
              <a:rPr lang="en-US" altLang="ja-JP" dirty="0"/>
              <a:t>Each page interacts with others by passing key words through URL, and data of search results and item details can be received by connecting to the backend using ajax and Rakuten API.</a:t>
            </a:r>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17</a:t>
            </a:fld>
            <a:endParaRPr kumimoji="1" lang="ja-JP" altLang="en-US"/>
          </a:p>
        </p:txBody>
      </p:sp>
    </p:spTree>
    <p:extLst>
      <p:ext uri="{BB962C8B-B14F-4D97-AF65-F5344CB8AC3E}">
        <p14:creationId xmlns:p14="http://schemas.microsoft.com/office/powerpoint/2010/main" val="173656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latin typeface="+mn-lt"/>
                <a:ea typeface="+mn-ea"/>
                <a:cs typeface="+mn-cs"/>
              </a:rPr>
              <a:t>First, introduce the team members. </a:t>
            </a:r>
          </a:p>
          <a:p>
            <a:r>
              <a:rPr kumimoji="1" lang="ja-JP" altLang="en-US" sz="1200" kern="1200" dirty="0">
                <a:solidFill>
                  <a:schemeClr val="tx1"/>
                </a:solidFill>
                <a:latin typeface="+mn-lt"/>
                <a:ea typeface="+mn-ea"/>
                <a:cs typeface="+mn-cs"/>
              </a:rPr>
              <a:t>紹介</a:t>
            </a:r>
          </a:p>
          <a:p>
            <a:r>
              <a:rPr kumimoji="1" lang="en-US" altLang="ja-JP" sz="1200" kern="1200" dirty="0">
                <a:solidFill>
                  <a:schemeClr val="tx1"/>
                </a:solidFill>
                <a:latin typeface="+mn-lt"/>
                <a:ea typeface="+mn-ea"/>
                <a:cs typeface="+mn-cs"/>
              </a:rPr>
              <a:t>Let's go back to the presentation. </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9E1C67F3-BA0B-B442-BA23-A3194F4E98B9}" type="slidenum">
              <a:rPr kumimoji="1" lang="ja-JP" altLang="en-US" smtClean="0"/>
              <a:t>2</a:t>
            </a:fld>
            <a:endParaRPr kumimoji="1" lang="ja-JP" altLang="en-US"/>
          </a:p>
        </p:txBody>
      </p:sp>
    </p:spTree>
    <p:extLst>
      <p:ext uri="{BB962C8B-B14F-4D97-AF65-F5344CB8AC3E}">
        <p14:creationId xmlns:p14="http://schemas.microsoft.com/office/powerpoint/2010/main" val="181101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latin typeface="+mn-lt"/>
                <a:ea typeface="+mn-ea"/>
                <a:cs typeface="+mn-cs"/>
              </a:rPr>
              <a:t>As the team name, we were in charge of fashion field. </a:t>
            </a:r>
          </a:p>
          <a:p>
            <a:r>
              <a:rPr kumimoji="1" lang="en-US" altLang="ja-JP" sz="1200" kern="1200" dirty="0">
                <a:solidFill>
                  <a:schemeClr val="tx1"/>
                </a:solidFill>
                <a:latin typeface="+mn-lt"/>
                <a:ea typeface="+mn-ea"/>
                <a:cs typeface="+mn-cs"/>
              </a:rPr>
              <a:t>Our goal is to reduce the stress that users have as much as possible  when shopping. </a:t>
            </a:r>
          </a:p>
          <a:p>
            <a:r>
              <a:rPr kumimoji="1" lang="en-US" altLang="ja-JP" sz="1200" kern="1200" dirty="0">
                <a:solidFill>
                  <a:schemeClr val="tx1"/>
                </a:solidFill>
                <a:latin typeface="+mn-lt"/>
                <a:ea typeface="+mn-ea"/>
                <a:cs typeface="+mn-cs"/>
              </a:rPr>
              <a:t>The services we have developed make it possible. </a:t>
            </a:r>
          </a:p>
          <a:p>
            <a:r>
              <a:rPr kumimoji="1" lang="en-US" altLang="ja-JP" sz="1200" kern="1200" dirty="0">
                <a:solidFill>
                  <a:schemeClr val="tx1"/>
                </a:solidFill>
                <a:latin typeface="+mn-lt"/>
                <a:ea typeface="+mn-ea"/>
                <a:cs typeface="+mn-cs"/>
              </a:rPr>
              <a:t>This will be explained later. </a:t>
            </a:r>
          </a:p>
          <a:p>
            <a:r>
              <a:rPr kumimoji="1" lang="en-US" altLang="ja-JP" sz="1200" kern="1200" dirty="0">
                <a:solidFill>
                  <a:schemeClr val="tx1"/>
                </a:solidFill>
                <a:latin typeface="+mn-lt"/>
                <a:ea typeface="+mn-ea"/>
                <a:cs typeface="+mn-cs"/>
              </a:rPr>
              <a:t>Next,</a:t>
            </a:r>
            <a:r>
              <a:rPr kumimoji="1" lang="en-US" altLang="ja-JP" sz="1200" kern="1200" baseline="0" dirty="0">
                <a:solidFill>
                  <a:schemeClr val="tx1"/>
                </a:solidFill>
                <a:latin typeface="+mn-lt"/>
                <a:ea typeface="+mn-ea"/>
                <a:cs typeface="+mn-cs"/>
              </a:rPr>
              <a:t> I explain</a:t>
            </a:r>
            <a:r>
              <a:rPr kumimoji="1" lang="en-US" altLang="ja-JP" sz="1200" kern="1200" dirty="0">
                <a:solidFill>
                  <a:schemeClr val="tx1"/>
                </a:solidFill>
                <a:latin typeface="+mn-lt"/>
                <a:ea typeface="+mn-ea"/>
                <a:cs typeface="+mn-cs"/>
              </a:rPr>
              <a:t> the team's technology. </a:t>
            </a:r>
          </a:p>
          <a:p>
            <a:endParaRPr kumimoji="1" lang="ja-JP" altLang="en-US" dirty="0"/>
          </a:p>
        </p:txBody>
      </p:sp>
      <p:sp>
        <p:nvSpPr>
          <p:cNvPr id="4" name="スライド番号プレースホルダー 3"/>
          <p:cNvSpPr>
            <a:spLocks noGrp="1"/>
          </p:cNvSpPr>
          <p:nvPr>
            <p:ph type="sldNum" sz="quarter" idx="10"/>
          </p:nvPr>
        </p:nvSpPr>
        <p:spPr/>
        <p:txBody>
          <a:bodyPr/>
          <a:lstStyle/>
          <a:p>
            <a:fld id="{9E1C67F3-BA0B-B442-BA23-A3194F4E98B9}" type="slidenum">
              <a:rPr kumimoji="1" lang="ja-JP" altLang="en-US" smtClean="0"/>
              <a:t>3</a:t>
            </a:fld>
            <a:endParaRPr kumimoji="1" lang="ja-JP" altLang="en-US"/>
          </a:p>
        </p:txBody>
      </p:sp>
    </p:spTree>
    <p:extLst>
      <p:ext uri="{BB962C8B-B14F-4D97-AF65-F5344CB8AC3E}">
        <p14:creationId xmlns:p14="http://schemas.microsoft.com/office/powerpoint/2010/main" val="179256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latin typeface="+mn-lt"/>
                <a:ea typeface="+mn-ea"/>
                <a:cs typeface="+mn-cs"/>
              </a:rPr>
              <a:t>We developed in frontend and backend. </a:t>
            </a:r>
          </a:p>
          <a:p>
            <a:r>
              <a:rPr kumimoji="1" lang="en-US" altLang="ja-JP" sz="1200" kern="1200" dirty="0">
                <a:solidFill>
                  <a:schemeClr val="tx1"/>
                </a:solidFill>
                <a:latin typeface="+mn-lt"/>
                <a:ea typeface="+mn-ea"/>
                <a:cs typeface="+mn-cs"/>
              </a:rPr>
              <a:t>I and Ryo are from the backend team.</a:t>
            </a:r>
          </a:p>
          <a:p>
            <a:r>
              <a:rPr kumimoji="1" lang="en-US" altLang="ja-JP" sz="1200" kern="1200" dirty="0">
                <a:solidFill>
                  <a:schemeClr val="tx1"/>
                </a:solidFill>
                <a:latin typeface="+mn-lt"/>
                <a:ea typeface="+mn-ea"/>
                <a:cs typeface="+mn-cs"/>
              </a:rPr>
              <a:t>We backend team get datasets from </a:t>
            </a:r>
            <a:r>
              <a:rPr kumimoji="1" lang="en-US" altLang="ja-JP" sz="1200" kern="1200" dirty="0" err="1">
                <a:solidFill>
                  <a:schemeClr val="tx1"/>
                </a:solidFill>
                <a:latin typeface="+mn-lt"/>
                <a:ea typeface="+mn-ea"/>
                <a:cs typeface="+mn-cs"/>
              </a:rPr>
              <a:t>Rakuten</a:t>
            </a:r>
            <a:r>
              <a:rPr kumimoji="1" lang="en-US" altLang="ja-JP" sz="1200" kern="1200" dirty="0">
                <a:solidFill>
                  <a:schemeClr val="tx1"/>
                </a:solidFill>
                <a:latin typeface="+mn-lt"/>
                <a:ea typeface="+mn-ea"/>
                <a:cs typeface="+mn-cs"/>
              </a:rPr>
              <a:t> API.</a:t>
            </a:r>
          </a:p>
          <a:p>
            <a:r>
              <a:rPr kumimoji="1" lang="en-US" altLang="ja-JP" sz="1200" kern="1200" dirty="0">
                <a:solidFill>
                  <a:schemeClr val="tx1"/>
                </a:solidFill>
                <a:latin typeface="+mn-lt"/>
                <a:ea typeface="+mn-ea"/>
                <a:cs typeface="+mn-cs"/>
              </a:rPr>
              <a:t> API is</a:t>
            </a:r>
            <a:r>
              <a:rPr kumimoji="1" lang="en-US" altLang="ja-JP" sz="1200" kern="1200" baseline="0" dirty="0">
                <a:solidFill>
                  <a:schemeClr val="tx1"/>
                </a:solidFill>
                <a:latin typeface="+mn-lt"/>
                <a:ea typeface="+mn-ea"/>
                <a:cs typeface="+mn-cs"/>
              </a:rPr>
              <a:t> the port which enables the third party to use company's data and service easily.</a:t>
            </a:r>
          </a:p>
          <a:p>
            <a:r>
              <a:rPr kumimoji="1" lang="en-US" altLang="ja-JP" sz="1200" kern="1200" dirty="0">
                <a:solidFill>
                  <a:schemeClr val="tx1"/>
                </a:solidFill>
                <a:latin typeface="+mn-lt"/>
                <a:ea typeface="+mn-ea"/>
                <a:cs typeface="+mn-cs"/>
              </a:rPr>
              <a:t>And then we combine only the information we need into a single array.</a:t>
            </a:r>
          </a:p>
          <a:p>
            <a:r>
              <a:rPr kumimoji="1" lang="en-US" altLang="ja-JP" sz="1200" kern="1200" dirty="0">
                <a:solidFill>
                  <a:schemeClr val="tx1"/>
                </a:solidFill>
                <a:latin typeface="+mn-lt"/>
                <a:ea typeface="+mn-ea"/>
                <a:cs typeface="+mn-cs"/>
              </a:rPr>
              <a:t>We provide frontend team those datasets after converting to </a:t>
            </a:r>
            <a:r>
              <a:rPr kumimoji="1" lang="en-US" altLang="ja-JP" sz="1200" kern="1200" dirty="0" err="1">
                <a:solidFill>
                  <a:schemeClr val="tx1"/>
                </a:solidFill>
                <a:latin typeface="+mn-lt"/>
                <a:ea typeface="+mn-ea"/>
                <a:cs typeface="+mn-cs"/>
              </a:rPr>
              <a:t>json</a:t>
            </a:r>
            <a:r>
              <a:rPr kumimoji="1" lang="en-US" altLang="ja-JP" sz="1200" kern="1200" dirty="0">
                <a:solidFill>
                  <a:schemeClr val="tx1"/>
                </a:solidFill>
                <a:latin typeface="+mn-lt"/>
                <a:ea typeface="+mn-ea"/>
                <a:cs typeface="+mn-cs"/>
              </a:rPr>
              <a:t> type.</a:t>
            </a:r>
          </a:p>
          <a:p>
            <a:r>
              <a:rPr kumimoji="1" lang="en-US" altLang="ja-JP" sz="1200" kern="1200" dirty="0">
                <a:solidFill>
                  <a:schemeClr val="tx1"/>
                </a:solidFill>
                <a:latin typeface="+mn-lt"/>
                <a:ea typeface="+mn-ea"/>
                <a:cs typeface="+mn-cs"/>
              </a:rPr>
              <a:t>Next,</a:t>
            </a:r>
            <a:r>
              <a:rPr kumimoji="1" lang="en-US" altLang="ja-JP" sz="1200" kern="1200" baseline="0" dirty="0">
                <a:solidFill>
                  <a:schemeClr val="tx1"/>
                </a:solidFill>
                <a:latin typeface="+mn-lt"/>
                <a:ea typeface="+mn-ea"/>
                <a:cs typeface="+mn-cs"/>
              </a:rPr>
              <a:t> the</a:t>
            </a:r>
            <a:r>
              <a:rPr kumimoji="1" lang="en-US" altLang="ja-JP" sz="1200" kern="1200" dirty="0">
                <a:solidFill>
                  <a:schemeClr val="tx1"/>
                </a:solidFill>
                <a:latin typeface="+mn-lt"/>
                <a:ea typeface="+mn-ea"/>
                <a:cs typeface="+mn-cs"/>
              </a:rPr>
              <a:t> frontend team.</a:t>
            </a:r>
          </a:p>
          <a:p>
            <a:r>
              <a:rPr kumimoji="1" lang="en-US" altLang="ja-JP" sz="1200" kern="1200" dirty="0">
                <a:solidFill>
                  <a:schemeClr val="tx1"/>
                </a:solidFill>
                <a:latin typeface="+mn-lt"/>
                <a:ea typeface="+mn-ea"/>
                <a:cs typeface="+mn-cs"/>
              </a:rPr>
              <a:t>they make Web pages by using datasets backend team made.</a:t>
            </a:r>
          </a:p>
          <a:p>
            <a:r>
              <a:rPr kumimoji="1" lang="en-US" altLang="ja-JP" sz="1200" kern="1200" dirty="0">
                <a:solidFill>
                  <a:schemeClr val="tx1"/>
                </a:solidFill>
                <a:latin typeface="+mn-lt"/>
                <a:ea typeface="+mn-ea"/>
                <a:cs typeface="+mn-cs"/>
              </a:rPr>
              <a:t>they use HTML, CSS and </a:t>
            </a:r>
            <a:r>
              <a:rPr kumimoji="1" lang="en-US" altLang="ja-JP" sz="1200" kern="1200" dirty="0" err="1">
                <a:solidFill>
                  <a:schemeClr val="tx1"/>
                </a:solidFill>
                <a:latin typeface="+mn-lt"/>
                <a:ea typeface="+mn-ea"/>
                <a:cs typeface="+mn-cs"/>
              </a:rPr>
              <a:t>javascript</a:t>
            </a:r>
            <a:r>
              <a:rPr kumimoji="1" lang="en-US" altLang="ja-JP" sz="1200" kern="1200" dirty="0">
                <a:solidFill>
                  <a:schemeClr val="tx1"/>
                </a:solidFill>
                <a:latin typeface="+mn-lt"/>
                <a:ea typeface="+mn-ea"/>
                <a:cs typeface="+mn-cs"/>
              </a:rPr>
              <a:t>;</a:t>
            </a:r>
          </a:p>
          <a:p>
            <a:r>
              <a:rPr kumimoji="1" lang="en-US" altLang="ja-JP" sz="1200" kern="1200" dirty="0">
                <a:solidFill>
                  <a:schemeClr val="tx1"/>
                </a:solidFill>
                <a:latin typeface="+mn-lt"/>
                <a:ea typeface="+mn-ea"/>
                <a:cs typeface="+mn-cs"/>
              </a:rPr>
              <a:t>Next, </a:t>
            </a:r>
            <a:r>
              <a:rPr kumimoji="1" lang="en-US" altLang="ja-JP" sz="1200" kern="1200" dirty="0" err="1">
                <a:solidFill>
                  <a:schemeClr val="tx1"/>
                </a:solidFill>
                <a:latin typeface="+mn-lt"/>
                <a:ea typeface="+mn-ea"/>
                <a:cs typeface="+mn-cs"/>
              </a:rPr>
              <a:t>Nobu</a:t>
            </a:r>
            <a:r>
              <a:rPr kumimoji="1" lang="en-US" altLang="ja-JP" sz="1200" kern="1200" dirty="0">
                <a:solidFill>
                  <a:schemeClr val="tx1"/>
                </a:solidFill>
                <a:latin typeface="+mn-lt"/>
                <a:ea typeface="+mn-ea"/>
                <a:cs typeface="+mn-cs"/>
              </a:rPr>
              <a:t> will explain</a:t>
            </a:r>
            <a:r>
              <a:rPr kumimoji="1" lang="en-US" altLang="ja-JP" sz="1200" kern="1200" baseline="0" dirty="0">
                <a:solidFill>
                  <a:schemeClr val="tx1"/>
                </a:solidFill>
                <a:latin typeface="+mn-lt"/>
                <a:ea typeface="+mn-ea"/>
                <a:cs typeface="+mn-cs"/>
              </a:rPr>
              <a:t> the</a:t>
            </a:r>
            <a:r>
              <a:rPr kumimoji="1" lang="en-US" altLang="ja-JP" sz="1200" kern="1200" dirty="0">
                <a:solidFill>
                  <a:schemeClr val="tx1"/>
                </a:solidFill>
                <a:latin typeface="+mn-lt"/>
                <a:ea typeface="+mn-ea"/>
                <a:cs typeface="+mn-cs"/>
              </a:rPr>
              <a:t> current problems  on</a:t>
            </a:r>
            <a:r>
              <a:rPr kumimoji="1" lang="en-US" altLang="ja-JP" sz="1200" kern="1200" baseline="0" dirty="0">
                <a:solidFill>
                  <a:schemeClr val="tx1"/>
                </a:solidFill>
                <a:latin typeface="+mn-lt"/>
                <a:ea typeface="+mn-ea"/>
                <a:cs typeface="+mn-cs"/>
              </a:rPr>
              <a:t> the </a:t>
            </a:r>
            <a:r>
              <a:rPr kumimoji="1" lang="en-US" altLang="ja-JP" sz="1200" kern="1200" dirty="0" err="1">
                <a:solidFill>
                  <a:schemeClr val="tx1"/>
                </a:solidFill>
                <a:latin typeface="+mn-lt"/>
                <a:ea typeface="+mn-ea"/>
                <a:cs typeface="+mn-cs"/>
              </a:rPr>
              <a:t>Rakuten’s</a:t>
            </a:r>
            <a:r>
              <a:rPr kumimoji="1" lang="en-US" altLang="ja-JP" sz="1200" kern="1200" dirty="0">
                <a:solidFill>
                  <a:schemeClr val="tx1"/>
                </a:solidFill>
                <a:latin typeface="+mn-lt"/>
                <a:ea typeface="+mn-ea"/>
                <a:cs typeface="+mn-cs"/>
              </a:rPr>
              <a:t> web page.</a:t>
            </a:r>
          </a:p>
          <a:p>
            <a:endParaRPr kumimoji="1" lang="en-US" altLang="ja-JP" sz="1200" b="1" kern="1200" dirty="0">
              <a:solidFill>
                <a:schemeClr val="tx1"/>
              </a:solidFill>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9E1C67F3-BA0B-B442-BA23-A3194F4E98B9}" type="slidenum">
              <a:rPr kumimoji="1" lang="ja-JP" altLang="en-US" smtClean="0"/>
              <a:t>4</a:t>
            </a:fld>
            <a:endParaRPr kumimoji="1" lang="ja-JP" altLang="en-US"/>
          </a:p>
        </p:txBody>
      </p:sp>
    </p:spTree>
    <p:extLst>
      <p:ext uri="{BB962C8B-B14F-4D97-AF65-F5344CB8AC3E}">
        <p14:creationId xmlns:p14="http://schemas.microsoft.com/office/powerpoint/2010/main" val="1153683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Let me explain the current problems in online shopping</a:t>
            </a:r>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5</a:t>
            </a:fld>
            <a:endParaRPr kumimoji="1" lang="ja-JP" altLang="en-US"/>
          </a:p>
        </p:txBody>
      </p:sp>
    </p:spTree>
    <p:extLst>
      <p:ext uri="{BB962C8B-B14F-4D97-AF65-F5344CB8AC3E}">
        <p14:creationId xmlns:p14="http://schemas.microsoft.com/office/powerpoint/2010/main" val="395907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en-US" altLang="ja-JP" dirty="0"/>
              <a:t>At first, there are two pages that has  different designs</a:t>
            </a:r>
          </a:p>
          <a:p>
            <a:pPr marL="0" indent="0">
              <a:buFont typeface="Arial" panose="020B0604020202020204" pitchFamily="34" charset="0"/>
              <a:buNone/>
            </a:pPr>
            <a:r>
              <a:rPr kumimoji="1" lang="en-US" altLang="zh-CN" dirty="0"/>
              <a:t>The left one describes Press the button above of red button</a:t>
            </a:r>
          </a:p>
          <a:p>
            <a:pPr marL="0" indent="0">
              <a:buFont typeface="Arial" panose="020B0604020202020204" pitchFamily="34" charset="0"/>
              <a:buNone/>
            </a:pPr>
            <a:r>
              <a:rPr kumimoji="1" lang="en-US" altLang="ja-JP" dirty="0"/>
              <a:t>The right one describe Press the button only </a:t>
            </a:r>
          </a:p>
          <a:p>
            <a:pPr marL="0" indent="0">
              <a:buFont typeface="Arial" panose="020B0604020202020204" pitchFamily="34" charset="0"/>
              <a:buNone/>
            </a:pPr>
            <a:r>
              <a:rPr kumimoji="1" lang="en-US" altLang="ja-JP" dirty="0"/>
              <a:t>Could you tell me which design do you like, left or right</a:t>
            </a:r>
          </a:p>
          <a:p>
            <a:pPr marL="0" indent="0">
              <a:buFont typeface="Arial" panose="020B0604020202020204" pitchFamily="34" charset="0"/>
              <a:buNone/>
            </a:pPr>
            <a:r>
              <a:rPr kumimoji="1" lang="en-US" altLang="ja-JP" dirty="0"/>
              <a:t>Can you tell me your opinion, </a:t>
            </a:r>
            <a:r>
              <a:rPr kumimoji="1" lang="en-US" altLang="ja-JP" dirty="0" err="1"/>
              <a:t>Mr.eli</a:t>
            </a:r>
            <a:r>
              <a:rPr kumimoji="1" lang="en-US" altLang="ja-JP" dirty="0"/>
              <a:t>, </a:t>
            </a:r>
            <a:r>
              <a:rPr kumimoji="1" lang="en-US" altLang="ja-JP" dirty="0" err="1"/>
              <a:t>Ms.inoue</a:t>
            </a:r>
            <a:endParaRPr kumimoji="1" lang="en-US" altLang="ja-JP" dirty="0"/>
          </a:p>
          <a:p>
            <a:pPr marL="0" indent="0">
              <a:buFont typeface="Arial" panose="020B0604020202020204" pitchFamily="34" charset="0"/>
              <a:buNone/>
            </a:pPr>
            <a:r>
              <a:rPr kumimoji="1" lang="en-US" altLang="ja-JP" dirty="0"/>
              <a:t>Exactly! in my opinion, The right design is better than left</a:t>
            </a:r>
            <a:r>
              <a:rPr kumimoji="1" lang="ja-JP" altLang="en-US" dirty="0"/>
              <a:t> </a:t>
            </a:r>
            <a:r>
              <a:rPr kumimoji="1" lang="en-US" altLang="ja-JP" dirty="0"/>
              <a:t>one</a:t>
            </a:r>
          </a:p>
          <a:p>
            <a:pPr marL="0" indent="0">
              <a:buFont typeface="Arial" panose="020B0604020202020204" pitchFamily="34" charset="0"/>
              <a:buNone/>
            </a:pPr>
            <a:r>
              <a:rPr kumimoji="1" lang="en-US" altLang="ja-JP" dirty="0"/>
              <a:t>Because the left page has too much information and so complicated</a:t>
            </a:r>
          </a:p>
          <a:p>
            <a:pPr marL="0" indent="0">
              <a:buFont typeface="Arial" panose="020B0604020202020204" pitchFamily="34" charset="0"/>
              <a:buNone/>
            </a:pPr>
            <a:r>
              <a:rPr kumimoji="1" lang="en-US" altLang="ja-JP" dirty="0"/>
              <a:t>Right page is simplified and you can focus on the function that  the page have</a:t>
            </a:r>
          </a:p>
          <a:p>
            <a:pPr marL="0" indent="0">
              <a:buFont typeface="Arial" panose="020B0604020202020204" pitchFamily="34" charset="0"/>
              <a:buNone/>
            </a:pPr>
            <a:r>
              <a:rPr kumimoji="1" lang="en-US" altLang="ja-JP" dirty="0"/>
              <a:t>So we should make the simplified page</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6</a:t>
            </a:fld>
            <a:endParaRPr kumimoji="1" lang="ja-JP" altLang="en-US"/>
          </a:p>
        </p:txBody>
      </p:sp>
    </p:spTree>
    <p:extLst>
      <p:ext uri="{BB962C8B-B14F-4D97-AF65-F5344CB8AC3E}">
        <p14:creationId xmlns:p14="http://schemas.microsoft.com/office/powerpoint/2010/main" val="325610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en-US" altLang="ja-JP" dirty="0"/>
              <a:t>But some online shopping web sites have this problem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a:t>This is the page of the Rakuten </a:t>
            </a:r>
            <a:r>
              <a:rPr kumimoji="1" lang="en-US" altLang="ja-JP" dirty="0" err="1"/>
              <a:t>ichiba</a:t>
            </a:r>
            <a:r>
              <a:rPr kumimoji="1" lang="en-US" altLang="ja-JP" dirty="0"/>
              <a:t> that is showing a shoes list</a:t>
            </a:r>
          </a:p>
          <a:p>
            <a:pPr marL="0" indent="0">
              <a:buFont typeface="Arial" panose="020B0604020202020204" pitchFamily="34" charset="0"/>
              <a:buNone/>
            </a:pPr>
            <a:r>
              <a:rPr kumimoji="1" lang="en-US" altLang="ja-JP" dirty="0"/>
              <a:t>In Rakuten </a:t>
            </a:r>
            <a:r>
              <a:rPr kumimoji="1" lang="en-US" altLang="ja-JP" dirty="0" err="1"/>
              <a:t>ichiba</a:t>
            </a:r>
            <a:r>
              <a:rPr kumimoji="1" lang="en-US" altLang="ja-JP" dirty="0"/>
              <a:t>, there are same items that has information and are from different shops</a:t>
            </a:r>
          </a:p>
          <a:p>
            <a:pPr marL="0" indent="0">
              <a:buFont typeface="Arial" panose="020B0604020202020204" pitchFamily="34" charset="0"/>
              <a:buNone/>
            </a:pPr>
            <a:r>
              <a:rPr kumimoji="1" lang="en-US" altLang="ja-JP" dirty="0"/>
              <a:t>This problem can be a factor that reduces user`s experience</a:t>
            </a:r>
          </a:p>
          <a:p>
            <a:pPr marL="0" indent="0">
              <a:buFont typeface="Arial" panose="020B0604020202020204" pitchFamily="34" charset="0"/>
              <a:buNone/>
            </a:pPr>
            <a:r>
              <a:rPr kumimoji="1" lang="en-US" altLang="ja-JP" dirty="0"/>
              <a:t>So we focused on this problem</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7</a:t>
            </a:fld>
            <a:endParaRPr kumimoji="1" lang="ja-JP" altLang="en-US"/>
          </a:p>
        </p:txBody>
      </p:sp>
    </p:spTree>
    <p:extLst>
      <p:ext uri="{BB962C8B-B14F-4D97-AF65-F5344CB8AC3E}">
        <p14:creationId xmlns:p14="http://schemas.microsoft.com/office/powerpoint/2010/main" val="107868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Let me explain the solutions</a:t>
            </a:r>
            <a:endParaRPr kumimoji="1" lang="ja-JP" altLang="en-US" dirty="0"/>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8</a:t>
            </a:fld>
            <a:endParaRPr kumimoji="1" lang="ja-JP" altLang="en-US"/>
          </a:p>
        </p:txBody>
      </p:sp>
    </p:spTree>
    <p:extLst>
      <p:ext uri="{BB962C8B-B14F-4D97-AF65-F5344CB8AC3E}">
        <p14:creationId xmlns:p14="http://schemas.microsoft.com/office/powerpoint/2010/main" val="203922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have three solutions that can  solve the problem</a:t>
            </a:r>
          </a:p>
          <a:p>
            <a:r>
              <a:rPr kumimoji="1" lang="en-US" altLang="ja-JP" dirty="0"/>
              <a:t>The first solution is to Cluster the same item from various shops</a:t>
            </a:r>
          </a:p>
          <a:p>
            <a:r>
              <a:rPr kumimoji="1" lang="en-US" altLang="ja-JP" dirty="0"/>
              <a:t>The second solution is to Enable searching items with tags</a:t>
            </a:r>
          </a:p>
          <a:p>
            <a:r>
              <a:rPr kumimoji="1" lang="en-US" altLang="ja-JP" dirty="0"/>
              <a:t>The third solution is to  Compare similar good in one cluster or page.</a:t>
            </a:r>
          </a:p>
          <a:p>
            <a:r>
              <a:rPr kumimoji="1" lang="en-US" altLang="ja-JP" dirty="0"/>
              <a:t>And, the first solution is the biggest or the most important  solution for us</a:t>
            </a:r>
          </a:p>
          <a:p>
            <a:r>
              <a:rPr kumimoji="1" lang="en-US" altLang="ja-JP" dirty="0"/>
              <a:t> </a:t>
            </a:r>
            <a:r>
              <a:rPr kumimoji="1" lang="en-US" altLang="ja-JP" dirty="0" err="1"/>
              <a:t>ryo</a:t>
            </a:r>
            <a:r>
              <a:rPr kumimoji="1" lang="en-US" altLang="ja-JP" dirty="0"/>
              <a:t> will explain this proposed solution</a:t>
            </a:r>
          </a:p>
        </p:txBody>
      </p:sp>
      <p:sp>
        <p:nvSpPr>
          <p:cNvPr id="4" name="スライド番号プレースホルダー 3"/>
          <p:cNvSpPr>
            <a:spLocks noGrp="1"/>
          </p:cNvSpPr>
          <p:nvPr>
            <p:ph type="sldNum" sz="quarter" idx="5"/>
          </p:nvPr>
        </p:nvSpPr>
        <p:spPr/>
        <p:txBody>
          <a:bodyPr/>
          <a:lstStyle/>
          <a:p>
            <a:fld id="{9E1C67F3-BA0B-B442-BA23-A3194F4E98B9}" type="slidenum">
              <a:rPr kumimoji="1" lang="ja-JP" altLang="en-US" smtClean="0"/>
              <a:t>9</a:t>
            </a:fld>
            <a:endParaRPr kumimoji="1" lang="ja-JP" altLang="en-US"/>
          </a:p>
        </p:txBody>
      </p:sp>
    </p:spTree>
    <p:extLst>
      <p:ext uri="{BB962C8B-B14F-4D97-AF65-F5344CB8AC3E}">
        <p14:creationId xmlns:p14="http://schemas.microsoft.com/office/powerpoint/2010/main" val="426947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E6AF9-B177-3547-AEF2-F87D8A592B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F4A4FC-16A3-3B47-9DA5-73E080DDE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7796E2-9B34-1C4F-97E7-35B6FC65E24E}"/>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0FC604E7-C09E-E446-B0DE-BB61E5D18F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FE134-58A1-C142-88E4-E20223B4CA24}"/>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257496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7E908-A1CE-7043-A468-CE5B4A3B1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17E684-5DA9-D542-9B70-CD343D43B49D}"/>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80CD03-5F19-CF4A-9426-31B2E75F4881}"/>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E1A56925-A8B2-B74A-92BE-5D8CEDEF8B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C069E8-8FEF-7C41-A87F-3404E1F882FE}"/>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221061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112AAC3-D816-5B48-A854-F2A1EB4487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31FCC-15F2-264A-959C-8C3300F5913F}"/>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912AFE-E61D-3D4C-A0ED-A846FEFF586D}"/>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6FF5675C-3B0C-F240-B5BC-5AB90BCA92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8B02D6-11A8-3348-A95A-F794F6E40F1D}"/>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316290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3AA44-6434-D04D-B676-9DCAA90284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A9F434-3C0D-8041-8E55-B45290F647E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58F2A4-108A-7F4E-820E-1E64126A99CC}"/>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94E55FC3-2440-4E42-8FD4-76863504C8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E16D5E-6ECE-464D-8A9D-EABB1EF8673B}"/>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383551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2EBB9-997F-A84A-AB07-8C13A476B6C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1C7314-3F6B-D04A-AFF9-BA30C7CE1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378B56-D4C2-7744-9506-90664ED7C5DB}"/>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B6746FA1-C1DF-6D45-977E-E1B0172B2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5175FF-EAEC-8F4C-A53B-F850D5407796}"/>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80151F3C-C751-8E42-8BC9-58F5E572A355}"/>
              </a:ext>
            </a:extLst>
          </p:cNvPr>
          <p:cNvSpPr/>
          <p:nvPr userDrawn="1"/>
        </p:nvSpPr>
        <p:spPr>
          <a:xfrm>
            <a:off x="0" y="5727672"/>
            <a:ext cx="12192000" cy="1139371"/>
          </a:xfrm>
          <a:prstGeom prst="rect">
            <a:avLst/>
          </a:prstGeom>
          <a:solidFill>
            <a:srgbClr val="FF9199">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570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52B903-C8C2-6841-A927-E8D5DEA7E1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587373-309E-9A4F-B3D3-94CB4F00066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6F78C8-CA85-B142-A7C9-7658150E239D}"/>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1426717-4C6C-AE43-9EC2-5D92430D18CB}"/>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6" name="フッター プレースホルダー 5">
            <a:extLst>
              <a:ext uri="{FF2B5EF4-FFF2-40B4-BE49-F238E27FC236}">
                <a16:creationId xmlns:a16="http://schemas.microsoft.com/office/drawing/2014/main" id="{EE3E6148-3FB5-494E-9C05-C6DD64262E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BE2307-A2D6-9645-A182-7C35FBD3E13E}"/>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365348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4204B-D469-9547-8A70-1E639738EB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0A26F0-3FC4-5C47-9E83-96884F71C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051038-0375-7849-8BE2-6B89A0AEF543}"/>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D49F0AA-7C2D-A24D-AD0E-81D7C3DF8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5D08A92B-3B30-6348-9F09-9D58367F7D93}"/>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46382B-CFAA-C047-9768-DDEDF02FD33B}"/>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8" name="フッター プレースホルダー 7">
            <a:extLst>
              <a:ext uri="{FF2B5EF4-FFF2-40B4-BE49-F238E27FC236}">
                <a16:creationId xmlns:a16="http://schemas.microsoft.com/office/drawing/2014/main" id="{39A258B2-468B-2948-A794-8F626C37167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9E5DC4F-EC29-4F43-8DCB-B961406E509B}"/>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257581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CA525-F13C-594F-A37A-DF3B8E3785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26F5A8-0A7E-044D-AE3E-E085059B1E48}"/>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4" name="フッター プレースホルダー 3">
            <a:extLst>
              <a:ext uri="{FF2B5EF4-FFF2-40B4-BE49-F238E27FC236}">
                <a16:creationId xmlns:a16="http://schemas.microsoft.com/office/drawing/2014/main" id="{0ADE7B61-FAD6-6040-AB22-2DA8363ECC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22FB53-2C7F-2F47-8676-3F726D11D548}"/>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9201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39C48FC-591D-7F46-9AD8-050788CC1C36}"/>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3" name="フッター プレースホルダー 2">
            <a:extLst>
              <a:ext uri="{FF2B5EF4-FFF2-40B4-BE49-F238E27FC236}">
                <a16:creationId xmlns:a16="http://schemas.microsoft.com/office/drawing/2014/main" id="{FACE2E6B-025C-3E4F-BD3E-02224EE8C4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4984D5-5230-B04C-BB89-AB7D8F8B790E}"/>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183954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22B6E-0931-6642-8F7E-F15C2AF665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8CD0C7-1B46-2C40-ADF2-717A1D426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BDCE3D-9E84-D347-9CC8-BE19C8EFD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A3D33E-3AE7-1046-870C-756F6254B23A}"/>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6" name="フッター プレースホルダー 5">
            <a:extLst>
              <a:ext uri="{FF2B5EF4-FFF2-40B4-BE49-F238E27FC236}">
                <a16:creationId xmlns:a16="http://schemas.microsoft.com/office/drawing/2014/main" id="{FFA1DAEE-F975-C448-A701-D3E77DBCFE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6E5E64-740F-A741-AD18-2B05C9F3F615}"/>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154746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DC6A9-2649-6A45-9E21-6FC327F018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9C79BC-CA30-DF46-AEB9-DD3A436CF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3FBF937-E061-8242-B2D8-30EF9BB41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435852-9703-4347-8039-EBF6B8872515}"/>
              </a:ext>
            </a:extLst>
          </p:cNvPr>
          <p:cNvSpPr>
            <a:spLocks noGrp="1"/>
          </p:cNvSpPr>
          <p:nvPr>
            <p:ph type="dt" sz="half" idx="10"/>
          </p:nvPr>
        </p:nvSpPr>
        <p:spPr/>
        <p:txBody>
          <a:bodyPr/>
          <a:lstStyle/>
          <a:p>
            <a:fld id="{BD0278C9-95CB-4376-8F0E-620384947EDC}" type="datetimeFigureOut">
              <a:rPr kumimoji="1" lang="ja-JP" altLang="en-US" smtClean="0"/>
              <a:t>2019/9/13</a:t>
            </a:fld>
            <a:endParaRPr kumimoji="1" lang="ja-JP" altLang="en-US"/>
          </a:p>
        </p:txBody>
      </p:sp>
      <p:sp>
        <p:nvSpPr>
          <p:cNvPr id="6" name="フッター プレースホルダー 5">
            <a:extLst>
              <a:ext uri="{FF2B5EF4-FFF2-40B4-BE49-F238E27FC236}">
                <a16:creationId xmlns:a16="http://schemas.microsoft.com/office/drawing/2014/main" id="{5F1D5D46-A39D-5340-9D7F-947E256675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EB6628-4C28-EE41-B218-5A54B06DF30A}"/>
              </a:ext>
            </a:extLst>
          </p:cNvPr>
          <p:cNvSpPr>
            <a:spLocks noGrp="1"/>
          </p:cNvSpPr>
          <p:nvPr>
            <p:ph type="sldNum" sz="quarter" idx="12"/>
          </p:nvPr>
        </p:nvSpPr>
        <p:spPr/>
        <p:txBody>
          <a:body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223016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F5645F-2D23-4243-B43E-B9328CD74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3D9FA0-60A8-0D4B-973C-FC4902AA2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AB1DE-3376-C244-AFA4-F8DF955EC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278C9-95CB-4376-8F0E-620384947EDC}" type="datetimeFigureOut">
              <a:rPr kumimoji="1" lang="ja-JP" altLang="en-US" smtClean="0"/>
              <a:t>2019/9/13</a:t>
            </a:fld>
            <a:endParaRPr kumimoji="1" lang="ja-JP" altLang="en-US"/>
          </a:p>
        </p:txBody>
      </p:sp>
      <p:sp>
        <p:nvSpPr>
          <p:cNvPr id="5" name="フッター プレースホルダー 4">
            <a:extLst>
              <a:ext uri="{FF2B5EF4-FFF2-40B4-BE49-F238E27FC236}">
                <a16:creationId xmlns:a16="http://schemas.microsoft.com/office/drawing/2014/main" id="{F5CEFFF3-8479-0146-A30E-750064BBD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D75887-A3AB-CF4B-80F0-14781219D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3148E-35A3-4838-904F-D1B2FE805E97}" type="slidenum">
              <a:rPr kumimoji="1" lang="ja-JP" altLang="en-US" smtClean="0"/>
              <a:t>‹#›</a:t>
            </a:fld>
            <a:endParaRPr kumimoji="1" lang="ja-JP" altLang="en-US"/>
          </a:p>
        </p:txBody>
      </p:sp>
    </p:spTree>
    <p:extLst>
      <p:ext uri="{BB962C8B-B14F-4D97-AF65-F5344CB8AC3E}">
        <p14:creationId xmlns:p14="http://schemas.microsoft.com/office/powerpoint/2010/main" val="314445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5" y="1661885"/>
            <a:ext cx="10087429" cy="2361066"/>
          </a:xfrm>
        </p:spPr>
        <p:txBody>
          <a:bodyPr>
            <a:normAutofit/>
          </a:bodyPr>
          <a:lstStyle/>
          <a:p>
            <a:r>
              <a:rPr kumimoji="1" lang="en-US" altLang="ja-JP" sz="6600" b="1" dirty="0">
                <a:effectLst>
                  <a:outerShdw blurRad="38100" dist="38100" dir="2700000" algn="tl">
                    <a:srgbClr val="000000">
                      <a:alpha val="43137"/>
                    </a:srgbClr>
                  </a:outerShdw>
                </a:effectLst>
              </a:rPr>
              <a:t>Cebu Programming Training</a:t>
            </a:r>
            <a:endParaRPr kumimoji="1" lang="ja-JP" altLang="en-US" sz="6600" b="1" dirty="0">
              <a:effectLst>
                <a:outerShdw blurRad="38100" dist="38100" dir="2700000" algn="tl">
                  <a:srgbClr val="000000">
                    <a:alpha val="43137"/>
                  </a:srgbClr>
                </a:outerShdw>
              </a:effectLst>
            </a:endParaRP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9" y="4576196"/>
            <a:ext cx="9144000" cy="1655762"/>
          </a:xfrm>
        </p:spPr>
        <p:txBody>
          <a:bodyPr>
            <a:normAutofit/>
          </a:bodyPr>
          <a:lstStyle/>
          <a:p>
            <a:r>
              <a:rPr kumimoji="1" lang="en-US" altLang="ja-JP" sz="3600" b="1" dirty="0">
                <a:effectLst>
                  <a:outerShdw blurRad="38100" dist="38100" dir="2700000" algn="tl">
                    <a:srgbClr val="000000">
                      <a:alpha val="43137"/>
                    </a:srgbClr>
                  </a:outerShdw>
                </a:effectLst>
              </a:rPr>
              <a:t>Fashion Team</a:t>
            </a:r>
            <a:endParaRPr kumimoji="1" lang="ja-JP"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469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246063" y="487815"/>
            <a:ext cx="10087429" cy="3649097"/>
          </a:xfrm>
        </p:spPr>
        <p:txBody>
          <a:bodyPr>
            <a:normAutofit/>
          </a:bodyPr>
          <a:lstStyle/>
          <a:p>
            <a:r>
              <a:rPr kumimoji="1" lang="en-US" altLang="ja-JP" sz="8000" b="1" dirty="0">
                <a:effectLst>
                  <a:outerShdw blurRad="38100" dist="38100" dir="2700000" algn="tl">
                    <a:srgbClr val="000000">
                      <a:alpha val="43137"/>
                    </a:srgbClr>
                  </a:outerShdw>
                </a:effectLst>
                <a:latin typeface="+mn-lt"/>
              </a:rPr>
              <a:t>How to Cluster ?</a:t>
            </a:r>
            <a:endParaRPr kumimoji="1" lang="ja-JP" altLang="en-US" sz="8000"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1379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sp>
        <p:nvSpPr>
          <p:cNvPr id="3" name="テキスト プレースホルダー 2">
            <a:extLst>
              <a:ext uri="{FF2B5EF4-FFF2-40B4-BE49-F238E27FC236}">
                <a16:creationId xmlns:a16="http://schemas.microsoft.com/office/drawing/2014/main" id="{3F1E7B7C-CCC0-400C-8A2D-D50BF4251EA6}"/>
              </a:ext>
            </a:extLst>
          </p:cNvPr>
          <p:cNvSpPr>
            <a:spLocks noGrp="1"/>
          </p:cNvSpPr>
          <p:nvPr>
            <p:ph type="body" idx="1"/>
          </p:nvPr>
        </p:nvSpPr>
        <p:spPr>
          <a:xfrm>
            <a:off x="838200" y="1548719"/>
            <a:ext cx="10515600" cy="4097338"/>
          </a:xfrm>
        </p:spPr>
        <p:txBody>
          <a:bodyPr>
            <a:normAutofit/>
          </a:bodyPr>
          <a:lstStyle/>
          <a:p>
            <a:pPr marL="457200" indent="-457200">
              <a:buFont typeface="+mj-lt"/>
              <a:buAutoNum type="arabicPeriod"/>
            </a:pPr>
            <a:r>
              <a:rPr lang="en-US" altLang="ja-JP" dirty="0">
                <a:solidFill>
                  <a:schemeClr val="tx1"/>
                </a:solidFill>
              </a:rPr>
              <a:t>Get item information from ”Rakuten API”</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kumimoji="1" lang="en-US" altLang="ja-JP" dirty="0">
                <a:solidFill>
                  <a:schemeClr val="tx1"/>
                </a:solidFill>
              </a:rPr>
              <a:t>Cluster the same item from different shops</a:t>
            </a:r>
          </a:p>
          <a:p>
            <a:pPr marL="457200" indent="-457200">
              <a:buFont typeface="+mj-lt"/>
              <a:buAutoNum type="arabicPeriod"/>
            </a:pPr>
            <a:endParaRPr kumimoji="1" lang="en-US" altLang="ja-JP" dirty="0">
              <a:solidFill>
                <a:schemeClr val="tx1"/>
              </a:solidFill>
            </a:endParaRPr>
          </a:p>
          <a:p>
            <a:pPr marL="457200" indent="-457200">
              <a:buFont typeface="+mj-lt"/>
              <a:buAutoNum type="arabicPeriod"/>
            </a:pPr>
            <a:r>
              <a:rPr lang="en-US" altLang="ja-JP" dirty="0">
                <a:solidFill>
                  <a:schemeClr val="tx1"/>
                </a:solidFill>
              </a:rPr>
              <a:t>Show the overview of item and the range of price in search result page</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lang="en-US" altLang="ja-JP" dirty="0">
                <a:solidFill>
                  <a:schemeClr val="tx1"/>
                </a:solidFill>
              </a:rPr>
              <a:t>Compare the price and Rakuten Point by shops in detail page</a:t>
            </a:r>
          </a:p>
        </p:txBody>
      </p:sp>
      <p:sp>
        <p:nvSpPr>
          <p:cNvPr id="6" name="四角形: 角を丸くする 4">
            <a:extLst>
              <a:ext uri="{FF2B5EF4-FFF2-40B4-BE49-F238E27FC236}">
                <a16:creationId xmlns:a16="http://schemas.microsoft.com/office/drawing/2014/main" id="{2C3D01C3-4FDD-E54A-BF64-92856A191F4A}"/>
              </a:ext>
            </a:extLst>
          </p:cNvPr>
          <p:cNvSpPr/>
          <p:nvPr/>
        </p:nvSpPr>
        <p:spPr>
          <a:xfrm>
            <a:off x="464458" y="420914"/>
            <a:ext cx="4113598"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Clustering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031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BFBFBF"/>
                                      </p:to>
                                    </p:animClr>
                                  </p:childTnLst>
                                </p:cTn>
                              </p:par>
                              <p:par>
                                <p:cTn id="7" presetID="3" presetClass="emph" presetSubtype="2" fill="hold" grpId="0"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BFBFBF"/>
                                      </p:to>
                                    </p:animClr>
                                  </p:childTnLst>
                                </p:cTn>
                              </p:par>
                              <p:par>
                                <p:cTn id="9" presetID="3" presetClass="emph" presetSubtype="2" fill="hold" grpId="0" nodeType="withEffect">
                                  <p:stCondLst>
                                    <p:cond delay="0"/>
                                  </p:stCondLst>
                                  <p:childTnLst>
                                    <p:animClr clrSpc="rgb" dir="cw">
                                      <p:cBhvr override="childStyle">
                                        <p:cTn id="10" dur="500" fill="hold"/>
                                        <p:tgtEl>
                                          <p:spTgt spid="3">
                                            <p:txEl>
                                              <p:pRg st="6" end="6"/>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sp>
        <p:nvSpPr>
          <p:cNvPr id="3" name="テキスト プレースホルダー 2">
            <a:extLst>
              <a:ext uri="{FF2B5EF4-FFF2-40B4-BE49-F238E27FC236}">
                <a16:creationId xmlns:a16="http://schemas.microsoft.com/office/drawing/2014/main" id="{3F1E7B7C-CCC0-400C-8A2D-D50BF4251EA6}"/>
              </a:ext>
            </a:extLst>
          </p:cNvPr>
          <p:cNvSpPr>
            <a:spLocks noGrp="1"/>
          </p:cNvSpPr>
          <p:nvPr>
            <p:ph type="body" idx="1"/>
          </p:nvPr>
        </p:nvSpPr>
        <p:spPr>
          <a:xfrm>
            <a:off x="838200" y="1548719"/>
            <a:ext cx="10515600" cy="4097338"/>
          </a:xfrm>
        </p:spPr>
        <p:txBody>
          <a:bodyPr>
            <a:normAutofit/>
          </a:bodyPr>
          <a:lstStyle/>
          <a:p>
            <a:pPr marL="457200" indent="-457200">
              <a:buFont typeface="Arial" panose="020B0604020202020204" pitchFamily="34" charset="0"/>
              <a:buChar char="•"/>
            </a:pPr>
            <a:r>
              <a:rPr lang="en-US" altLang="ja-JP" sz="3200" dirty="0">
                <a:solidFill>
                  <a:schemeClr val="tx1"/>
                </a:solidFill>
              </a:rPr>
              <a:t>Get item information from “Rakuten API”</a:t>
            </a:r>
          </a:p>
        </p:txBody>
      </p:sp>
      <p:sp>
        <p:nvSpPr>
          <p:cNvPr id="4" name="正方形/長方形 3">
            <a:extLst>
              <a:ext uri="{FF2B5EF4-FFF2-40B4-BE49-F238E27FC236}">
                <a16:creationId xmlns:a16="http://schemas.microsoft.com/office/drawing/2014/main" id="{1A047B06-1490-4751-B24C-F54FB94DF584}"/>
              </a:ext>
            </a:extLst>
          </p:cNvPr>
          <p:cNvSpPr/>
          <p:nvPr/>
        </p:nvSpPr>
        <p:spPr>
          <a:xfrm>
            <a:off x="1981199" y="2989943"/>
            <a:ext cx="3236686" cy="1531257"/>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Rakuten API</a:t>
            </a:r>
            <a:endParaRPr kumimoji="1" lang="ja-JP" altLang="en-US" sz="3200" dirty="0"/>
          </a:p>
        </p:txBody>
      </p:sp>
      <p:sp>
        <p:nvSpPr>
          <p:cNvPr id="6" name="矢印: 右 5">
            <a:extLst>
              <a:ext uri="{FF2B5EF4-FFF2-40B4-BE49-F238E27FC236}">
                <a16:creationId xmlns:a16="http://schemas.microsoft.com/office/drawing/2014/main" id="{EF8A027D-9760-4195-9581-95A5AACBA693}"/>
              </a:ext>
            </a:extLst>
          </p:cNvPr>
          <p:cNvSpPr/>
          <p:nvPr/>
        </p:nvSpPr>
        <p:spPr>
          <a:xfrm>
            <a:off x="5660571" y="3260271"/>
            <a:ext cx="1270000" cy="990600"/>
          </a:xfrm>
          <a:prstGeom prst="rightArrow">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GET</a:t>
            </a:r>
            <a:endParaRPr kumimoji="1" lang="ja-JP" altLang="en-US" sz="2400" dirty="0"/>
          </a:p>
        </p:txBody>
      </p:sp>
      <p:sp>
        <p:nvSpPr>
          <p:cNvPr id="7" name="スクロール: 縦 6">
            <a:extLst>
              <a:ext uri="{FF2B5EF4-FFF2-40B4-BE49-F238E27FC236}">
                <a16:creationId xmlns:a16="http://schemas.microsoft.com/office/drawing/2014/main" id="{9D06AAA4-DA24-430E-B86E-AD294C182D3C}"/>
              </a:ext>
            </a:extLst>
          </p:cNvPr>
          <p:cNvSpPr/>
          <p:nvPr/>
        </p:nvSpPr>
        <p:spPr>
          <a:xfrm>
            <a:off x="7300684" y="2423885"/>
            <a:ext cx="2634343" cy="2663372"/>
          </a:xfrm>
          <a:prstGeom prst="verticalScroll">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Our </a:t>
            </a:r>
            <a:r>
              <a:rPr kumimoji="1" lang="en-US" altLang="ja-JP" sz="3200" dirty="0" err="1"/>
              <a:t>WebSite</a:t>
            </a:r>
            <a:endParaRPr kumimoji="1" lang="ja-JP" altLang="en-US" sz="3200" dirty="0"/>
          </a:p>
        </p:txBody>
      </p:sp>
      <p:sp>
        <p:nvSpPr>
          <p:cNvPr id="9" name="四角形: 角を丸くする 4">
            <a:extLst>
              <a:ext uri="{FF2B5EF4-FFF2-40B4-BE49-F238E27FC236}">
                <a16:creationId xmlns:a16="http://schemas.microsoft.com/office/drawing/2014/main" id="{B5C27150-2CC8-431F-82DF-6640E5113114}"/>
              </a:ext>
            </a:extLst>
          </p:cNvPr>
          <p:cNvSpPr/>
          <p:nvPr/>
        </p:nvSpPr>
        <p:spPr>
          <a:xfrm>
            <a:off x="464458" y="420914"/>
            <a:ext cx="4113598"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Clustering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330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sp>
        <p:nvSpPr>
          <p:cNvPr id="3" name="テキスト プレースホルダー 2">
            <a:extLst>
              <a:ext uri="{FF2B5EF4-FFF2-40B4-BE49-F238E27FC236}">
                <a16:creationId xmlns:a16="http://schemas.microsoft.com/office/drawing/2014/main" id="{3F1E7B7C-CCC0-400C-8A2D-D50BF4251EA6}"/>
              </a:ext>
            </a:extLst>
          </p:cNvPr>
          <p:cNvSpPr>
            <a:spLocks noGrp="1"/>
          </p:cNvSpPr>
          <p:nvPr>
            <p:ph type="body" idx="1"/>
          </p:nvPr>
        </p:nvSpPr>
        <p:spPr>
          <a:xfrm>
            <a:off x="838200" y="1548719"/>
            <a:ext cx="10515600" cy="4097338"/>
          </a:xfrm>
        </p:spPr>
        <p:txBody>
          <a:bodyPr>
            <a:normAutofit/>
          </a:bodyPr>
          <a:lstStyle/>
          <a:p>
            <a:pPr marL="457200" indent="-457200">
              <a:buFont typeface="+mj-lt"/>
              <a:buAutoNum type="arabicPeriod"/>
            </a:pPr>
            <a:r>
              <a:rPr lang="en-US" altLang="ja-JP" dirty="0">
                <a:solidFill>
                  <a:schemeClr val="tx1"/>
                </a:solidFill>
              </a:rPr>
              <a:t>Get item information from ”Rakuten API”</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kumimoji="1" lang="en-US" altLang="ja-JP" dirty="0">
                <a:solidFill>
                  <a:schemeClr val="tx1"/>
                </a:solidFill>
              </a:rPr>
              <a:t>Cluster the same item from different shops</a:t>
            </a:r>
          </a:p>
          <a:p>
            <a:pPr marL="457200" indent="-457200">
              <a:buFont typeface="+mj-lt"/>
              <a:buAutoNum type="arabicPeriod"/>
            </a:pPr>
            <a:endParaRPr kumimoji="1" lang="en-US" altLang="ja-JP" dirty="0">
              <a:solidFill>
                <a:schemeClr val="tx1"/>
              </a:solidFill>
            </a:endParaRPr>
          </a:p>
          <a:p>
            <a:pPr marL="457200" indent="-457200">
              <a:buFont typeface="+mj-lt"/>
              <a:buAutoNum type="arabicPeriod"/>
            </a:pPr>
            <a:r>
              <a:rPr lang="en-US" altLang="ja-JP" dirty="0">
                <a:solidFill>
                  <a:schemeClr val="tx1"/>
                </a:solidFill>
              </a:rPr>
              <a:t>Show the overview of item and the range of price in search result page</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lang="en-US" altLang="ja-JP" dirty="0">
                <a:solidFill>
                  <a:schemeClr val="tx1"/>
                </a:solidFill>
              </a:rPr>
              <a:t>Compare the price and Rakuten Point by shops in detail page</a:t>
            </a:r>
          </a:p>
        </p:txBody>
      </p:sp>
      <p:sp>
        <p:nvSpPr>
          <p:cNvPr id="6" name="四角形: 角を丸くする 4">
            <a:extLst>
              <a:ext uri="{FF2B5EF4-FFF2-40B4-BE49-F238E27FC236}">
                <a16:creationId xmlns:a16="http://schemas.microsoft.com/office/drawing/2014/main" id="{2C3D01C3-4FDD-E54A-BF64-92856A191F4A}"/>
              </a:ext>
            </a:extLst>
          </p:cNvPr>
          <p:cNvSpPr/>
          <p:nvPr/>
        </p:nvSpPr>
        <p:spPr>
          <a:xfrm>
            <a:off x="464458" y="420914"/>
            <a:ext cx="4113598"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Clustering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46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FBFBF"/>
                                      </p:to>
                                    </p:animClr>
                                  </p:childTnLst>
                                </p:cTn>
                              </p:par>
                              <p:par>
                                <p:cTn id="7" presetID="3" presetClass="emph" presetSubtype="2" fill="hold" grpId="0" nodeType="withEffect">
                                  <p:stCondLst>
                                    <p:cond delay="0"/>
                                  </p:stCondLst>
                                  <p:childTnLst>
                                    <p:animClr clrSpc="rgb" dir="cw">
                                      <p:cBhvr override="childStyle">
                                        <p:cTn id="8" dur="500" fill="hold"/>
                                        <p:tgtEl>
                                          <p:spTgt spid="3">
                                            <p:txEl>
                                              <p:pRg st="6" end="6"/>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grpSp>
        <p:nvGrpSpPr>
          <p:cNvPr id="6" name="グループ化 5">
            <a:extLst>
              <a:ext uri="{FF2B5EF4-FFF2-40B4-BE49-F238E27FC236}">
                <a16:creationId xmlns:a16="http://schemas.microsoft.com/office/drawing/2014/main" id="{A8C8DE38-85FE-3A4C-A531-0E466EF29618}"/>
              </a:ext>
            </a:extLst>
          </p:cNvPr>
          <p:cNvGrpSpPr/>
          <p:nvPr/>
        </p:nvGrpSpPr>
        <p:grpSpPr>
          <a:xfrm>
            <a:off x="1650952" y="2576979"/>
            <a:ext cx="3363685" cy="3026230"/>
            <a:chOff x="1687286" y="2540000"/>
            <a:chExt cx="3363685" cy="3026230"/>
          </a:xfrm>
        </p:grpSpPr>
        <p:sp>
          <p:nvSpPr>
            <p:cNvPr id="4" name="正方形/長方形 3">
              <a:extLst>
                <a:ext uri="{FF2B5EF4-FFF2-40B4-BE49-F238E27FC236}">
                  <a16:creationId xmlns:a16="http://schemas.microsoft.com/office/drawing/2014/main" id="{7E83A8C1-7475-4769-912A-5A99938F7FE3}"/>
                </a:ext>
              </a:extLst>
            </p:cNvPr>
            <p:cNvSpPr/>
            <p:nvPr/>
          </p:nvSpPr>
          <p:spPr>
            <a:xfrm>
              <a:off x="1687286" y="2540000"/>
              <a:ext cx="3363685" cy="3026230"/>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descr="靴">
              <a:extLst>
                <a:ext uri="{FF2B5EF4-FFF2-40B4-BE49-F238E27FC236}">
                  <a16:creationId xmlns:a16="http://schemas.microsoft.com/office/drawing/2014/main" id="{801F29B4-589E-4A80-9369-F3054DEE3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8285" y="3055498"/>
              <a:ext cx="914400" cy="914400"/>
            </a:xfrm>
            <a:prstGeom prst="rect">
              <a:avLst/>
            </a:prstGeom>
          </p:spPr>
        </p:pic>
        <p:sp>
          <p:nvSpPr>
            <p:cNvPr id="10" name="正方形/長方形 9">
              <a:extLst>
                <a:ext uri="{FF2B5EF4-FFF2-40B4-BE49-F238E27FC236}">
                  <a16:creationId xmlns:a16="http://schemas.microsoft.com/office/drawing/2014/main" id="{15E4DD49-D9FE-4D30-A73F-0F732EC9FEAC}"/>
                </a:ext>
              </a:extLst>
            </p:cNvPr>
            <p:cNvSpPr/>
            <p:nvPr/>
          </p:nvSpPr>
          <p:spPr>
            <a:xfrm>
              <a:off x="1875970" y="2967335"/>
              <a:ext cx="1299029" cy="1090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8BDA307-E1C3-4FF7-9395-192A67C1A641}"/>
                </a:ext>
              </a:extLst>
            </p:cNvPr>
            <p:cNvCxnSpPr>
              <a:cxnSpLocks/>
            </p:cNvCxnSpPr>
            <p:nvPr/>
          </p:nvCxnSpPr>
          <p:spPr>
            <a:xfrm>
              <a:off x="1875970" y="4199724"/>
              <a:ext cx="2964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CD35EC-023A-4274-B5D0-133943F89ADA}"/>
                </a:ext>
              </a:extLst>
            </p:cNvPr>
            <p:cNvSpPr txBox="1"/>
            <p:nvPr/>
          </p:nvSpPr>
          <p:spPr>
            <a:xfrm>
              <a:off x="3236685" y="2921237"/>
              <a:ext cx="1770742" cy="1200329"/>
            </a:xfrm>
            <a:prstGeom prst="rect">
              <a:avLst/>
            </a:prstGeom>
            <a:noFill/>
          </p:spPr>
          <p:txBody>
            <a:bodyPr wrap="square" rtlCol="0">
              <a:spAutoFit/>
            </a:bodyPr>
            <a:lstStyle/>
            <a:p>
              <a:r>
                <a:rPr kumimoji="1" lang="en-US" altLang="ja-JP" sz="2400" dirty="0">
                  <a:solidFill>
                    <a:schemeClr val="bg1"/>
                  </a:solidFill>
                </a:rPr>
                <a:t>Shoes A</a:t>
              </a:r>
              <a:endParaRPr lang="en-US" altLang="ja-JP" sz="2400" dirty="0">
                <a:solidFill>
                  <a:schemeClr val="bg1"/>
                </a:solidFill>
              </a:endParaRPr>
            </a:p>
            <a:p>
              <a:r>
                <a:rPr kumimoji="1" lang="en-US" altLang="ja-JP" sz="2400" dirty="0">
                  <a:solidFill>
                    <a:schemeClr val="bg1"/>
                  </a:solidFill>
                </a:rPr>
                <a:t>$30</a:t>
              </a:r>
            </a:p>
            <a:p>
              <a:r>
                <a:rPr kumimoji="1" lang="en-US" altLang="ja-JP" sz="2400" dirty="0">
                  <a:solidFill>
                    <a:schemeClr val="bg1"/>
                  </a:solidFill>
                </a:rPr>
                <a:t>ABC shop</a:t>
              </a:r>
              <a:endParaRPr kumimoji="1" lang="ja-JP" altLang="en-US" sz="2400" dirty="0">
                <a:solidFill>
                  <a:schemeClr val="bg1"/>
                </a:solidFill>
              </a:endParaRPr>
            </a:p>
          </p:txBody>
        </p:sp>
        <p:pic>
          <p:nvPicPr>
            <p:cNvPr id="14" name="グラフィックス 13" descr="靴">
              <a:extLst>
                <a:ext uri="{FF2B5EF4-FFF2-40B4-BE49-F238E27FC236}">
                  <a16:creationId xmlns:a16="http://schemas.microsoft.com/office/drawing/2014/main" id="{DC70E702-72FE-4C10-9B37-F583AD1B74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8285" y="4425777"/>
              <a:ext cx="914400" cy="914400"/>
            </a:xfrm>
            <a:prstGeom prst="rect">
              <a:avLst/>
            </a:prstGeom>
          </p:spPr>
        </p:pic>
        <p:sp>
          <p:nvSpPr>
            <p:cNvPr id="15" name="正方形/長方形 14">
              <a:extLst>
                <a:ext uri="{FF2B5EF4-FFF2-40B4-BE49-F238E27FC236}">
                  <a16:creationId xmlns:a16="http://schemas.microsoft.com/office/drawing/2014/main" id="{4963F8C0-2858-41A2-9BDE-AAA222046028}"/>
                </a:ext>
              </a:extLst>
            </p:cNvPr>
            <p:cNvSpPr/>
            <p:nvPr/>
          </p:nvSpPr>
          <p:spPr>
            <a:xfrm>
              <a:off x="1875970" y="4337614"/>
              <a:ext cx="1299029" cy="1090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B40319C-8270-4391-9189-39D70EA9ED53}"/>
                </a:ext>
              </a:extLst>
            </p:cNvPr>
            <p:cNvSpPr txBox="1"/>
            <p:nvPr/>
          </p:nvSpPr>
          <p:spPr>
            <a:xfrm>
              <a:off x="3280229" y="4293280"/>
              <a:ext cx="1770742" cy="1200329"/>
            </a:xfrm>
            <a:prstGeom prst="rect">
              <a:avLst/>
            </a:prstGeom>
            <a:noFill/>
          </p:spPr>
          <p:txBody>
            <a:bodyPr wrap="square" rtlCol="0">
              <a:spAutoFit/>
            </a:bodyPr>
            <a:lstStyle/>
            <a:p>
              <a:r>
                <a:rPr kumimoji="1" lang="en-US" altLang="ja-JP" sz="2400" dirty="0">
                  <a:solidFill>
                    <a:schemeClr val="bg1"/>
                  </a:solidFill>
                </a:rPr>
                <a:t>Shoes A</a:t>
              </a:r>
              <a:endParaRPr lang="en-US" altLang="ja-JP" sz="2400" dirty="0">
                <a:solidFill>
                  <a:schemeClr val="bg1"/>
                </a:solidFill>
              </a:endParaRPr>
            </a:p>
            <a:p>
              <a:r>
                <a:rPr kumimoji="1" lang="en-US" altLang="ja-JP" sz="2400" dirty="0">
                  <a:solidFill>
                    <a:schemeClr val="bg1"/>
                  </a:solidFill>
                </a:rPr>
                <a:t>$40</a:t>
              </a:r>
            </a:p>
            <a:p>
              <a:r>
                <a:rPr lang="en-US" altLang="ja-JP" sz="2400" dirty="0">
                  <a:solidFill>
                    <a:schemeClr val="bg1"/>
                  </a:solidFill>
                </a:rPr>
                <a:t>XYZ</a:t>
              </a:r>
              <a:r>
                <a:rPr lang="ja-JP" altLang="en-US" sz="2400">
                  <a:solidFill>
                    <a:schemeClr val="bg1"/>
                  </a:solidFill>
                </a:rPr>
                <a:t> </a:t>
              </a:r>
              <a:r>
                <a:rPr lang="en-US" altLang="ja-JP" sz="2400" dirty="0">
                  <a:solidFill>
                    <a:schemeClr val="bg1"/>
                  </a:solidFill>
                </a:rPr>
                <a:t>shop</a:t>
              </a:r>
              <a:endParaRPr kumimoji="1" lang="ja-JP" altLang="en-US" sz="2400" dirty="0">
                <a:solidFill>
                  <a:schemeClr val="bg1"/>
                </a:solidFill>
              </a:endParaRPr>
            </a:p>
          </p:txBody>
        </p:sp>
        <p:sp>
          <p:nvSpPr>
            <p:cNvPr id="26" name="テキスト ボックス 25">
              <a:extLst>
                <a:ext uri="{FF2B5EF4-FFF2-40B4-BE49-F238E27FC236}">
                  <a16:creationId xmlns:a16="http://schemas.microsoft.com/office/drawing/2014/main" id="{75CF6355-5134-4CCB-A31E-88EF7B6B4D3F}"/>
                </a:ext>
              </a:extLst>
            </p:cNvPr>
            <p:cNvSpPr txBox="1"/>
            <p:nvPr/>
          </p:nvSpPr>
          <p:spPr>
            <a:xfrm>
              <a:off x="1752599" y="2576286"/>
              <a:ext cx="3233057" cy="369332"/>
            </a:xfrm>
            <a:prstGeom prst="rect">
              <a:avLst/>
            </a:prstGeom>
            <a:noFill/>
          </p:spPr>
          <p:txBody>
            <a:bodyPr wrap="square" rtlCol="0">
              <a:spAutoFit/>
            </a:bodyPr>
            <a:lstStyle/>
            <a:p>
              <a:r>
                <a:rPr kumimoji="1" lang="en-US" altLang="ja-JP" b="1" dirty="0">
                  <a:solidFill>
                    <a:schemeClr val="bg1"/>
                  </a:solidFill>
                  <a:effectLst>
                    <a:outerShdw blurRad="38100" dist="38100" dir="2700000" algn="tl">
                      <a:srgbClr val="000000">
                        <a:alpha val="43137"/>
                      </a:srgbClr>
                    </a:outerShdw>
                  </a:effectLst>
                </a:rPr>
                <a:t>Rakuten </a:t>
              </a:r>
              <a:r>
                <a:rPr kumimoji="1" lang="en-US" altLang="ja-JP" b="1" dirty="0" err="1">
                  <a:solidFill>
                    <a:schemeClr val="bg1"/>
                  </a:solidFill>
                  <a:effectLst>
                    <a:outerShdw blurRad="38100" dist="38100" dir="2700000" algn="tl">
                      <a:srgbClr val="000000">
                        <a:alpha val="43137"/>
                      </a:srgbClr>
                    </a:outerShdw>
                  </a:effectLst>
                </a:rPr>
                <a:t>Ichiba</a:t>
              </a:r>
              <a:endParaRPr kumimoji="1" lang="ja-JP" altLang="en-US" b="1" dirty="0">
                <a:solidFill>
                  <a:schemeClr val="bg1"/>
                </a:solidFill>
                <a:effectLst>
                  <a:outerShdw blurRad="38100" dist="38100" dir="2700000" algn="tl">
                    <a:srgbClr val="000000">
                      <a:alpha val="43137"/>
                    </a:srgbClr>
                  </a:outerShdw>
                </a:effectLst>
              </a:endParaRPr>
            </a:p>
          </p:txBody>
        </p:sp>
      </p:grpSp>
      <p:sp>
        <p:nvSpPr>
          <p:cNvPr id="30" name="矢印: ストライプ 29">
            <a:extLst>
              <a:ext uri="{FF2B5EF4-FFF2-40B4-BE49-F238E27FC236}">
                <a16:creationId xmlns:a16="http://schemas.microsoft.com/office/drawing/2014/main" id="{68CCA664-0EAB-4428-8772-93E13AFED482}"/>
              </a:ext>
            </a:extLst>
          </p:cNvPr>
          <p:cNvSpPr/>
          <p:nvPr/>
        </p:nvSpPr>
        <p:spPr>
          <a:xfrm>
            <a:off x="5275895" y="3622167"/>
            <a:ext cx="1309913" cy="100256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18F70D7F-DBF3-0143-A920-AFA37841D3EE}"/>
              </a:ext>
            </a:extLst>
          </p:cNvPr>
          <p:cNvGrpSpPr/>
          <p:nvPr/>
        </p:nvGrpSpPr>
        <p:grpSpPr>
          <a:xfrm>
            <a:off x="6818038" y="2576979"/>
            <a:ext cx="3430814" cy="3026230"/>
            <a:chOff x="6854372" y="2540000"/>
            <a:chExt cx="3430814" cy="3026230"/>
          </a:xfrm>
        </p:grpSpPr>
        <p:sp>
          <p:nvSpPr>
            <p:cNvPr id="18" name="正方形/長方形 17">
              <a:extLst>
                <a:ext uri="{FF2B5EF4-FFF2-40B4-BE49-F238E27FC236}">
                  <a16:creationId xmlns:a16="http://schemas.microsoft.com/office/drawing/2014/main" id="{23581DD2-0247-4C46-8AE9-2C9C09D87588}"/>
                </a:ext>
              </a:extLst>
            </p:cNvPr>
            <p:cNvSpPr/>
            <p:nvPr/>
          </p:nvSpPr>
          <p:spPr>
            <a:xfrm>
              <a:off x="6854372" y="2540000"/>
              <a:ext cx="3363685" cy="3026230"/>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靴">
              <a:extLst>
                <a:ext uri="{FF2B5EF4-FFF2-40B4-BE49-F238E27FC236}">
                  <a16:creationId xmlns:a16="http://schemas.microsoft.com/office/drawing/2014/main" id="{DE69AC5E-7E42-43B1-8CC2-37082DF563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3344" y="3690027"/>
              <a:ext cx="914400" cy="914400"/>
            </a:xfrm>
            <a:prstGeom prst="rect">
              <a:avLst/>
            </a:prstGeom>
          </p:spPr>
        </p:pic>
        <p:sp>
          <p:nvSpPr>
            <p:cNvPr id="20" name="正方形/長方形 19">
              <a:extLst>
                <a:ext uri="{FF2B5EF4-FFF2-40B4-BE49-F238E27FC236}">
                  <a16:creationId xmlns:a16="http://schemas.microsoft.com/office/drawing/2014/main" id="{2A52B458-5E9C-4F96-963D-CD312DC67E61}"/>
                </a:ext>
              </a:extLst>
            </p:cNvPr>
            <p:cNvSpPr/>
            <p:nvPr/>
          </p:nvSpPr>
          <p:spPr>
            <a:xfrm>
              <a:off x="7141029" y="3601864"/>
              <a:ext cx="1299029" cy="1090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6538693-8BBD-4E40-B479-777374F4094B}"/>
                </a:ext>
              </a:extLst>
            </p:cNvPr>
            <p:cNvSpPr txBox="1"/>
            <p:nvPr/>
          </p:nvSpPr>
          <p:spPr>
            <a:xfrm>
              <a:off x="8514444" y="3521401"/>
              <a:ext cx="1770742" cy="830997"/>
            </a:xfrm>
            <a:prstGeom prst="rect">
              <a:avLst/>
            </a:prstGeom>
            <a:noFill/>
          </p:spPr>
          <p:txBody>
            <a:bodyPr wrap="square" rtlCol="0">
              <a:spAutoFit/>
            </a:bodyPr>
            <a:lstStyle/>
            <a:p>
              <a:r>
                <a:rPr kumimoji="1" lang="en-US" altLang="ja-JP" sz="2400" dirty="0">
                  <a:solidFill>
                    <a:schemeClr val="bg1"/>
                  </a:solidFill>
                </a:rPr>
                <a:t>Shoes A</a:t>
              </a:r>
              <a:endParaRPr lang="en-US" altLang="ja-JP" sz="2400" dirty="0">
                <a:solidFill>
                  <a:schemeClr val="bg1"/>
                </a:solidFill>
              </a:endParaRPr>
            </a:p>
            <a:p>
              <a:r>
                <a:rPr kumimoji="1" lang="en-US" altLang="ja-JP" sz="2400" dirty="0">
                  <a:solidFill>
                    <a:schemeClr val="bg1"/>
                  </a:solidFill>
                </a:rPr>
                <a:t>$30 - $40</a:t>
              </a:r>
            </a:p>
          </p:txBody>
        </p:sp>
        <p:sp>
          <p:nvSpPr>
            <p:cNvPr id="27" name="テキスト ボックス 26">
              <a:extLst>
                <a:ext uri="{FF2B5EF4-FFF2-40B4-BE49-F238E27FC236}">
                  <a16:creationId xmlns:a16="http://schemas.microsoft.com/office/drawing/2014/main" id="{C82CF734-BA99-4EAA-9742-4F17B6DB9EF4}"/>
                </a:ext>
              </a:extLst>
            </p:cNvPr>
            <p:cNvSpPr txBox="1"/>
            <p:nvPr/>
          </p:nvSpPr>
          <p:spPr>
            <a:xfrm>
              <a:off x="6897916" y="2572103"/>
              <a:ext cx="3233057" cy="369332"/>
            </a:xfrm>
            <a:prstGeom prst="rect">
              <a:avLst/>
            </a:prstGeom>
            <a:noFill/>
          </p:spPr>
          <p:txBody>
            <a:bodyPr wrap="square" rtlCol="0">
              <a:spAutoFit/>
            </a:bodyPr>
            <a:lstStyle/>
            <a:p>
              <a:r>
                <a:rPr kumimoji="1" lang="en-US" altLang="ja-JP" b="1" dirty="0">
                  <a:solidFill>
                    <a:schemeClr val="bg1"/>
                  </a:solidFill>
                  <a:effectLst>
                    <a:outerShdw blurRad="38100" dist="38100" dir="2700000" algn="tl">
                      <a:srgbClr val="000000">
                        <a:alpha val="43137"/>
                      </a:srgbClr>
                    </a:outerShdw>
                  </a:effectLst>
                </a:rPr>
                <a:t>Our </a:t>
              </a:r>
              <a:r>
                <a:rPr kumimoji="1" lang="en-US" altLang="ja-JP" b="1" dirty="0" err="1">
                  <a:solidFill>
                    <a:schemeClr val="bg1"/>
                  </a:solidFill>
                  <a:effectLst>
                    <a:outerShdw blurRad="38100" dist="38100" dir="2700000" algn="tl">
                      <a:srgbClr val="000000">
                        <a:alpha val="43137"/>
                      </a:srgbClr>
                    </a:outerShdw>
                  </a:effectLst>
                </a:rPr>
                <a:t>WebSite</a:t>
              </a:r>
              <a:endParaRPr kumimoji="1" lang="ja-JP" altLang="en-US" b="1" dirty="0">
                <a:solidFill>
                  <a:schemeClr val="bg1"/>
                </a:solidFill>
                <a:effectLst>
                  <a:outerShdw blurRad="38100" dist="38100" dir="2700000" algn="tl">
                    <a:srgbClr val="000000">
                      <a:alpha val="43137"/>
                    </a:srgbClr>
                  </a:outerShdw>
                </a:effectLst>
              </a:endParaRPr>
            </a:p>
          </p:txBody>
        </p:sp>
        <p:sp>
          <p:nvSpPr>
            <p:cNvPr id="32" name="正方形/長方形 31">
              <a:extLst>
                <a:ext uri="{FF2B5EF4-FFF2-40B4-BE49-F238E27FC236}">
                  <a16:creationId xmlns:a16="http://schemas.microsoft.com/office/drawing/2014/main" id="{E3BCBE46-51D0-4BC6-96C3-56DFBCD5BEB7}"/>
                </a:ext>
              </a:extLst>
            </p:cNvPr>
            <p:cNvSpPr/>
            <p:nvPr/>
          </p:nvSpPr>
          <p:spPr>
            <a:xfrm>
              <a:off x="8632373" y="4337614"/>
              <a:ext cx="1351652" cy="369332"/>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none">
              <a:spAutoFit/>
            </a:bodyPr>
            <a:lstStyle/>
            <a:p>
              <a:r>
                <a:rPr lang="en-US" altLang="ja-JP" dirty="0" err="1"/>
                <a:t>ShowDetail</a:t>
              </a:r>
              <a:endParaRPr lang="ja-JP" altLang="en-US" dirty="0"/>
            </a:p>
          </p:txBody>
        </p:sp>
      </p:grpSp>
      <p:sp>
        <p:nvSpPr>
          <p:cNvPr id="23" name="テキスト プレースホルダー 2">
            <a:extLst>
              <a:ext uri="{FF2B5EF4-FFF2-40B4-BE49-F238E27FC236}">
                <a16:creationId xmlns:a16="http://schemas.microsoft.com/office/drawing/2014/main" id="{75277D2D-4E85-48BA-AB81-96A4B27E4E8D}"/>
              </a:ext>
            </a:extLst>
          </p:cNvPr>
          <p:cNvSpPr>
            <a:spLocks noGrp="1"/>
          </p:cNvSpPr>
          <p:nvPr>
            <p:ph type="body" idx="1"/>
          </p:nvPr>
        </p:nvSpPr>
        <p:spPr>
          <a:xfrm>
            <a:off x="838200" y="1393767"/>
            <a:ext cx="10515600" cy="4097338"/>
          </a:xfrm>
        </p:spPr>
        <p:txBody>
          <a:bodyPr>
            <a:normAutofit/>
          </a:bodyPr>
          <a:lstStyle/>
          <a:p>
            <a:pPr marL="514350" indent="-514350">
              <a:buFont typeface="Arial" panose="020B0604020202020204" pitchFamily="34" charset="0"/>
              <a:buChar char="•"/>
            </a:pPr>
            <a:r>
              <a:rPr lang="en-US" altLang="ja-JP" sz="3200" dirty="0">
                <a:solidFill>
                  <a:schemeClr val="tx1"/>
                </a:solidFill>
              </a:rPr>
              <a:t>Cluster the same item from different shops</a:t>
            </a:r>
          </a:p>
          <a:p>
            <a:pPr marL="514350" indent="-514350">
              <a:buFont typeface="Arial" panose="020B0604020202020204" pitchFamily="34" charset="0"/>
              <a:buChar char="•"/>
            </a:pPr>
            <a:r>
              <a:rPr lang="en-US" altLang="ja-JP" sz="3200" dirty="0">
                <a:solidFill>
                  <a:schemeClr val="tx1"/>
                </a:solidFill>
              </a:rPr>
              <a:t>Show the overview of item and the range of price</a:t>
            </a:r>
          </a:p>
        </p:txBody>
      </p:sp>
      <p:sp>
        <p:nvSpPr>
          <p:cNvPr id="24" name="四角形: 角を丸くする 4">
            <a:extLst>
              <a:ext uri="{FF2B5EF4-FFF2-40B4-BE49-F238E27FC236}">
                <a16:creationId xmlns:a16="http://schemas.microsoft.com/office/drawing/2014/main" id="{1585C864-6331-4FC7-8BF8-0ACFDC761835}"/>
              </a:ext>
            </a:extLst>
          </p:cNvPr>
          <p:cNvSpPr/>
          <p:nvPr/>
        </p:nvSpPr>
        <p:spPr>
          <a:xfrm>
            <a:off x="464458" y="420914"/>
            <a:ext cx="4113598"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Clustering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688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sp>
        <p:nvSpPr>
          <p:cNvPr id="3" name="テキスト プレースホルダー 2">
            <a:extLst>
              <a:ext uri="{FF2B5EF4-FFF2-40B4-BE49-F238E27FC236}">
                <a16:creationId xmlns:a16="http://schemas.microsoft.com/office/drawing/2014/main" id="{3F1E7B7C-CCC0-400C-8A2D-D50BF4251EA6}"/>
              </a:ext>
            </a:extLst>
          </p:cNvPr>
          <p:cNvSpPr>
            <a:spLocks noGrp="1"/>
          </p:cNvSpPr>
          <p:nvPr>
            <p:ph type="body" idx="1"/>
          </p:nvPr>
        </p:nvSpPr>
        <p:spPr>
          <a:xfrm>
            <a:off x="838200" y="1548719"/>
            <a:ext cx="10515600" cy="4097338"/>
          </a:xfrm>
        </p:spPr>
        <p:txBody>
          <a:bodyPr>
            <a:normAutofit/>
          </a:bodyPr>
          <a:lstStyle/>
          <a:p>
            <a:pPr marL="457200" indent="-457200">
              <a:buFont typeface="+mj-lt"/>
              <a:buAutoNum type="arabicPeriod"/>
            </a:pPr>
            <a:r>
              <a:rPr lang="en-US" altLang="ja-JP" dirty="0">
                <a:solidFill>
                  <a:schemeClr val="tx1"/>
                </a:solidFill>
              </a:rPr>
              <a:t>Get item information from ”Rakuten API”</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kumimoji="1" lang="en-US" altLang="ja-JP" dirty="0">
                <a:solidFill>
                  <a:schemeClr val="tx1"/>
                </a:solidFill>
              </a:rPr>
              <a:t>Cluster the same item from different shops</a:t>
            </a:r>
          </a:p>
          <a:p>
            <a:pPr marL="457200" indent="-457200">
              <a:buFont typeface="+mj-lt"/>
              <a:buAutoNum type="arabicPeriod"/>
            </a:pPr>
            <a:endParaRPr kumimoji="1" lang="en-US" altLang="ja-JP" dirty="0">
              <a:solidFill>
                <a:schemeClr val="tx1"/>
              </a:solidFill>
            </a:endParaRPr>
          </a:p>
          <a:p>
            <a:pPr marL="457200" indent="-457200">
              <a:buFont typeface="+mj-lt"/>
              <a:buAutoNum type="arabicPeriod"/>
            </a:pPr>
            <a:r>
              <a:rPr lang="en-US" altLang="ja-JP" dirty="0">
                <a:solidFill>
                  <a:schemeClr val="tx1"/>
                </a:solidFill>
              </a:rPr>
              <a:t>Show the overview of item and the range of price in search result page</a:t>
            </a:r>
            <a:endParaRPr kumimoji="1" lang="en-US" altLang="ja-JP" dirty="0">
              <a:solidFill>
                <a:schemeClr val="tx1"/>
              </a:solidFill>
            </a:endParaRPr>
          </a:p>
          <a:p>
            <a:pPr marL="457200" indent="-457200">
              <a:buFont typeface="+mj-lt"/>
              <a:buAutoNum type="arabicPeriod"/>
            </a:pPr>
            <a:endParaRPr lang="en-US" altLang="ja-JP" dirty="0">
              <a:solidFill>
                <a:schemeClr val="tx1"/>
              </a:solidFill>
            </a:endParaRPr>
          </a:p>
          <a:p>
            <a:pPr marL="457200" indent="-457200">
              <a:buFont typeface="+mj-lt"/>
              <a:buAutoNum type="arabicPeriod"/>
            </a:pPr>
            <a:r>
              <a:rPr lang="en-US" altLang="ja-JP" dirty="0">
                <a:solidFill>
                  <a:schemeClr val="tx1"/>
                </a:solidFill>
              </a:rPr>
              <a:t>Compare the price and Rakuten Point by shops in detail page</a:t>
            </a:r>
          </a:p>
        </p:txBody>
      </p:sp>
      <p:sp>
        <p:nvSpPr>
          <p:cNvPr id="6" name="四角形: 角を丸くする 4">
            <a:extLst>
              <a:ext uri="{FF2B5EF4-FFF2-40B4-BE49-F238E27FC236}">
                <a16:creationId xmlns:a16="http://schemas.microsoft.com/office/drawing/2014/main" id="{2C3D01C3-4FDD-E54A-BF64-92856A191F4A}"/>
              </a:ext>
            </a:extLst>
          </p:cNvPr>
          <p:cNvSpPr/>
          <p:nvPr/>
        </p:nvSpPr>
        <p:spPr>
          <a:xfrm>
            <a:off x="464458" y="420914"/>
            <a:ext cx="4113598"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Clustering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51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FBFBF"/>
                                      </p:to>
                                    </p:animClr>
                                  </p:childTnLst>
                                </p:cTn>
                              </p:par>
                              <p:par>
                                <p:cTn id="7" presetID="3" presetClass="emph" presetSubtype="2" fill="hold" grpId="0" nodeType="withEffect">
                                  <p:stCondLst>
                                    <p:cond delay="0"/>
                                  </p:stCondLst>
                                  <p:childTnLst>
                                    <p:animClr clrSpc="rgb" dir="cw">
                                      <p:cBhvr override="childStyle">
                                        <p:cTn id="8" dur="500" fill="hold"/>
                                        <p:tgtEl>
                                          <p:spTgt spid="3">
                                            <p:txEl>
                                              <p:pRg st="2" end="2"/>
                                            </p:txEl>
                                          </p:spTgt>
                                        </p:tgtEl>
                                        <p:attrNameLst>
                                          <p:attrName>style.color</p:attrName>
                                        </p:attrNameLst>
                                      </p:cBhvr>
                                      <p:to>
                                        <a:srgbClr val="BFBFBF"/>
                                      </p:to>
                                    </p:animClr>
                                  </p:childTnLst>
                                </p:cTn>
                              </p:par>
                              <p:par>
                                <p:cTn id="9" presetID="3" presetClass="emph" presetSubtype="2" fill="hold" grpId="0" nodeType="withEffect">
                                  <p:stCondLst>
                                    <p:cond delay="0"/>
                                  </p:stCondLst>
                                  <p:childTnLst>
                                    <p:animClr clrSpc="rgb" dir="cw">
                                      <p:cBhvr override="childStyle">
                                        <p:cTn id="10" dur="500" fill="hold"/>
                                        <p:tgtEl>
                                          <p:spTgt spid="3">
                                            <p:txEl>
                                              <p:pRg st="4" end="4"/>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grpSp>
        <p:nvGrpSpPr>
          <p:cNvPr id="16" name="グループ化 15">
            <a:extLst>
              <a:ext uri="{FF2B5EF4-FFF2-40B4-BE49-F238E27FC236}">
                <a16:creationId xmlns:a16="http://schemas.microsoft.com/office/drawing/2014/main" id="{0FEDEE4B-76B8-F04E-A419-EDDD59234143}"/>
              </a:ext>
            </a:extLst>
          </p:cNvPr>
          <p:cNvGrpSpPr/>
          <p:nvPr/>
        </p:nvGrpSpPr>
        <p:grpSpPr>
          <a:xfrm>
            <a:off x="4391478" y="1984421"/>
            <a:ext cx="3409043" cy="3487738"/>
            <a:chOff x="4486728" y="2165576"/>
            <a:chExt cx="3409043" cy="3487738"/>
          </a:xfrm>
        </p:grpSpPr>
        <p:sp>
          <p:nvSpPr>
            <p:cNvPr id="6" name="正方形/長方形 5">
              <a:extLst>
                <a:ext uri="{FF2B5EF4-FFF2-40B4-BE49-F238E27FC236}">
                  <a16:creationId xmlns:a16="http://schemas.microsoft.com/office/drawing/2014/main" id="{C4AE471A-49E2-4E82-ABFA-CCD02D851D8D}"/>
                </a:ext>
              </a:extLst>
            </p:cNvPr>
            <p:cNvSpPr/>
            <p:nvPr/>
          </p:nvSpPr>
          <p:spPr>
            <a:xfrm>
              <a:off x="4486728" y="2165576"/>
              <a:ext cx="3409043" cy="3487738"/>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靴">
              <a:extLst>
                <a:ext uri="{FF2B5EF4-FFF2-40B4-BE49-F238E27FC236}">
                  <a16:creationId xmlns:a16="http://schemas.microsoft.com/office/drawing/2014/main" id="{561055A1-0859-484B-8C86-03EC182E77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7813" y="2788751"/>
              <a:ext cx="914400" cy="914400"/>
            </a:xfrm>
            <a:prstGeom prst="rect">
              <a:avLst/>
            </a:prstGeom>
          </p:spPr>
        </p:pic>
        <p:sp>
          <p:nvSpPr>
            <p:cNvPr id="8" name="正方形/長方形 7">
              <a:extLst>
                <a:ext uri="{FF2B5EF4-FFF2-40B4-BE49-F238E27FC236}">
                  <a16:creationId xmlns:a16="http://schemas.microsoft.com/office/drawing/2014/main" id="{73C27828-A4C7-470C-BD91-803E87B48407}"/>
                </a:ext>
              </a:extLst>
            </p:cNvPr>
            <p:cNvSpPr/>
            <p:nvPr/>
          </p:nvSpPr>
          <p:spPr>
            <a:xfrm>
              <a:off x="4635498" y="2700588"/>
              <a:ext cx="1299029" cy="1090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3CCCFE-9C16-40D5-A2FE-727E12FDAB22}"/>
                </a:ext>
              </a:extLst>
            </p:cNvPr>
            <p:cNvSpPr txBox="1"/>
            <p:nvPr/>
          </p:nvSpPr>
          <p:spPr>
            <a:xfrm>
              <a:off x="6007099" y="2567011"/>
              <a:ext cx="1770742" cy="1323439"/>
            </a:xfrm>
            <a:prstGeom prst="rect">
              <a:avLst/>
            </a:prstGeom>
            <a:noFill/>
          </p:spPr>
          <p:txBody>
            <a:bodyPr wrap="square" rtlCol="0">
              <a:spAutoFit/>
            </a:bodyPr>
            <a:lstStyle/>
            <a:p>
              <a:r>
                <a:rPr kumimoji="1" lang="en-US" altLang="ja-JP" sz="2000" dirty="0">
                  <a:solidFill>
                    <a:schemeClr val="bg1"/>
                  </a:solidFill>
                </a:rPr>
                <a:t>Shoes A</a:t>
              </a:r>
              <a:endParaRPr lang="en-US" altLang="ja-JP" sz="2000" dirty="0">
                <a:solidFill>
                  <a:schemeClr val="bg1"/>
                </a:solidFill>
              </a:endParaRPr>
            </a:p>
            <a:p>
              <a:r>
                <a:rPr kumimoji="1" lang="en-US" altLang="ja-JP" sz="2000" dirty="0">
                  <a:solidFill>
                    <a:schemeClr val="bg1"/>
                  </a:solidFill>
                </a:rPr>
                <a:t>$30 - $40</a:t>
              </a:r>
            </a:p>
            <a:p>
              <a:r>
                <a:rPr kumimoji="1" lang="en-US" altLang="ja-JP" sz="2000" dirty="0">
                  <a:solidFill>
                    <a:schemeClr val="bg1"/>
                  </a:solidFill>
                </a:rPr>
                <a:t>White</a:t>
              </a:r>
            </a:p>
            <a:p>
              <a:r>
                <a:rPr lang="en-US" altLang="ja-JP" sz="2000" dirty="0">
                  <a:solidFill>
                    <a:schemeClr val="bg1"/>
                  </a:solidFill>
                </a:rPr>
                <a:t>24.0 – 28.0</a:t>
              </a:r>
              <a:endParaRPr kumimoji="1" lang="en-US" altLang="ja-JP" sz="2000" dirty="0">
                <a:solidFill>
                  <a:schemeClr val="bg1"/>
                </a:solidFill>
              </a:endParaRPr>
            </a:p>
          </p:txBody>
        </p:sp>
        <p:sp>
          <p:nvSpPr>
            <p:cNvPr id="10" name="テキスト ボックス 9">
              <a:extLst>
                <a:ext uri="{FF2B5EF4-FFF2-40B4-BE49-F238E27FC236}">
                  <a16:creationId xmlns:a16="http://schemas.microsoft.com/office/drawing/2014/main" id="{575BD086-C3FE-4C7A-9FD2-618C570393E0}"/>
                </a:ext>
              </a:extLst>
            </p:cNvPr>
            <p:cNvSpPr txBox="1"/>
            <p:nvPr/>
          </p:nvSpPr>
          <p:spPr>
            <a:xfrm>
              <a:off x="4530272" y="2197679"/>
              <a:ext cx="3233057" cy="369332"/>
            </a:xfrm>
            <a:prstGeom prst="rect">
              <a:avLst/>
            </a:prstGeom>
            <a:noFill/>
          </p:spPr>
          <p:txBody>
            <a:bodyPr wrap="square" rtlCol="0">
              <a:spAutoFit/>
            </a:bodyPr>
            <a:lstStyle/>
            <a:p>
              <a:r>
                <a:rPr kumimoji="1" lang="en-US" altLang="ja-JP" b="1" dirty="0">
                  <a:solidFill>
                    <a:schemeClr val="bg1"/>
                  </a:solidFill>
                  <a:effectLst>
                    <a:outerShdw blurRad="38100" dist="38100" dir="2700000" algn="tl">
                      <a:srgbClr val="000000">
                        <a:alpha val="43137"/>
                      </a:srgbClr>
                    </a:outerShdw>
                  </a:effectLst>
                </a:rPr>
                <a:t>Our </a:t>
              </a:r>
              <a:r>
                <a:rPr kumimoji="1" lang="en-US" altLang="ja-JP" b="1" dirty="0" err="1">
                  <a:solidFill>
                    <a:schemeClr val="bg1"/>
                  </a:solidFill>
                  <a:effectLst>
                    <a:outerShdw blurRad="38100" dist="38100" dir="2700000" algn="tl">
                      <a:srgbClr val="000000">
                        <a:alpha val="43137"/>
                      </a:srgbClr>
                    </a:outerShdw>
                  </a:effectLst>
                </a:rPr>
                <a:t>WebSite</a:t>
              </a:r>
              <a:r>
                <a:rPr lang="en-US" altLang="ja-JP" b="1" dirty="0">
                  <a:solidFill>
                    <a:schemeClr val="bg1"/>
                  </a:solidFill>
                  <a:effectLst>
                    <a:outerShdw blurRad="38100" dist="38100" dir="2700000" algn="tl">
                      <a:srgbClr val="000000">
                        <a:alpha val="43137"/>
                      </a:srgbClr>
                    </a:outerShdw>
                  </a:effectLst>
                </a:rPr>
                <a:t> (Detail)</a:t>
              </a:r>
              <a:endParaRPr kumimoji="1" lang="ja-JP" altLang="en-US" b="1" dirty="0">
                <a:solidFill>
                  <a:schemeClr val="bg1"/>
                </a:solidFill>
                <a:effectLst>
                  <a:outerShdw blurRad="38100" dist="38100" dir="2700000" algn="tl">
                    <a:srgbClr val="000000">
                      <a:alpha val="43137"/>
                    </a:srgbClr>
                  </a:outerShdw>
                </a:effectLst>
              </a:endParaRPr>
            </a:p>
          </p:txBody>
        </p:sp>
        <p:sp>
          <p:nvSpPr>
            <p:cNvPr id="4" name="四角形: 角を丸くする 3">
              <a:extLst>
                <a:ext uri="{FF2B5EF4-FFF2-40B4-BE49-F238E27FC236}">
                  <a16:creationId xmlns:a16="http://schemas.microsoft.com/office/drawing/2014/main" id="{3C0D8D33-8640-4249-9BD6-54833707FE3D}"/>
                </a:ext>
              </a:extLst>
            </p:cNvPr>
            <p:cNvSpPr/>
            <p:nvPr/>
          </p:nvSpPr>
          <p:spPr>
            <a:xfrm>
              <a:off x="4620986" y="4024028"/>
              <a:ext cx="1533073" cy="1567543"/>
            </a:xfrm>
            <a:prstGeom prst="roundRect">
              <a:avLst/>
            </a:prstGeom>
            <a:solidFill>
              <a:srgbClr val="DC14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ABC Shop</a:t>
              </a:r>
            </a:p>
            <a:p>
              <a:pPr algn="ctr"/>
              <a:r>
                <a:rPr lang="en-US" altLang="ja-JP" dirty="0"/>
                <a:t>$30</a:t>
              </a:r>
            </a:p>
            <a:p>
              <a:pPr algn="ctr"/>
              <a:r>
                <a:rPr lang="en-US" altLang="ja-JP" dirty="0"/>
                <a:t>10 Point</a:t>
              </a:r>
            </a:p>
            <a:p>
              <a:pPr algn="ctr"/>
              <a:endParaRPr lang="en-US" altLang="ja-JP" dirty="0"/>
            </a:p>
          </p:txBody>
        </p:sp>
        <p:sp>
          <p:nvSpPr>
            <p:cNvPr id="12" name="四角形: 角を丸くする 11">
              <a:extLst>
                <a:ext uri="{FF2B5EF4-FFF2-40B4-BE49-F238E27FC236}">
                  <a16:creationId xmlns:a16="http://schemas.microsoft.com/office/drawing/2014/main" id="{B3754BD5-C1E7-44C5-8265-9BCAAA3BD54F}"/>
                </a:ext>
              </a:extLst>
            </p:cNvPr>
            <p:cNvSpPr/>
            <p:nvPr/>
          </p:nvSpPr>
          <p:spPr>
            <a:xfrm>
              <a:off x="6230256" y="4024027"/>
              <a:ext cx="1533073" cy="1567543"/>
            </a:xfrm>
            <a:prstGeom prst="roundRect">
              <a:avLst/>
            </a:prstGeom>
            <a:solidFill>
              <a:srgbClr val="DC14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XYZ</a:t>
              </a:r>
              <a:r>
                <a:rPr kumimoji="1" lang="en-US" altLang="ja-JP" dirty="0"/>
                <a:t> Shop</a:t>
              </a:r>
            </a:p>
            <a:p>
              <a:pPr algn="ctr"/>
              <a:r>
                <a:rPr lang="en-US" altLang="ja-JP" dirty="0"/>
                <a:t>$40</a:t>
              </a:r>
            </a:p>
            <a:p>
              <a:pPr algn="ctr"/>
              <a:r>
                <a:rPr lang="en-US" altLang="ja-JP" dirty="0"/>
                <a:t>20 Point</a:t>
              </a:r>
            </a:p>
            <a:p>
              <a:pPr algn="ctr"/>
              <a:endParaRPr lang="en-US" altLang="ja-JP" dirty="0"/>
            </a:p>
          </p:txBody>
        </p:sp>
        <p:sp>
          <p:nvSpPr>
            <p:cNvPr id="13" name="正方形/長方形 12">
              <a:extLst>
                <a:ext uri="{FF2B5EF4-FFF2-40B4-BE49-F238E27FC236}">
                  <a16:creationId xmlns:a16="http://schemas.microsoft.com/office/drawing/2014/main" id="{0C3C4A66-9F74-4B5B-B1EC-95A310A39ECC}"/>
                </a:ext>
              </a:extLst>
            </p:cNvPr>
            <p:cNvSpPr/>
            <p:nvPr/>
          </p:nvSpPr>
          <p:spPr>
            <a:xfrm>
              <a:off x="4884054" y="5114612"/>
              <a:ext cx="1123045" cy="338553"/>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a:spAutoFit/>
            </a:bodyPr>
            <a:lstStyle/>
            <a:p>
              <a:r>
                <a:rPr lang="en-US" altLang="ja-JP" sz="1600" dirty="0"/>
                <a:t>Purchase</a:t>
              </a:r>
              <a:endParaRPr lang="ja-JP" altLang="en-US" sz="1600" dirty="0"/>
            </a:p>
          </p:txBody>
        </p:sp>
        <p:sp>
          <p:nvSpPr>
            <p:cNvPr id="14" name="正方形/長方形 13">
              <a:extLst>
                <a:ext uri="{FF2B5EF4-FFF2-40B4-BE49-F238E27FC236}">
                  <a16:creationId xmlns:a16="http://schemas.microsoft.com/office/drawing/2014/main" id="{3EDD67C2-0E45-4A87-9D80-DB50F2B71658}"/>
                </a:ext>
              </a:extLst>
            </p:cNvPr>
            <p:cNvSpPr/>
            <p:nvPr/>
          </p:nvSpPr>
          <p:spPr>
            <a:xfrm>
              <a:off x="6471555" y="5114610"/>
              <a:ext cx="1143448" cy="33855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a:spAutoFit/>
            </a:bodyPr>
            <a:lstStyle/>
            <a:p>
              <a:r>
                <a:rPr lang="en-US" altLang="ja-JP" sz="1600" dirty="0"/>
                <a:t>Purchase</a:t>
              </a:r>
              <a:endParaRPr lang="ja-JP" altLang="en-US" sz="1600" dirty="0"/>
            </a:p>
          </p:txBody>
        </p:sp>
      </p:grpSp>
      <p:sp>
        <p:nvSpPr>
          <p:cNvPr id="15" name="テキスト プレースホルダー 14">
            <a:extLst>
              <a:ext uri="{FF2B5EF4-FFF2-40B4-BE49-F238E27FC236}">
                <a16:creationId xmlns:a16="http://schemas.microsoft.com/office/drawing/2014/main" id="{114B8B5B-C400-D045-B970-E777705AA76A}"/>
              </a:ext>
            </a:extLst>
          </p:cNvPr>
          <p:cNvSpPr>
            <a:spLocks noGrp="1"/>
          </p:cNvSpPr>
          <p:nvPr>
            <p:ph type="body" idx="1"/>
          </p:nvPr>
        </p:nvSpPr>
        <p:spPr>
          <a:xfrm>
            <a:off x="702003" y="1385841"/>
            <a:ext cx="10515600" cy="1500187"/>
          </a:xfrm>
        </p:spPr>
        <p:txBody>
          <a:bodyPr>
            <a:normAutofit/>
          </a:bodyPr>
          <a:lstStyle/>
          <a:p>
            <a:pPr marL="457200" indent="-457200">
              <a:buFont typeface="Arial" panose="020B0604020202020204" pitchFamily="34" charset="0"/>
              <a:buChar char="•"/>
            </a:pPr>
            <a:r>
              <a:rPr lang="en-US" altLang="ja-JP" sz="3200" dirty="0">
                <a:solidFill>
                  <a:schemeClr val="tx1"/>
                </a:solidFill>
              </a:rPr>
              <a:t>Compare the price and Rakuten Point by shops</a:t>
            </a:r>
            <a:endParaRPr lang="ja-JP" altLang="en-US" sz="3200" dirty="0">
              <a:solidFill>
                <a:schemeClr val="tx1"/>
              </a:solidFill>
            </a:endParaRPr>
          </a:p>
        </p:txBody>
      </p:sp>
      <p:sp>
        <p:nvSpPr>
          <p:cNvPr id="17" name="四角形: 角を丸くする 4">
            <a:extLst>
              <a:ext uri="{FF2B5EF4-FFF2-40B4-BE49-F238E27FC236}">
                <a16:creationId xmlns:a16="http://schemas.microsoft.com/office/drawing/2014/main" id="{C2782496-20F8-9148-9E48-51D1F80E9ADB}"/>
              </a:ext>
            </a:extLst>
          </p:cNvPr>
          <p:cNvSpPr/>
          <p:nvPr/>
        </p:nvSpPr>
        <p:spPr>
          <a:xfrm>
            <a:off x="464458" y="420914"/>
            <a:ext cx="3886826"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Grouping one item</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481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B90726A-0541-4CEC-B335-8CED329D8C5E}"/>
              </a:ext>
            </a:extLst>
          </p:cNvPr>
          <p:cNvSpPr txBox="1">
            <a:spLocks/>
          </p:cNvSpPr>
          <p:nvPr/>
        </p:nvSpPr>
        <p:spPr>
          <a:xfrm>
            <a:off x="142420" y="5786891"/>
            <a:ext cx="11211380" cy="10028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a:t>3. Challenges and Solutions</a:t>
            </a:r>
            <a:endParaRPr lang="ja-JP" altLang="en-US" dirty="0"/>
          </a:p>
        </p:txBody>
      </p:sp>
      <p:sp>
        <p:nvSpPr>
          <p:cNvPr id="6" name="四角形: 角を丸くする 4">
            <a:extLst>
              <a:ext uri="{FF2B5EF4-FFF2-40B4-BE49-F238E27FC236}">
                <a16:creationId xmlns:a16="http://schemas.microsoft.com/office/drawing/2014/main" id="{12A57335-D198-4499-8D87-193E7B02F567}"/>
              </a:ext>
            </a:extLst>
          </p:cNvPr>
          <p:cNvSpPr/>
          <p:nvPr/>
        </p:nvSpPr>
        <p:spPr>
          <a:xfrm>
            <a:off x="464457" y="420914"/>
            <a:ext cx="2781019"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Frame Layer</a:t>
            </a:r>
            <a:endParaRPr lang="ja-JP" altLang="en-US" sz="3200" dirty="0">
              <a:effectLst>
                <a:outerShdw blurRad="38100" dist="38100" dir="2700000" algn="tl">
                  <a:srgbClr val="000000">
                    <a:alpha val="43137"/>
                  </a:srgbClr>
                </a:outerShdw>
              </a:effectLst>
            </a:endParaRPr>
          </a:p>
        </p:txBody>
      </p:sp>
      <p:sp>
        <p:nvSpPr>
          <p:cNvPr id="9" name="正方形/長方形 8">
            <a:extLst>
              <a:ext uri="{FF2B5EF4-FFF2-40B4-BE49-F238E27FC236}">
                <a16:creationId xmlns:a16="http://schemas.microsoft.com/office/drawing/2014/main" id="{1B9287C8-2617-4D78-A8AE-63FD7005E5FB}"/>
              </a:ext>
            </a:extLst>
          </p:cNvPr>
          <p:cNvSpPr/>
          <p:nvPr/>
        </p:nvSpPr>
        <p:spPr>
          <a:xfrm>
            <a:off x="2923499" y="1354172"/>
            <a:ext cx="2150772" cy="133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t>i</a:t>
            </a:r>
            <a:r>
              <a:rPr kumimoji="1" lang="en-US" altLang="ja-JP" sz="2400" dirty="0"/>
              <a:t>ndex.html</a:t>
            </a:r>
            <a:endParaRPr kumimoji="1" lang="ja-JP" altLang="en-US" sz="2400" dirty="0"/>
          </a:p>
        </p:txBody>
      </p:sp>
      <p:sp>
        <p:nvSpPr>
          <p:cNvPr id="10" name="正方形/長方形 9">
            <a:extLst>
              <a:ext uri="{FF2B5EF4-FFF2-40B4-BE49-F238E27FC236}">
                <a16:creationId xmlns:a16="http://schemas.microsoft.com/office/drawing/2014/main" id="{E75ADF6B-72D2-4400-BD40-B70623160002}"/>
              </a:ext>
            </a:extLst>
          </p:cNvPr>
          <p:cNvSpPr/>
          <p:nvPr/>
        </p:nvSpPr>
        <p:spPr>
          <a:xfrm>
            <a:off x="2923499" y="2840600"/>
            <a:ext cx="2150772" cy="133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t>search</a:t>
            </a:r>
            <a:r>
              <a:rPr kumimoji="1" lang="en-US" altLang="ja-JP" sz="2400" dirty="0"/>
              <a:t>.html</a:t>
            </a:r>
            <a:endParaRPr kumimoji="1" lang="ja-JP" altLang="en-US" sz="2400" dirty="0"/>
          </a:p>
        </p:txBody>
      </p:sp>
      <p:sp>
        <p:nvSpPr>
          <p:cNvPr id="11" name="正方形/長方形 10">
            <a:extLst>
              <a:ext uri="{FF2B5EF4-FFF2-40B4-BE49-F238E27FC236}">
                <a16:creationId xmlns:a16="http://schemas.microsoft.com/office/drawing/2014/main" id="{FB8A9DE1-84E0-4374-92EE-3A5E3B2138E9}"/>
              </a:ext>
            </a:extLst>
          </p:cNvPr>
          <p:cNvSpPr/>
          <p:nvPr/>
        </p:nvSpPr>
        <p:spPr>
          <a:xfrm>
            <a:off x="2923499" y="4327029"/>
            <a:ext cx="2150772" cy="133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t>detail</a:t>
            </a:r>
            <a:r>
              <a:rPr kumimoji="1" lang="en-US" altLang="ja-JP" sz="2400" dirty="0"/>
              <a:t>.html</a:t>
            </a:r>
            <a:endParaRPr kumimoji="1" lang="ja-JP" altLang="en-US" sz="2400" dirty="0"/>
          </a:p>
        </p:txBody>
      </p:sp>
      <p:sp>
        <p:nvSpPr>
          <p:cNvPr id="12" name="矢印: 右カーブ 11">
            <a:extLst>
              <a:ext uri="{FF2B5EF4-FFF2-40B4-BE49-F238E27FC236}">
                <a16:creationId xmlns:a16="http://schemas.microsoft.com/office/drawing/2014/main" id="{46E7D03B-E998-46A2-92E7-9C892D3DF7E2}"/>
              </a:ext>
            </a:extLst>
          </p:cNvPr>
          <p:cNvSpPr/>
          <p:nvPr/>
        </p:nvSpPr>
        <p:spPr>
          <a:xfrm>
            <a:off x="2279555" y="2204041"/>
            <a:ext cx="643944" cy="11526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右カーブ 12">
            <a:extLst>
              <a:ext uri="{FF2B5EF4-FFF2-40B4-BE49-F238E27FC236}">
                <a16:creationId xmlns:a16="http://schemas.microsoft.com/office/drawing/2014/main" id="{C99C675D-689F-4FDA-8F9F-7188F9209617}"/>
              </a:ext>
            </a:extLst>
          </p:cNvPr>
          <p:cNvSpPr/>
          <p:nvPr/>
        </p:nvSpPr>
        <p:spPr>
          <a:xfrm>
            <a:off x="2279555" y="3810929"/>
            <a:ext cx="643944" cy="11526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A910DE63-1816-45E6-AF43-DE75AE9A6844}"/>
              </a:ext>
            </a:extLst>
          </p:cNvPr>
          <p:cNvSpPr/>
          <p:nvPr/>
        </p:nvSpPr>
        <p:spPr>
          <a:xfrm>
            <a:off x="1159095" y="2421228"/>
            <a:ext cx="1030310" cy="573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URL</a:t>
            </a:r>
            <a:endParaRPr kumimoji="1" lang="ja-JP" altLang="en-US" dirty="0"/>
          </a:p>
        </p:txBody>
      </p:sp>
      <p:sp>
        <p:nvSpPr>
          <p:cNvPr id="16" name="楕円 15">
            <a:extLst>
              <a:ext uri="{FF2B5EF4-FFF2-40B4-BE49-F238E27FC236}">
                <a16:creationId xmlns:a16="http://schemas.microsoft.com/office/drawing/2014/main" id="{9B4B7E9D-2AED-4E96-A920-2F4CF65B9BDC}"/>
              </a:ext>
            </a:extLst>
          </p:cNvPr>
          <p:cNvSpPr/>
          <p:nvPr/>
        </p:nvSpPr>
        <p:spPr>
          <a:xfrm>
            <a:off x="1137632" y="4100703"/>
            <a:ext cx="1030310" cy="573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URL</a:t>
            </a:r>
            <a:endParaRPr kumimoji="1" lang="ja-JP" altLang="en-US" dirty="0"/>
          </a:p>
        </p:txBody>
      </p:sp>
      <p:sp>
        <p:nvSpPr>
          <p:cNvPr id="17" name="正方形/長方形 16">
            <a:extLst>
              <a:ext uri="{FF2B5EF4-FFF2-40B4-BE49-F238E27FC236}">
                <a16:creationId xmlns:a16="http://schemas.microsoft.com/office/drawing/2014/main" id="{51F7F75A-64D5-4598-9FCE-49ED3502B5D2}"/>
              </a:ext>
            </a:extLst>
          </p:cNvPr>
          <p:cNvSpPr/>
          <p:nvPr/>
        </p:nvSpPr>
        <p:spPr>
          <a:xfrm>
            <a:off x="6426553" y="2693575"/>
            <a:ext cx="1764405" cy="168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PHP</a:t>
            </a:r>
            <a:endParaRPr kumimoji="1" lang="ja-JP" altLang="en-US" sz="2800" dirty="0"/>
          </a:p>
        </p:txBody>
      </p:sp>
      <p:cxnSp>
        <p:nvCxnSpPr>
          <p:cNvPr id="19" name="直線矢印コネクタ 18">
            <a:extLst>
              <a:ext uri="{FF2B5EF4-FFF2-40B4-BE49-F238E27FC236}">
                <a16:creationId xmlns:a16="http://schemas.microsoft.com/office/drawing/2014/main" id="{380D8118-0FDC-4769-8CDF-77E28FB470E9}"/>
              </a:ext>
            </a:extLst>
          </p:cNvPr>
          <p:cNvCxnSpPr>
            <a:cxnSpLocks/>
          </p:cNvCxnSpPr>
          <p:nvPr/>
        </p:nvCxnSpPr>
        <p:spPr>
          <a:xfrm flipV="1">
            <a:off x="5074271" y="3030111"/>
            <a:ext cx="1352282" cy="153602"/>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cxnSp>
        <p:nvCxnSpPr>
          <p:cNvPr id="20" name="直線矢印コネクタ 19">
            <a:extLst>
              <a:ext uri="{FF2B5EF4-FFF2-40B4-BE49-F238E27FC236}">
                <a16:creationId xmlns:a16="http://schemas.microsoft.com/office/drawing/2014/main" id="{EFF76049-3E2A-496F-95F1-1BC32ED47D51}"/>
              </a:ext>
            </a:extLst>
          </p:cNvPr>
          <p:cNvCxnSpPr>
            <a:cxnSpLocks/>
          </p:cNvCxnSpPr>
          <p:nvPr/>
        </p:nvCxnSpPr>
        <p:spPr>
          <a:xfrm flipV="1">
            <a:off x="5074271" y="4173427"/>
            <a:ext cx="1352282" cy="829881"/>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sp>
        <p:nvSpPr>
          <p:cNvPr id="24" name="テキスト ボックス 23">
            <a:extLst>
              <a:ext uri="{FF2B5EF4-FFF2-40B4-BE49-F238E27FC236}">
                <a16:creationId xmlns:a16="http://schemas.microsoft.com/office/drawing/2014/main" id="{C0FE39D4-8044-481F-9CE7-E4A33CE703E5}"/>
              </a:ext>
            </a:extLst>
          </p:cNvPr>
          <p:cNvSpPr txBox="1"/>
          <p:nvPr/>
        </p:nvSpPr>
        <p:spPr>
          <a:xfrm>
            <a:off x="5335790" y="2667749"/>
            <a:ext cx="768159" cy="461665"/>
          </a:xfrm>
          <a:prstGeom prst="rect">
            <a:avLst/>
          </a:prstGeom>
          <a:noFill/>
        </p:spPr>
        <p:txBody>
          <a:bodyPr wrap="none" rtlCol="0">
            <a:spAutoFit/>
          </a:bodyPr>
          <a:lstStyle/>
          <a:p>
            <a:r>
              <a:rPr lang="en-US" altLang="ja-JP" sz="2400" dirty="0"/>
              <a:t>a</a:t>
            </a:r>
            <a:r>
              <a:rPr kumimoji="1" lang="en-US" altLang="ja-JP" sz="2400" dirty="0"/>
              <a:t>jax</a:t>
            </a:r>
            <a:endParaRPr kumimoji="1" lang="ja-JP" altLang="en-US" sz="2400" dirty="0"/>
          </a:p>
        </p:txBody>
      </p:sp>
      <p:sp>
        <p:nvSpPr>
          <p:cNvPr id="25" name="テキスト ボックス 24">
            <a:extLst>
              <a:ext uri="{FF2B5EF4-FFF2-40B4-BE49-F238E27FC236}">
                <a16:creationId xmlns:a16="http://schemas.microsoft.com/office/drawing/2014/main" id="{7709E82C-C678-4766-BEAB-AA5F05C655CC}"/>
              </a:ext>
            </a:extLst>
          </p:cNvPr>
          <p:cNvSpPr txBox="1"/>
          <p:nvPr/>
        </p:nvSpPr>
        <p:spPr>
          <a:xfrm>
            <a:off x="5188314" y="4107416"/>
            <a:ext cx="768159" cy="461665"/>
          </a:xfrm>
          <a:prstGeom prst="rect">
            <a:avLst/>
          </a:prstGeom>
          <a:noFill/>
        </p:spPr>
        <p:txBody>
          <a:bodyPr wrap="none" rtlCol="0">
            <a:spAutoFit/>
          </a:bodyPr>
          <a:lstStyle/>
          <a:p>
            <a:r>
              <a:rPr lang="en-US" altLang="ja-JP" sz="2400" dirty="0"/>
              <a:t>a</a:t>
            </a:r>
            <a:r>
              <a:rPr kumimoji="1" lang="en-US" altLang="ja-JP" sz="2400" dirty="0"/>
              <a:t>jax</a:t>
            </a:r>
            <a:endParaRPr kumimoji="1" lang="ja-JP" altLang="en-US" sz="2400" dirty="0"/>
          </a:p>
        </p:txBody>
      </p:sp>
      <p:cxnSp>
        <p:nvCxnSpPr>
          <p:cNvPr id="26" name="直線矢印コネクタ 25">
            <a:extLst>
              <a:ext uri="{FF2B5EF4-FFF2-40B4-BE49-F238E27FC236}">
                <a16:creationId xmlns:a16="http://schemas.microsoft.com/office/drawing/2014/main" id="{3E13DD8F-9C66-4CA4-BE3E-35EF93A42D2D}"/>
              </a:ext>
            </a:extLst>
          </p:cNvPr>
          <p:cNvCxnSpPr>
            <a:cxnSpLocks/>
          </p:cNvCxnSpPr>
          <p:nvPr/>
        </p:nvCxnSpPr>
        <p:spPr>
          <a:xfrm flipH="1">
            <a:off x="5074271" y="3200284"/>
            <a:ext cx="1352282" cy="182242"/>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sp>
        <p:nvSpPr>
          <p:cNvPr id="30" name="テキスト ボックス 29">
            <a:extLst>
              <a:ext uri="{FF2B5EF4-FFF2-40B4-BE49-F238E27FC236}">
                <a16:creationId xmlns:a16="http://schemas.microsoft.com/office/drawing/2014/main" id="{90FE9583-6164-4A55-B601-E6902B380570}"/>
              </a:ext>
            </a:extLst>
          </p:cNvPr>
          <p:cNvSpPr txBox="1"/>
          <p:nvPr/>
        </p:nvSpPr>
        <p:spPr>
          <a:xfrm>
            <a:off x="5306334" y="3358638"/>
            <a:ext cx="958917" cy="461665"/>
          </a:xfrm>
          <a:prstGeom prst="rect">
            <a:avLst/>
          </a:prstGeom>
          <a:noFill/>
        </p:spPr>
        <p:txBody>
          <a:bodyPr wrap="none" rtlCol="0">
            <a:spAutoFit/>
          </a:bodyPr>
          <a:lstStyle/>
          <a:p>
            <a:r>
              <a:rPr kumimoji="1" lang="en-US" altLang="ja-JP" sz="2400" dirty="0"/>
              <a:t>JSON</a:t>
            </a:r>
            <a:endParaRPr kumimoji="1" lang="ja-JP" altLang="en-US" sz="2400" dirty="0"/>
          </a:p>
        </p:txBody>
      </p:sp>
      <p:sp>
        <p:nvSpPr>
          <p:cNvPr id="31" name="テキスト ボックス 30">
            <a:extLst>
              <a:ext uri="{FF2B5EF4-FFF2-40B4-BE49-F238E27FC236}">
                <a16:creationId xmlns:a16="http://schemas.microsoft.com/office/drawing/2014/main" id="{9969AAEA-4F5C-4EB5-8399-B169E05AFF1B}"/>
              </a:ext>
            </a:extLst>
          </p:cNvPr>
          <p:cNvSpPr txBox="1"/>
          <p:nvPr/>
        </p:nvSpPr>
        <p:spPr>
          <a:xfrm>
            <a:off x="5477014" y="5028293"/>
            <a:ext cx="958917" cy="461665"/>
          </a:xfrm>
          <a:prstGeom prst="rect">
            <a:avLst/>
          </a:prstGeom>
          <a:noFill/>
        </p:spPr>
        <p:txBody>
          <a:bodyPr wrap="none" rtlCol="0">
            <a:spAutoFit/>
          </a:bodyPr>
          <a:lstStyle/>
          <a:p>
            <a:r>
              <a:rPr kumimoji="1" lang="en-US" altLang="ja-JP" sz="2400" dirty="0"/>
              <a:t>JSON</a:t>
            </a:r>
            <a:endParaRPr kumimoji="1" lang="ja-JP" altLang="en-US" sz="2400" dirty="0"/>
          </a:p>
        </p:txBody>
      </p:sp>
      <p:cxnSp>
        <p:nvCxnSpPr>
          <p:cNvPr id="32" name="直線矢印コネクタ 31">
            <a:extLst>
              <a:ext uri="{FF2B5EF4-FFF2-40B4-BE49-F238E27FC236}">
                <a16:creationId xmlns:a16="http://schemas.microsoft.com/office/drawing/2014/main" id="{26B432C1-BB0B-4BC2-AECE-D9CA0BDEA6FA}"/>
              </a:ext>
            </a:extLst>
          </p:cNvPr>
          <p:cNvCxnSpPr>
            <a:cxnSpLocks/>
          </p:cNvCxnSpPr>
          <p:nvPr/>
        </p:nvCxnSpPr>
        <p:spPr>
          <a:xfrm flipH="1">
            <a:off x="5074271" y="4351770"/>
            <a:ext cx="1525831" cy="952208"/>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sp>
        <p:nvSpPr>
          <p:cNvPr id="34" name="円柱 33">
            <a:extLst>
              <a:ext uri="{FF2B5EF4-FFF2-40B4-BE49-F238E27FC236}">
                <a16:creationId xmlns:a16="http://schemas.microsoft.com/office/drawing/2014/main" id="{8DDCD2E9-D153-4936-8AFE-768134059EA0}"/>
              </a:ext>
            </a:extLst>
          </p:cNvPr>
          <p:cNvSpPr/>
          <p:nvPr/>
        </p:nvSpPr>
        <p:spPr>
          <a:xfrm>
            <a:off x="9765807" y="2669464"/>
            <a:ext cx="1532586" cy="170725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Rakuten</a:t>
            </a:r>
          </a:p>
          <a:p>
            <a:pPr algn="ctr"/>
            <a:r>
              <a:rPr kumimoji="1" lang="en-US" altLang="ja-JP" dirty="0"/>
              <a:t>Server &amp;</a:t>
            </a:r>
          </a:p>
          <a:p>
            <a:pPr algn="ctr"/>
            <a:r>
              <a:rPr lang="en-US" altLang="ja-JP" dirty="0" err="1"/>
              <a:t>DataBase</a:t>
            </a:r>
            <a:endParaRPr kumimoji="1" lang="ja-JP" altLang="en-US" dirty="0"/>
          </a:p>
        </p:txBody>
      </p:sp>
      <p:cxnSp>
        <p:nvCxnSpPr>
          <p:cNvPr id="38" name="直線矢印コネクタ 37">
            <a:extLst>
              <a:ext uri="{FF2B5EF4-FFF2-40B4-BE49-F238E27FC236}">
                <a16:creationId xmlns:a16="http://schemas.microsoft.com/office/drawing/2014/main" id="{B279290B-E89A-43EC-9C5A-1A045D7B275A}"/>
              </a:ext>
            </a:extLst>
          </p:cNvPr>
          <p:cNvCxnSpPr>
            <a:cxnSpLocks/>
          </p:cNvCxnSpPr>
          <p:nvPr/>
        </p:nvCxnSpPr>
        <p:spPr>
          <a:xfrm flipV="1">
            <a:off x="8272503" y="3182511"/>
            <a:ext cx="1352282" cy="153602"/>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sp>
        <p:nvSpPr>
          <p:cNvPr id="39" name="テキスト ボックス 38">
            <a:extLst>
              <a:ext uri="{FF2B5EF4-FFF2-40B4-BE49-F238E27FC236}">
                <a16:creationId xmlns:a16="http://schemas.microsoft.com/office/drawing/2014/main" id="{FD3526E4-8AF7-41AA-BFA6-314E9BA3028A}"/>
              </a:ext>
            </a:extLst>
          </p:cNvPr>
          <p:cNvSpPr txBox="1"/>
          <p:nvPr/>
        </p:nvSpPr>
        <p:spPr>
          <a:xfrm>
            <a:off x="8534022" y="2820149"/>
            <a:ext cx="678391" cy="461665"/>
          </a:xfrm>
          <a:prstGeom prst="rect">
            <a:avLst/>
          </a:prstGeom>
          <a:noFill/>
        </p:spPr>
        <p:txBody>
          <a:bodyPr wrap="none" rtlCol="0">
            <a:spAutoFit/>
          </a:bodyPr>
          <a:lstStyle/>
          <a:p>
            <a:r>
              <a:rPr kumimoji="1" lang="en-US" altLang="ja-JP" sz="2400" dirty="0"/>
              <a:t>API</a:t>
            </a:r>
            <a:endParaRPr kumimoji="1" lang="ja-JP" altLang="en-US" sz="2400" dirty="0"/>
          </a:p>
        </p:txBody>
      </p:sp>
      <p:cxnSp>
        <p:nvCxnSpPr>
          <p:cNvPr id="40" name="直線矢印コネクタ 39">
            <a:extLst>
              <a:ext uri="{FF2B5EF4-FFF2-40B4-BE49-F238E27FC236}">
                <a16:creationId xmlns:a16="http://schemas.microsoft.com/office/drawing/2014/main" id="{D732C9EF-7DD7-493A-849A-80246353F401}"/>
              </a:ext>
            </a:extLst>
          </p:cNvPr>
          <p:cNvCxnSpPr>
            <a:cxnSpLocks/>
          </p:cNvCxnSpPr>
          <p:nvPr/>
        </p:nvCxnSpPr>
        <p:spPr>
          <a:xfrm flipH="1">
            <a:off x="8272503" y="3352684"/>
            <a:ext cx="1352282" cy="182242"/>
          </a:xfrm>
          <a:prstGeom prst="straightConnector1">
            <a:avLst/>
          </a:prstGeom>
          <a:ln w="82550">
            <a:tailEnd type="triangle"/>
          </a:ln>
        </p:spPr>
        <p:style>
          <a:lnRef idx="3">
            <a:schemeClr val="accent1"/>
          </a:lnRef>
          <a:fillRef idx="0">
            <a:schemeClr val="accent1"/>
          </a:fillRef>
          <a:effectRef idx="2">
            <a:schemeClr val="accent1"/>
          </a:effectRef>
          <a:fontRef idx="minor">
            <a:schemeClr val="tx1"/>
          </a:fontRef>
        </p:style>
      </p:cxnSp>
      <p:sp>
        <p:nvSpPr>
          <p:cNvPr id="41" name="テキスト ボックス 40">
            <a:extLst>
              <a:ext uri="{FF2B5EF4-FFF2-40B4-BE49-F238E27FC236}">
                <a16:creationId xmlns:a16="http://schemas.microsoft.com/office/drawing/2014/main" id="{EC25EC0D-FFC2-43B6-9006-D2A96B3AB9B7}"/>
              </a:ext>
            </a:extLst>
          </p:cNvPr>
          <p:cNvSpPr txBox="1"/>
          <p:nvPr/>
        </p:nvSpPr>
        <p:spPr>
          <a:xfrm>
            <a:off x="8504566" y="3511038"/>
            <a:ext cx="958917" cy="461665"/>
          </a:xfrm>
          <a:prstGeom prst="rect">
            <a:avLst/>
          </a:prstGeom>
          <a:noFill/>
        </p:spPr>
        <p:txBody>
          <a:bodyPr wrap="none" rtlCol="0">
            <a:spAutoFit/>
          </a:bodyPr>
          <a:lstStyle/>
          <a:p>
            <a:r>
              <a:rPr kumimoji="1" lang="en-US" altLang="ja-JP" sz="2400" dirty="0"/>
              <a:t>JSON</a:t>
            </a:r>
            <a:endParaRPr kumimoji="1" lang="ja-JP" altLang="en-US" sz="2400" dirty="0"/>
          </a:p>
        </p:txBody>
      </p:sp>
      <p:sp>
        <p:nvSpPr>
          <p:cNvPr id="42" name="楕円 41">
            <a:extLst>
              <a:ext uri="{FF2B5EF4-FFF2-40B4-BE49-F238E27FC236}">
                <a16:creationId xmlns:a16="http://schemas.microsoft.com/office/drawing/2014/main" id="{C6C18069-4ED4-48FF-8BDB-7597C6F803E8}"/>
              </a:ext>
            </a:extLst>
          </p:cNvPr>
          <p:cNvSpPr/>
          <p:nvPr/>
        </p:nvSpPr>
        <p:spPr>
          <a:xfrm>
            <a:off x="1764725" y="4792075"/>
            <a:ext cx="849360" cy="4799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dirty="0"/>
              <a:t>key</a:t>
            </a:r>
            <a:endParaRPr kumimoji="1" lang="ja-JP" altLang="en-US" sz="2000" dirty="0"/>
          </a:p>
        </p:txBody>
      </p:sp>
      <p:sp>
        <p:nvSpPr>
          <p:cNvPr id="44" name="楕円 43">
            <a:extLst>
              <a:ext uri="{FF2B5EF4-FFF2-40B4-BE49-F238E27FC236}">
                <a16:creationId xmlns:a16="http://schemas.microsoft.com/office/drawing/2014/main" id="{47643D77-420A-4EB9-B061-140BE5968E8B}"/>
              </a:ext>
            </a:extLst>
          </p:cNvPr>
          <p:cNvSpPr/>
          <p:nvPr/>
        </p:nvSpPr>
        <p:spPr>
          <a:xfrm>
            <a:off x="1772235" y="3199471"/>
            <a:ext cx="849360" cy="4799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dirty="0"/>
              <a:t>key</a:t>
            </a:r>
            <a:endParaRPr kumimoji="1" lang="ja-JP" altLang="en-US" sz="2000" dirty="0"/>
          </a:p>
        </p:txBody>
      </p:sp>
    </p:spTree>
    <p:extLst>
      <p:ext uri="{BB962C8B-B14F-4D97-AF65-F5344CB8AC3E}">
        <p14:creationId xmlns:p14="http://schemas.microsoft.com/office/powerpoint/2010/main" val="214350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3" y="1117600"/>
            <a:ext cx="10087429" cy="3649097"/>
          </a:xfrm>
        </p:spPr>
        <p:txBody>
          <a:bodyPr>
            <a:normAutofit/>
          </a:bodyPr>
          <a:lstStyle/>
          <a:p>
            <a:r>
              <a:rPr lang="ja-JP" altLang="en-US" sz="23900" b="1" dirty="0">
                <a:effectLst>
                  <a:outerShdw blurRad="38100" dist="38100" dir="2700000" algn="tl">
                    <a:srgbClr val="000000">
                      <a:alpha val="43137"/>
                    </a:srgbClr>
                  </a:outerShdw>
                </a:effectLst>
              </a:rPr>
              <a:t>４</a:t>
            </a:r>
            <a:endParaRPr kumimoji="1" lang="ja-JP" altLang="en-US" sz="23900" b="1" dirty="0">
              <a:effectLst>
                <a:outerShdw blurRad="38100" dist="38100" dir="2700000" algn="tl">
                  <a:srgbClr val="000000">
                    <a:alpha val="43137"/>
                  </a:srgbClr>
                </a:outerShdw>
              </a:effectLst>
            </a:endParaRP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7" y="4705123"/>
            <a:ext cx="9144000" cy="1655762"/>
          </a:xfrm>
        </p:spPr>
        <p:txBody>
          <a:bodyPr>
            <a:normAutofit/>
          </a:bodyPr>
          <a:lstStyle/>
          <a:p>
            <a:r>
              <a:rPr lang="en-US" altLang="ja-JP" sz="4800" b="1" dirty="0">
                <a:effectLst>
                  <a:outerShdw blurRad="38100" dist="38100" dir="2700000" algn="tl">
                    <a:srgbClr val="000000">
                      <a:alpha val="43137"/>
                    </a:srgbClr>
                  </a:outerShdw>
                </a:effectLst>
              </a:rPr>
              <a:t>Demo</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27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3" y="1117600"/>
            <a:ext cx="10087429" cy="3649097"/>
          </a:xfrm>
        </p:spPr>
        <p:txBody>
          <a:bodyPr>
            <a:normAutofit/>
          </a:bodyPr>
          <a:lstStyle/>
          <a:p>
            <a:r>
              <a:rPr lang="ja-JP" altLang="en-US" sz="23900" b="1" dirty="0">
                <a:effectLst>
                  <a:outerShdw blurRad="38100" dist="38100" dir="2700000" algn="tl">
                    <a:srgbClr val="000000">
                      <a:alpha val="43137"/>
                    </a:srgbClr>
                  </a:outerShdw>
                </a:effectLst>
              </a:rPr>
              <a:t>５</a:t>
            </a:r>
            <a:endParaRPr kumimoji="1" lang="ja-JP" altLang="en-US" sz="23900" b="1" dirty="0">
              <a:effectLst>
                <a:outerShdw blurRad="38100" dist="38100" dir="2700000" algn="tl">
                  <a:srgbClr val="000000">
                    <a:alpha val="43137"/>
                  </a:srgbClr>
                </a:outerShdw>
              </a:effectLst>
            </a:endParaRP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7" y="4705123"/>
            <a:ext cx="9144000" cy="1655762"/>
          </a:xfrm>
        </p:spPr>
        <p:txBody>
          <a:bodyPr>
            <a:normAutofit/>
          </a:bodyPr>
          <a:lstStyle/>
          <a:p>
            <a:r>
              <a:rPr lang="en-US" altLang="ja-JP" sz="4800" b="1" dirty="0">
                <a:effectLst>
                  <a:outerShdw blurRad="38100" dist="38100" dir="2700000" algn="tl">
                    <a:srgbClr val="000000">
                      <a:alpha val="43137"/>
                    </a:srgbClr>
                  </a:outerShdw>
                </a:effectLst>
              </a:rPr>
              <a:t>How to make use of it after joining Rakuten?</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673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3" y="1117600"/>
            <a:ext cx="10087429" cy="3649097"/>
          </a:xfrm>
        </p:spPr>
        <p:txBody>
          <a:bodyPr>
            <a:normAutofit/>
          </a:bodyPr>
          <a:lstStyle/>
          <a:p>
            <a:r>
              <a:rPr kumimoji="1" lang="ja-JP" altLang="en-US" sz="23900" b="1" dirty="0">
                <a:effectLst>
                  <a:outerShdw blurRad="38100" dist="38100" dir="2700000" algn="tl">
                    <a:srgbClr val="000000">
                      <a:alpha val="43137"/>
                    </a:srgbClr>
                  </a:outerShdw>
                </a:effectLst>
              </a:rPr>
              <a:t>１</a:t>
            </a: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7" y="4705123"/>
            <a:ext cx="9144000" cy="1655762"/>
          </a:xfrm>
        </p:spPr>
        <p:txBody>
          <a:bodyPr>
            <a:normAutofit/>
          </a:bodyPr>
          <a:lstStyle/>
          <a:p>
            <a:r>
              <a:rPr kumimoji="1" lang="en-US" altLang="ja-JP" sz="4800" b="1" dirty="0">
                <a:effectLst>
                  <a:outerShdw blurRad="38100" dist="38100" dir="2700000" algn="tl">
                    <a:srgbClr val="000000">
                      <a:alpha val="43137"/>
                    </a:srgbClr>
                  </a:outerShdw>
                </a:effectLst>
              </a:rPr>
              <a:t>Introduction</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9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4F2501-65FF-7D4F-8C99-7B591C9E87BA}"/>
              </a:ext>
            </a:extLst>
          </p:cNvPr>
          <p:cNvSpPr txBox="1"/>
          <p:nvPr/>
        </p:nvSpPr>
        <p:spPr>
          <a:xfrm>
            <a:off x="207653" y="5928474"/>
            <a:ext cx="11487440" cy="769441"/>
          </a:xfrm>
          <a:prstGeom prst="rect">
            <a:avLst/>
          </a:prstGeom>
          <a:noFill/>
        </p:spPr>
        <p:txBody>
          <a:bodyPr wrap="none" rtlCol="0">
            <a:spAutoFit/>
          </a:bodyPr>
          <a:lstStyle/>
          <a:p>
            <a:r>
              <a:rPr lang="en" altLang="ja-JP" sz="4400" dirty="0">
                <a:latin typeface="游ゴシック Light" panose="020B0300000000000000" pitchFamily="50" charset="-128"/>
                <a:ea typeface="游ゴシック Light" panose="020B0300000000000000" pitchFamily="50" charset="-128"/>
              </a:rPr>
              <a:t>5. How to make use of it after joining Rakuten?</a:t>
            </a:r>
          </a:p>
        </p:txBody>
      </p:sp>
      <p:sp>
        <p:nvSpPr>
          <p:cNvPr id="5" name="テキスト プレースホルダー 14">
            <a:extLst>
              <a:ext uri="{FF2B5EF4-FFF2-40B4-BE49-F238E27FC236}">
                <a16:creationId xmlns:a16="http://schemas.microsoft.com/office/drawing/2014/main" id="{C12B8531-B5CE-4C80-9F95-85DD1FC30D40}"/>
              </a:ext>
            </a:extLst>
          </p:cNvPr>
          <p:cNvSpPr>
            <a:spLocks noGrp="1"/>
          </p:cNvSpPr>
          <p:nvPr>
            <p:ph type="body" idx="1"/>
          </p:nvPr>
        </p:nvSpPr>
        <p:spPr>
          <a:xfrm>
            <a:off x="725420" y="448116"/>
            <a:ext cx="11161291" cy="4844503"/>
          </a:xfrm>
        </p:spPr>
        <p:txBody>
          <a:bodyPr>
            <a:normAutofit fontScale="92500" lnSpcReduction="20000"/>
          </a:bodyPr>
          <a:lstStyle/>
          <a:p>
            <a:pPr marL="457200" indent="-457200">
              <a:buFont typeface="Arial" panose="020B0604020202020204" pitchFamily="34" charset="0"/>
              <a:buChar char="•"/>
            </a:pPr>
            <a:r>
              <a:rPr lang="en-US" altLang="ja-JP" sz="3600" dirty="0">
                <a:solidFill>
                  <a:schemeClr val="tx1"/>
                </a:solidFill>
              </a:rPr>
              <a:t>Use learned knowledge of “HTML/JavaScript/PHP/API”</a:t>
            </a:r>
          </a:p>
          <a:p>
            <a:endParaRPr lang="en-US" altLang="ja-JP" sz="3600" dirty="0">
              <a:solidFill>
                <a:schemeClr val="tx1"/>
              </a:solidFill>
            </a:endParaRPr>
          </a:p>
          <a:p>
            <a:pPr marL="457200" indent="-457200">
              <a:buFont typeface="Arial" panose="020B0604020202020204" pitchFamily="34" charset="0"/>
              <a:buChar char="•"/>
            </a:pPr>
            <a:r>
              <a:rPr lang="en-US" altLang="ja-JP" sz="3600" dirty="0">
                <a:solidFill>
                  <a:schemeClr val="tx1"/>
                </a:solidFill>
              </a:rPr>
              <a:t>All-round engagement from design to development</a:t>
            </a:r>
          </a:p>
          <a:p>
            <a:endParaRPr lang="en-US" altLang="ja-JP" sz="3600" dirty="0">
              <a:solidFill>
                <a:schemeClr val="tx1"/>
              </a:solidFill>
            </a:endParaRPr>
          </a:p>
          <a:p>
            <a:pPr marL="457200" indent="-457200">
              <a:buFont typeface="Arial" panose="020B0604020202020204" pitchFamily="34" charset="0"/>
              <a:buChar char="•"/>
            </a:pPr>
            <a:r>
              <a:rPr lang="en-US" altLang="ja-JP" sz="3600" dirty="0">
                <a:solidFill>
                  <a:schemeClr val="tx1"/>
                </a:solidFill>
              </a:rPr>
              <a:t>We learned what service is useful for users</a:t>
            </a:r>
          </a:p>
          <a:p>
            <a:pPr marL="457200" indent="-457200">
              <a:buFont typeface="Arial" panose="020B0604020202020204" pitchFamily="34" charset="0"/>
              <a:buChar char="•"/>
            </a:pPr>
            <a:endParaRPr lang="en-US" altLang="ja-JP" sz="3600" dirty="0">
              <a:solidFill>
                <a:schemeClr val="tx1"/>
              </a:solidFill>
            </a:endParaRPr>
          </a:p>
          <a:p>
            <a:pPr marL="457200" indent="-457200">
              <a:buFont typeface="Arial" panose="020B0604020202020204" pitchFamily="34" charset="0"/>
              <a:buChar char="•"/>
            </a:pPr>
            <a:r>
              <a:rPr lang="en-US" altLang="ja-JP" sz="3600">
                <a:solidFill>
                  <a:schemeClr val="tx1"/>
                </a:solidFill>
              </a:rPr>
              <a:t>Experience of Team Development</a:t>
            </a:r>
            <a:endParaRPr lang="en-US" altLang="ja-JP" sz="3600" dirty="0">
              <a:solidFill>
                <a:schemeClr val="tx1"/>
              </a:solidFill>
            </a:endParaRPr>
          </a:p>
          <a:p>
            <a:pPr marL="457200" indent="-457200">
              <a:buFont typeface="Arial" panose="020B0604020202020204" pitchFamily="34" charset="0"/>
              <a:buChar char="•"/>
            </a:pPr>
            <a:endParaRPr lang="en-US" altLang="ja-JP" sz="3600" dirty="0">
              <a:solidFill>
                <a:schemeClr val="tx1"/>
              </a:solidFill>
            </a:endParaRPr>
          </a:p>
          <a:p>
            <a:pPr marL="457200" indent="-457200">
              <a:buFont typeface="Arial" panose="020B0604020202020204" pitchFamily="34" charset="0"/>
              <a:buChar char="•"/>
            </a:pPr>
            <a:r>
              <a:rPr lang="ja-JP" altLang="en-US" sz="3600" b="1" dirty="0">
                <a:solidFill>
                  <a:srgbClr val="DC143C"/>
                </a:solidFill>
                <a:effectLst>
                  <a:outerShdw blurRad="38100" dist="38100" dir="2700000" algn="tl">
                    <a:srgbClr val="000000">
                      <a:alpha val="43137"/>
                    </a:srgbClr>
                  </a:outerShdw>
                </a:effectLst>
              </a:rPr>
              <a:t>絆</a:t>
            </a:r>
            <a:r>
              <a:rPr lang="en-US" altLang="ja-JP" sz="3600" b="1" dirty="0">
                <a:solidFill>
                  <a:srgbClr val="DC143C"/>
                </a:solidFill>
                <a:effectLst>
                  <a:outerShdw blurRad="38100" dist="38100" dir="2700000" algn="tl">
                    <a:srgbClr val="000000">
                      <a:alpha val="43137"/>
                    </a:srgbClr>
                  </a:outerShdw>
                </a:effectLst>
              </a:rPr>
              <a:t>(KIZUNA)</a:t>
            </a:r>
          </a:p>
        </p:txBody>
      </p:sp>
    </p:spTree>
    <p:extLst>
      <p:ext uri="{BB962C8B-B14F-4D97-AF65-F5344CB8AC3E}">
        <p14:creationId xmlns:p14="http://schemas.microsoft.com/office/powerpoint/2010/main" val="30899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597487" y="1665196"/>
            <a:ext cx="9144000" cy="1655762"/>
          </a:xfrm>
        </p:spPr>
        <p:txBody>
          <a:bodyPr>
            <a:normAutofit/>
          </a:bodyPr>
          <a:lstStyle/>
          <a:p>
            <a:pPr algn="l"/>
            <a:r>
              <a:rPr kumimoji="1" lang="en-US" altLang="ja-JP" sz="4800" b="1" u="sng" dirty="0">
                <a:effectLst>
                  <a:outerShdw blurRad="38100" dist="38100" dir="2700000" algn="tl">
                    <a:srgbClr val="000000">
                      <a:alpha val="43137"/>
                    </a:srgbClr>
                  </a:outerShdw>
                </a:effectLst>
              </a:rPr>
              <a:t>Acknowledgement</a:t>
            </a:r>
            <a:endParaRPr kumimoji="1" lang="ja-JP" altLang="en-US" sz="4800" b="1" u="sng" dirty="0">
              <a:effectLst>
                <a:outerShdw blurRad="38100" dist="38100" dir="2700000" algn="tl">
                  <a:srgbClr val="000000">
                    <a:alpha val="43137"/>
                  </a:srgbClr>
                </a:outerShdw>
              </a:effectLst>
            </a:endParaRPr>
          </a:p>
        </p:txBody>
      </p:sp>
      <p:sp>
        <p:nvSpPr>
          <p:cNvPr id="4" name="字幕 2">
            <a:extLst>
              <a:ext uri="{FF2B5EF4-FFF2-40B4-BE49-F238E27FC236}">
                <a16:creationId xmlns:a16="http://schemas.microsoft.com/office/drawing/2014/main" id="{A95BAD0F-BB87-4FCA-8AC2-049C4A2FAB95}"/>
              </a:ext>
            </a:extLst>
          </p:cNvPr>
          <p:cNvSpPr txBox="1">
            <a:spLocks/>
          </p:cNvSpPr>
          <p:nvPr/>
        </p:nvSpPr>
        <p:spPr>
          <a:xfrm>
            <a:off x="920456" y="2913664"/>
            <a:ext cx="11208969" cy="3898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685800" indent="-685800" algn="l">
              <a:buFont typeface="Arial" panose="020B0604020202020204" pitchFamily="34" charset="0"/>
              <a:buChar char="•"/>
            </a:pPr>
            <a:r>
              <a:rPr lang="en-US" altLang="ja-JP" sz="4800" dirty="0"/>
              <a:t>All of </a:t>
            </a:r>
            <a:r>
              <a:rPr lang="en-US" altLang="ja-JP" sz="4800" dirty="0" err="1"/>
              <a:t>NexSeed</a:t>
            </a:r>
            <a:r>
              <a:rPr lang="en-US" altLang="ja-JP" sz="4800" dirty="0"/>
              <a:t> Staff and Student</a:t>
            </a:r>
          </a:p>
          <a:p>
            <a:pPr marL="685800" indent="-685800" algn="l">
              <a:buFont typeface="Arial" panose="020B0604020202020204" pitchFamily="34" charset="0"/>
              <a:buChar char="•"/>
            </a:pPr>
            <a:r>
              <a:rPr lang="en-US" altLang="ja-JP" sz="4800" dirty="0"/>
              <a:t>Ms. Inoue, Ms. Melissa, Mr. Yoshida</a:t>
            </a:r>
          </a:p>
          <a:p>
            <a:pPr marL="685800" indent="-685800" algn="l">
              <a:buFont typeface="Arial" panose="020B0604020202020204" pitchFamily="34" charset="0"/>
              <a:buChar char="•"/>
            </a:pPr>
            <a:endParaRPr lang="ja-JP" altLang="en-US" sz="4800" dirty="0"/>
          </a:p>
        </p:txBody>
      </p:sp>
    </p:spTree>
    <p:extLst>
      <p:ext uri="{BB962C8B-B14F-4D97-AF65-F5344CB8AC3E}">
        <p14:creationId xmlns:p14="http://schemas.microsoft.com/office/powerpoint/2010/main" val="421390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4000" y="3018958"/>
            <a:ext cx="9144000" cy="1655762"/>
          </a:xfrm>
        </p:spPr>
        <p:txBody>
          <a:bodyPr>
            <a:normAutofit/>
          </a:bodyPr>
          <a:lstStyle/>
          <a:p>
            <a:r>
              <a:rPr lang="en-US" altLang="ja-JP" sz="4800" b="1" dirty="0">
                <a:effectLst>
                  <a:outerShdw blurRad="38100" dist="38100" dir="2700000" algn="tl">
                    <a:srgbClr val="000000">
                      <a:alpha val="43137"/>
                    </a:srgbClr>
                  </a:outerShdw>
                </a:effectLst>
              </a:rPr>
              <a:t>Thank you for your listening.</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01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974EA85-F422-43A0-94CB-B3DAF1E617AD}"/>
              </a:ext>
            </a:extLst>
          </p:cNvPr>
          <p:cNvSpPr txBox="1">
            <a:spLocks/>
          </p:cNvSpPr>
          <p:nvPr/>
        </p:nvSpPr>
        <p:spPr>
          <a:xfrm>
            <a:off x="838200" y="328791"/>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a:t>Our goal</a:t>
            </a:r>
            <a:endParaRPr lang="ja-JP" altLang="en-US" dirty="0"/>
          </a:p>
        </p:txBody>
      </p:sp>
      <p:sp>
        <p:nvSpPr>
          <p:cNvPr id="5" name="コンテンツ プレースホルダー 2">
            <a:extLst>
              <a:ext uri="{FF2B5EF4-FFF2-40B4-BE49-F238E27FC236}">
                <a16:creationId xmlns:a16="http://schemas.microsoft.com/office/drawing/2014/main" id="{2B8C0E38-E07E-4482-85FF-3D19CC8DA12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 altLang="ja-JP" sz="3200" dirty="0">
                <a:solidFill>
                  <a:schemeClr val="tx1"/>
                </a:solidFill>
              </a:rPr>
              <a:t>Create a prototype of website that you can find products in a shortest way</a:t>
            </a:r>
          </a:p>
        </p:txBody>
      </p:sp>
      <p:grpSp>
        <p:nvGrpSpPr>
          <p:cNvPr id="6" name="グループ化 5">
            <a:extLst>
              <a:ext uri="{FF2B5EF4-FFF2-40B4-BE49-F238E27FC236}">
                <a16:creationId xmlns:a16="http://schemas.microsoft.com/office/drawing/2014/main" id="{BE2DD56D-D482-41C2-9FE6-F7565A08A5BE}"/>
              </a:ext>
            </a:extLst>
          </p:cNvPr>
          <p:cNvGrpSpPr/>
          <p:nvPr/>
        </p:nvGrpSpPr>
        <p:grpSpPr>
          <a:xfrm>
            <a:off x="8413030" y="3346806"/>
            <a:ext cx="1299029" cy="1090726"/>
            <a:chOff x="8274746" y="3898421"/>
            <a:chExt cx="1299029" cy="1090726"/>
          </a:xfrm>
        </p:grpSpPr>
        <p:pic>
          <p:nvPicPr>
            <p:cNvPr id="7" name="グラフィックス 6" descr="靴">
              <a:extLst>
                <a:ext uri="{FF2B5EF4-FFF2-40B4-BE49-F238E27FC236}">
                  <a16:creationId xmlns:a16="http://schemas.microsoft.com/office/drawing/2014/main" id="{944663D0-46C0-46AB-8C6E-E905690B61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7061" y="3940951"/>
              <a:ext cx="914400" cy="914400"/>
            </a:xfrm>
            <a:prstGeom prst="rect">
              <a:avLst/>
            </a:prstGeom>
          </p:spPr>
        </p:pic>
        <p:sp>
          <p:nvSpPr>
            <p:cNvPr id="8" name="正方形/長方形 7">
              <a:extLst>
                <a:ext uri="{FF2B5EF4-FFF2-40B4-BE49-F238E27FC236}">
                  <a16:creationId xmlns:a16="http://schemas.microsoft.com/office/drawing/2014/main" id="{E5E3ABEB-D303-4416-A7D8-B4E8AB113374}"/>
                </a:ext>
              </a:extLst>
            </p:cNvPr>
            <p:cNvSpPr/>
            <p:nvPr/>
          </p:nvSpPr>
          <p:spPr>
            <a:xfrm>
              <a:off x="8274746" y="3898421"/>
              <a:ext cx="1299029" cy="10907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9" name="フリーフォーム 10">
            <a:extLst>
              <a:ext uri="{FF2B5EF4-FFF2-40B4-BE49-F238E27FC236}">
                <a16:creationId xmlns:a16="http://schemas.microsoft.com/office/drawing/2014/main" id="{2D2DA200-15B6-4F2E-8A87-C7C03C1577B7}"/>
              </a:ext>
            </a:extLst>
          </p:cNvPr>
          <p:cNvSpPr/>
          <p:nvPr/>
        </p:nvSpPr>
        <p:spPr>
          <a:xfrm>
            <a:off x="4333715" y="3304970"/>
            <a:ext cx="3742661" cy="851103"/>
          </a:xfrm>
          <a:custGeom>
            <a:avLst/>
            <a:gdLst>
              <a:gd name="connsiteX0" fmla="*/ 0 w 3742661"/>
              <a:gd name="connsiteY0" fmla="*/ 616995 h 851103"/>
              <a:gd name="connsiteX1" fmla="*/ 680484 w 3742661"/>
              <a:gd name="connsiteY1" fmla="*/ 42837 h 851103"/>
              <a:gd name="connsiteX2" fmla="*/ 1127051 w 3742661"/>
              <a:gd name="connsiteY2" fmla="*/ 744586 h 851103"/>
              <a:gd name="connsiteX3" fmla="*/ 1552354 w 3742661"/>
              <a:gd name="connsiteY3" fmla="*/ 307 h 851103"/>
              <a:gd name="connsiteX4" fmla="*/ 2020186 w 3742661"/>
              <a:gd name="connsiteY4" fmla="*/ 850912 h 851103"/>
              <a:gd name="connsiteX5" fmla="*/ 2381693 w 3742661"/>
              <a:gd name="connsiteY5" fmla="*/ 85368 h 851103"/>
              <a:gd name="connsiteX6" fmla="*/ 2828261 w 3742661"/>
              <a:gd name="connsiteY6" fmla="*/ 829647 h 851103"/>
              <a:gd name="connsiteX7" fmla="*/ 3125972 w 3742661"/>
              <a:gd name="connsiteY7" fmla="*/ 85368 h 851103"/>
              <a:gd name="connsiteX8" fmla="*/ 3742661 w 3742661"/>
              <a:gd name="connsiteY8" fmla="*/ 383079 h 85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2661" h="851103">
                <a:moveTo>
                  <a:pt x="0" y="616995"/>
                </a:moveTo>
                <a:cubicBezTo>
                  <a:pt x="246321" y="319283"/>
                  <a:pt x="492642" y="21572"/>
                  <a:pt x="680484" y="42837"/>
                </a:cubicBezTo>
                <a:cubicBezTo>
                  <a:pt x="868326" y="64102"/>
                  <a:pt x="981739" y="751674"/>
                  <a:pt x="1127051" y="744586"/>
                </a:cubicBezTo>
                <a:cubicBezTo>
                  <a:pt x="1272363" y="737498"/>
                  <a:pt x="1403498" y="-17414"/>
                  <a:pt x="1552354" y="307"/>
                </a:cubicBezTo>
                <a:cubicBezTo>
                  <a:pt x="1701210" y="18028"/>
                  <a:pt x="1881963" y="836735"/>
                  <a:pt x="2020186" y="850912"/>
                </a:cubicBezTo>
                <a:cubicBezTo>
                  <a:pt x="2158409" y="865089"/>
                  <a:pt x="2247014" y="88912"/>
                  <a:pt x="2381693" y="85368"/>
                </a:cubicBezTo>
                <a:cubicBezTo>
                  <a:pt x="2516372" y="81824"/>
                  <a:pt x="2704215" y="829647"/>
                  <a:pt x="2828261" y="829647"/>
                </a:cubicBezTo>
                <a:cubicBezTo>
                  <a:pt x="2952307" y="829647"/>
                  <a:pt x="2973572" y="159796"/>
                  <a:pt x="3125972" y="85368"/>
                </a:cubicBezTo>
                <a:cubicBezTo>
                  <a:pt x="3278372" y="10940"/>
                  <a:pt x="3510516" y="197009"/>
                  <a:pt x="3742661" y="383079"/>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2FA3EA86-438A-42B5-875B-B6AFF3E83404}"/>
              </a:ext>
            </a:extLst>
          </p:cNvPr>
          <p:cNvCxnSpPr/>
          <p:nvPr/>
        </p:nvCxnSpPr>
        <p:spPr>
          <a:xfrm flipV="1">
            <a:off x="4333715" y="4261900"/>
            <a:ext cx="3742661" cy="4609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乗算記号 10">
            <a:extLst>
              <a:ext uri="{FF2B5EF4-FFF2-40B4-BE49-F238E27FC236}">
                <a16:creationId xmlns:a16="http://schemas.microsoft.com/office/drawing/2014/main" id="{B1B9A4A3-6493-4FD1-A026-82B0C309CFC8}"/>
              </a:ext>
            </a:extLst>
          </p:cNvPr>
          <p:cNvSpPr/>
          <p:nvPr/>
        </p:nvSpPr>
        <p:spPr>
          <a:xfrm>
            <a:off x="5692995" y="3036350"/>
            <a:ext cx="1637414" cy="1119723"/>
          </a:xfrm>
          <a:prstGeom prst="mathMultiply">
            <a:avLst>
              <a:gd name="adj1" fmla="val 832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ドーナツ 14">
            <a:extLst>
              <a:ext uri="{FF2B5EF4-FFF2-40B4-BE49-F238E27FC236}">
                <a16:creationId xmlns:a16="http://schemas.microsoft.com/office/drawing/2014/main" id="{47B61BF0-E45D-49D0-8C14-C7F400460FD2}"/>
              </a:ext>
            </a:extLst>
          </p:cNvPr>
          <p:cNvSpPr/>
          <p:nvPr/>
        </p:nvSpPr>
        <p:spPr>
          <a:xfrm>
            <a:off x="5500680" y="4003267"/>
            <a:ext cx="987985" cy="978194"/>
          </a:xfrm>
          <a:prstGeom prst="donut">
            <a:avLst>
              <a:gd name="adj" fmla="val 72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3" name="グラフィックス 12" descr="インターネット">
            <a:extLst>
              <a:ext uri="{FF2B5EF4-FFF2-40B4-BE49-F238E27FC236}">
                <a16:creationId xmlns:a16="http://schemas.microsoft.com/office/drawing/2014/main" id="{2D57C612-8130-4199-878F-F6257745AE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0071" y="3460031"/>
            <a:ext cx="1871330" cy="1871330"/>
          </a:xfrm>
          <a:prstGeom prst="rect">
            <a:avLst/>
          </a:prstGeom>
        </p:spPr>
      </p:pic>
      <p:sp>
        <p:nvSpPr>
          <p:cNvPr id="14" name="タイトル 1">
            <a:extLst>
              <a:ext uri="{FF2B5EF4-FFF2-40B4-BE49-F238E27FC236}">
                <a16:creationId xmlns:a16="http://schemas.microsoft.com/office/drawing/2014/main" id="{45A477F4-0238-483A-B5A9-4219A03FD62B}"/>
              </a:ext>
            </a:extLst>
          </p:cNvPr>
          <p:cNvSpPr>
            <a:spLocks noGrp="1"/>
          </p:cNvSpPr>
          <p:nvPr>
            <p:ph type="title"/>
          </p:nvPr>
        </p:nvSpPr>
        <p:spPr>
          <a:xfrm>
            <a:off x="63054" y="5791199"/>
            <a:ext cx="10515600" cy="1066801"/>
          </a:xfrm>
        </p:spPr>
        <p:txBody>
          <a:bodyPr/>
          <a:lstStyle/>
          <a:p>
            <a:r>
              <a:rPr lang="en-US" altLang="ja-JP" dirty="0"/>
              <a:t>1. Introduction</a:t>
            </a:r>
            <a:endParaRPr kumimoji="1" lang="ja-JP" altLang="en-US" dirty="0"/>
          </a:p>
        </p:txBody>
      </p:sp>
    </p:spTree>
    <p:extLst>
      <p:ext uri="{BB962C8B-B14F-4D97-AF65-F5344CB8AC3E}">
        <p14:creationId xmlns:p14="http://schemas.microsoft.com/office/powerpoint/2010/main" val="209889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1900D-9DCB-4487-BB9E-6E819833B5BA}"/>
              </a:ext>
            </a:extLst>
          </p:cNvPr>
          <p:cNvSpPr>
            <a:spLocks noGrp="1"/>
          </p:cNvSpPr>
          <p:nvPr>
            <p:ph type="title"/>
          </p:nvPr>
        </p:nvSpPr>
        <p:spPr>
          <a:xfrm>
            <a:off x="63054" y="5791199"/>
            <a:ext cx="10515600" cy="1066801"/>
          </a:xfrm>
        </p:spPr>
        <p:txBody>
          <a:bodyPr/>
          <a:lstStyle/>
          <a:p>
            <a:r>
              <a:rPr lang="en-US" altLang="ja-JP" dirty="0"/>
              <a:t>1. Introduction</a:t>
            </a:r>
            <a:endParaRPr kumimoji="1" lang="ja-JP" altLang="en-US" dirty="0"/>
          </a:p>
        </p:txBody>
      </p:sp>
      <p:grpSp>
        <p:nvGrpSpPr>
          <p:cNvPr id="3" name="図形グループ 2"/>
          <p:cNvGrpSpPr/>
          <p:nvPr/>
        </p:nvGrpSpPr>
        <p:grpSpPr>
          <a:xfrm>
            <a:off x="377372" y="206827"/>
            <a:ext cx="5537200" cy="5243286"/>
            <a:chOff x="312057" y="206828"/>
            <a:chExt cx="5537200" cy="5243286"/>
          </a:xfrm>
        </p:grpSpPr>
        <p:sp>
          <p:nvSpPr>
            <p:cNvPr id="6" name="正方形/長方形 5">
              <a:extLst>
                <a:ext uri="{FF2B5EF4-FFF2-40B4-BE49-F238E27FC236}">
                  <a16:creationId xmlns:a16="http://schemas.microsoft.com/office/drawing/2014/main" id="{F956DD7C-C058-479F-9AD0-1631619655B0}"/>
                </a:ext>
              </a:extLst>
            </p:cNvPr>
            <p:cNvSpPr/>
            <p:nvPr/>
          </p:nvSpPr>
          <p:spPr>
            <a:xfrm>
              <a:off x="312057" y="653143"/>
              <a:ext cx="5537200" cy="479697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b="1" u="sng" dirty="0">
                  <a:solidFill>
                    <a:schemeClr val="tx1"/>
                  </a:solidFill>
                  <a:effectLst>
                    <a:outerShdw blurRad="38100" dist="38100" dir="2700000" algn="tl">
                      <a:srgbClr val="000000">
                        <a:alpha val="43137"/>
                      </a:srgbClr>
                    </a:outerShdw>
                  </a:effectLst>
                </a:rPr>
                <a:t>Member</a:t>
              </a:r>
              <a:endParaRPr lang="en-US" altLang="ja-JP" sz="2000" b="1" u="sng" dirty="0">
                <a:solidFill>
                  <a:schemeClr val="tx1"/>
                </a:solidFill>
                <a:effectLst>
                  <a:outerShdw blurRad="38100" dist="38100" dir="2700000" algn="tl">
                    <a:srgbClr val="000000">
                      <a:alpha val="43137"/>
                    </a:srgbClr>
                  </a:outerShdw>
                </a:effectLst>
              </a:endParaRPr>
            </a:p>
            <a:p>
              <a:pPr lvl="1"/>
              <a:r>
                <a:rPr lang="en-US" altLang="ja-JP" sz="2400" dirty="0" err="1">
                  <a:solidFill>
                    <a:schemeClr val="tx1"/>
                  </a:solidFill>
                </a:rPr>
                <a:t>Takehiro</a:t>
              </a:r>
              <a:r>
                <a:rPr lang="en-US" altLang="ja-JP" sz="2400" dirty="0">
                  <a:solidFill>
                    <a:schemeClr val="tx1"/>
                  </a:solidFill>
                </a:rPr>
                <a:t> </a:t>
              </a:r>
              <a:r>
                <a:rPr lang="en-US" altLang="ja-JP" sz="2400" dirty="0" err="1">
                  <a:solidFill>
                    <a:schemeClr val="tx1"/>
                  </a:solidFill>
                </a:rPr>
                <a:t>Tezuka</a:t>
              </a:r>
              <a:endParaRPr lang="en-US" altLang="ja-JP" sz="2400" dirty="0">
                <a:solidFill>
                  <a:schemeClr val="tx1"/>
                </a:solidFill>
              </a:endParaRPr>
            </a:p>
            <a:p>
              <a:pPr lvl="1"/>
              <a:r>
                <a:rPr lang="en-US" altLang="ja-JP" sz="2400" dirty="0">
                  <a:solidFill>
                    <a:schemeClr val="tx1"/>
                  </a:solidFill>
                </a:rPr>
                <a:t>Lei </a:t>
              </a:r>
              <a:r>
                <a:rPr lang="en-US" altLang="ja-JP" sz="2400" dirty="0" err="1">
                  <a:solidFill>
                    <a:schemeClr val="tx1"/>
                  </a:solidFill>
                </a:rPr>
                <a:t>Puwen</a:t>
              </a:r>
              <a:endParaRPr lang="en-US" altLang="ja-JP" sz="2400" dirty="0">
                <a:solidFill>
                  <a:schemeClr val="tx1"/>
                </a:solidFill>
              </a:endParaRPr>
            </a:p>
            <a:p>
              <a:pPr lvl="1"/>
              <a:r>
                <a:rPr lang="en-US" altLang="ja-JP" sz="2400" dirty="0" err="1">
                  <a:solidFill>
                    <a:schemeClr val="tx1"/>
                  </a:solidFill>
                </a:rPr>
                <a:t>Nobuki</a:t>
              </a:r>
              <a:r>
                <a:rPr lang="en-US" altLang="ja-JP" sz="2400" dirty="0">
                  <a:solidFill>
                    <a:schemeClr val="tx1"/>
                  </a:solidFill>
                </a:rPr>
                <a:t> Kasai</a:t>
              </a:r>
            </a:p>
            <a:p>
              <a:pPr lvl="1"/>
              <a:endParaRPr lang="en-US" altLang="ja-JP" dirty="0">
                <a:solidFill>
                  <a:schemeClr val="tx1"/>
                </a:solidFill>
              </a:endParaRPr>
            </a:p>
            <a:p>
              <a:r>
                <a:rPr kumimoji="1" lang="en-US" altLang="ja-JP" sz="2800" b="1" dirty="0">
                  <a:solidFill>
                    <a:schemeClr val="tx1"/>
                  </a:solidFill>
                  <a:effectLst>
                    <a:outerShdw blurRad="38100" dist="38100" dir="2700000" algn="tl">
                      <a:srgbClr val="000000">
                        <a:alpha val="43137"/>
                      </a:srgbClr>
                    </a:outerShdw>
                  </a:effectLst>
                </a:rPr>
                <a:t>Role</a:t>
              </a:r>
            </a:p>
            <a:p>
              <a:pPr lvl="1"/>
              <a:r>
                <a:rPr lang="en-US" altLang="ja-JP" sz="2400" dirty="0">
                  <a:solidFill>
                    <a:schemeClr val="tx1"/>
                  </a:solidFill>
                </a:rPr>
                <a:t>Make Web pages</a:t>
              </a:r>
            </a:p>
            <a:p>
              <a:pPr lvl="1"/>
              <a:endParaRPr lang="en-US" altLang="ja-JP" sz="2400" dirty="0">
                <a:solidFill>
                  <a:schemeClr val="tx1"/>
                </a:solidFill>
              </a:endParaRPr>
            </a:p>
            <a:p>
              <a:r>
                <a:rPr lang="en-US" altLang="ja-JP" sz="2800" b="1" dirty="0">
                  <a:solidFill>
                    <a:schemeClr val="tx1"/>
                  </a:solidFill>
                  <a:effectLst>
                    <a:outerShdw blurRad="38100" dist="38100" dir="2700000" algn="tl">
                      <a:srgbClr val="000000">
                        <a:alpha val="43137"/>
                      </a:srgbClr>
                    </a:outerShdw>
                  </a:effectLst>
                </a:rPr>
                <a:t>Using Technology</a:t>
              </a:r>
            </a:p>
            <a:p>
              <a:pPr lvl="1"/>
              <a:r>
                <a:rPr lang="en-US" altLang="ja-JP" sz="2400" dirty="0">
                  <a:solidFill>
                    <a:schemeClr val="tx1"/>
                  </a:solidFill>
                </a:rPr>
                <a:t>HTML , </a:t>
              </a:r>
              <a:r>
                <a:rPr lang="en-US" altLang="ja-JP" sz="2400" dirty="0" err="1">
                  <a:solidFill>
                    <a:schemeClr val="tx1"/>
                  </a:solidFill>
                </a:rPr>
                <a:t>Javascript</a:t>
              </a:r>
              <a:r>
                <a:rPr lang="en-US" altLang="ja-JP" sz="2400" dirty="0">
                  <a:solidFill>
                    <a:schemeClr val="tx1"/>
                  </a:solidFill>
                </a:rPr>
                <a:t> , CSS</a:t>
              </a:r>
            </a:p>
          </p:txBody>
        </p:sp>
        <p:sp>
          <p:nvSpPr>
            <p:cNvPr id="4" name="正方形/長方形 3">
              <a:extLst>
                <a:ext uri="{FF2B5EF4-FFF2-40B4-BE49-F238E27FC236}">
                  <a16:creationId xmlns:a16="http://schemas.microsoft.com/office/drawing/2014/main" id="{CEECA8E6-CD27-4A97-9731-2B0D9E0A2E57}"/>
                </a:ext>
              </a:extLst>
            </p:cNvPr>
            <p:cNvSpPr/>
            <p:nvPr/>
          </p:nvSpPr>
          <p:spPr>
            <a:xfrm>
              <a:off x="876864" y="206828"/>
              <a:ext cx="4122057" cy="892629"/>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Front End Group</a:t>
              </a:r>
              <a:endParaRPr kumimoji="1" lang="ja-JP" altLang="en-US" sz="2800" dirty="0"/>
            </a:p>
          </p:txBody>
        </p:sp>
      </p:grpSp>
      <p:grpSp>
        <p:nvGrpSpPr>
          <p:cNvPr id="8" name="図形グループ 7"/>
          <p:cNvGrpSpPr/>
          <p:nvPr/>
        </p:nvGrpSpPr>
        <p:grpSpPr>
          <a:xfrm>
            <a:off x="6469741" y="206826"/>
            <a:ext cx="5537200" cy="5243287"/>
            <a:chOff x="6469742" y="206827"/>
            <a:chExt cx="5537200" cy="5243287"/>
          </a:xfrm>
        </p:grpSpPr>
        <p:sp>
          <p:nvSpPr>
            <p:cNvPr id="7" name="正方形/長方形 6">
              <a:extLst>
                <a:ext uri="{FF2B5EF4-FFF2-40B4-BE49-F238E27FC236}">
                  <a16:creationId xmlns:a16="http://schemas.microsoft.com/office/drawing/2014/main" id="{35B78278-3F05-4D6A-874C-934848CEE672}"/>
                </a:ext>
              </a:extLst>
            </p:cNvPr>
            <p:cNvSpPr/>
            <p:nvPr/>
          </p:nvSpPr>
          <p:spPr>
            <a:xfrm>
              <a:off x="6469742" y="653143"/>
              <a:ext cx="5537200" cy="4796971"/>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b="1" u="sng" dirty="0">
                  <a:solidFill>
                    <a:schemeClr val="tx1"/>
                  </a:solidFill>
                  <a:effectLst>
                    <a:outerShdw blurRad="38100" dist="38100" dir="2700000" algn="tl">
                      <a:srgbClr val="000000">
                        <a:alpha val="43137"/>
                      </a:srgbClr>
                    </a:outerShdw>
                  </a:effectLst>
                </a:rPr>
                <a:t>Member</a:t>
              </a:r>
              <a:endParaRPr lang="en-US" altLang="ja-JP" sz="2000" b="1" u="sng" dirty="0">
                <a:solidFill>
                  <a:schemeClr val="tx1"/>
                </a:solidFill>
                <a:effectLst>
                  <a:outerShdw blurRad="38100" dist="38100" dir="2700000" algn="tl">
                    <a:srgbClr val="000000">
                      <a:alpha val="43137"/>
                    </a:srgbClr>
                  </a:outerShdw>
                </a:effectLst>
              </a:endParaRPr>
            </a:p>
            <a:p>
              <a:pPr lvl="1"/>
              <a:r>
                <a:rPr lang="en-US" altLang="ja-JP" sz="2400" dirty="0">
                  <a:solidFill>
                    <a:schemeClr val="tx1"/>
                  </a:solidFill>
                </a:rPr>
                <a:t>Ryo Yamaguchi</a:t>
              </a:r>
            </a:p>
            <a:p>
              <a:pPr lvl="1"/>
              <a:r>
                <a:rPr lang="en-US" altLang="ja-JP" sz="2400" dirty="0">
                  <a:solidFill>
                    <a:schemeClr val="tx1"/>
                  </a:solidFill>
                </a:rPr>
                <a:t>Yuka </a:t>
              </a:r>
              <a:r>
                <a:rPr lang="en-US" altLang="ja-JP" sz="2400" dirty="0" err="1">
                  <a:solidFill>
                    <a:schemeClr val="tx1"/>
                  </a:solidFill>
                </a:rPr>
                <a:t>Oe</a:t>
              </a:r>
              <a:endParaRPr lang="en-US" altLang="ja-JP" sz="2400" dirty="0">
                <a:solidFill>
                  <a:schemeClr val="tx1"/>
                </a:solidFill>
              </a:endParaRPr>
            </a:p>
            <a:p>
              <a:pPr lvl="1"/>
              <a:endParaRPr lang="en-US" altLang="ja-JP" dirty="0">
                <a:solidFill>
                  <a:schemeClr val="tx1"/>
                </a:solidFill>
              </a:endParaRPr>
            </a:p>
            <a:p>
              <a:r>
                <a:rPr lang="en-US" altLang="ja-JP" sz="2800" b="1" dirty="0">
                  <a:solidFill>
                    <a:schemeClr val="tx1"/>
                  </a:solidFill>
                  <a:effectLst>
                    <a:outerShdw blurRad="38100" dist="38100" dir="2700000" algn="tl">
                      <a:srgbClr val="000000">
                        <a:alpha val="43137"/>
                      </a:srgbClr>
                    </a:outerShdw>
                  </a:effectLst>
                </a:rPr>
                <a:t>Role</a:t>
              </a:r>
            </a:p>
            <a:p>
              <a:pPr lvl="1"/>
              <a:r>
                <a:rPr lang="en-US" altLang="ja-JP" sz="2400" dirty="0">
                  <a:solidFill>
                    <a:schemeClr val="tx1"/>
                  </a:solidFill>
                </a:rPr>
                <a:t>get necessary item data from “Rakuten API”</a:t>
              </a:r>
            </a:p>
            <a:p>
              <a:pPr lvl="1"/>
              <a:endParaRPr lang="en-US" altLang="ja-JP" sz="2400" dirty="0">
                <a:solidFill>
                  <a:schemeClr val="tx1"/>
                </a:solidFill>
              </a:endParaRPr>
            </a:p>
            <a:p>
              <a:r>
                <a:rPr lang="en-US" altLang="ja-JP" sz="2800" b="1" dirty="0">
                  <a:solidFill>
                    <a:schemeClr val="tx1"/>
                  </a:solidFill>
                  <a:effectLst>
                    <a:outerShdw blurRad="38100" dist="38100" dir="2700000" algn="tl">
                      <a:srgbClr val="000000">
                        <a:alpha val="43137"/>
                      </a:srgbClr>
                    </a:outerShdw>
                  </a:effectLst>
                </a:rPr>
                <a:t>Using Technology</a:t>
              </a:r>
            </a:p>
            <a:p>
              <a:pPr lvl="1"/>
              <a:r>
                <a:rPr lang="en-US" altLang="ja-JP" sz="2400" dirty="0">
                  <a:solidFill>
                    <a:schemeClr val="tx1"/>
                  </a:solidFill>
                </a:rPr>
                <a:t>PHP, Rakuten API</a:t>
              </a:r>
            </a:p>
          </p:txBody>
        </p:sp>
        <p:sp>
          <p:nvSpPr>
            <p:cNvPr id="5" name="正方形/長方形 4">
              <a:extLst>
                <a:ext uri="{FF2B5EF4-FFF2-40B4-BE49-F238E27FC236}">
                  <a16:creationId xmlns:a16="http://schemas.microsoft.com/office/drawing/2014/main" id="{F8E0D2C3-F1D5-4867-8853-3AED5D1CB953}"/>
                </a:ext>
              </a:extLst>
            </p:cNvPr>
            <p:cNvSpPr/>
            <p:nvPr/>
          </p:nvSpPr>
          <p:spPr>
            <a:xfrm>
              <a:off x="7177313" y="206827"/>
              <a:ext cx="4122057" cy="892629"/>
            </a:xfrm>
            <a:prstGeom prst="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Back End Group</a:t>
              </a:r>
              <a:endParaRPr kumimoji="1" lang="ja-JP" altLang="en-US" sz="2800" dirty="0"/>
            </a:p>
          </p:txBody>
        </p:sp>
      </p:grpSp>
      <p:sp>
        <p:nvSpPr>
          <p:cNvPr id="23" name="右矢印 22"/>
          <p:cNvSpPr/>
          <p:nvPr/>
        </p:nvSpPr>
        <p:spPr>
          <a:xfrm>
            <a:off x="5914566" y="653140"/>
            <a:ext cx="1076328" cy="31024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下矢印 23"/>
          <p:cNvSpPr/>
          <p:nvPr/>
        </p:nvSpPr>
        <p:spPr>
          <a:xfrm>
            <a:off x="8837475" y="1269544"/>
            <a:ext cx="801730" cy="6762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3" name="図形グループ 32"/>
          <p:cNvGrpSpPr/>
          <p:nvPr/>
        </p:nvGrpSpPr>
        <p:grpSpPr>
          <a:xfrm>
            <a:off x="963492" y="4406444"/>
            <a:ext cx="4456793" cy="1043669"/>
            <a:chOff x="963492" y="4406444"/>
            <a:chExt cx="4456793" cy="1043669"/>
          </a:xfrm>
        </p:grpSpPr>
        <p:sp>
          <p:nvSpPr>
            <p:cNvPr id="15" name="正方形/長方形 14"/>
            <p:cNvSpPr/>
            <p:nvPr/>
          </p:nvSpPr>
          <p:spPr>
            <a:xfrm>
              <a:off x="963492" y="4438648"/>
              <a:ext cx="4456793" cy="1011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1262786" y="4406444"/>
              <a:ext cx="3951512" cy="1015663"/>
            </a:xfrm>
            <a:prstGeom prst="rect">
              <a:avLst/>
            </a:prstGeom>
            <a:noFill/>
          </p:spPr>
          <p:txBody>
            <a:bodyPr wrap="square" rtlCol="0">
              <a:spAutoFit/>
            </a:bodyPr>
            <a:lstStyle/>
            <a:p>
              <a:r>
                <a:rPr kumimoji="1" lang="en-US" altLang="ja-JP" sz="6000" b="1" i="1" dirty="0" err="1"/>
                <a:t>Json</a:t>
              </a:r>
              <a:r>
                <a:rPr kumimoji="1" lang="en-US" altLang="ja-JP" sz="6000" b="1" i="1" dirty="0"/>
                <a:t> data</a:t>
              </a:r>
              <a:endParaRPr kumimoji="1" lang="ja-JP" altLang="en-US" sz="6000" b="1" i="1" dirty="0"/>
            </a:p>
          </p:txBody>
        </p:sp>
      </p:grpSp>
      <p:grpSp>
        <p:nvGrpSpPr>
          <p:cNvPr id="32" name="図形グループ 31"/>
          <p:cNvGrpSpPr/>
          <p:nvPr/>
        </p:nvGrpSpPr>
        <p:grpSpPr>
          <a:xfrm>
            <a:off x="942179" y="499383"/>
            <a:ext cx="5527561" cy="3912508"/>
            <a:chOff x="942179" y="499383"/>
            <a:chExt cx="5527561" cy="3912508"/>
          </a:xfrm>
        </p:grpSpPr>
        <p:grpSp>
          <p:nvGrpSpPr>
            <p:cNvPr id="22" name="図形グループ 21"/>
            <p:cNvGrpSpPr/>
            <p:nvPr/>
          </p:nvGrpSpPr>
          <p:grpSpPr>
            <a:xfrm>
              <a:off x="942179" y="499383"/>
              <a:ext cx="5527561" cy="3912508"/>
              <a:chOff x="942179" y="499383"/>
              <a:chExt cx="5527561" cy="3912508"/>
            </a:xfrm>
          </p:grpSpPr>
          <p:sp>
            <p:nvSpPr>
              <p:cNvPr id="9" name="左矢印 8"/>
              <p:cNvSpPr/>
              <p:nvPr/>
            </p:nvSpPr>
            <p:spPr>
              <a:xfrm>
                <a:off x="4838244" y="753607"/>
                <a:ext cx="1631496" cy="20977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1453693" y="499383"/>
                <a:ext cx="3384551" cy="668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下矢印 10"/>
              <p:cNvSpPr/>
              <p:nvPr/>
            </p:nvSpPr>
            <p:spPr>
              <a:xfrm>
                <a:off x="2660334" y="1167491"/>
                <a:ext cx="1063111" cy="43996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雲 11"/>
              <p:cNvSpPr/>
              <p:nvPr/>
            </p:nvSpPr>
            <p:spPr>
              <a:xfrm>
                <a:off x="942179" y="1586592"/>
                <a:ext cx="4456793" cy="71845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下矢印 18"/>
              <p:cNvSpPr/>
              <p:nvPr/>
            </p:nvSpPr>
            <p:spPr>
              <a:xfrm>
                <a:off x="2745103" y="3608614"/>
                <a:ext cx="801730" cy="8032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a:off x="2644005" y="2310492"/>
                <a:ext cx="1063111" cy="3869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942179" y="2724150"/>
                <a:ext cx="4456793" cy="1011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9" name="テキスト ボックス 28"/>
            <p:cNvSpPr txBox="1"/>
            <p:nvPr/>
          </p:nvSpPr>
          <p:spPr>
            <a:xfrm>
              <a:off x="967909" y="2952864"/>
              <a:ext cx="4792102" cy="523220"/>
            </a:xfrm>
            <a:prstGeom prst="rect">
              <a:avLst/>
            </a:prstGeom>
            <a:noFill/>
          </p:spPr>
          <p:txBody>
            <a:bodyPr wrap="square" rtlCol="0">
              <a:spAutoFit/>
            </a:bodyPr>
            <a:lstStyle/>
            <a:p>
              <a:r>
                <a:rPr kumimoji="1" lang="en-US" altLang="ja-JP" sz="2800" b="1" i="1" dirty="0"/>
                <a:t>Only </a:t>
              </a:r>
              <a:r>
                <a:rPr kumimoji="1" lang="en-US" altLang="ja-JP" sz="2800" b="1" i="1"/>
                <a:t>the necessary data</a:t>
              </a:r>
              <a:endParaRPr kumimoji="1" lang="ja-JP" altLang="en-US" sz="2800" b="1" i="1" dirty="0"/>
            </a:p>
          </p:txBody>
        </p:sp>
        <p:sp>
          <p:nvSpPr>
            <p:cNvPr id="30" name="テキスト ボックス 29"/>
            <p:cNvSpPr txBox="1"/>
            <p:nvPr/>
          </p:nvSpPr>
          <p:spPr>
            <a:xfrm>
              <a:off x="1834282" y="1607458"/>
              <a:ext cx="2715212" cy="584775"/>
            </a:xfrm>
            <a:prstGeom prst="rect">
              <a:avLst/>
            </a:prstGeom>
            <a:noFill/>
          </p:spPr>
          <p:txBody>
            <a:bodyPr wrap="square" rtlCol="0">
              <a:spAutoFit/>
            </a:bodyPr>
            <a:lstStyle/>
            <a:p>
              <a:r>
                <a:rPr kumimoji="1" lang="en-US" altLang="ja-JP" sz="3200" b="1" i="1" dirty="0"/>
                <a:t>Various data</a:t>
              </a:r>
              <a:endParaRPr kumimoji="1" lang="ja-JP" altLang="en-US" sz="3200" b="1" i="1" dirty="0"/>
            </a:p>
          </p:txBody>
        </p:sp>
        <p:sp>
          <p:nvSpPr>
            <p:cNvPr id="31" name="テキスト ボックス 30"/>
            <p:cNvSpPr txBox="1"/>
            <p:nvPr/>
          </p:nvSpPr>
          <p:spPr>
            <a:xfrm>
              <a:off x="1814324" y="531700"/>
              <a:ext cx="3399974" cy="584775"/>
            </a:xfrm>
            <a:prstGeom prst="rect">
              <a:avLst/>
            </a:prstGeom>
            <a:noFill/>
          </p:spPr>
          <p:txBody>
            <a:bodyPr wrap="square" rtlCol="0">
              <a:spAutoFit/>
            </a:bodyPr>
            <a:lstStyle/>
            <a:p>
              <a:r>
                <a:rPr lang="en-US" altLang="ja-JP" sz="3200" b="1" i="1" dirty="0" err="1"/>
                <a:t>Rakuten</a:t>
              </a:r>
              <a:r>
                <a:rPr lang="en-US" altLang="ja-JP" sz="3200" b="1" i="1" dirty="0"/>
                <a:t> API</a:t>
              </a:r>
              <a:endParaRPr kumimoji="1" lang="ja-JP" altLang="en-US" sz="3200" b="1" i="1" dirty="0"/>
            </a:p>
          </p:txBody>
        </p:sp>
      </p:grpSp>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675" y="1934937"/>
            <a:ext cx="5014394" cy="3487170"/>
          </a:xfrm>
          <a:prstGeom prst="rect">
            <a:avLst/>
          </a:prstGeom>
        </p:spPr>
      </p:pic>
    </p:spTree>
    <p:extLst>
      <p:ext uri="{BB962C8B-B14F-4D97-AF65-F5344CB8AC3E}">
        <p14:creationId xmlns:p14="http://schemas.microsoft.com/office/powerpoint/2010/main" val="26857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3"/>
                                        </p:tgtEl>
                                        <p:attrNameLst>
                                          <p:attrName>ppt_y</p:attrName>
                                        </p:attrNameLst>
                                      </p:cBhvr>
                                      <p:tavLst>
                                        <p:tav tm="0">
                                          <p:val>
                                            <p:strVal val="#ppt_y"/>
                                          </p:val>
                                        </p:tav>
                                        <p:tav tm="100000">
                                          <p:val>
                                            <p:strVal val="#ppt_y+#ppt_h*1.125000"/>
                                          </p:val>
                                        </p:tav>
                                      </p:tavLst>
                                    </p:anim>
                                    <p:animEffect transition="out" filter="wipe(down)">
                                      <p:cBhvr>
                                        <p:cTn id="7" dur="500"/>
                                        <p:tgtEl>
                                          <p:spTgt spid="3"/>
                                        </p:tgtEl>
                                      </p:cBhvr>
                                    </p:animEffect>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42" presetClass="path" presetSubtype="0" accel="50000" decel="50000" fill="hold" nodeType="withEffect">
                                  <p:stCondLst>
                                    <p:cond delay="0"/>
                                  </p:stCondLst>
                                  <p:childTnLst>
                                    <p:animMotion origin="layout" path="M 1.25E-6 1.48148E-6 L 0.49492 -0.60857 " pathEditMode="relative" rAng="0" ptsTypes="AA">
                                      <p:cBhvr>
                                        <p:cTn id="28" dur="2000" fill="hold"/>
                                        <p:tgtEl>
                                          <p:spTgt spid="33"/>
                                        </p:tgtEl>
                                        <p:attrNameLst>
                                          <p:attrName>ppt_x</p:attrName>
                                          <p:attrName>ppt_y</p:attrName>
                                        </p:attrNameLst>
                                      </p:cBhvr>
                                      <p:rCtr x="24740" y="-30440"/>
                                    </p:animMotion>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linds(horizontal)">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3" y="1117600"/>
            <a:ext cx="10087429" cy="3649097"/>
          </a:xfrm>
        </p:spPr>
        <p:txBody>
          <a:bodyPr>
            <a:normAutofit/>
          </a:bodyPr>
          <a:lstStyle/>
          <a:p>
            <a:r>
              <a:rPr kumimoji="1" lang="ja-JP" altLang="en-US" sz="23900" b="1" dirty="0">
                <a:effectLst>
                  <a:outerShdw blurRad="38100" dist="38100" dir="2700000" algn="tl">
                    <a:srgbClr val="000000">
                      <a:alpha val="43137"/>
                    </a:srgbClr>
                  </a:outerShdw>
                </a:effectLst>
              </a:rPr>
              <a:t>２</a:t>
            </a: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7" y="4705123"/>
            <a:ext cx="9144000" cy="1655762"/>
          </a:xfrm>
        </p:spPr>
        <p:txBody>
          <a:bodyPr>
            <a:normAutofit/>
          </a:bodyPr>
          <a:lstStyle/>
          <a:p>
            <a:r>
              <a:rPr kumimoji="1" lang="en-US" altLang="ja-JP" sz="4800" b="1" dirty="0">
                <a:effectLst>
                  <a:outerShdw blurRad="38100" dist="38100" dir="2700000" algn="tl">
                    <a:srgbClr val="000000">
                      <a:alpha val="43137"/>
                    </a:srgbClr>
                  </a:outerShdw>
                </a:effectLst>
              </a:rPr>
              <a:t>Curre</a:t>
            </a:r>
            <a:r>
              <a:rPr lang="en-US" altLang="ja-JP" sz="4800" b="1" dirty="0">
                <a:effectLst>
                  <a:outerShdw blurRad="38100" dist="38100" dir="2700000" algn="tl">
                    <a:srgbClr val="000000">
                      <a:alpha val="43137"/>
                    </a:srgbClr>
                  </a:outerShdw>
                </a:effectLst>
              </a:rPr>
              <a:t>nt </a:t>
            </a:r>
            <a:r>
              <a:rPr kumimoji="1" lang="en-US" altLang="ja-JP" sz="4800" b="1" dirty="0">
                <a:effectLst>
                  <a:outerShdw blurRad="38100" dist="38100" dir="2700000" algn="tl">
                    <a:srgbClr val="000000">
                      <a:alpha val="43137"/>
                    </a:srgbClr>
                  </a:outerShdw>
                </a:effectLst>
              </a:rPr>
              <a:t>Problems</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540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C6BC2-548D-4F60-8CE8-798B20A81282}"/>
              </a:ext>
            </a:extLst>
          </p:cNvPr>
          <p:cNvSpPr>
            <a:spLocks noGrp="1"/>
          </p:cNvSpPr>
          <p:nvPr>
            <p:ph type="title"/>
          </p:nvPr>
        </p:nvSpPr>
        <p:spPr>
          <a:xfrm>
            <a:off x="202263" y="5831174"/>
            <a:ext cx="10515600" cy="1026826"/>
          </a:xfrm>
        </p:spPr>
        <p:txBody>
          <a:bodyPr/>
          <a:lstStyle/>
          <a:p>
            <a:r>
              <a:rPr kumimoji="1" lang="en-US" altLang="ja-JP" dirty="0"/>
              <a:t>2. Current Proble</a:t>
            </a:r>
            <a:r>
              <a:rPr lang="en-US" altLang="ja-JP" dirty="0"/>
              <a:t>ms</a:t>
            </a:r>
            <a:endParaRPr kumimoji="1" lang="ja-JP" altLang="en-US" dirty="0"/>
          </a:p>
        </p:txBody>
      </p:sp>
      <p:sp>
        <p:nvSpPr>
          <p:cNvPr id="3" name="正方形/長方形 2">
            <a:extLst>
              <a:ext uri="{FF2B5EF4-FFF2-40B4-BE49-F238E27FC236}">
                <a16:creationId xmlns:a16="http://schemas.microsoft.com/office/drawing/2014/main" id="{1AE60E65-20E1-43F8-A6BE-254C12258F5F}"/>
              </a:ext>
            </a:extLst>
          </p:cNvPr>
          <p:cNvSpPr/>
          <p:nvPr/>
        </p:nvSpPr>
        <p:spPr>
          <a:xfrm>
            <a:off x="522514" y="236376"/>
            <a:ext cx="4771053" cy="5218922"/>
          </a:xfrm>
          <a:prstGeom prst="rect">
            <a:avLst/>
          </a:prstGeom>
          <a:solidFill>
            <a:schemeClr val="bg1"/>
          </a:solidFill>
          <a:ln>
            <a:solidFill>
              <a:srgbClr val="EA2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1EF1C6BB-F8E5-4125-95CA-B359A9B54BCA}"/>
              </a:ext>
            </a:extLst>
          </p:cNvPr>
          <p:cNvSpPr/>
          <p:nvPr/>
        </p:nvSpPr>
        <p:spPr>
          <a:xfrm>
            <a:off x="1710613" y="4354286"/>
            <a:ext cx="2457061" cy="765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PUSH</a:t>
            </a:r>
            <a:endParaRPr kumimoji="1" lang="ja-JP" altLang="en-US" sz="3200" dirty="0"/>
          </a:p>
        </p:txBody>
      </p:sp>
      <p:sp>
        <p:nvSpPr>
          <p:cNvPr id="12" name="四角形: 角を丸くする 11">
            <a:extLst>
              <a:ext uri="{FF2B5EF4-FFF2-40B4-BE49-F238E27FC236}">
                <a16:creationId xmlns:a16="http://schemas.microsoft.com/office/drawing/2014/main" id="{0F66DD5A-15E4-47F5-9606-63F730378432}"/>
              </a:ext>
            </a:extLst>
          </p:cNvPr>
          <p:cNvSpPr/>
          <p:nvPr/>
        </p:nvSpPr>
        <p:spPr>
          <a:xfrm rot="19970948">
            <a:off x="1103592" y="2128716"/>
            <a:ext cx="1245141" cy="605784"/>
          </a:xfrm>
          <a:prstGeom prst="roundRect">
            <a:avLst/>
          </a:prstGeom>
          <a:solidFill>
            <a:srgbClr val="B320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PUSH</a:t>
            </a:r>
            <a:endParaRPr kumimoji="1" lang="ja-JP" altLang="en-US" sz="2800" dirty="0"/>
          </a:p>
        </p:txBody>
      </p:sp>
      <p:sp>
        <p:nvSpPr>
          <p:cNvPr id="13" name="四角形: 角を丸くする 12">
            <a:extLst>
              <a:ext uri="{FF2B5EF4-FFF2-40B4-BE49-F238E27FC236}">
                <a16:creationId xmlns:a16="http://schemas.microsoft.com/office/drawing/2014/main" id="{BA252179-5539-409E-9D8B-3B6023DEA8A7}"/>
              </a:ext>
            </a:extLst>
          </p:cNvPr>
          <p:cNvSpPr/>
          <p:nvPr/>
        </p:nvSpPr>
        <p:spPr>
          <a:xfrm rot="1132723">
            <a:off x="3455436" y="690467"/>
            <a:ext cx="1601755" cy="64070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PUSH</a:t>
            </a:r>
            <a:endParaRPr kumimoji="1" lang="ja-JP" altLang="en-US" sz="3200" dirty="0"/>
          </a:p>
        </p:txBody>
      </p:sp>
      <p:sp>
        <p:nvSpPr>
          <p:cNvPr id="14" name="正方形/長方形 13">
            <a:extLst>
              <a:ext uri="{FF2B5EF4-FFF2-40B4-BE49-F238E27FC236}">
                <a16:creationId xmlns:a16="http://schemas.microsoft.com/office/drawing/2014/main" id="{C13906B0-E9BB-481C-8C3F-FB3CEAE6559C}"/>
              </a:ext>
            </a:extLst>
          </p:cNvPr>
          <p:cNvSpPr/>
          <p:nvPr/>
        </p:nvSpPr>
        <p:spPr>
          <a:xfrm>
            <a:off x="933062" y="753765"/>
            <a:ext cx="1384377" cy="6158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PUSH</a:t>
            </a:r>
            <a:endParaRPr kumimoji="1" lang="ja-JP" altLang="en-US" sz="2400" dirty="0"/>
          </a:p>
        </p:txBody>
      </p:sp>
      <p:sp>
        <p:nvSpPr>
          <p:cNvPr id="15" name="楕円 14">
            <a:extLst>
              <a:ext uri="{FF2B5EF4-FFF2-40B4-BE49-F238E27FC236}">
                <a16:creationId xmlns:a16="http://schemas.microsoft.com/office/drawing/2014/main" id="{24712809-39AB-4280-947F-A59C3810DDBE}"/>
              </a:ext>
            </a:extLst>
          </p:cNvPr>
          <p:cNvSpPr/>
          <p:nvPr/>
        </p:nvSpPr>
        <p:spPr>
          <a:xfrm>
            <a:off x="3331029" y="1944225"/>
            <a:ext cx="1673290" cy="76511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PUSH</a:t>
            </a:r>
          </a:p>
        </p:txBody>
      </p:sp>
      <p:sp>
        <p:nvSpPr>
          <p:cNvPr id="16" name="テキスト ボックス 15">
            <a:extLst>
              <a:ext uri="{FF2B5EF4-FFF2-40B4-BE49-F238E27FC236}">
                <a16:creationId xmlns:a16="http://schemas.microsoft.com/office/drawing/2014/main" id="{FC25952E-1DD2-48F6-A505-243D11516271}"/>
              </a:ext>
            </a:extLst>
          </p:cNvPr>
          <p:cNvSpPr txBox="1"/>
          <p:nvPr/>
        </p:nvSpPr>
        <p:spPr>
          <a:xfrm>
            <a:off x="1472062" y="3269060"/>
            <a:ext cx="3149702" cy="830997"/>
          </a:xfrm>
          <a:prstGeom prst="rect">
            <a:avLst/>
          </a:prstGeom>
          <a:noFill/>
          <a:ln>
            <a:solidFill>
              <a:srgbClr val="DC143C"/>
            </a:solidFill>
          </a:ln>
        </p:spPr>
        <p:txBody>
          <a:bodyPr wrap="square" rtlCol="0">
            <a:spAutoFit/>
          </a:bodyPr>
          <a:lstStyle/>
          <a:p>
            <a:pPr algn="ctr"/>
            <a:r>
              <a:rPr kumimoji="1" lang="en-US" altLang="ja-JP" sz="2400" dirty="0"/>
              <a:t>Press the button above of red button</a:t>
            </a:r>
            <a:endParaRPr kumimoji="1" lang="ja-JP" altLang="en-US" sz="2400" dirty="0"/>
          </a:p>
        </p:txBody>
      </p:sp>
      <p:sp>
        <p:nvSpPr>
          <p:cNvPr id="17" name="正方形/長方形 16">
            <a:extLst>
              <a:ext uri="{FF2B5EF4-FFF2-40B4-BE49-F238E27FC236}">
                <a16:creationId xmlns:a16="http://schemas.microsoft.com/office/drawing/2014/main" id="{DAE5068D-0516-4E93-89AE-91F47141B746}"/>
              </a:ext>
            </a:extLst>
          </p:cNvPr>
          <p:cNvSpPr/>
          <p:nvPr/>
        </p:nvSpPr>
        <p:spPr>
          <a:xfrm>
            <a:off x="6898433" y="236376"/>
            <a:ext cx="4771053" cy="5218922"/>
          </a:xfrm>
          <a:prstGeom prst="rect">
            <a:avLst/>
          </a:prstGeom>
          <a:solidFill>
            <a:schemeClr val="bg1"/>
          </a:solidFill>
          <a:ln>
            <a:solidFill>
              <a:srgbClr val="EA2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B8D1667F-A930-48D0-8687-D83273E2F91F}"/>
              </a:ext>
            </a:extLst>
          </p:cNvPr>
          <p:cNvSpPr/>
          <p:nvPr/>
        </p:nvSpPr>
        <p:spPr>
          <a:xfrm>
            <a:off x="8086532" y="2777740"/>
            <a:ext cx="2457061" cy="765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PUSH</a:t>
            </a:r>
            <a:endParaRPr kumimoji="1" lang="ja-JP" altLang="en-US" sz="3200" dirty="0"/>
          </a:p>
        </p:txBody>
      </p:sp>
      <p:sp>
        <p:nvSpPr>
          <p:cNvPr id="23" name="テキスト ボックス 22">
            <a:extLst>
              <a:ext uri="{FF2B5EF4-FFF2-40B4-BE49-F238E27FC236}">
                <a16:creationId xmlns:a16="http://schemas.microsoft.com/office/drawing/2014/main" id="{411B6065-7C97-4ACF-86B3-91341668D892}"/>
              </a:ext>
            </a:extLst>
          </p:cNvPr>
          <p:cNvSpPr txBox="1"/>
          <p:nvPr/>
        </p:nvSpPr>
        <p:spPr>
          <a:xfrm>
            <a:off x="7816879" y="2061846"/>
            <a:ext cx="3149702" cy="461665"/>
          </a:xfrm>
          <a:prstGeom prst="rect">
            <a:avLst/>
          </a:prstGeom>
          <a:noFill/>
          <a:ln>
            <a:solidFill>
              <a:srgbClr val="DC143C"/>
            </a:solidFill>
          </a:ln>
        </p:spPr>
        <p:txBody>
          <a:bodyPr wrap="square" rtlCol="0">
            <a:spAutoFit/>
          </a:bodyPr>
          <a:lstStyle/>
          <a:p>
            <a:pPr algn="ctr"/>
            <a:r>
              <a:rPr kumimoji="1" lang="en-US" altLang="ja-JP" sz="2400" dirty="0"/>
              <a:t>Press the button</a:t>
            </a:r>
            <a:endParaRPr kumimoji="1" lang="ja-JP" altLang="en-US" sz="2400" dirty="0"/>
          </a:p>
        </p:txBody>
      </p:sp>
      <p:sp>
        <p:nvSpPr>
          <p:cNvPr id="24" name="楕円 23">
            <a:extLst>
              <a:ext uri="{FF2B5EF4-FFF2-40B4-BE49-F238E27FC236}">
                <a16:creationId xmlns:a16="http://schemas.microsoft.com/office/drawing/2014/main" id="{DC023382-BD96-4B99-B4CE-FF709E763E06}"/>
              </a:ext>
            </a:extLst>
          </p:cNvPr>
          <p:cNvSpPr/>
          <p:nvPr/>
        </p:nvSpPr>
        <p:spPr>
          <a:xfrm>
            <a:off x="2475243" y="1326962"/>
            <a:ext cx="1289257" cy="6158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PUSH</a:t>
            </a:r>
          </a:p>
        </p:txBody>
      </p:sp>
    </p:spTree>
    <p:extLst>
      <p:ext uri="{BB962C8B-B14F-4D97-AF65-F5344CB8AC3E}">
        <p14:creationId xmlns:p14="http://schemas.microsoft.com/office/powerpoint/2010/main" val="194090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C6BC2-548D-4F60-8CE8-798B20A81282}"/>
              </a:ext>
            </a:extLst>
          </p:cNvPr>
          <p:cNvSpPr>
            <a:spLocks noGrp="1"/>
          </p:cNvSpPr>
          <p:nvPr>
            <p:ph type="title"/>
          </p:nvPr>
        </p:nvSpPr>
        <p:spPr>
          <a:xfrm>
            <a:off x="202263" y="5831174"/>
            <a:ext cx="10515600" cy="1026826"/>
          </a:xfrm>
        </p:spPr>
        <p:txBody>
          <a:bodyPr/>
          <a:lstStyle/>
          <a:p>
            <a:r>
              <a:rPr kumimoji="1" lang="en-US" altLang="ja-JP" dirty="0"/>
              <a:t>2. Current Proble</a:t>
            </a:r>
            <a:r>
              <a:rPr lang="en-US" altLang="ja-JP" dirty="0"/>
              <a:t>ms</a:t>
            </a:r>
            <a:endParaRPr kumimoji="1" lang="ja-JP" altLang="en-US" dirty="0"/>
          </a:p>
        </p:txBody>
      </p:sp>
      <p:sp>
        <p:nvSpPr>
          <p:cNvPr id="5" name="四角形: 角を丸くする 4">
            <a:extLst>
              <a:ext uri="{FF2B5EF4-FFF2-40B4-BE49-F238E27FC236}">
                <a16:creationId xmlns:a16="http://schemas.microsoft.com/office/drawing/2014/main" id="{2B582CD8-62CF-4588-B6C7-4F43ABC16112}"/>
              </a:ext>
            </a:extLst>
          </p:cNvPr>
          <p:cNvSpPr/>
          <p:nvPr/>
        </p:nvSpPr>
        <p:spPr>
          <a:xfrm>
            <a:off x="386762" y="305631"/>
            <a:ext cx="6498132"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effectLst>
                  <a:outerShdw blurRad="38100" dist="38100" dir="2700000" algn="tl">
                    <a:srgbClr val="000000">
                      <a:alpha val="43137"/>
                    </a:srgbClr>
                  </a:outerShdw>
                </a:effectLst>
              </a:rPr>
              <a:t>Current Problems of “Rakuten </a:t>
            </a:r>
            <a:r>
              <a:rPr lang="en-US" altLang="ja-JP" sz="2800" dirty="0" err="1">
                <a:effectLst>
                  <a:outerShdw blurRad="38100" dist="38100" dir="2700000" algn="tl">
                    <a:srgbClr val="000000">
                      <a:alpha val="43137"/>
                    </a:srgbClr>
                  </a:outerShdw>
                </a:effectLst>
              </a:rPr>
              <a:t>Ichiba</a:t>
            </a:r>
            <a:r>
              <a:rPr lang="en-US" altLang="ja-JP" sz="2800" dirty="0">
                <a:effectLst>
                  <a:outerShdw blurRad="38100" dist="38100" dir="2700000" algn="tl">
                    <a:srgbClr val="000000">
                      <a:alpha val="43137"/>
                    </a:srgbClr>
                  </a:outerShdw>
                </a:effectLst>
              </a:rPr>
              <a:t>”</a:t>
            </a:r>
            <a:endParaRPr lang="ja-JP" altLang="en-US" sz="2800" dirty="0">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87300DA0-39B7-AC4F-B809-1A9C1C30DCA6}"/>
              </a:ext>
            </a:extLst>
          </p:cNvPr>
          <p:cNvPicPr>
            <a:picLocks noChangeAspect="1"/>
          </p:cNvPicPr>
          <p:nvPr/>
        </p:nvPicPr>
        <p:blipFill rotWithShape="1">
          <a:blip r:embed="rId3">
            <a:extLst>
              <a:ext uri="{28A0092B-C50C-407E-A947-70E740481C1C}">
                <a14:useLocalDpi xmlns:a14="http://schemas.microsoft.com/office/drawing/2010/main" val="0"/>
              </a:ext>
            </a:extLst>
          </a:blip>
          <a:srcRect t="4292"/>
          <a:stretch/>
        </p:blipFill>
        <p:spPr>
          <a:xfrm>
            <a:off x="2078636" y="1663907"/>
            <a:ext cx="6540708" cy="3912507"/>
          </a:xfrm>
          <a:prstGeom prst="rect">
            <a:avLst/>
          </a:prstGeom>
        </p:spPr>
      </p:pic>
      <p:sp>
        <p:nvSpPr>
          <p:cNvPr id="7" name="正方形/長方形 6">
            <a:extLst>
              <a:ext uri="{FF2B5EF4-FFF2-40B4-BE49-F238E27FC236}">
                <a16:creationId xmlns:a16="http://schemas.microsoft.com/office/drawing/2014/main" id="{E69E4926-9417-CA4C-B310-158D119B7B55}"/>
              </a:ext>
            </a:extLst>
          </p:cNvPr>
          <p:cNvSpPr/>
          <p:nvPr/>
        </p:nvSpPr>
        <p:spPr>
          <a:xfrm>
            <a:off x="4137285" y="1663907"/>
            <a:ext cx="1124262" cy="190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36248FC-8A65-5E46-B9F5-C06F3C8817EB}"/>
              </a:ext>
            </a:extLst>
          </p:cNvPr>
          <p:cNvSpPr/>
          <p:nvPr/>
        </p:nvSpPr>
        <p:spPr>
          <a:xfrm>
            <a:off x="3031656" y="3567659"/>
            <a:ext cx="1124262" cy="190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BB27038-4659-224D-88AF-CCD5740C9EC1}"/>
              </a:ext>
            </a:extLst>
          </p:cNvPr>
          <p:cNvSpPr txBox="1"/>
          <p:nvPr/>
        </p:nvSpPr>
        <p:spPr>
          <a:xfrm>
            <a:off x="7152597" y="916729"/>
            <a:ext cx="1699504" cy="461665"/>
          </a:xfrm>
          <a:prstGeom prst="rect">
            <a:avLst/>
          </a:prstGeom>
          <a:noFill/>
          <a:ln w="28575">
            <a:solidFill>
              <a:srgbClr val="FF0000"/>
            </a:solidFill>
          </a:ln>
        </p:spPr>
        <p:txBody>
          <a:bodyPr wrap="none" rtlCol="0">
            <a:spAutoFit/>
          </a:bodyPr>
          <a:lstStyle/>
          <a:p>
            <a:r>
              <a:rPr kumimoji="1" lang="en-US" altLang="ja-JP" sz="2400" dirty="0"/>
              <a:t>Same item</a:t>
            </a:r>
            <a:endParaRPr kumimoji="1" lang="ja-JP" altLang="en-US" sz="2400" dirty="0"/>
          </a:p>
        </p:txBody>
      </p:sp>
      <p:sp>
        <p:nvSpPr>
          <p:cNvPr id="10" name="円弧 9">
            <a:extLst>
              <a:ext uri="{FF2B5EF4-FFF2-40B4-BE49-F238E27FC236}">
                <a16:creationId xmlns:a16="http://schemas.microsoft.com/office/drawing/2014/main" id="{6A880F04-1007-5349-9345-F58CA1CA2674}"/>
              </a:ext>
            </a:extLst>
          </p:cNvPr>
          <p:cNvSpPr/>
          <p:nvPr/>
        </p:nvSpPr>
        <p:spPr>
          <a:xfrm flipH="1">
            <a:off x="5108938" y="1176691"/>
            <a:ext cx="4087319" cy="2878183"/>
          </a:xfrm>
          <a:prstGeom prst="arc">
            <a:avLst>
              <a:gd name="adj1" fmla="val 16200000"/>
              <a:gd name="adj2" fmla="val 20632644"/>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円弧 10">
            <a:extLst>
              <a:ext uri="{FF2B5EF4-FFF2-40B4-BE49-F238E27FC236}">
                <a16:creationId xmlns:a16="http://schemas.microsoft.com/office/drawing/2014/main" id="{BD96791B-7E1F-F24C-844E-A1FFA52BA8B1}"/>
              </a:ext>
            </a:extLst>
          </p:cNvPr>
          <p:cNvSpPr/>
          <p:nvPr/>
        </p:nvSpPr>
        <p:spPr>
          <a:xfrm rot="16200000" flipH="1" flipV="1">
            <a:off x="236908" y="-2669430"/>
            <a:ext cx="6106628" cy="7692242"/>
          </a:xfrm>
          <a:prstGeom prst="arc">
            <a:avLst>
              <a:gd name="adj1" fmla="val 16200000"/>
              <a:gd name="adj2" fmla="val 20632644"/>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8852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EC452-1FEB-44B5-B01B-55119DEEE2B7}"/>
              </a:ext>
            </a:extLst>
          </p:cNvPr>
          <p:cNvSpPr>
            <a:spLocks noGrp="1"/>
          </p:cNvSpPr>
          <p:nvPr>
            <p:ph type="ctrTitle"/>
          </p:nvPr>
        </p:nvSpPr>
        <p:spPr>
          <a:xfrm>
            <a:off x="1052283" y="1117600"/>
            <a:ext cx="10087429" cy="3649097"/>
          </a:xfrm>
        </p:spPr>
        <p:txBody>
          <a:bodyPr>
            <a:normAutofit/>
          </a:bodyPr>
          <a:lstStyle/>
          <a:p>
            <a:r>
              <a:rPr kumimoji="1" lang="ja-JP" altLang="en-US" sz="23900" b="1" dirty="0">
                <a:effectLst>
                  <a:outerShdw blurRad="38100" dist="38100" dir="2700000" algn="tl">
                    <a:srgbClr val="000000">
                      <a:alpha val="43137"/>
                    </a:srgbClr>
                  </a:outerShdw>
                </a:effectLst>
              </a:rPr>
              <a:t>３</a:t>
            </a:r>
          </a:p>
        </p:txBody>
      </p:sp>
      <p:sp>
        <p:nvSpPr>
          <p:cNvPr id="3" name="字幕 2">
            <a:extLst>
              <a:ext uri="{FF2B5EF4-FFF2-40B4-BE49-F238E27FC236}">
                <a16:creationId xmlns:a16="http://schemas.microsoft.com/office/drawing/2014/main" id="{3AD17563-60A4-43CF-93B1-B32B1F8944E9}"/>
              </a:ext>
            </a:extLst>
          </p:cNvPr>
          <p:cNvSpPr>
            <a:spLocks noGrp="1"/>
          </p:cNvSpPr>
          <p:nvPr>
            <p:ph type="subTitle" idx="1"/>
          </p:nvPr>
        </p:nvSpPr>
        <p:spPr>
          <a:xfrm>
            <a:off x="1523997" y="4705123"/>
            <a:ext cx="9144000" cy="1655762"/>
          </a:xfrm>
        </p:spPr>
        <p:txBody>
          <a:bodyPr>
            <a:normAutofit/>
          </a:bodyPr>
          <a:lstStyle/>
          <a:p>
            <a:r>
              <a:rPr kumimoji="1" lang="en-US" altLang="ja-JP" sz="4800" b="1" dirty="0">
                <a:effectLst>
                  <a:outerShdw blurRad="38100" dist="38100" dir="2700000" algn="tl">
                    <a:srgbClr val="000000">
                      <a:alpha val="43137"/>
                    </a:srgbClr>
                  </a:outerShdw>
                </a:effectLst>
              </a:rPr>
              <a:t>Challenges and Solutions</a:t>
            </a:r>
            <a:endParaRPr kumimoji="1" lang="ja-JP"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112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91B-3D5F-40D6-9780-4A263D504DF7}"/>
              </a:ext>
            </a:extLst>
          </p:cNvPr>
          <p:cNvSpPr>
            <a:spLocks noGrp="1"/>
          </p:cNvSpPr>
          <p:nvPr>
            <p:ph type="title"/>
          </p:nvPr>
        </p:nvSpPr>
        <p:spPr>
          <a:xfrm>
            <a:off x="142420" y="5786891"/>
            <a:ext cx="11211380" cy="1002846"/>
          </a:xfrm>
        </p:spPr>
        <p:txBody>
          <a:bodyPr/>
          <a:lstStyle/>
          <a:p>
            <a:r>
              <a:rPr kumimoji="1" lang="en-US" altLang="ja-JP" dirty="0"/>
              <a:t>3. Challenges and Solutions</a:t>
            </a:r>
            <a:endParaRPr kumimoji="1" lang="ja-JP" altLang="en-US" dirty="0"/>
          </a:p>
        </p:txBody>
      </p:sp>
      <p:sp>
        <p:nvSpPr>
          <p:cNvPr id="3" name="テキスト プレースホルダー 2">
            <a:extLst>
              <a:ext uri="{FF2B5EF4-FFF2-40B4-BE49-F238E27FC236}">
                <a16:creationId xmlns:a16="http://schemas.microsoft.com/office/drawing/2014/main" id="{3F1E7B7C-CCC0-400C-8A2D-D50BF4251EA6}"/>
              </a:ext>
            </a:extLst>
          </p:cNvPr>
          <p:cNvSpPr>
            <a:spLocks noGrp="1"/>
          </p:cNvSpPr>
          <p:nvPr>
            <p:ph type="body" idx="1"/>
          </p:nvPr>
        </p:nvSpPr>
        <p:spPr>
          <a:xfrm>
            <a:off x="838200" y="1548719"/>
            <a:ext cx="10515600" cy="3153910"/>
          </a:xfrm>
        </p:spPr>
        <p:txBody>
          <a:bodyPr>
            <a:normAutofit/>
          </a:bodyPr>
          <a:lstStyle/>
          <a:p>
            <a:pPr marL="457200" indent="-457200">
              <a:buFont typeface="Arial" panose="020B0604020202020204" pitchFamily="34" charset="0"/>
              <a:buChar char="•"/>
            </a:pPr>
            <a:r>
              <a:rPr lang="en-US" altLang="ja-JP" sz="3200" dirty="0">
                <a:solidFill>
                  <a:schemeClr val="tx1"/>
                </a:solidFill>
              </a:rPr>
              <a:t>Cluster the same item from various shops</a:t>
            </a:r>
          </a:p>
          <a:p>
            <a:pPr marL="457200" indent="-457200">
              <a:buFont typeface="Arial" panose="020B0604020202020204" pitchFamily="34" charset="0"/>
              <a:buChar char="•"/>
            </a:pPr>
            <a:endParaRPr lang="en-US" altLang="ja-JP" sz="3200" dirty="0">
              <a:solidFill>
                <a:schemeClr val="tx1"/>
              </a:solidFill>
            </a:endParaRPr>
          </a:p>
          <a:p>
            <a:pPr marL="457200" indent="-457200">
              <a:buFont typeface="Arial" panose="020B0604020202020204" pitchFamily="34" charset="0"/>
              <a:buChar char="•"/>
            </a:pPr>
            <a:r>
              <a:rPr lang="en-US" altLang="ja-JP" sz="3200" dirty="0">
                <a:solidFill>
                  <a:schemeClr val="tx1"/>
                </a:solidFill>
              </a:rPr>
              <a:t>Enable to search with tags</a:t>
            </a:r>
          </a:p>
          <a:p>
            <a:pPr marL="457200" indent="-457200">
              <a:buFont typeface="Arial" panose="020B0604020202020204" pitchFamily="34" charset="0"/>
              <a:buChar char="•"/>
            </a:pPr>
            <a:endParaRPr lang="en-US" altLang="ja-JP" sz="3200" dirty="0">
              <a:solidFill>
                <a:schemeClr val="tx1"/>
              </a:solidFill>
            </a:endParaRPr>
          </a:p>
          <a:p>
            <a:pPr marL="457200" indent="-457200">
              <a:buFont typeface="Arial" panose="020B0604020202020204" pitchFamily="34" charset="0"/>
              <a:buChar char="•"/>
            </a:pPr>
            <a:r>
              <a:rPr lang="en-US" altLang="ja-JP" sz="3200" dirty="0">
                <a:solidFill>
                  <a:schemeClr val="tx1"/>
                </a:solidFill>
              </a:rPr>
              <a:t>Compare similar good in one cluster or page</a:t>
            </a:r>
          </a:p>
        </p:txBody>
      </p:sp>
      <p:sp>
        <p:nvSpPr>
          <p:cNvPr id="5" name="四角形: 角を丸くする 4">
            <a:extLst>
              <a:ext uri="{FF2B5EF4-FFF2-40B4-BE49-F238E27FC236}">
                <a16:creationId xmlns:a16="http://schemas.microsoft.com/office/drawing/2014/main" id="{C007D137-227B-4352-9A52-4C5F8CE374DB}"/>
              </a:ext>
            </a:extLst>
          </p:cNvPr>
          <p:cNvSpPr/>
          <p:nvPr/>
        </p:nvSpPr>
        <p:spPr>
          <a:xfrm>
            <a:off x="464458" y="420914"/>
            <a:ext cx="2688645" cy="812800"/>
          </a:xfrm>
          <a:prstGeom prst="roundRect">
            <a:avLst/>
          </a:prstGeom>
          <a:solidFill>
            <a:srgbClr val="DC1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dirty="0">
                <a:effectLst>
                  <a:outerShdw blurRad="38100" dist="38100" dir="2700000" algn="tl">
                    <a:srgbClr val="000000">
                      <a:alpha val="43137"/>
                    </a:srgbClr>
                  </a:outerShdw>
                </a:effectLst>
              </a:rPr>
              <a:t>Our solution</a:t>
            </a:r>
            <a:endParaRPr lang="ja-JP" alt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20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1183</Words>
  <Application>Microsoft Office PowerPoint</Application>
  <PresentationFormat>宽屏</PresentationFormat>
  <Paragraphs>228</Paragraphs>
  <Slides>22</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游ゴシック</vt:lpstr>
      <vt:lpstr>游ゴシック Light</vt:lpstr>
      <vt:lpstr>Arial</vt:lpstr>
      <vt:lpstr>Office テーマ</vt:lpstr>
      <vt:lpstr>Cebu Programming Training</vt:lpstr>
      <vt:lpstr>１</vt:lpstr>
      <vt:lpstr>1. Introduction</vt:lpstr>
      <vt:lpstr>1. Introduction</vt:lpstr>
      <vt:lpstr>２</vt:lpstr>
      <vt:lpstr>2. Current Problems</vt:lpstr>
      <vt:lpstr>2. Current Problems</vt:lpstr>
      <vt:lpstr>３</vt:lpstr>
      <vt:lpstr>3. Challenges and Solutions</vt:lpstr>
      <vt:lpstr>How to Cluster ?</vt:lpstr>
      <vt:lpstr>3. Challenges and Solutions</vt:lpstr>
      <vt:lpstr>3. Challenges and Solutions</vt:lpstr>
      <vt:lpstr>3. Challenges and Solutions</vt:lpstr>
      <vt:lpstr>3. Challenges and Solutions</vt:lpstr>
      <vt:lpstr>3. Challenges and Solutions</vt:lpstr>
      <vt:lpstr>3. Challenges and Solutions</vt:lpstr>
      <vt:lpstr>PowerPoint 演示文稿</vt:lpstr>
      <vt:lpstr>４</vt:lpstr>
      <vt:lpstr>５</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セブ島プログラミング研修</dc:title>
  <dc:creator>山口 諒</dc:creator>
  <cp:lastModifiedBy>Windows 用户</cp:lastModifiedBy>
  <cp:revision>166</cp:revision>
  <dcterms:created xsi:type="dcterms:W3CDTF">2019-09-10T01:49:51Z</dcterms:created>
  <dcterms:modified xsi:type="dcterms:W3CDTF">2019-09-16T00:57:36Z</dcterms:modified>
</cp:coreProperties>
</file>