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1" r:id="rId3"/>
    <p:sldId id="259" r:id="rId4"/>
    <p:sldId id="263" r:id="rId5"/>
    <p:sldId id="258" r:id="rId6"/>
    <p:sldId id="264" r:id="rId7"/>
    <p:sldId id="272" r:id="rId8"/>
    <p:sldId id="257" r:id="rId9"/>
    <p:sldId id="265" r:id="rId10"/>
    <p:sldId id="266" r:id="rId11"/>
    <p:sldId id="267" r:id="rId12"/>
    <p:sldId id="268" r:id="rId13"/>
    <p:sldId id="26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99"/>
    <a:srgbClr val="B3202C"/>
    <a:srgbClr val="EA2D3D"/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41F24-896D-4DDF-9458-F981C2A11ABF}" v="565" dt="2019-09-10T04:20:31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7" autoAdjust="0"/>
    <p:restoredTop sz="94653"/>
  </p:normalViewPr>
  <p:slideViewPr>
    <p:cSldViewPr snapToGrid="0">
      <p:cViewPr varScale="1">
        <p:scale>
          <a:sx n="81" d="100"/>
          <a:sy n="81" d="100"/>
        </p:scale>
        <p:origin x="6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3EA05-54FC-C543-BBD4-91E4D89EF432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67F3-BA0B-B442-BA23-A3194F4E9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7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同じ商品が何度も表示され、比較するのが大変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396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同じ商品が何度も表示され、比較するのが大変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" altLang="ja-JP" dirty="0"/>
              <a:t>https://</a:t>
            </a:r>
            <a:r>
              <a:rPr kumimoji="1" lang="en" altLang="ja-JP" dirty="0" err="1"/>
              <a:t>search.rakuten.co.jp</a:t>
            </a:r>
            <a:r>
              <a:rPr kumimoji="1" lang="en" altLang="ja-JP" dirty="0"/>
              <a:t>/search/mall/</a:t>
            </a:r>
            <a:r>
              <a:rPr kumimoji="1" lang="en" altLang="ja-JP" dirty="0" err="1"/>
              <a:t>nike</a:t>
            </a:r>
            <a:r>
              <a:rPr kumimoji="1" lang="en" altLang="ja-JP" dirty="0"/>
              <a:t>+</a:t>
            </a:r>
            <a:r>
              <a:rPr kumimoji="1" lang="ja-JP" altLang="en-US"/>
              <a:t>スニーカー</a:t>
            </a:r>
            <a:r>
              <a:rPr kumimoji="1" lang="en-US" altLang="ja-JP" dirty="0"/>
              <a:t>/?</a:t>
            </a:r>
            <a:r>
              <a:rPr kumimoji="1" lang="en" altLang="ja-JP" dirty="0"/>
              <a:t>p=2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68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E6AF9-B177-3547-AEF2-F87D8A592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F4A4FC-16A3-3B47-9DA5-73E080DDE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796E2-9B34-1C4F-97E7-35B6FC65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C604E7-C09E-E446-B0DE-BB61E5D1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FE134-58A1-C142-88E4-E20223B4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96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7E908-A1CE-7043-A468-CE5B4A3B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17E684-5DA9-D542-9B70-CD343D43B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80CD03-5F19-CF4A-9426-31B2E75F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56925-A8B2-B74A-92BE-5D8CEDEF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C069E8-8FEF-7C41-A87F-3404E1F8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61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12AAC3-D816-5B48-A854-F2A1EB448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831FCC-15F2-264A-959C-8C3300F59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12AFE-E61D-3D4C-A0ED-A846FEFF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F5675C-3B0C-F240-B5BC-5AB90BCA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8B02D6-11A8-3348-A95A-F794F6E4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90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3AA44-6434-D04D-B676-9DCAA902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A9F434-3C0D-8041-8E55-B45290F6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58F2A4-108A-7F4E-820E-1E64126A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E55FC3-2440-4E42-8FD4-76863504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E16D5E-6ECE-464D-8A9D-EABB1EF8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5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2EBB9-997F-A84A-AB07-8C13A476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1C7314-3F6B-D04A-AFF9-BA30C7CE1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78B56-D4C2-7744-9506-90664ED7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746FA1-C1DF-6D45-977E-E1B0172B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5175FF-EAEC-8F4C-A53B-F850D54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151F3C-C751-8E42-8BC9-58F5E572A355}"/>
              </a:ext>
            </a:extLst>
          </p:cNvPr>
          <p:cNvSpPr/>
          <p:nvPr userDrawn="1"/>
        </p:nvSpPr>
        <p:spPr>
          <a:xfrm>
            <a:off x="0" y="5727672"/>
            <a:ext cx="12192000" cy="1139371"/>
          </a:xfrm>
          <a:prstGeom prst="rect">
            <a:avLst/>
          </a:prstGeom>
          <a:solidFill>
            <a:srgbClr val="FF9199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570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2B903-C8C2-6841-A927-E8D5DEA7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587373-309E-9A4F-B3D3-94CB4F000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6F78C8-CA85-B142-A7C9-7658150E2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426717-4C6C-AE43-9EC2-5D92430D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3E6148-3FB5-494E-9C05-C6DD6426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BE2307-A2D6-9645-A182-7C35FBD3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48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F4204B-D469-9547-8A70-1E639738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0A26F0-3FC4-5C47-9E83-96884F71C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051038-0375-7849-8BE2-6B89A0AEF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49F0AA-7C2D-A24D-AD0E-81D7C3DF8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08A92B-3B30-6348-9F09-9D58367F7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46382B-CFAA-C047-9768-DDEDF02F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A258B2-468B-2948-A794-8F626C37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E5DC4F-EC29-4F43-8DCB-B961406E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81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CA525-F13C-594F-A37A-DF3B8E37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26F5A8-0A7E-044D-AE3E-E085059B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DE7B61-FAD6-6040-AB22-2DA8363E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22FB53-2C7F-2F47-8676-3F726D11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10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9C48FC-591D-7F46-9AD8-050788CC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CE2E6B-025C-3E4F-BD3E-02224EE8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4984D5-5230-B04C-BB89-AB7D8F8B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4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22B6E-0931-6642-8F7E-F15C2AF6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8CD0C7-1B46-2C40-ADF2-717A1D426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BDCE3D-9E84-D347-9CC8-BE19C8EFD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A3D33E-3AE7-1046-870C-756F6254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A1DAEE-F975-C448-A701-D3E77DBC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6E5E64-740F-A741-AD18-2B05C9F3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46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DC6A9-2649-6A45-9E21-6FC327F0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9C79BC-CA30-DF46-AEB9-DD3A436CF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FBF937-E061-8242-B2D8-30EF9BB41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435852-9703-4347-8039-EBF6B887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1D5D46-A39D-5340-9D7F-947E2566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EB6628-4C28-EE41-B218-5A54B06D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16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F5645F-2D23-4243-B43E-B9328CD7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3D9FA0-60A8-0D4B-973C-FC4902AA2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AB1DE-3376-C244-AFA4-F8DF955EC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CEFFF3-8479-0146-A30E-750064BBD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D75887-A3AB-CF4B-80F0-14781219D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4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5" y="1661885"/>
            <a:ext cx="10087429" cy="2361066"/>
          </a:xfrm>
        </p:spPr>
        <p:txBody>
          <a:bodyPr>
            <a:normAutofit/>
          </a:bodyPr>
          <a:lstStyle/>
          <a:p>
            <a:r>
              <a:rPr kumimoji="1" lang="en-US" altLang="ja-JP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Cebu Programming Training</a:t>
            </a:r>
            <a:endParaRPr kumimoji="1" lang="ja-JP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76196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Fashion Team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69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商品情報を楽天</a:t>
            </a:r>
            <a:r>
              <a:rPr kumimoji="1" lang="en-US" altLang="ja-JP" dirty="0"/>
              <a:t>API</a:t>
            </a:r>
            <a:r>
              <a:rPr kumimoji="1" lang="ja-JP" altLang="en-US"/>
              <a:t>から取得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出品者が</a:t>
            </a:r>
            <a:r>
              <a:rPr lang="ja-JP" altLang="en-US"/>
              <a:t>異なるが商品は同じ場合，すべて</a:t>
            </a:r>
            <a:r>
              <a:rPr lang="ja-JP" altLang="en-US" dirty="0"/>
              <a:t>まとめて１件と</a:t>
            </a:r>
            <a:r>
              <a:rPr lang="ja-JP" altLang="en-US"/>
              <a:t>して表示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検索</a:t>
            </a:r>
            <a:r>
              <a:rPr kumimoji="1" lang="ja-JP" altLang="en-US" dirty="0"/>
              <a:t>結果では、商品の概要と概算額</a:t>
            </a:r>
            <a:r>
              <a:rPr kumimoji="1" lang="ja-JP" altLang="en-US"/>
              <a:t>のみ表示</a:t>
            </a:r>
            <a:r>
              <a:rPr lang="ja-JP" altLang="en-US"/>
              <a:t>＆</a:t>
            </a:r>
            <a:r>
              <a:rPr kumimoji="1" lang="ja-JP" altLang="en-US"/>
              <a:t>詳細</a:t>
            </a:r>
            <a:r>
              <a:rPr kumimoji="1" lang="ja-JP" altLang="en-US" dirty="0"/>
              <a:t>は次のページで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詳細ページでは</a:t>
            </a:r>
            <a:r>
              <a:rPr lang="ja-JP" altLang="en-US"/>
              <a:t>ショップごとに比較可能</a:t>
            </a:r>
            <a:endParaRPr kumimoji="1"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</p:spTree>
    <p:extLst>
      <p:ext uri="{BB962C8B-B14F-4D97-AF65-F5344CB8AC3E}">
        <p14:creationId xmlns:p14="http://schemas.microsoft.com/office/powerpoint/2010/main" val="275031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商品情報を楽天</a:t>
            </a:r>
            <a:r>
              <a:rPr kumimoji="1" lang="en-US" altLang="ja-JP" dirty="0"/>
              <a:t>API</a:t>
            </a:r>
            <a:r>
              <a:rPr kumimoji="1" lang="ja-JP" altLang="en-US"/>
              <a:t>から取得</a:t>
            </a:r>
            <a:endParaRPr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047B06-1490-4751-B24C-F54FB94DF584}"/>
              </a:ext>
            </a:extLst>
          </p:cNvPr>
          <p:cNvSpPr/>
          <p:nvPr/>
        </p:nvSpPr>
        <p:spPr>
          <a:xfrm>
            <a:off x="1981199" y="2989943"/>
            <a:ext cx="3236686" cy="1531257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Rakuten API</a:t>
            </a:r>
            <a:endParaRPr kumimoji="1" lang="ja-JP" altLang="en-US" sz="32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F8A027D-9760-4195-9581-95A5AACBA693}"/>
              </a:ext>
            </a:extLst>
          </p:cNvPr>
          <p:cNvSpPr/>
          <p:nvPr/>
        </p:nvSpPr>
        <p:spPr>
          <a:xfrm>
            <a:off x="5660571" y="3260271"/>
            <a:ext cx="1270000" cy="990600"/>
          </a:xfrm>
          <a:prstGeom prst="rightArrow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GET</a:t>
            </a:r>
            <a:endParaRPr kumimoji="1" lang="ja-JP" altLang="en-US" sz="2400" dirty="0"/>
          </a:p>
        </p:txBody>
      </p:sp>
      <p:sp>
        <p:nvSpPr>
          <p:cNvPr id="7" name="スクロール: 縦 6">
            <a:extLst>
              <a:ext uri="{FF2B5EF4-FFF2-40B4-BE49-F238E27FC236}">
                <a16:creationId xmlns:a16="http://schemas.microsoft.com/office/drawing/2014/main" id="{9D06AAA4-DA24-430E-B86E-AD294C182D3C}"/>
              </a:ext>
            </a:extLst>
          </p:cNvPr>
          <p:cNvSpPr/>
          <p:nvPr/>
        </p:nvSpPr>
        <p:spPr>
          <a:xfrm>
            <a:off x="7300684" y="2423885"/>
            <a:ext cx="2634343" cy="2663372"/>
          </a:xfrm>
          <a:prstGeom prst="verticalScroll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Our </a:t>
            </a:r>
            <a:r>
              <a:rPr kumimoji="1" lang="en-US" altLang="ja-JP" sz="3200" dirty="0" err="1"/>
              <a:t>WebSite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330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20"/>
            <a:ext cx="10461171" cy="175328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出品者が異なるが同じ商品であるものは、すべてまとめて１件と</a:t>
            </a:r>
            <a:r>
              <a:rPr lang="ja-JP" altLang="en-US"/>
              <a:t>して表示</a:t>
            </a:r>
            <a:endParaRPr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83A8C1-7475-4769-912A-5A99938F7FE3}"/>
              </a:ext>
            </a:extLst>
          </p:cNvPr>
          <p:cNvSpPr/>
          <p:nvPr/>
        </p:nvSpPr>
        <p:spPr>
          <a:xfrm>
            <a:off x="1687286" y="2540000"/>
            <a:ext cx="3363685" cy="3026230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グラフィックス 8" descr="靴">
            <a:extLst>
              <a:ext uri="{FF2B5EF4-FFF2-40B4-BE49-F238E27FC236}">
                <a16:creationId xmlns:a16="http://schemas.microsoft.com/office/drawing/2014/main" id="{801F29B4-589E-4A80-9369-F3054DEE3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8285" y="3055498"/>
            <a:ext cx="914400" cy="91440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5E4DD49-D9FE-4D30-A73F-0F732EC9FEAC}"/>
              </a:ext>
            </a:extLst>
          </p:cNvPr>
          <p:cNvSpPr/>
          <p:nvPr/>
        </p:nvSpPr>
        <p:spPr>
          <a:xfrm>
            <a:off x="1875970" y="2967335"/>
            <a:ext cx="1299029" cy="10907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8BDA307-E1C3-4FF7-9395-192A67C1A641}"/>
              </a:ext>
            </a:extLst>
          </p:cNvPr>
          <p:cNvCxnSpPr>
            <a:cxnSpLocks/>
          </p:cNvCxnSpPr>
          <p:nvPr/>
        </p:nvCxnSpPr>
        <p:spPr>
          <a:xfrm>
            <a:off x="1875970" y="4199724"/>
            <a:ext cx="2964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0CD35EC-023A-4274-B5D0-133943F89ADA}"/>
              </a:ext>
            </a:extLst>
          </p:cNvPr>
          <p:cNvSpPr txBox="1"/>
          <p:nvPr/>
        </p:nvSpPr>
        <p:spPr>
          <a:xfrm>
            <a:off x="3236685" y="2921237"/>
            <a:ext cx="1770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Shoes A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$30</a:t>
            </a: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ABC shop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pic>
        <p:nvPicPr>
          <p:cNvPr id="14" name="グラフィックス 13" descr="靴">
            <a:extLst>
              <a:ext uri="{FF2B5EF4-FFF2-40B4-BE49-F238E27FC236}">
                <a16:creationId xmlns:a16="http://schemas.microsoft.com/office/drawing/2014/main" id="{DC70E702-72FE-4C10-9B37-F583AD1B7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8285" y="4425777"/>
            <a:ext cx="914400" cy="914400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963F8C0-2858-41A2-9BDE-AAA222046028}"/>
              </a:ext>
            </a:extLst>
          </p:cNvPr>
          <p:cNvSpPr/>
          <p:nvPr/>
        </p:nvSpPr>
        <p:spPr>
          <a:xfrm>
            <a:off x="1875970" y="4337614"/>
            <a:ext cx="1299029" cy="10907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B40319C-8270-4391-9189-39D70EA9ED53}"/>
              </a:ext>
            </a:extLst>
          </p:cNvPr>
          <p:cNvSpPr txBox="1"/>
          <p:nvPr/>
        </p:nvSpPr>
        <p:spPr>
          <a:xfrm>
            <a:off x="3280229" y="4293280"/>
            <a:ext cx="1770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Shoes A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$40</a:t>
            </a:r>
          </a:p>
          <a:p>
            <a:r>
              <a:rPr lang="ja-JP" altLang="en-US" sz="2400" dirty="0">
                <a:solidFill>
                  <a:schemeClr val="bg1"/>
                </a:solidFill>
              </a:rPr>
              <a:t>ＸＹＺ </a:t>
            </a:r>
            <a:r>
              <a:rPr lang="en-US" altLang="ja-JP" sz="2400" dirty="0">
                <a:solidFill>
                  <a:schemeClr val="bg1"/>
                </a:solidFill>
              </a:rPr>
              <a:t>shop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3581DD2-0247-4C46-8AE9-2C9C09D87588}"/>
              </a:ext>
            </a:extLst>
          </p:cNvPr>
          <p:cNvSpPr/>
          <p:nvPr/>
        </p:nvSpPr>
        <p:spPr>
          <a:xfrm>
            <a:off x="6854372" y="2540000"/>
            <a:ext cx="3363685" cy="3026230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 descr="靴">
            <a:extLst>
              <a:ext uri="{FF2B5EF4-FFF2-40B4-BE49-F238E27FC236}">
                <a16:creationId xmlns:a16="http://schemas.microsoft.com/office/drawing/2014/main" id="{DE69AC5E-7E42-43B1-8CC2-37082DF56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3344" y="3690027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A52B458-5E9C-4F96-963D-CD312DC67E61}"/>
              </a:ext>
            </a:extLst>
          </p:cNvPr>
          <p:cNvSpPr/>
          <p:nvPr/>
        </p:nvSpPr>
        <p:spPr>
          <a:xfrm>
            <a:off x="7141029" y="3601864"/>
            <a:ext cx="1299029" cy="10907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6538693-8BBD-4E40-B479-777374F4094B}"/>
              </a:ext>
            </a:extLst>
          </p:cNvPr>
          <p:cNvSpPr txBox="1"/>
          <p:nvPr/>
        </p:nvSpPr>
        <p:spPr>
          <a:xfrm>
            <a:off x="8514444" y="3521401"/>
            <a:ext cx="1770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Shoes A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$30 - $40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CF6355-5134-4CCB-A31E-88EF7B6B4D3F}"/>
              </a:ext>
            </a:extLst>
          </p:cNvPr>
          <p:cNvSpPr txBox="1"/>
          <p:nvPr/>
        </p:nvSpPr>
        <p:spPr>
          <a:xfrm>
            <a:off x="1752599" y="2576286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Rakuten </a:t>
            </a:r>
            <a:r>
              <a:rPr kumimoji="1" lang="en-US" altLang="ja-JP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Ichiba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82CF734-BA99-4EAA-9742-4F17B6DB9EF4}"/>
              </a:ext>
            </a:extLst>
          </p:cNvPr>
          <p:cNvSpPr txBox="1"/>
          <p:nvPr/>
        </p:nvSpPr>
        <p:spPr>
          <a:xfrm>
            <a:off x="6897916" y="2572103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</a:t>
            </a:r>
            <a:r>
              <a:rPr kumimoji="1" lang="en-US" altLang="ja-JP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矢印: ストライプ 29">
            <a:extLst>
              <a:ext uri="{FF2B5EF4-FFF2-40B4-BE49-F238E27FC236}">
                <a16:creationId xmlns:a16="http://schemas.microsoft.com/office/drawing/2014/main" id="{68CCA664-0EAB-4428-8772-93E13AFED482}"/>
              </a:ext>
            </a:extLst>
          </p:cNvPr>
          <p:cNvSpPr/>
          <p:nvPr/>
        </p:nvSpPr>
        <p:spPr>
          <a:xfrm>
            <a:off x="5312229" y="3585188"/>
            <a:ext cx="1309913" cy="100256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3BCBE46-51D0-4BC6-96C3-56DFBCD5BEB7}"/>
              </a:ext>
            </a:extLst>
          </p:cNvPr>
          <p:cNvSpPr/>
          <p:nvPr/>
        </p:nvSpPr>
        <p:spPr>
          <a:xfrm>
            <a:off x="8632373" y="4337614"/>
            <a:ext cx="135165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ja-JP" dirty="0" err="1"/>
              <a:t>ShowDetail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6881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FEDEE4B-76B8-F04E-A419-EDDD59234143}"/>
              </a:ext>
            </a:extLst>
          </p:cNvPr>
          <p:cNvGrpSpPr/>
          <p:nvPr/>
        </p:nvGrpSpPr>
        <p:grpSpPr>
          <a:xfrm>
            <a:off x="4439432" y="2103832"/>
            <a:ext cx="3409043" cy="3487738"/>
            <a:chOff x="4486728" y="2165576"/>
            <a:chExt cx="3409043" cy="3487738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4AE471A-49E2-4E82-ABFA-CCD02D851D8D}"/>
                </a:ext>
              </a:extLst>
            </p:cNvPr>
            <p:cNvSpPr/>
            <p:nvPr/>
          </p:nvSpPr>
          <p:spPr>
            <a:xfrm>
              <a:off x="4486728" y="2165576"/>
              <a:ext cx="3409043" cy="3487738"/>
            </a:xfrm>
            <a:prstGeom prst="rect">
              <a:avLst/>
            </a:prstGeom>
            <a:solidFill>
              <a:srgbClr val="DC1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グラフィックス 6" descr="靴">
              <a:extLst>
                <a:ext uri="{FF2B5EF4-FFF2-40B4-BE49-F238E27FC236}">
                  <a16:creationId xmlns:a16="http://schemas.microsoft.com/office/drawing/2014/main" id="{561055A1-0859-484B-8C86-03EC182E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27813" y="2788751"/>
              <a:ext cx="914400" cy="91440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3C27828-A4C7-470C-BD91-803E87B48407}"/>
                </a:ext>
              </a:extLst>
            </p:cNvPr>
            <p:cNvSpPr/>
            <p:nvPr/>
          </p:nvSpPr>
          <p:spPr>
            <a:xfrm>
              <a:off x="4635498" y="2700588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A3CCCFE-9C16-40D5-A2FE-727E12FDAB22}"/>
                </a:ext>
              </a:extLst>
            </p:cNvPr>
            <p:cNvSpPr txBox="1"/>
            <p:nvPr/>
          </p:nvSpPr>
          <p:spPr>
            <a:xfrm>
              <a:off x="6007099" y="2567011"/>
              <a:ext cx="177074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Shoes A</a:t>
              </a:r>
              <a:endParaRPr lang="en-US" altLang="ja-JP" sz="2000" dirty="0">
                <a:solidFill>
                  <a:schemeClr val="bg1"/>
                </a:solidFill>
              </a:endParaRPr>
            </a:p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$30 - $40</a:t>
              </a:r>
            </a:p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White</a:t>
              </a:r>
            </a:p>
            <a:p>
              <a:r>
                <a:rPr lang="en-US" altLang="ja-JP" sz="2000" dirty="0">
                  <a:solidFill>
                    <a:schemeClr val="bg1"/>
                  </a:solidFill>
                </a:rPr>
                <a:t>24.0 – 28.0</a:t>
              </a:r>
              <a:endParaRPr kumimoji="1" lang="en-US" altLang="ja-JP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75BD086-C3FE-4C7A-9FD2-618C570393E0}"/>
                </a:ext>
              </a:extLst>
            </p:cNvPr>
            <p:cNvSpPr txBox="1"/>
            <p:nvPr/>
          </p:nvSpPr>
          <p:spPr>
            <a:xfrm>
              <a:off x="4530272" y="2197679"/>
              <a:ext cx="323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Our </a:t>
              </a:r>
              <a:r>
                <a:rPr kumimoji="1" lang="en-US" altLang="ja-JP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r>
                <a:rPr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(Detail)</a:t>
              </a:r>
              <a:endParaRPr kumimoji="1"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3C0D8D33-8640-4249-9BD6-54833707FE3D}"/>
                </a:ext>
              </a:extLst>
            </p:cNvPr>
            <p:cNvSpPr/>
            <p:nvPr/>
          </p:nvSpPr>
          <p:spPr>
            <a:xfrm>
              <a:off x="4620986" y="4024028"/>
              <a:ext cx="1533073" cy="1567543"/>
            </a:xfrm>
            <a:prstGeom prst="roundRect">
              <a:avLst/>
            </a:prstGeom>
            <a:solidFill>
              <a:srgbClr val="DC14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ABC Shop</a:t>
              </a:r>
            </a:p>
            <a:p>
              <a:pPr algn="ctr"/>
              <a:r>
                <a:rPr lang="en-US" altLang="ja-JP" dirty="0"/>
                <a:t>$30</a:t>
              </a:r>
            </a:p>
            <a:p>
              <a:pPr algn="ctr"/>
              <a:r>
                <a:rPr lang="en-US" altLang="ja-JP" dirty="0"/>
                <a:t>10 Point</a:t>
              </a:r>
            </a:p>
            <a:p>
              <a:pPr algn="ctr"/>
              <a:endParaRPr lang="en-US" altLang="ja-JP" dirty="0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3754BD5-C1E7-44C5-8265-9BCAAA3BD54F}"/>
                </a:ext>
              </a:extLst>
            </p:cNvPr>
            <p:cNvSpPr/>
            <p:nvPr/>
          </p:nvSpPr>
          <p:spPr>
            <a:xfrm>
              <a:off x="6230256" y="4024027"/>
              <a:ext cx="1533073" cy="1567543"/>
            </a:xfrm>
            <a:prstGeom prst="roundRect">
              <a:avLst/>
            </a:prstGeom>
            <a:solidFill>
              <a:srgbClr val="DC14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XYZ</a:t>
              </a:r>
              <a:r>
                <a:rPr kumimoji="1" lang="en-US" altLang="ja-JP" dirty="0"/>
                <a:t> Shop</a:t>
              </a:r>
            </a:p>
            <a:p>
              <a:pPr algn="ctr"/>
              <a:r>
                <a:rPr lang="en-US" altLang="ja-JP" dirty="0"/>
                <a:t>$40</a:t>
              </a:r>
            </a:p>
            <a:p>
              <a:pPr algn="ctr"/>
              <a:r>
                <a:rPr lang="en-US" altLang="ja-JP" dirty="0"/>
                <a:t>20 Point</a:t>
              </a:r>
            </a:p>
            <a:p>
              <a:pPr algn="ctr"/>
              <a:endParaRPr lang="en-US" altLang="ja-JP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C3C4A66-9F74-4B5B-B1EC-95A310A39ECC}"/>
                </a:ext>
              </a:extLst>
            </p:cNvPr>
            <p:cNvSpPr/>
            <p:nvPr/>
          </p:nvSpPr>
          <p:spPr>
            <a:xfrm>
              <a:off x="4884054" y="5114612"/>
              <a:ext cx="1123045" cy="338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Purchase</a:t>
              </a:r>
              <a:endParaRPr lang="ja-JP" altLang="en-US" sz="1600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EDD67C2-0E45-4A87-9D80-DB50F2B71658}"/>
                </a:ext>
              </a:extLst>
            </p:cNvPr>
            <p:cNvSpPr/>
            <p:nvPr/>
          </p:nvSpPr>
          <p:spPr>
            <a:xfrm>
              <a:off x="6471555" y="5114610"/>
              <a:ext cx="1143448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Purchase</a:t>
              </a:r>
              <a:endParaRPr lang="ja-JP" altLang="en-US" sz="1600" dirty="0"/>
            </a:p>
          </p:txBody>
        </p:sp>
      </p:grp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114B8B5B-C400-D045-B970-E777705AA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003" y="1616767"/>
            <a:ext cx="10515600" cy="1500187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Compare the price by shops</a:t>
            </a:r>
            <a:endParaRPr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10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４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76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make use of it after joining Rakuten?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104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listening.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28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BC7D3-F200-9E40-932E-AA2CDDB1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Main goal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066FFD-5BE0-4C48-90B3-E083D889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When you look for products in Rakuten </a:t>
            </a:r>
            <a:r>
              <a:rPr lang="en" altLang="ja-JP" dirty="0" err="1"/>
              <a:t>Ichiba</a:t>
            </a:r>
            <a:r>
              <a:rPr lang="en" altLang="ja-JP" dirty="0"/>
              <a:t>, products of various stores come up and the price is different so it takes time to find that you really want.</a:t>
            </a:r>
          </a:p>
          <a:p>
            <a:r>
              <a:rPr lang="en" altLang="ja-JP" dirty="0"/>
              <a:t>Create a prototype of website that you can find products in a shortest way</a:t>
            </a:r>
          </a:p>
        </p:txBody>
      </p:sp>
    </p:spTree>
    <p:extLst>
      <p:ext uri="{BB962C8B-B14F-4D97-AF65-F5344CB8AC3E}">
        <p14:creationId xmlns:p14="http://schemas.microsoft.com/office/powerpoint/2010/main" val="175994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Introduction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9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B78278-3F05-4D6A-874C-934848CEE672}"/>
              </a:ext>
            </a:extLst>
          </p:cNvPr>
          <p:cNvSpPr/>
          <p:nvPr/>
        </p:nvSpPr>
        <p:spPr>
          <a:xfrm>
            <a:off x="6469742" y="653143"/>
            <a:ext cx="5537200" cy="4796971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Ryo Yamaguchi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Yuka </a:t>
            </a:r>
            <a:r>
              <a:rPr lang="en-US" altLang="ja-JP" sz="2400" dirty="0" err="1">
                <a:solidFill>
                  <a:schemeClr val="tx1"/>
                </a:solidFill>
              </a:rPr>
              <a:t>Oe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r>
              <a:rPr lang="ja-JP" altLang="en-US" sz="2400">
                <a:solidFill>
                  <a:schemeClr val="tx1"/>
                </a:solidFill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</a:rPr>
              <a:t>get necessary item data from “Rakuten API”</a:t>
            </a:r>
          </a:p>
          <a:p>
            <a:pPr lvl="1"/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Technology</a:t>
            </a:r>
          </a:p>
          <a:p>
            <a:pPr lvl="1"/>
            <a:r>
              <a:rPr lang="ja-JP" altLang="en-US" sz="2400">
                <a:solidFill>
                  <a:schemeClr val="tx1"/>
                </a:solidFill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</a:rPr>
              <a:t>PHP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956DD7C-C058-479F-9AD0-1631619655B0}"/>
              </a:ext>
            </a:extLst>
          </p:cNvPr>
          <p:cNvSpPr/>
          <p:nvPr/>
        </p:nvSpPr>
        <p:spPr>
          <a:xfrm>
            <a:off x="312057" y="653143"/>
            <a:ext cx="5537200" cy="47969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Takehiro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Tezuka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Lei </a:t>
            </a:r>
            <a:r>
              <a:rPr lang="en-US" altLang="ja-JP" sz="2400" dirty="0" err="1">
                <a:solidFill>
                  <a:schemeClr val="tx1"/>
                </a:solidFill>
              </a:rPr>
              <a:t>Puwen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Nobuki</a:t>
            </a:r>
            <a:r>
              <a:rPr lang="en-US" altLang="ja-JP" sz="2400" dirty="0">
                <a:solidFill>
                  <a:schemeClr val="tx1"/>
                </a:solidFill>
              </a:rPr>
              <a:t> Kasai</a:t>
            </a: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Make Web pages</a:t>
            </a:r>
          </a:p>
          <a:p>
            <a:pPr lvl="1"/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Technology</a:t>
            </a:r>
          </a:p>
          <a:p>
            <a:pPr lvl="1"/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</a:rPr>
              <a:t>HTML , </a:t>
            </a:r>
            <a:r>
              <a:rPr lang="en-US" altLang="ja-JP" sz="2400" dirty="0" err="1">
                <a:solidFill>
                  <a:schemeClr val="tx1"/>
                </a:solidFill>
              </a:rPr>
              <a:t>Javascript</a:t>
            </a:r>
            <a:r>
              <a:rPr lang="en-US" altLang="ja-JP" sz="2400" dirty="0">
                <a:solidFill>
                  <a:schemeClr val="tx1"/>
                </a:solidFill>
              </a:rPr>
              <a:t> , CSS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AD1900D-9DCB-4487-BB9E-6E819833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4" y="5791199"/>
            <a:ext cx="10515600" cy="1066801"/>
          </a:xfrm>
        </p:spPr>
        <p:txBody>
          <a:bodyPr/>
          <a:lstStyle/>
          <a:p>
            <a:r>
              <a:rPr lang="en-US" altLang="ja-JP" dirty="0"/>
              <a:t>1. Team Introduction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ECA8E6-CD27-4A97-9731-2B0D9E0A2E57}"/>
              </a:ext>
            </a:extLst>
          </p:cNvPr>
          <p:cNvSpPr/>
          <p:nvPr/>
        </p:nvSpPr>
        <p:spPr>
          <a:xfrm>
            <a:off x="876864" y="206828"/>
            <a:ext cx="4122057" cy="892629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Front End Group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E0D2C3-F1D5-4867-8853-3AED5D1CB953}"/>
              </a:ext>
            </a:extLst>
          </p:cNvPr>
          <p:cNvSpPr/>
          <p:nvPr/>
        </p:nvSpPr>
        <p:spPr>
          <a:xfrm>
            <a:off x="7177313" y="206827"/>
            <a:ext cx="4122057" cy="892629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Back End Group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575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</a:t>
            </a:r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 </a:t>
            </a:r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54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C6BC2-548D-4F60-8CE8-798B20A8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63" y="5831174"/>
            <a:ext cx="10515600" cy="1026826"/>
          </a:xfrm>
        </p:spPr>
        <p:txBody>
          <a:bodyPr/>
          <a:lstStyle/>
          <a:p>
            <a:r>
              <a:rPr kumimoji="1" lang="en-US" altLang="ja-JP" dirty="0"/>
              <a:t>2. Current Proble</a:t>
            </a:r>
            <a:r>
              <a:rPr lang="en-US" altLang="ja-JP" dirty="0"/>
              <a:t>ms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C19707-BCBB-4406-B350-D556AD56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371" y="1490662"/>
            <a:ext cx="10515600" cy="34877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欲しい商品になかなかたどり着けない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同じ商品が何度も表示され、比較するのが大変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などなど、既存サイトへの不満をここでぶちまける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B582CD8-62CF-4588-B6C7-4F43ABC16112}"/>
              </a:ext>
            </a:extLst>
          </p:cNvPr>
          <p:cNvSpPr/>
          <p:nvPr/>
        </p:nvSpPr>
        <p:spPr>
          <a:xfrm>
            <a:off x="464457" y="420914"/>
            <a:ext cx="5651530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Problems of “Rakuten </a:t>
            </a:r>
            <a:r>
              <a:rPr lang="en-US" altLang="ja-JP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Ichiba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888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C6BC2-548D-4F60-8CE8-798B20A8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63" y="5831174"/>
            <a:ext cx="10515600" cy="1026826"/>
          </a:xfrm>
        </p:spPr>
        <p:txBody>
          <a:bodyPr/>
          <a:lstStyle/>
          <a:p>
            <a:r>
              <a:rPr kumimoji="1" lang="en-US" altLang="ja-JP" dirty="0"/>
              <a:t>2. Current Proble</a:t>
            </a:r>
            <a:r>
              <a:rPr lang="en-US" altLang="ja-JP" dirty="0"/>
              <a:t>ms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B582CD8-62CF-4588-B6C7-4F43ABC16112}"/>
              </a:ext>
            </a:extLst>
          </p:cNvPr>
          <p:cNvSpPr/>
          <p:nvPr/>
        </p:nvSpPr>
        <p:spPr>
          <a:xfrm>
            <a:off x="464457" y="420914"/>
            <a:ext cx="5651530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Problems of “Rakuten </a:t>
            </a:r>
            <a:r>
              <a:rPr lang="en-US" altLang="ja-JP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Ichiba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7300DA0-39B7-AC4F-B809-1A9C1C30DC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"/>
          <a:stretch/>
        </p:blipFill>
        <p:spPr>
          <a:xfrm>
            <a:off x="2078636" y="1663907"/>
            <a:ext cx="6540708" cy="391250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9E4926-9417-CA4C-B310-158D119B7B55}"/>
              </a:ext>
            </a:extLst>
          </p:cNvPr>
          <p:cNvSpPr/>
          <p:nvPr/>
        </p:nvSpPr>
        <p:spPr>
          <a:xfrm>
            <a:off x="4137285" y="1663907"/>
            <a:ext cx="1124262" cy="190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6248FC-8A65-5E46-B9F5-C06F3C8817EB}"/>
              </a:ext>
            </a:extLst>
          </p:cNvPr>
          <p:cNvSpPr/>
          <p:nvPr/>
        </p:nvSpPr>
        <p:spPr>
          <a:xfrm>
            <a:off x="3031656" y="3567659"/>
            <a:ext cx="1124262" cy="190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B27038-4659-224D-88AF-CCD5740C9EC1}"/>
              </a:ext>
            </a:extLst>
          </p:cNvPr>
          <p:cNvSpPr txBox="1"/>
          <p:nvPr/>
        </p:nvSpPr>
        <p:spPr>
          <a:xfrm>
            <a:off x="7152597" y="992025"/>
            <a:ext cx="131959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Same item</a:t>
            </a:r>
            <a:endParaRPr kumimoji="1" lang="ja-JP" altLang="en-US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6A880F04-1007-5349-9345-F58CA1CA2674}"/>
              </a:ext>
            </a:extLst>
          </p:cNvPr>
          <p:cNvSpPr/>
          <p:nvPr/>
        </p:nvSpPr>
        <p:spPr>
          <a:xfrm flipH="1">
            <a:off x="5108938" y="1176691"/>
            <a:ext cx="4087319" cy="2878183"/>
          </a:xfrm>
          <a:prstGeom prst="arc">
            <a:avLst>
              <a:gd name="adj1" fmla="val 16200000"/>
              <a:gd name="adj2" fmla="val 20632644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弧 10">
            <a:extLst>
              <a:ext uri="{FF2B5EF4-FFF2-40B4-BE49-F238E27FC236}">
                <a16:creationId xmlns:a16="http://schemas.microsoft.com/office/drawing/2014/main" id="{BD96791B-7E1F-F24C-844E-A1FFA52BA8B1}"/>
              </a:ext>
            </a:extLst>
          </p:cNvPr>
          <p:cNvSpPr/>
          <p:nvPr/>
        </p:nvSpPr>
        <p:spPr>
          <a:xfrm rot="16200000" flipH="1" flipV="1">
            <a:off x="236908" y="-2669430"/>
            <a:ext cx="6106628" cy="7692242"/>
          </a:xfrm>
          <a:prstGeom prst="arc">
            <a:avLst>
              <a:gd name="adj1" fmla="val 16200000"/>
              <a:gd name="adj2" fmla="val 20632644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2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and Solutions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11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315391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同じ商品をまとめて表示する機能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タグ</a:t>
            </a:r>
            <a:r>
              <a:rPr lang="ja-JP" altLang="en-US"/>
              <a:t>検索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ユーザごとに表示項目をカスタマイズできるようにする機能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8" y="420914"/>
            <a:ext cx="4310742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考えた解決策</a:t>
            </a:r>
          </a:p>
        </p:txBody>
      </p:sp>
    </p:spTree>
    <p:extLst>
      <p:ext uri="{BB962C8B-B14F-4D97-AF65-F5344CB8AC3E}">
        <p14:creationId xmlns:p14="http://schemas.microsoft.com/office/powerpoint/2010/main" val="21620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449</Words>
  <Application>Microsoft Macintosh PowerPoint</Application>
  <PresentationFormat>ワイド画面</PresentationFormat>
  <Paragraphs>100</Paragraphs>
  <Slides>16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Cebu Programming Training</vt:lpstr>
      <vt:lpstr>Main goal</vt:lpstr>
      <vt:lpstr>１</vt:lpstr>
      <vt:lpstr>1. Team Introduction</vt:lpstr>
      <vt:lpstr>２</vt:lpstr>
      <vt:lpstr>2. Current Problems</vt:lpstr>
      <vt:lpstr>2. Current Problems</vt:lpstr>
      <vt:lpstr>３</vt:lpstr>
      <vt:lpstr>3. Challenges and Solutions</vt:lpstr>
      <vt:lpstr>3. Challenges and Solutions</vt:lpstr>
      <vt:lpstr>3. Challenges and Solutions</vt:lpstr>
      <vt:lpstr>3. Challenges and Solutions</vt:lpstr>
      <vt:lpstr>3. Challenges and Solutions</vt:lpstr>
      <vt:lpstr>４</vt:lpstr>
      <vt:lpstr>５</vt:lpstr>
      <vt:lpstr>PowerPoint プレゼンテーション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セブ島プログラミング研修</dc:title>
  <dc:creator>山口 諒</dc:creator>
  <cp:lastModifiedBy>手塚雄大</cp:lastModifiedBy>
  <cp:revision>35</cp:revision>
  <dcterms:created xsi:type="dcterms:W3CDTF">2019-09-10T01:49:51Z</dcterms:created>
  <dcterms:modified xsi:type="dcterms:W3CDTF">2019-09-11T04:29:57Z</dcterms:modified>
</cp:coreProperties>
</file>