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Old Standard TT" pitchFamily="2" charset="77"/>
      <p:regular r:id="rId6"/>
      <p:bold r:id="rId7"/>
      <p:italic r:id="rId8"/>
    </p:embeddedFont>
    <p:embeddedFont>
      <p:font typeface="Playfair Display" pitchFamily="2" charset="77"/>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3"/>
  </p:normalViewPr>
  <p:slideViewPr>
    <p:cSldViewPr snapToGrid="0">
      <p:cViewPr varScale="1">
        <p:scale>
          <a:sx n="143" d="100"/>
          <a:sy n="143" d="100"/>
        </p:scale>
        <p:origin x="76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theme" Target="theme/theme1.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0357f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439325" y="915075"/>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Novel Web Attack Detection System For Internet Of Things Via Ensemble Classification</a:t>
            </a:r>
            <a:endParaRPr/>
          </a:p>
        </p:txBody>
      </p:sp>
      <p:sp>
        <p:nvSpPr>
          <p:cNvPr id="60" name="Google Shape;60;p13"/>
          <p:cNvSpPr txBox="1">
            <a:spLocks noGrp="1"/>
          </p:cNvSpPr>
          <p:nvPr>
            <p:ph type="subTitle" idx="1"/>
          </p:nvPr>
        </p:nvSpPr>
        <p:spPr>
          <a:xfrm>
            <a:off x="512700" y="2764525"/>
            <a:ext cx="8118600" cy="1763700"/>
          </a:xfrm>
          <a:prstGeom prst="rect">
            <a:avLst/>
          </a:prstGeom>
        </p:spPr>
        <p:txBody>
          <a:bodyPr spcFirstLastPara="1" wrap="square" lIns="91425" tIns="91425" rIns="91425" bIns="91425" anchor="t" anchorCtr="0">
            <a:normAutofit fontScale="47500" lnSpcReduction="10000"/>
          </a:bodyPr>
          <a:lstStyle/>
          <a:p>
            <a:pPr marL="0" lvl="0" indent="0" algn="l" rtl="0">
              <a:spcBef>
                <a:spcPts val="0"/>
              </a:spcBef>
              <a:spcAft>
                <a:spcPts val="0"/>
              </a:spcAft>
              <a:buNone/>
            </a:pPr>
            <a:r>
              <a:rPr lang="en" sz="3309"/>
              <a:t>Group Members:                                                           </a:t>
            </a:r>
            <a:endParaRPr sz="4763"/>
          </a:p>
          <a:p>
            <a:pPr marL="0" lvl="0" indent="0" algn="l" rtl="0">
              <a:spcBef>
                <a:spcPts val="0"/>
              </a:spcBef>
              <a:spcAft>
                <a:spcPts val="0"/>
              </a:spcAft>
              <a:buNone/>
            </a:pPr>
            <a:endParaRPr/>
          </a:p>
          <a:p>
            <a:pPr marL="457200" lvl="0" indent="-307340" algn="l" rtl="0">
              <a:spcBef>
                <a:spcPts val="0"/>
              </a:spcBef>
              <a:spcAft>
                <a:spcPts val="0"/>
              </a:spcAft>
              <a:buSzPct val="100000"/>
              <a:buChar char="❖"/>
            </a:pPr>
            <a:r>
              <a:rPr lang="en" sz="2610"/>
              <a:t>N.Sai Rahul(20J41A6946)</a:t>
            </a:r>
            <a:endParaRPr sz="2610"/>
          </a:p>
          <a:p>
            <a:pPr marL="457200" lvl="0" indent="-307340" algn="l" rtl="0">
              <a:spcBef>
                <a:spcPts val="0"/>
              </a:spcBef>
              <a:spcAft>
                <a:spcPts val="0"/>
              </a:spcAft>
              <a:buSzPct val="100000"/>
              <a:buChar char="❖"/>
            </a:pPr>
            <a:r>
              <a:rPr lang="en" sz="2610"/>
              <a:t>P.Sai krishna(20J41A6940)</a:t>
            </a:r>
            <a:endParaRPr sz="2610"/>
          </a:p>
          <a:p>
            <a:pPr marL="457200" lvl="0" indent="-307340" algn="l" rtl="0">
              <a:spcBef>
                <a:spcPts val="0"/>
              </a:spcBef>
              <a:spcAft>
                <a:spcPts val="0"/>
              </a:spcAft>
              <a:buSzPct val="100000"/>
              <a:buChar char="❖"/>
            </a:pPr>
            <a:r>
              <a:rPr lang="en" sz="2610"/>
              <a:t>B.Vijay Reddy(20J41A6957)</a:t>
            </a:r>
            <a:endParaRPr sz="2610"/>
          </a:p>
          <a:p>
            <a:pPr marL="457200" lvl="0" indent="-300990" algn="l" rtl="0">
              <a:spcBef>
                <a:spcPts val="0"/>
              </a:spcBef>
              <a:spcAft>
                <a:spcPts val="0"/>
              </a:spcAft>
              <a:buSzPct val="91935"/>
              <a:buChar char="❖"/>
            </a:pPr>
            <a:r>
              <a:rPr lang="en" sz="2610"/>
              <a:t>G.Akhila(20J41A6913)  </a:t>
            </a:r>
            <a:r>
              <a:rPr lang="en"/>
              <a:t>                                         </a:t>
            </a:r>
            <a:endParaRPr/>
          </a:p>
          <a:p>
            <a:pPr marL="0" lvl="0" indent="0" algn="l" rtl="0">
              <a:spcBef>
                <a:spcPts val="0"/>
              </a:spcBef>
              <a:spcAft>
                <a:spcPts val="0"/>
              </a:spcAft>
              <a:buNone/>
            </a:pPr>
            <a:r>
              <a:rPr lang="en" sz="3452"/>
              <a:t>                                                    Under Expert Guidance of</a:t>
            </a:r>
            <a:endParaRPr sz="3452"/>
          </a:p>
          <a:p>
            <a:pPr marL="3200400" lvl="0" indent="0" algn="l" rtl="0">
              <a:spcBef>
                <a:spcPts val="0"/>
              </a:spcBef>
              <a:spcAft>
                <a:spcPts val="0"/>
              </a:spcAft>
              <a:buNone/>
            </a:pPr>
            <a:r>
              <a:rPr lang="en" sz="3452"/>
              <a:t>       - Associate Professor Mrs A.Lakshmi Prasanna</a:t>
            </a:r>
            <a:endParaRPr sz="3452"/>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1000"/>
                                        <p:tgtEl>
                                          <p:spTgt spid="6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22475" y="147650"/>
            <a:ext cx="8352900" cy="6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dk1"/>
                </a:solidFill>
              </a:rPr>
              <a:t>ABSTRACT </a:t>
            </a:r>
            <a:endParaRPr sz="2700">
              <a:solidFill>
                <a:schemeClr val="dk1"/>
              </a:solidFill>
            </a:endParaRPr>
          </a:p>
        </p:txBody>
      </p:sp>
      <p:sp>
        <p:nvSpPr>
          <p:cNvPr id="66" name="Google Shape;66;p14"/>
          <p:cNvSpPr txBox="1"/>
          <p:nvPr/>
        </p:nvSpPr>
        <p:spPr>
          <a:xfrm>
            <a:off x="780150" y="689100"/>
            <a:ext cx="70899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Old Standard TT"/>
                <a:ea typeface="Old Standard TT"/>
                <a:cs typeface="Old Standard TT"/>
                <a:sym typeface="Old Standard TT"/>
              </a:rPr>
              <a:t>The Internet of Things (IoT) has rapidly emerged as a transformative technology, finding applications across diverse domains. These IoT networks consist of countless interconnected devices that can communicate and offer functionalities previously unimaginable. They are designed to facilitate seamless and intelligent operations through real-time analysis of the vast amounts of data generated or collected by these devices.</a:t>
            </a:r>
            <a:endParaRPr>
              <a:solidFill>
                <a:schemeClr val="lt1"/>
              </a:solidFill>
              <a:latin typeface="Old Standard TT"/>
              <a:ea typeface="Old Standard TT"/>
              <a:cs typeface="Old Standard TT"/>
              <a:sym typeface="Old Standard TT"/>
            </a:endParaRPr>
          </a:p>
          <a:p>
            <a:pPr marL="0" lvl="0" indent="0" algn="ctr" rtl="0">
              <a:spcBef>
                <a:spcPts val="0"/>
              </a:spcBef>
              <a:spcAft>
                <a:spcPts val="0"/>
              </a:spcAft>
              <a:buNone/>
            </a:pPr>
            <a:endParaRPr>
              <a:solidFill>
                <a:schemeClr val="lt1"/>
              </a:solidFill>
              <a:latin typeface="Old Standard TT"/>
              <a:ea typeface="Old Standard TT"/>
              <a:cs typeface="Old Standard TT"/>
              <a:sym typeface="Old Standard TT"/>
            </a:endParaRPr>
          </a:p>
          <a:p>
            <a:pPr marL="0" lvl="0" indent="0" algn="just" rtl="0">
              <a:spcBef>
                <a:spcPts val="0"/>
              </a:spcBef>
              <a:spcAft>
                <a:spcPts val="0"/>
              </a:spcAft>
              <a:buNone/>
            </a:pPr>
            <a:r>
              <a:rPr lang="en">
                <a:solidFill>
                  <a:schemeClr val="lt1"/>
                </a:solidFill>
                <a:latin typeface="Old Standard TT"/>
                <a:ea typeface="Old Standard TT"/>
                <a:cs typeface="Old Standard TT"/>
                <a:sym typeface="Old Standard TT"/>
              </a:rPr>
              <a:t>However, the sheer diversity of IoT devices introduces complexity and vulnerability, rendering IoT networks more susceptible to a range of web-based attacks compared to traditional computer networks. </a:t>
            </a:r>
            <a:endParaRPr>
              <a:solidFill>
                <a:schemeClr val="lt1"/>
              </a:solidFill>
              <a:latin typeface="Old Standard TT"/>
              <a:ea typeface="Old Standard TT"/>
              <a:cs typeface="Old Standard TT"/>
              <a:sym typeface="Old Standard TT"/>
            </a:endParaRPr>
          </a:p>
          <a:p>
            <a:pPr marL="0" lvl="0" indent="0" algn="just" rtl="0">
              <a:spcBef>
                <a:spcPts val="0"/>
              </a:spcBef>
              <a:spcAft>
                <a:spcPts val="0"/>
              </a:spcAft>
              <a:buNone/>
            </a:pPr>
            <a:endParaRPr>
              <a:solidFill>
                <a:schemeClr val="lt1"/>
              </a:solidFill>
              <a:latin typeface="Old Standard TT"/>
              <a:ea typeface="Old Standard TT"/>
              <a:cs typeface="Old Standard TT"/>
              <a:sym typeface="Old Standard TT"/>
            </a:endParaRPr>
          </a:p>
          <a:p>
            <a:pPr marL="0" lvl="0" indent="0" algn="just" rtl="0">
              <a:spcBef>
                <a:spcPts val="0"/>
              </a:spcBef>
              <a:spcAft>
                <a:spcPts val="0"/>
              </a:spcAft>
              <a:buNone/>
            </a:pPr>
            <a:r>
              <a:rPr lang="en">
                <a:solidFill>
                  <a:schemeClr val="lt1"/>
                </a:solidFill>
                <a:latin typeface="Old Standard TT"/>
                <a:ea typeface="Old Standard TT"/>
                <a:cs typeface="Old Standard TT"/>
                <a:sym typeface="Old Standard TT"/>
              </a:rPr>
              <a:t>To address these challenges, we propose a novel system called Ensemble Deep Learning-based Web Attack Detection System (EDLWADS). Our approach involves the development of three distinct deep learning models for individual web attack detection, followed by an ensemble classifier that combines their outputs to make a final decision.</a:t>
            </a:r>
            <a:endParaRPr>
              <a:solidFill>
                <a:schemeClr val="lt1"/>
              </a:solidFill>
              <a:latin typeface="Old Standard TT"/>
              <a:ea typeface="Old Standard TT"/>
              <a:cs typeface="Old Standard TT"/>
              <a:sym typeface="Old Standard TT"/>
            </a:endParaRPr>
          </a:p>
          <a:p>
            <a:pPr marL="0" lvl="0" indent="0" algn="just" rtl="0">
              <a:spcBef>
                <a:spcPts val="0"/>
              </a:spcBef>
              <a:spcAft>
                <a:spcPts val="0"/>
              </a:spcAft>
              <a:buNone/>
            </a:pPr>
            <a:endParaRPr>
              <a:solidFill>
                <a:schemeClr val="lt1"/>
              </a:solidFill>
              <a:latin typeface="Old Standard TT"/>
              <a:ea typeface="Old Standard TT"/>
              <a:cs typeface="Old Standard TT"/>
              <a:sym typeface="Old Standard TT"/>
            </a:endParaRPr>
          </a:p>
          <a:p>
            <a:pPr marL="0" lvl="0" indent="0" algn="just" rtl="0">
              <a:spcBef>
                <a:spcPts val="0"/>
              </a:spcBef>
              <a:spcAft>
                <a:spcPts val="0"/>
              </a:spcAft>
              <a:buNone/>
            </a:pPr>
            <a:r>
              <a:rPr lang="en">
                <a:solidFill>
                  <a:schemeClr val="lt1"/>
                </a:solidFill>
                <a:latin typeface="Old Standard TT"/>
                <a:ea typeface="Old Standard TT"/>
                <a:cs typeface="Old Standard TT"/>
                <a:sym typeface="Old Standard TT"/>
              </a:rPr>
              <a:t> We rigorously evaluated the effectiveness of our proposed system using both public and real-world datasets in a distributed environment, and the results demonstrate its ability to accurately detect web attacks while maintaining low false positive and negative rates.</a:t>
            </a:r>
            <a:endParaRPr>
              <a:solidFill>
                <a:schemeClr val="lt1"/>
              </a:solidFill>
              <a:latin typeface="Old Standard TT"/>
              <a:ea typeface="Old Standard TT"/>
              <a:cs typeface="Old Standard TT"/>
              <a:sym typeface="Old Standard TT"/>
            </a:endParaRPr>
          </a:p>
        </p:txBody>
      </p:sp>
      <p:sp>
        <p:nvSpPr>
          <p:cNvPr id="67" name="Google Shape;67;p14"/>
          <p:cNvSpPr txBox="1"/>
          <p:nvPr/>
        </p:nvSpPr>
        <p:spPr>
          <a:xfrm>
            <a:off x="1740775" y="-843025"/>
            <a:ext cx="630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1000"/>
                                        <p:tgtEl>
                                          <p:spTgt spid="65"/>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66"/>
                                        </p:tgtEl>
                                        <p:attrNameLst>
                                          <p:attrName>style.visibility</p:attrName>
                                        </p:attrNameLst>
                                      </p:cBhvr>
                                      <p:to>
                                        <p:strVal val="visible"/>
                                      </p:to>
                                    </p:set>
                                    <p:anim calcmode="lin" valueType="num">
                                      <p:cBhvr additive="base">
                                        <p:cTn id="10" dur="1000"/>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265500" y="369150"/>
            <a:ext cx="4045200" cy="55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1400">
                <a:solidFill>
                  <a:srgbClr val="38761D"/>
                </a:solidFill>
                <a:latin typeface="Times New Roman"/>
                <a:ea typeface="Times New Roman"/>
                <a:cs typeface="Times New Roman"/>
                <a:sym typeface="Times New Roman"/>
              </a:rPr>
              <a:t> </a:t>
            </a:r>
            <a:r>
              <a:rPr lang="en" sz="2400">
                <a:solidFill>
                  <a:srgbClr val="274E13"/>
                </a:solidFill>
                <a:latin typeface="Times New Roman"/>
                <a:ea typeface="Times New Roman"/>
                <a:cs typeface="Times New Roman"/>
                <a:sym typeface="Times New Roman"/>
              </a:rPr>
              <a:t>Deep Learning Algorithms</a:t>
            </a:r>
            <a:endParaRPr sz="3600">
              <a:solidFill>
                <a:srgbClr val="274E13"/>
              </a:solidFill>
              <a:latin typeface="Times New Roman"/>
              <a:ea typeface="Times New Roman"/>
              <a:cs typeface="Times New Roman"/>
              <a:sym typeface="Times New Roman"/>
            </a:endParaRPr>
          </a:p>
        </p:txBody>
      </p:sp>
      <p:sp>
        <p:nvSpPr>
          <p:cNvPr id="73" name="Google Shape;73;p15"/>
          <p:cNvSpPr txBox="1">
            <a:spLocks noGrp="1"/>
          </p:cNvSpPr>
          <p:nvPr>
            <p:ph type="subTitle" idx="1"/>
          </p:nvPr>
        </p:nvSpPr>
        <p:spPr>
          <a:xfrm>
            <a:off x="265500" y="1058225"/>
            <a:ext cx="4045200" cy="3404400"/>
          </a:xfrm>
          <a:prstGeom prst="rect">
            <a:avLst/>
          </a:prstGeom>
        </p:spPr>
        <p:txBody>
          <a:bodyPr spcFirstLastPara="1" wrap="square" lIns="91425" tIns="91425" rIns="91425" bIns="91425" anchor="t" anchorCtr="0">
            <a:noAutofit/>
          </a:bodyPr>
          <a:lstStyle/>
          <a:p>
            <a:pPr marL="457200" lvl="0" indent="-314325" algn="l" rtl="0">
              <a:lnSpc>
                <a:spcPct val="135714"/>
              </a:lnSpc>
              <a:spcBef>
                <a:spcPts val="0"/>
              </a:spcBef>
              <a:spcAft>
                <a:spcPts val="0"/>
              </a:spcAft>
              <a:buClr>
                <a:srgbClr val="000000"/>
              </a:buClr>
              <a:buSzPts val="1350"/>
              <a:buChar char="❏"/>
            </a:pPr>
            <a:r>
              <a:rPr lang="en" sz="1350">
                <a:solidFill>
                  <a:srgbClr val="000000"/>
                </a:solidFill>
              </a:rPr>
              <a:t>Naive Bayes</a:t>
            </a:r>
            <a:endParaRPr sz="1350">
              <a:solidFill>
                <a:srgbClr val="000000"/>
              </a:solidFill>
            </a:endParaRPr>
          </a:p>
          <a:p>
            <a:pPr marL="457200" lvl="0" indent="-314325" algn="l" rtl="0">
              <a:lnSpc>
                <a:spcPct val="135714"/>
              </a:lnSpc>
              <a:spcBef>
                <a:spcPts val="0"/>
              </a:spcBef>
              <a:spcAft>
                <a:spcPts val="0"/>
              </a:spcAft>
              <a:buClr>
                <a:srgbClr val="000000"/>
              </a:buClr>
              <a:buSzPts val="1350"/>
              <a:buChar char="❏"/>
            </a:pPr>
            <a:r>
              <a:rPr lang="en" sz="1350">
                <a:solidFill>
                  <a:srgbClr val="000000"/>
                </a:solidFill>
              </a:rPr>
              <a:t>Support Vector Machine</a:t>
            </a:r>
            <a:endParaRPr sz="1350">
              <a:solidFill>
                <a:srgbClr val="000000"/>
              </a:solidFill>
            </a:endParaRPr>
          </a:p>
          <a:p>
            <a:pPr marL="457200" lvl="0" indent="-314325" algn="l" rtl="0">
              <a:lnSpc>
                <a:spcPct val="135714"/>
              </a:lnSpc>
              <a:spcBef>
                <a:spcPts val="0"/>
              </a:spcBef>
              <a:spcAft>
                <a:spcPts val="0"/>
              </a:spcAft>
              <a:buClr>
                <a:srgbClr val="000000"/>
              </a:buClr>
              <a:buSzPts val="1350"/>
              <a:buChar char="❏"/>
            </a:pPr>
            <a:r>
              <a:rPr lang="en" sz="1350">
                <a:solidFill>
                  <a:srgbClr val="000000"/>
                </a:solidFill>
              </a:rPr>
              <a:t>Logistic Regression</a:t>
            </a:r>
            <a:endParaRPr sz="1350">
              <a:solidFill>
                <a:srgbClr val="000000"/>
              </a:solidFill>
            </a:endParaRPr>
          </a:p>
          <a:p>
            <a:pPr marL="457200" lvl="0" indent="-314325" algn="l" rtl="0">
              <a:lnSpc>
                <a:spcPct val="135714"/>
              </a:lnSpc>
              <a:spcBef>
                <a:spcPts val="0"/>
              </a:spcBef>
              <a:spcAft>
                <a:spcPts val="0"/>
              </a:spcAft>
              <a:buClr>
                <a:srgbClr val="000000"/>
              </a:buClr>
              <a:buSzPts val="1350"/>
              <a:buChar char="❏"/>
            </a:pPr>
            <a:r>
              <a:rPr lang="en" sz="1350">
                <a:solidFill>
                  <a:srgbClr val="000000"/>
                </a:solidFill>
              </a:rPr>
              <a:t>Decision Tree Classifier</a:t>
            </a:r>
            <a:endParaRPr sz="1350">
              <a:solidFill>
                <a:srgbClr val="000000"/>
              </a:solidFill>
            </a:endParaRPr>
          </a:p>
          <a:p>
            <a:pPr marL="457200" lvl="0" indent="-314325" algn="l" rtl="0">
              <a:lnSpc>
                <a:spcPct val="135714"/>
              </a:lnSpc>
              <a:spcBef>
                <a:spcPts val="0"/>
              </a:spcBef>
              <a:spcAft>
                <a:spcPts val="0"/>
              </a:spcAft>
              <a:buClr>
                <a:srgbClr val="000000"/>
              </a:buClr>
              <a:buSzPts val="1350"/>
              <a:buChar char="❏"/>
            </a:pPr>
            <a:r>
              <a:rPr lang="en" sz="1350">
                <a:solidFill>
                  <a:srgbClr val="000000"/>
                </a:solidFill>
              </a:rPr>
              <a:t>SGD(Stochastic Gradient Descent) Classifier</a:t>
            </a:r>
            <a:endParaRPr sz="1350">
              <a:solidFill>
                <a:srgbClr val="000000"/>
              </a:solidFill>
            </a:endParaRPr>
          </a:p>
          <a:p>
            <a:pPr marL="457200" lvl="0" indent="-314325" algn="l" rtl="0">
              <a:lnSpc>
                <a:spcPct val="135714"/>
              </a:lnSpc>
              <a:spcBef>
                <a:spcPts val="0"/>
              </a:spcBef>
              <a:spcAft>
                <a:spcPts val="0"/>
              </a:spcAft>
              <a:buClr>
                <a:srgbClr val="000000"/>
              </a:buClr>
              <a:buSzPts val="1350"/>
              <a:buChar char="❏"/>
            </a:pPr>
            <a:r>
              <a:rPr lang="en" sz="1350">
                <a:solidFill>
                  <a:srgbClr val="000000"/>
                </a:solidFill>
              </a:rPr>
              <a:t>Random Forest Classifier</a:t>
            </a:r>
            <a:endParaRPr sz="1350">
              <a:solidFill>
                <a:srgbClr val="000000"/>
              </a:solidFill>
            </a:endParaRPr>
          </a:p>
          <a:p>
            <a:pPr marL="0" lvl="0" indent="0" algn="l" rtl="0">
              <a:lnSpc>
                <a:spcPct val="135714"/>
              </a:lnSpc>
              <a:spcBef>
                <a:spcPts val="0"/>
              </a:spcBef>
              <a:spcAft>
                <a:spcPts val="0"/>
              </a:spcAft>
              <a:buClr>
                <a:schemeClr val="dk1"/>
              </a:buClr>
              <a:buSzPts val="1100"/>
              <a:buFont typeface="Arial"/>
              <a:buNone/>
            </a:pPr>
            <a:endParaRPr sz="1050">
              <a:highlight>
                <a:schemeClr val="lt1"/>
              </a:highlight>
              <a:latin typeface="Playfair Display"/>
              <a:ea typeface="Playfair Display"/>
              <a:cs typeface="Playfair Display"/>
              <a:sym typeface="Playfair Display"/>
            </a:endParaRPr>
          </a:p>
          <a:p>
            <a:pPr marL="0" lvl="0" indent="0" algn="l" rtl="0">
              <a:lnSpc>
                <a:spcPct val="135714"/>
              </a:lnSpc>
              <a:spcBef>
                <a:spcPts val="0"/>
              </a:spcBef>
              <a:spcAft>
                <a:spcPts val="0"/>
              </a:spcAft>
              <a:buClr>
                <a:schemeClr val="dk1"/>
              </a:buClr>
              <a:buSzPts val="1100"/>
              <a:buFont typeface="Arial"/>
              <a:buNone/>
            </a:pPr>
            <a:endParaRPr sz="1050">
              <a:solidFill>
                <a:srgbClr val="CE9178"/>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a:p>
        </p:txBody>
      </p:sp>
      <p:sp>
        <p:nvSpPr>
          <p:cNvPr id="74" name="Google Shape;74;p15"/>
          <p:cNvSpPr txBox="1"/>
          <p:nvPr/>
        </p:nvSpPr>
        <p:spPr>
          <a:xfrm>
            <a:off x="4881000" y="418375"/>
            <a:ext cx="4118100" cy="68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chemeClr val="lt1"/>
                </a:solidFill>
                <a:latin typeface="Times New Roman"/>
                <a:ea typeface="Times New Roman"/>
                <a:cs typeface="Times New Roman"/>
                <a:sym typeface="Times New Roman"/>
              </a:rPr>
              <a:t>Software Requirements</a:t>
            </a:r>
            <a:endParaRPr sz="2500">
              <a:latin typeface="Times New Roman"/>
              <a:ea typeface="Times New Roman"/>
              <a:cs typeface="Times New Roman"/>
              <a:sym typeface="Times New Roman"/>
            </a:endParaRPr>
          </a:p>
        </p:txBody>
      </p:sp>
      <p:sp>
        <p:nvSpPr>
          <p:cNvPr id="75" name="Google Shape;75;p15"/>
          <p:cNvSpPr txBox="1"/>
          <p:nvPr/>
        </p:nvSpPr>
        <p:spPr>
          <a:xfrm>
            <a:off x="4815375" y="984400"/>
            <a:ext cx="4118100" cy="17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Old Standard TT"/>
                <a:ea typeface="Old Standard TT"/>
                <a:cs typeface="Old Standard TT"/>
                <a:sym typeface="Old Standard TT"/>
              </a:rPr>
              <a:t>Operating system : Windows 7 Ultimate.  </a:t>
            </a:r>
            <a:endParaRPr>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r>
              <a:rPr lang="en">
                <a:solidFill>
                  <a:schemeClr val="lt1"/>
                </a:solidFill>
                <a:latin typeface="Old Standard TT"/>
                <a:ea typeface="Old Standard TT"/>
                <a:cs typeface="Old Standard TT"/>
                <a:sym typeface="Old Standard TT"/>
              </a:rPr>
              <a:t>Coding Language : Python.  </a:t>
            </a:r>
            <a:endParaRPr>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r>
              <a:rPr lang="en">
                <a:solidFill>
                  <a:schemeClr val="lt1"/>
                </a:solidFill>
                <a:latin typeface="Old Standard TT"/>
                <a:ea typeface="Old Standard TT"/>
                <a:cs typeface="Old Standard TT"/>
                <a:sym typeface="Old Standard TT"/>
              </a:rPr>
              <a:t>Front-End : Python.  </a:t>
            </a:r>
            <a:endParaRPr>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r>
              <a:rPr lang="en">
                <a:solidFill>
                  <a:schemeClr val="lt1"/>
                </a:solidFill>
                <a:latin typeface="Old Standard TT"/>
                <a:ea typeface="Old Standard TT"/>
                <a:cs typeface="Old Standard TT"/>
                <a:sym typeface="Old Standard TT"/>
              </a:rPr>
              <a:t>Back-End : Django-ORM  </a:t>
            </a:r>
            <a:endParaRPr>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r>
              <a:rPr lang="en">
                <a:solidFill>
                  <a:schemeClr val="lt1"/>
                </a:solidFill>
                <a:latin typeface="Old Standard TT"/>
                <a:ea typeface="Old Standard TT"/>
                <a:cs typeface="Old Standard TT"/>
                <a:sym typeface="Old Standard TT"/>
              </a:rPr>
              <a:t>Designing : Html, css, javascript.  </a:t>
            </a:r>
            <a:endParaRPr>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r>
              <a:rPr lang="en">
                <a:solidFill>
                  <a:schemeClr val="lt1"/>
                </a:solidFill>
                <a:latin typeface="Old Standard TT"/>
                <a:ea typeface="Old Standard TT"/>
                <a:cs typeface="Old Standard TT"/>
                <a:sym typeface="Old Standard TT"/>
              </a:rPr>
              <a:t>Data Base : MySQL (WAMP Server)</a:t>
            </a:r>
            <a:endParaRPr>
              <a:solidFill>
                <a:schemeClr val="lt1"/>
              </a:solidFill>
              <a:latin typeface="Old Standard TT"/>
              <a:ea typeface="Old Standard TT"/>
              <a:cs typeface="Old Standard TT"/>
              <a:sym typeface="Old Standard T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p:tgtEl>
                                          <p:spTgt spid="72"/>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1000"/>
                                        <p:tgtEl>
                                          <p:spTgt spid="73"/>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additive="base">
                                        <p:cTn id="17" dur="1000"/>
                                        <p:tgtEl>
                                          <p:spTgt spid="74"/>
                                        </p:tgtEl>
                                        <p:attrNameLst>
                                          <p:attrName>ppt_y</p:attrName>
                                        </p:attrNameLst>
                                      </p:cBhvr>
                                      <p:tavLst>
                                        <p:tav tm="0">
                                          <p:val>
                                            <p:strVal val="#ppt_y-1"/>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5"/>
                                        </p:tgtEl>
                                        <p:attrNameLst>
                                          <p:attrName>style.visibility</p:attrName>
                                        </p:attrNameLst>
                                      </p:cBhvr>
                                      <p:to>
                                        <p:strVal val="visible"/>
                                      </p:to>
                                    </p:set>
                                    <p:anim calcmode="lin" valueType="num">
                                      <p:cBhvr additive="base">
                                        <p:cTn id="20" dur="1000"/>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306</Words>
  <Application>Microsoft Macintosh PowerPoint</Application>
  <PresentationFormat>On-screen Show (16:9)</PresentationFormat>
  <Paragraphs>32</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Old Standard TT</vt:lpstr>
      <vt:lpstr>Times New Roman</vt:lpstr>
      <vt:lpstr>Playfair Display</vt:lpstr>
      <vt:lpstr>Courier New</vt:lpstr>
      <vt:lpstr>Arial</vt:lpstr>
      <vt:lpstr>Paperback</vt:lpstr>
      <vt:lpstr>A Novel Web Attack Detection System For Internet Of Things Via Ensemble Classification</vt:lpstr>
      <vt:lpstr>ABSTRACT </vt:lpstr>
      <vt:lpstr> Deep Learning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Web Attack Detection System For Internet Of Things Via Ensemble Classification</dc:title>
  <cp:lastModifiedBy>Microsoft Office User</cp:lastModifiedBy>
  <cp:revision>1</cp:revision>
  <dcterms:modified xsi:type="dcterms:W3CDTF">2023-10-26T03:22:08Z</dcterms:modified>
</cp:coreProperties>
</file>