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15"/>
  </p:notesMasterIdLst>
  <p:sldIdLst>
    <p:sldId id="256" r:id="rId2"/>
    <p:sldId id="258" r:id="rId3"/>
    <p:sldId id="262" r:id="rId4"/>
    <p:sldId id="264" r:id="rId5"/>
    <p:sldId id="263" r:id="rId6"/>
    <p:sldId id="260" r:id="rId7"/>
    <p:sldId id="269" r:id="rId8"/>
    <p:sldId id="267" r:id="rId9"/>
    <p:sldId id="268" r:id="rId10"/>
    <p:sldId id="261" r:id="rId11"/>
    <p:sldId id="270" r:id="rId12"/>
    <p:sldId id="265"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D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7" autoAdjust="0"/>
    <p:restoredTop sz="85561" autoAdjust="0"/>
  </p:normalViewPr>
  <p:slideViewPr>
    <p:cSldViewPr snapToGrid="0">
      <p:cViewPr>
        <p:scale>
          <a:sx n="50" d="100"/>
          <a:sy n="50" d="100"/>
        </p:scale>
        <p:origin x="546" y="294"/>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6BB24-EF37-429D-A315-C72784AA0BF6}" type="datetimeFigureOut">
              <a:rPr kumimoji="1" lang="ja-JP" altLang="en-US" smtClean="0"/>
              <a:t>2015/9/29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756CC-ED1B-4D45-99DF-C7CD52FE36F4}" type="slidenum">
              <a:rPr kumimoji="1" lang="ja-JP" altLang="en-US" smtClean="0"/>
              <a:t>‹#›</a:t>
            </a:fld>
            <a:endParaRPr kumimoji="1" lang="ja-JP" altLang="en-US"/>
          </a:p>
        </p:txBody>
      </p:sp>
    </p:spTree>
    <p:extLst>
      <p:ext uri="{BB962C8B-B14F-4D97-AF65-F5344CB8AC3E}">
        <p14:creationId xmlns:p14="http://schemas.microsoft.com/office/powerpoint/2010/main" val="21615060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1</a:t>
            </a:fld>
            <a:endParaRPr kumimoji="1" lang="ja-JP" altLang="en-US"/>
          </a:p>
        </p:txBody>
      </p:sp>
    </p:spTree>
    <p:extLst>
      <p:ext uri="{BB962C8B-B14F-4D97-AF65-F5344CB8AC3E}">
        <p14:creationId xmlns:p14="http://schemas.microsoft.com/office/powerpoint/2010/main" val="23139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前回のプレゼンでは・・・</a:t>
            </a:r>
            <a:endParaRPr kumimoji="1" lang="en-US" altLang="ja-JP" dirty="0" smtClean="0"/>
          </a:p>
          <a:p>
            <a:r>
              <a:rPr kumimoji="1" lang="ja-JP" altLang="en-US" dirty="0" smtClean="0"/>
              <a:t>ブロックがエンドラインに触れていると残り時間が余っていても一定時間後にゲームオーバーになってしまうというものでした。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10</a:t>
            </a:fld>
            <a:endParaRPr kumimoji="1" lang="ja-JP" altLang="en-US"/>
          </a:p>
        </p:txBody>
      </p:sp>
    </p:spTree>
    <p:extLst>
      <p:ext uri="{BB962C8B-B14F-4D97-AF65-F5344CB8AC3E}">
        <p14:creationId xmlns:p14="http://schemas.microsoft.com/office/powerpoint/2010/main" val="117989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変更後は</a:t>
            </a:r>
            <a:endParaRPr kumimoji="1" lang="en-US" altLang="ja-JP" dirty="0" smtClean="0"/>
          </a:p>
          <a:p>
            <a:r>
              <a:rPr kumimoji="1" lang="ja-JP" altLang="en-US" dirty="0" smtClean="0"/>
              <a:t>画面上にあるエンドラインをブロックが越えてしまうと、残り時間（秒数）の減りが速くなります。</a:t>
            </a:r>
            <a:endParaRPr kumimoji="1" lang="en-US" altLang="ja-JP" dirty="0" smtClean="0"/>
          </a:p>
          <a:p>
            <a:r>
              <a:rPr kumimoji="1" lang="ja-JP" altLang="en-US" dirty="0" smtClean="0"/>
              <a:t>残り時間が０秒になった時、ゲーム終了になります。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11</a:t>
            </a:fld>
            <a:endParaRPr kumimoji="1" lang="ja-JP" altLang="en-US"/>
          </a:p>
        </p:txBody>
      </p:sp>
    </p:spTree>
    <p:extLst>
      <p:ext uri="{BB962C8B-B14F-4D97-AF65-F5344CB8AC3E}">
        <p14:creationId xmlns:p14="http://schemas.microsoft.com/office/powerpoint/2010/main" val="773228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ゲーム画面はこのようなものを想定しています。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12</a:t>
            </a:fld>
            <a:endParaRPr kumimoji="1" lang="ja-JP" altLang="en-US"/>
          </a:p>
        </p:txBody>
      </p:sp>
    </p:spTree>
    <p:extLst>
      <p:ext uri="{BB962C8B-B14F-4D97-AF65-F5344CB8AC3E}">
        <p14:creationId xmlns:p14="http://schemas.microsoft.com/office/powerpoint/2010/main" val="264788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コンセプトは「自由なパズルゲーム」ということで一般のパズルゲームではできない自由度の高い遊びを取り入れようと考えました。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2</a:t>
            </a:fld>
            <a:endParaRPr kumimoji="1" lang="ja-JP" altLang="en-US"/>
          </a:p>
        </p:txBody>
      </p:sp>
    </p:spTree>
    <p:extLst>
      <p:ext uri="{BB962C8B-B14F-4D97-AF65-F5344CB8AC3E}">
        <p14:creationId xmlns:p14="http://schemas.microsoft.com/office/powerpoint/2010/main" val="301806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プレイヤー自身がブロックを作り出すことができる。</a:t>
            </a:r>
            <a:endParaRPr kumimoji="1" lang="en-US" altLang="ja-JP" dirty="0" smtClean="0"/>
          </a:p>
          <a:p>
            <a:endParaRPr kumimoji="1" lang="en-US" altLang="ja-JP" dirty="0" smtClean="0"/>
          </a:p>
          <a:p>
            <a:r>
              <a:rPr kumimoji="1" lang="ja-JP" altLang="en-US" dirty="0" smtClean="0"/>
              <a:t>ブロックを描くことで思い通りの形のブロックを作ることができます。</a:t>
            </a:r>
            <a:endParaRPr kumimoji="1" lang="en-US" altLang="ja-JP" dirty="0" smtClean="0"/>
          </a:p>
          <a:p>
            <a:endParaRPr kumimoji="1" lang="en-US" altLang="ja-JP" dirty="0" smtClean="0"/>
          </a:p>
          <a:p>
            <a:r>
              <a:rPr kumimoji="1" lang="ja-JP" altLang="en-US" dirty="0" smtClean="0"/>
              <a:t>様々な状況に対応できるブロックを作ることができます。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3</a:t>
            </a:fld>
            <a:endParaRPr kumimoji="1" lang="ja-JP" altLang="en-US"/>
          </a:p>
        </p:txBody>
      </p:sp>
    </p:spTree>
    <p:extLst>
      <p:ext uri="{BB962C8B-B14F-4D97-AF65-F5344CB8AC3E}">
        <p14:creationId xmlns:p14="http://schemas.microsoft.com/office/powerpoint/2010/main" val="1519359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プレイヤーは描いたブロックをタッチしフリックすることで任意の方向に飛ばすことができます。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4</a:t>
            </a:fld>
            <a:endParaRPr kumimoji="1" lang="ja-JP" altLang="en-US"/>
          </a:p>
        </p:txBody>
      </p:sp>
    </p:spTree>
    <p:extLst>
      <p:ext uri="{BB962C8B-B14F-4D97-AF65-F5344CB8AC3E}">
        <p14:creationId xmlns:p14="http://schemas.microsoft.com/office/powerpoint/2010/main" val="16222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端末を傾けることによりブロックを動かすことができます</a:t>
            </a:r>
            <a:r>
              <a:rPr kumimoji="1" lang="ja-JP" altLang="en-US" dirty="0" smtClean="0"/>
              <a:t>。</a:t>
            </a:r>
            <a:endParaRPr kumimoji="1" lang="en-US" altLang="ja-JP" dirty="0" smtClean="0"/>
          </a:p>
          <a:p>
            <a:endParaRPr kumimoji="1" lang="en-US" altLang="ja-JP" dirty="0" smtClean="0"/>
          </a:p>
          <a:p>
            <a:r>
              <a:rPr kumimoji="1" lang="ja-JP" altLang="en-US" dirty="0" smtClean="0">
                <a:solidFill>
                  <a:srgbClr val="FF0000"/>
                </a:solidFill>
              </a:rPr>
              <a:t>～詳細説明の追加～</a:t>
            </a:r>
            <a:endParaRPr kumimoji="1" lang="en-US" altLang="ja-JP" dirty="0" smtClean="0">
              <a:solidFill>
                <a:srgbClr val="FF0000"/>
              </a:solidFill>
            </a:endParaRPr>
          </a:p>
          <a:p>
            <a:r>
              <a:rPr kumimoji="1" lang="ja-JP" altLang="en-US" dirty="0" smtClean="0">
                <a:solidFill>
                  <a:srgbClr val="FF0000"/>
                </a:solidFill>
              </a:rPr>
              <a:t>補足：ブロックを生成している（描いている）時は端末を傾けてもブロックは動かすことができません。</a:t>
            </a:r>
            <a:endParaRPr kumimoji="1" lang="en-US" altLang="ja-JP" dirty="0" smtClean="0">
              <a:solidFill>
                <a:srgbClr val="FF0000"/>
              </a:solidFill>
            </a:endParaRPr>
          </a:p>
          <a:p>
            <a:r>
              <a:rPr kumimoji="1" lang="ja-JP" altLang="en-US" dirty="0" smtClean="0">
                <a:solidFill>
                  <a:srgbClr val="FF0000"/>
                </a:solidFill>
              </a:rPr>
              <a:t>このとき角度</a:t>
            </a:r>
            <a:r>
              <a:rPr kumimoji="1" lang="ja-JP" altLang="en-US" dirty="0" smtClean="0">
                <a:solidFill>
                  <a:srgbClr val="FF0000"/>
                </a:solidFill>
              </a:rPr>
              <a:t>補正と同様の効果が出る</a:t>
            </a:r>
            <a:r>
              <a:rPr kumimoji="1" lang="ja-JP" altLang="en-US" dirty="0" smtClean="0">
                <a:solidFill>
                  <a:srgbClr val="FF0000"/>
                </a:solidFill>
              </a:rPr>
              <a:t>。</a:t>
            </a:r>
            <a:endParaRPr kumimoji="1" lang="en-US" altLang="ja-JP" dirty="0" smtClean="0">
              <a:solidFill>
                <a:srgbClr val="FF0000"/>
              </a:solidFill>
            </a:endParaRPr>
          </a:p>
          <a:p>
            <a:endParaRPr kumimoji="1" lang="en-US" altLang="ja-JP" dirty="0" smtClean="0">
              <a:solidFill>
                <a:srgbClr val="FF0000"/>
              </a:solidFill>
            </a:endParaRPr>
          </a:p>
          <a:p>
            <a:r>
              <a:rPr kumimoji="1" lang="ja-JP" altLang="en-US" dirty="0" smtClean="0">
                <a:solidFill>
                  <a:srgbClr val="FF0000"/>
                </a:solidFill>
              </a:rPr>
              <a:t>思いきり振ってブロックが激しく動かないようにブロックの動きにはある程度の補正がかかります。</a:t>
            </a:r>
            <a:endParaRPr kumimoji="1"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5</a:t>
            </a:fld>
            <a:endParaRPr kumimoji="1" lang="ja-JP" altLang="en-US"/>
          </a:p>
        </p:txBody>
      </p:sp>
    </p:spTree>
    <p:extLst>
      <p:ext uri="{BB962C8B-B14F-4D97-AF65-F5344CB8AC3E}">
        <p14:creationId xmlns:p14="http://schemas.microsoft.com/office/powerpoint/2010/main" val="156085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制限時間（１分以内を想定）以内に多く点数を稼ぐ</a:t>
            </a:r>
            <a:r>
              <a:rPr kumimoji="1" lang="ja-JP" altLang="en-US" sz="1200" dirty="0" smtClean="0"/>
              <a:t>ことが目的です。</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面積が大きいほど高得点となります</a:t>
            </a:r>
            <a:r>
              <a:rPr kumimoji="1" lang="ja-JP" altLang="en-US" sz="1200" dirty="0" smtClean="0"/>
              <a:t>。（頂点数から変更）</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算出方法（予定）はブロックの大きさを計算することと、線の長さの割合</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ブロック生成</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小さいメリット：早く生成・細かいスペースに入る</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デメリット：得点小</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大きいメリット：得点大・接触面が多い</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デメリット：面積を広く使ってしまう</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生成する色は</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色は４色あり、生成するときにランダムで１色決まります。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6</a:t>
            </a:fld>
            <a:endParaRPr kumimoji="1" lang="ja-JP" altLang="en-US"/>
          </a:p>
        </p:txBody>
      </p:sp>
    </p:spTree>
    <p:extLst>
      <p:ext uri="{BB962C8B-B14F-4D97-AF65-F5344CB8AC3E}">
        <p14:creationId xmlns:p14="http://schemas.microsoft.com/office/powerpoint/2010/main" val="11326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solidFill>
                  <a:srgbClr val="FF0000"/>
                </a:solidFill>
              </a:rPr>
              <a:t>前回のプレゼンで説明できていなかったブロックの補充について</a:t>
            </a:r>
            <a:endParaRPr kumimoji="1" lang="en-US" altLang="ja-JP" dirty="0" smtClean="0">
              <a:solidFill>
                <a:srgbClr val="FF0000"/>
              </a:solidFill>
            </a:endParaRPr>
          </a:p>
          <a:p>
            <a:endParaRPr kumimoji="1" lang="en-US" altLang="ja-JP" dirty="0" smtClean="0">
              <a:solidFill>
                <a:srgbClr val="FF0000"/>
              </a:solidFill>
            </a:endParaRPr>
          </a:p>
          <a:p>
            <a:r>
              <a:rPr kumimoji="1" lang="ja-JP" altLang="en-US" dirty="0" smtClean="0">
                <a:solidFill>
                  <a:srgbClr val="FF0000"/>
                </a:solidFill>
              </a:rPr>
              <a:t>ブロックが一定量消えたら画面下部分から新たにブロックが補充されます。</a:t>
            </a:r>
            <a:endParaRPr kumimoji="1" lang="en-US" altLang="ja-JP" dirty="0" smtClean="0">
              <a:solidFill>
                <a:srgbClr val="FF0000"/>
              </a:solidFill>
            </a:endParaRPr>
          </a:p>
          <a:p>
            <a:r>
              <a:rPr kumimoji="1" lang="ja-JP" altLang="en-US" dirty="0" smtClean="0">
                <a:solidFill>
                  <a:srgbClr val="FF0000"/>
                </a:solidFill>
              </a:rPr>
              <a:t>このとき補充されるブロックは各色１種類ずつになります。</a:t>
            </a:r>
            <a:endParaRPr kumimoji="1" lang="en-US" altLang="ja-JP" dirty="0" smtClean="0">
              <a:solidFill>
                <a:srgbClr val="FF0000"/>
              </a:solidFill>
            </a:endParaRPr>
          </a:p>
          <a:p>
            <a:endParaRPr kumimoji="1" lang="en-US" altLang="ja-JP" dirty="0" smtClean="0">
              <a:solidFill>
                <a:srgbClr val="FF0000"/>
              </a:solidFill>
            </a:endParaRPr>
          </a:p>
          <a:p>
            <a:r>
              <a:rPr kumimoji="1" lang="ja-JP" altLang="en-US" dirty="0" smtClean="0">
                <a:solidFill>
                  <a:srgbClr val="FF0000"/>
                </a:solidFill>
              </a:rPr>
              <a:t>画面下からブロックが補充されるため残っていたブロックを持ち上げて補充されます。</a:t>
            </a:r>
            <a:endParaRPr kumimoji="1"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7</a:t>
            </a:fld>
            <a:endParaRPr kumimoji="1" lang="ja-JP" altLang="en-US"/>
          </a:p>
        </p:txBody>
      </p:sp>
    </p:spTree>
    <p:extLst>
      <p:ext uri="{BB962C8B-B14F-4D97-AF65-F5344CB8AC3E}">
        <p14:creationId xmlns:p14="http://schemas.microsoft.com/office/powerpoint/2010/main" val="383623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連続で３つ以上連なっているときにブロックが消えます。</a:t>
            </a:r>
            <a:endParaRPr kumimoji="1" lang="en-US" altLang="ja-JP" dirty="0" smtClean="0"/>
          </a:p>
          <a:p>
            <a:endParaRPr kumimoji="1" lang="en-US" altLang="ja-JP" dirty="0" smtClean="0"/>
          </a:p>
          <a:p>
            <a:r>
              <a:rPr kumimoji="1" lang="ja-JP" altLang="en-US" dirty="0" smtClean="0"/>
              <a:t>ブロックが続けて消えた場合コンボとなります。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8</a:t>
            </a:fld>
            <a:endParaRPr kumimoji="1" lang="ja-JP" altLang="en-US"/>
          </a:p>
        </p:txBody>
      </p:sp>
    </p:spTree>
    <p:extLst>
      <p:ext uri="{BB962C8B-B14F-4D97-AF65-F5344CB8AC3E}">
        <p14:creationId xmlns:p14="http://schemas.microsoft.com/office/powerpoint/2010/main" val="461196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一定数のブロックを消すと虹色のブロックが生成されます。</a:t>
            </a:r>
            <a:endParaRPr kumimoji="1" lang="en-US" altLang="ja-JP" dirty="0" smtClean="0"/>
          </a:p>
          <a:p>
            <a:endParaRPr kumimoji="1" lang="en-US" altLang="ja-JP" dirty="0" smtClean="0"/>
          </a:p>
          <a:p>
            <a:r>
              <a:rPr kumimoji="1" lang="ja-JP" altLang="en-US" dirty="0" smtClean="0"/>
              <a:t>虹ブロックはどんな色でも隣接していれば消すことができます。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56756CC-ED1B-4D45-99DF-C7CD52FE36F4}" type="slidenum">
              <a:rPr kumimoji="1" lang="ja-JP" altLang="en-US" smtClean="0"/>
              <a:t>9</a:t>
            </a:fld>
            <a:endParaRPr kumimoji="1" lang="ja-JP" altLang="en-US"/>
          </a:p>
        </p:txBody>
      </p:sp>
    </p:spTree>
    <p:extLst>
      <p:ext uri="{BB962C8B-B14F-4D97-AF65-F5344CB8AC3E}">
        <p14:creationId xmlns:p14="http://schemas.microsoft.com/office/powerpoint/2010/main" val="330312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FC3108E-30B8-43C1-8C82-5A013BA1D856}" type="datetime1">
              <a:rPr lang="en-US" altLang="ja-JP" smtClean="0"/>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18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5442040-B9E5-4A3A-9126-C63FDF54EF5A}" type="datetime1">
              <a:rPr lang="en-US" altLang="ja-JP" smtClean="0"/>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739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EE4C08-E12A-4B94-B145-1A95807D92FF}" type="datetime1">
              <a:rPr lang="en-US" altLang="ja-JP" smtClean="0"/>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967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63A210-7B44-48D8-B874-53D9113B8288}" type="datetime1">
              <a:rPr lang="en-US" altLang="ja-JP" smtClean="0"/>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240361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9CC46C-26C5-465B-A328-75D206CDE492}" type="datetime1">
              <a:rPr lang="en-US" altLang="ja-JP" smtClean="0"/>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5586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FACB93F-5AAC-4364-9E7D-C8A10EA5782B}" type="datetime1">
              <a:rPr lang="en-US" altLang="ja-JP" smtClean="0"/>
              <a:t>9/29/2015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22732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746FD6B-41F6-4FD7-97BB-EAD043E7AAA6}" type="datetime1">
              <a:rPr lang="en-US" altLang="ja-JP" smtClean="0"/>
              <a:t>9/29/2015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83821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7BE84E2-6BA1-4B3E-97AC-427081C455D6}" type="datetime1">
              <a:rPr lang="en-US" altLang="ja-JP" smtClean="0"/>
              <a:t>9/29/2015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65151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AAF54E-022F-4E89-A65A-FC4D84D5EBFC}" type="datetime1">
              <a:rPr lang="en-US" altLang="ja-JP" smtClean="0"/>
              <a:t>9/29/2015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980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6D7AF0-9187-4D83-ABC7-DB7B0B1F961E}" type="datetime1">
              <a:rPr lang="en-US" altLang="ja-JP" smtClean="0"/>
              <a:t>9/29/2015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203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B31DDC2-14DC-4C1A-BE92-CB9E7492F229}" type="datetime1">
              <a:rPr lang="en-US" altLang="ja-JP" smtClean="0"/>
              <a:t>9/29/2015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60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9F0B8C-7A23-4F73-9B00-6286DAD75B6E}" type="datetime1">
              <a:rPr lang="en-US" altLang="ja-JP" smtClean="0"/>
              <a:t>9/29/2015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16509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100051" y="989045"/>
            <a:ext cx="10058400" cy="3466575"/>
          </a:xfrm>
        </p:spPr>
        <p:txBody>
          <a:bodyPr>
            <a:normAutofit/>
          </a:bodyPr>
          <a:lstStyle/>
          <a:p>
            <a:r>
              <a:rPr kumimoji="1" lang="en-US" altLang="ja-JP" dirty="0" smtClean="0"/>
              <a:t/>
            </a:r>
            <a:br>
              <a:rPr kumimoji="1" lang="en-US" altLang="ja-JP" dirty="0" smtClean="0"/>
            </a:br>
            <a:r>
              <a:rPr kumimoji="1" lang="en-US" altLang="ja-JP" dirty="0" smtClean="0"/>
              <a:t>									</a:t>
            </a:r>
            <a:r>
              <a:rPr lang="ja-JP" altLang="en-US" sz="4000" dirty="0" smtClean="0"/>
              <a:t>企画書</a:t>
            </a:r>
            <a:endParaRPr kumimoji="1" lang="ja-JP" altLang="en-US" dirty="0"/>
          </a:p>
        </p:txBody>
      </p:sp>
      <p:sp>
        <p:nvSpPr>
          <p:cNvPr id="3" name="サブタイトル 2"/>
          <p:cNvSpPr>
            <a:spLocks noGrp="1"/>
          </p:cNvSpPr>
          <p:nvPr>
            <p:ph type="subTitle" idx="1"/>
          </p:nvPr>
        </p:nvSpPr>
        <p:spPr>
          <a:xfrm>
            <a:off x="1100051" y="4455620"/>
            <a:ext cx="7502773" cy="932557"/>
          </a:xfrm>
        </p:spPr>
        <p:txBody>
          <a:bodyPr/>
          <a:lstStyle/>
          <a:p>
            <a:r>
              <a:rPr kumimoji="1" lang="ja-JP" altLang="en-US" b="1" dirty="0" smtClean="0"/>
              <a:t>ジャンル：落ち物パズル</a:t>
            </a:r>
            <a:r>
              <a:rPr lang="en-US" altLang="ja-JP" b="1" dirty="0" smtClean="0"/>
              <a:t>	</a:t>
            </a:r>
            <a:r>
              <a:rPr lang="ja-JP" altLang="en-US" b="1" dirty="0" smtClean="0"/>
              <a:t>対応機種：スマートフォン</a:t>
            </a:r>
            <a:endParaRPr lang="en-US" altLang="ja-JP" b="1" dirty="0" smtClean="0"/>
          </a:p>
          <a:p>
            <a:r>
              <a:rPr kumimoji="1" lang="ja-JP" altLang="en-US" b="1" dirty="0" smtClean="0"/>
              <a:t>プレイ人数：１人</a:t>
            </a:r>
            <a:r>
              <a:rPr kumimoji="1" lang="en-US" altLang="ja-JP" b="1" dirty="0" smtClean="0"/>
              <a:t>		</a:t>
            </a:r>
            <a:r>
              <a:rPr kumimoji="1" lang="ja-JP" altLang="en-US" b="1" dirty="0" smtClean="0"/>
              <a:t>開発ツール：</a:t>
            </a:r>
            <a:r>
              <a:rPr kumimoji="1" lang="en-US" altLang="ja-JP" b="1" cap="none" dirty="0" smtClean="0"/>
              <a:t>Unity5</a:t>
            </a:r>
          </a:p>
        </p:txBody>
      </p:sp>
      <p:sp>
        <p:nvSpPr>
          <p:cNvPr id="4" name="サブタイトル 2"/>
          <p:cNvSpPr txBox="1">
            <a:spLocks/>
          </p:cNvSpPr>
          <p:nvPr/>
        </p:nvSpPr>
        <p:spPr>
          <a:xfrm>
            <a:off x="1066800" y="6251510"/>
            <a:ext cx="10058400" cy="4901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endParaRPr lang="en-US" altLang="ja-JP" cap="none" dirty="0" smtClean="0"/>
          </a:p>
        </p:txBody>
      </p:sp>
      <p:sp>
        <p:nvSpPr>
          <p:cNvPr id="5" name="サブタイトル 2"/>
          <p:cNvSpPr txBox="1">
            <a:spLocks/>
          </p:cNvSpPr>
          <p:nvPr/>
        </p:nvSpPr>
        <p:spPr>
          <a:xfrm>
            <a:off x="1066800" y="5878286"/>
            <a:ext cx="10058400" cy="373224"/>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pPr algn="r"/>
            <a:r>
              <a:rPr lang="ja-JP" altLang="en-US" cap="none" dirty="0" smtClean="0"/>
              <a:t>チーム制作　４班</a:t>
            </a:r>
            <a:endParaRPr lang="en-US" altLang="ja-JP" cap="none" dirty="0" smtClean="0"/>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051" y="1954311"/>
            <a:ext cx="6436545" cy="1706333"/>
          </a:xfrm>
          <a:prstGeom prst="rect">
            <a:avLst/>
          </a:prstGeom>
          <a:effectLst/>
        </p:spPr>
      </p:pic>
    </p:spTree>
    <p:extLst>
      <p:ext uri="{BB962C8B-B14F-4D97-AF65-F5344CB8AC3E}">
        <p14:creationId xmlns:p14="http://schemas.microsoft.com/office/powerpoint/2010/main" val="117098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2"/>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lang="ja-JP" altLang="en-US" b="1" dirty="0" smtClean="0">
                <a:effectLst>
                  <a:outerShdw blurRad="38100" dist="38100" dir="2700000" algn="tl">
                    <a:srgbClr val="000000">
                      <a:alpha val="43137"/>
                    </a:srgbClr>
                  </a:outerShdw>
                </a:effectLst>
              </a:rPr>
              <a:t>ゲームオーバー（変更前）</a:t>
            </a:r>
            <a:endParaRPr kumimoji="1" lang="ja-JP" altLang="en-US" b="1" dirty="0">
              <a:effectLst>
                <a:outerShdw blurRad="38100" dist="38100" dir="2700000" algn="tl">
                  <a:srgbClr val="000000">
                    <a:alpha val="43137"/>
                  </a:srgbClr>
                </a:outerShdw>
              </a:effectLst>
            </a:endParaRPr>
          </a:p>
        </p:txBody>
      </p:sp>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20237" y="2697461"/>
            <a:ext cx="2916889" cy="3364939"/>
          </a:xfr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10</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2121871" y="3036466"/>
            <a:ext cx="829994" cy="829994"/>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8100">
                <a:solidFill>
                  <a:schemeClr val="tx1"/>
                </a:solidFill>
              </a:ln>
            </a:endParaRPr>
          </a:p>
        </p:txBody>
      </p:sp>
      <p:sp>
        <p:nvSpPr>
          <p:cNvPr id="8" name="テキスト ボックス 7"/>
          <p:cNvSpPr txBox="1"/>
          <p:nvPr/>
        </p:nvSpPr>
        <p:spPr>
          <a:xfrm>
            <a:off x="1406025" y="1986578"/>
            <a:ext cx="4025461" cy="461665"/>
          </a:xfrm>
          <a:prstGeom prst="rect">
            <a:avLst/>
          </a:prstGeom>
          <a:noFill/>
          <a:ln>
            <a:noFill/>
          </a:ln>
        </p:spPr>
        <p:txBody>
          <a:bodyPr wrap="none" rtlCol="0">
            <a:spAutoFit/>
          </a:bodyPr>
          <a:lstStyle/>
          <a:p>
            <a:r>
              <a:rPr kumimoji="1" lang="ja-JP" altLang="en-US" sz="2400" b="1" dirty="0" smtClean="0"/>
              <a:t>線にブロックが触れている</a:t>
            </a:r>
            <a:r>
              <a:rPr kumimoji="1" lang="ja-JP" altLang="en-US" sz="2400" b="1" dirty="0" smtClean="0"/>
              <a:t>と</a:t>
            </a:r>
            <a:r>
              <a:rPr kumimoji="1" lang="en-US" altLang="ja-JP" sz="2400" b="1" dirty="0" smtClean="0"/>
              <a:t>…</a:t>
            </a:r>
            <a:endParaRPr kumimoji="1" lang="ja-JP" altLang="en-US" sz="2400" b="1" dirty="0"/>
          </a:p>
        </p:txBody>
      </p:sp>
      <p:sp>
        <p:nvSpPr>
          <p:cNvPr id="9" name="右矢印 8"/>
          <p:cNvSpPr/>
          <p:nvPr/>
        </p:nvSpPr>
        <p:spPr>
          <a:xfrm>
            <a:off x="5788794" y="3451463"/>
            <a:ext cx="675372" cy="1413992"/>
          </a:xfrm>
          <a:prstGeom prst="rightArrow">
            <a:avLst>
              <a:gd name="adj1" fmla="val 52005"/>
              <a:gd name="adj2" fmla="val 6441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66172" y="1975668"/>
            <a:ext cx="3190297" cy="461665"/>
          </a:xfrm>
          <a:prstGeom prst="rect">
            <a:avLst/>
          </a:prstGeom>
          <a:noFill/>
          <a:ln>
            <a:noFill/>
          </a:ln>
        </p:spPr>
        <p:txBody>
          <a:bodyPr wrap="none" rtlCol="0">
            <a:spAutoFit/>
          </a:bodyPr>
          <a:lstStyle/>
          <a:p>
            <a:r>
              <a:rPr kumimoji="1" lang="ja-JP" altLang="en-US" sz="2400" b="1" dirty="0" smtClean="0"/>
              <a:t>ゲームオーバーの表示</a:t>
            </a:r>
            <a:endParaRPr kumimoji="1" lang="ja-JP" altLang="en-US" sz="2400" b="1" dirty="0"/>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6054" y="2701281"/>
            <a:ext cx="2910534" cy="3361119"/>
          </a:xfrm>
          <a:prstGeom prst="rect">
            <a:avLst/>
          </a:prstGeom>
        </p:spPr>
      </p:pic>
    </p:spTree>
    <p:extLst>
      <p:ext uri="{BB962C8B-B14F-4D97-AF65-F5344CB8AC3E}">
        <p14:creationId xmlns:p14="http://schemas.microsoft.com/office/powerpoint/2010/main" val="2893052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2"/>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lang="ja-JP" altLang="en-US" b="1" dirty="0" smtClean="0">
                <a:effectLst>
                  <a:outerShdw blurRad="38100" dist="38100" dir="2700000" algn="tl">
                    <a:srgbClr val="000000">
                      <a:alpha val="43137"/>
                    </a:srgbClr>
                  </a:outerShdw>
                </a:effectLst>
              </a:rPr>
              <a:t>ゲームオーバー（変更後）</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11</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06025" y="1986578"/>
            <a:ext cx="3945311" cy="461665"/>
          </a:xfrm>
          <a:prstGeom prst="rect">
            <a:avLst/>
          </a:prstGeom>
          <a:noFill/>
          <a:ln>
            <a:noFill/>
          </a:ln>
        </p:spPr>
        <p:txBody>
          <a:bodyPr wrap="none" rtlCol="0">
            <a:spAutoFit/>
          </a:bodyPr>
          <a:lstStyle/>
          <a:p>
            <a:r>
              <a:rPr kumimoji="1" lang="ja-JP" altLang="en-US" sz="2400" b="1" dirty="0" smtClean="0"/>
              <a:t>線をブロックが越えている</a:t>
            </a:r>
            <a:r>
              <a:rPr kumimoji="1" lang="ja-JP" altLang="en-US" sz="2400" b="1" dirty="0" smtClean="0"/>
              <a:t>と</a:t>
            </a:r>
            <a:r>
              <a:rPr kumimoji="1" lang="en-US" altLang="ja-JP" sz="2400" b="1" dirty="0" smtClean="0"/>
              <a:t>…</a:t>
            </a:r>
            <a:endParaRPr kumimoji="1" lang="ja-JP" altLang="en-US" sz="2400" b="1" dirty="0"/>
          </a:p>
        </p:txBody>
      </p:sp>
      <p:sp>
        <p:nvSpPr>
          <p:cNvPr id="9" name="右矢印 8"/>
          <p:cNvSpPr/>
          <p:nvPr/>
        </p:nvSpPr>
        <p:spPr>
          <a:xfrm>
            <a:off x="5788794" y="3451463"/>
            <a:ext cx="675372" cy="1413992"/>
          </a:xfrm>
          <a:prstGeom prst="rightArrow">
            <a:avLst>
              <a:gd name="adj1" fmla="val 52005"/>
              <a:gd name="adj2" fmla="val 6441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875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6319"/>
            <a:ext cx="12192000" cy="6858000"/>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123" y="325523"/>
            <a:ext cx="3070678" cy="6316824"/>
          </a:xfrm>
          <a:prstGeom prst="rect">
            <a:avLst/>
          </a:prstGeom>
        </p:spPr>
      </p:pic>
      <p:sp>
        <p:nvSpPr>
          <p:cNvPr id="2" name="タイトル 1"/>
          <p:cNvSpPr>
            <a:spLocks noGrp="1"/>
          </p:cNvSpPr>
          <p:nvPr>
            <p:ph type="title"/>
          </p:nvPr>
        </p:nvSpPr>
        <p:spPr>
          <a:xfrm>
            <a:off x="1097280" y="984738"/>
            <a:ext cx="499872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lang="ja-JP" altLang="en-US" b="1" dirty="0" smtClean="0">
                <a:effectLst>
                  <a:outerShdw blurRad="38100" dist="38100" dir="2700000" algn="tl">
                    <a:srgbClr val="000000">
                      <a:alpha val="43137"/>
                    </a:srgbClr>
                  </a:outerShdw>
                </a:effectLst>
              </a:rPr>
              <a:t>ゲーム画面</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12</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097278" y="2310848"/>
            <a:ext cx="2952208" cy="2862322"/>
          </a:xfrm>
          <a:prstGeom prst="rect">
            <a:avLst/>
          </a:prstGeom>
          <a:noFill/>
        </p:spPr>
        <p:txBody>
          <a:bodyPr wrap="square" rtlCol="0">
            <a:spAutoFit/>
          </a:bodyPr>
          <a:lstStyle/>
          <a:p>
            <a:r>
              <a:rPr kumimoji="1" lang="ja-JP" altLang="en-US" sz="3600" dirty="0"/>
              <a:t>①</a:t>
            </a:r>
            <a:r>
              <a:rPr kumimoji="1" lang="ja-JP" altLang="en-US" sz="3600" dirty="0" smtClean="0"/>
              <a:t>スコア</a:t>
            </a:r>
            <a:endParaRPr kumimoji="1" lang="en-US" altLang="ja-JP" sz="3600" dirty="0" smtClean="0"/>
          </a:p>
          <a:p>
            <a:r>
              <a:rPr kumimoji="1" lang="ja-JP" altLang="en-US" sz="3600" dirty="0" smtClean="0"/>
              <a:t>②タイム</a:t>
            </a:r>
            <a:endParaRPr kumimoji="1" lang="en-US" altLang="ja-JP" sz="3600" dirty="0" smtClean="0"/>
          </a:p>
          <a:p>
            <a:r>
              <a:rPr kumimoji="1" lang="ja-JP" altLang="en-US" sz="3600" dirty="0" smtClean="0"/>
              <a:t>③角度補正</a:t>
            </a:r>
            <a:endParaRPr kumimoji="1" lang="en-US" altLang="ja-JP" sz="3600" dirty="0" smtClean="0"/>
          </a:p>
          <a:p>
            <a:r>
              <a:rPr kumimoji="1" lang="ja-JP" altLang="en-US" sz="3600" dirty="0" smtClean="0"/>
              <a:t>④パレット</a:t>
            </a:r>
            <a:endParaRPr kumimoji="1" lang="en-US" altLang="ja-JP" sz="3600" dirty="0" smtClean="0"/>
          </a:p>
          <a:p>
            <a:r>
              <a:rPr kumimoji="1" lang="ja-JP" altLang="en-US" sz="3600" dirty="0" smtClean="0"/>
              <a:t>⑤インク</a:t>
            </a:r>
            <a:endParaRPr kumimoji="1" lang="en-US" altLang="ja-JP" sz="3600" dirty="0" smtClean="0"/>
          </a:p>
        </p:txBody>
      </p:sp>
      <p:sp>
        <p:nvSpPr>
          <p:cNvPr id="8" name="テキスト ボックス 7"/>
          <p:cNvSpPr txBox="1"/>
          <p:nvPr/>
        </p:nvSpPr>
        <p:spPr>
          <a:xfrm>
            <a:off x="9662689" y="973685"/>
            <a:ext cx="2216150" cy="2246769"/>
          </a:xfrm>
          <a:prstGeom prst="rect">
            <a:avLst/>
          </a:prstGeom>
          <a:noFill/>
        </p:spPr>
        <p:txBody>
          <a:bodyPr wrap="square" rtlCol="0">
            <a:spAutoFit/>
          </a:bodyPr>
          <a:lstStyle/>
          <a:p>
            <a:r>
              <a:rPr kumimoji="1" lang="en-US" altLang="ja-JP" sz="2800" b="1" dirty="0" smtClean="0"/>
              <a:t>Next</a:t>
            </a:r>
            <a:r>
              <a:rPr kumimoji="1" lang="ja-JP" altLang="en-US" sz="2800" b="1" dirty="0" smtClean="0"/>
              <a:t>は</a:t>
            </a:r>
            <a:endParaRPr kumimoji="1" lang="en-US" altLang="ja-JP" sz="2800" b="1" dirty="0" smtClean="0"/>
          </a:p>
          <a:p>
            <a:r>
              <a:rPr kumimoji="1" lang="ja-JP" altLang="en-US" sz="2800" b="1" dirty="0"/>
              <a:t>次</a:t>
            </a:r>
            <a:r>
              <a:rPr kumimoji="1" lang="ja-JP" altLang="en-US" sz="2800" b="1" dirty="0" smtClean="0"/>
              <a:t>の</a:t>
            </a:r>
            <a:r>
              <a:rPr kumimoji="1" lang="ja-JP" altLang="en-US" sz="2800" b="1" dirty="0"/>
              <a:t>インク</a:t>
            </a:r>
            <a:r>
              <a:rPr kumimoji="1" lang="ja-JP" altLang="en-US" sz="2800" b="1" dirty="0" smtClean="0"/>
              <a:t>の</a:t>
            </a:r>
            <a:endParaRPr kumimoji="1" lang="en-US" altLang="ja-JP" sz="2800" b="1" dirty="0" smtClean="0"/>
          </a:p>
          <a:p>
            <a:r>
              <a:rPr kumimoji="1" lang="ja-JP" altLang="en-US" sz="2800" b="1" dirty="0"/>
              <a:t>色</a:t>
            </a:r>
            <a:r>
              <a:rPr kumimoji="1" lang="ja-JP" altLang="en-US" sz="2800" b="1" dirty="0" smtClean="0"/>
              <a:t>を確認</a:t>
            </a:r>
            <a:endParaRPr kumimoji="1" lang="en-US" altLang="ja-JP" sz="2800" b="1" dirty="0" smtClean="0"/>
          </a:p>
          <a:p>
            <a:r>
              <a:rPr kumimoji="1" lang="ja-JP" altLang="en-US" sz="2800" b="1" dirty="0" smtClean="0"/>
              <a:t>することができる。</a:t>
            </a:r>
            <a:endParaRPr kumimoji="1" lang="en-US" altLang="ja-JP" sz="2800" b="1" dirty="0" smtClean="0"/>
          </a:p>
        </p:txBody>
      </p:sp>
      <p:sp>
        <p:nvSpPr>
          <p:cNvPr id="9" name="テキスト ボックス 8"/>
          <p:cNvSpPr txBox="1"/>
          <p:nvPr/>
        </p:nvSpPr>
        <p:spPr>
          <a:xfrm>
            <a:off x="9566992" y="4880782"/>
            <a:ext cx="2222695" cy="584775"/>
          </a:xfrm>
          <a:prstGeom prst="rect">
            <a:avLst/>
          </a:prstGeom>
          <a:noFill/>
        </p:spPr>
        <p:txBody>
          <a:bodyPr wrap="square" rtlCol="0">
            <a:spAutoFit/>
          </a:bodyPr>
          <a:lstStyle/>
          <a:p>
            <a:r>
              <a:rPr kumimoji="1" lang="ja-JP" altLang="en-US" sz="3200" dirty="0" smtClean="0"/>
              <a:t>エンドライン</a:t>
            </a:r>
            <a:endParaRPr kumimoji="1" lang="en-US" altLang="ja-JP" sz="3200" dirty="0" smtClean="0"/>
          </a:p>
        </p:txBody>
      </p:sp>
      <p:sp>
        <p:nvSpPr>
          <p:cNvPr id="6" name="角丸四角形吹き出し 5"/>
          <p:cNvSpPr/>
          <p:nvPr/>
        </p:nvSpPr>
        <p:spPr>
          <a:xfrm>
            <a:off x="9468664" y="893811"/>
            <a:ext cx="2419349" cy="2347601"/>
          </a:xfrm>
          <a:prstGeom prst="wedgeRoundRectCallout">
            <a:avLst>
              <a:gd name="adj1" fmla="val -121765"/>
              <a:gd name="adj2" fmla="val -37684"/>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9468666" y="4717766"/>
            <a:ext cx="2419349" cy="910808"/>
          </a:xfrm>
          <a:prstGeom prst="wedgeRoundRectCallout">
            <a:avLst>
              <a:gd name="adj1" fmla="val -90496"/>
              <a:gd name="adj2" fmla="val -298849"/>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106811" y="692350"/>
            <a:ext cx="595035" cy="584775"/>
          </a:xfrm>
          <a:prstGeom prst="rect">
            <a:avLst/>
          </a:prstGeom>
          <a:noFill/>
        </p:spPr>
        <p:txBody>
          <a:bodyPr wrap="none" rtlCol="0">
            <a:spAutoFit/>
          </a:bodyPr>
          <a:lstStyle/>
          <a:p>
            <a:r>
              <a:rPr kumimoji="1" lang="ja-JP" altLang="en-US" sz="3200" b="1" dirty="0" smtClean="0">
                <a:solidFill>
                  <a:srgbClr val="FFC000"/>
                </a:solidFill>
              </a:rPr>
              <a:t>①</a:t>
            </a:r>
            <a:endParaRPr kumimoji="1" lang="ja-JP" altLang="en-US" sz="3200" b="1" dirty="0">
              <a:solidFill>
                <a:srgbClr val="FFC000"/>
              </a:solidFill>
            </a:endParaRPr>
          </a:p>
        </p:txBody>
      </p:sp>
      <p:sp>
        <p:nvSpPr>
          <p:cNvPr id="13" name="テキスト ボックス 12"/>
          <p:cNvSpPr txBox="1"/>
          <p:nvPr/>
        </p:nvSpPr>
        <p:spPr>
          <a:xfrm>
            <a:off x="7985288" y="1749760"/>
            <a:ext cx="596638" cy="584775"/>
          </a:xfrm>
          <a:prstGeom prst="rect">
            <a:avLst/>
          </a:prstGeom>
          <a:noFill/>
        </p:spPr>
        <p:txBody>
          <a:bodyPr wrap="none" rtlCol="0">
            <a:spAutoFit/>
          </a:bodyPr>
          <a:lstStyle/>
          <a:p>
            <a:r>
              <a:rPr kumimoji="1" lang="ja-JP" altLang="en-US" sz="3200" b="1" dirty="0" smtClean="0">
                <a:solidFill>
                  <a:srgbClr val="FFC000"/>
                </a:solidFill>
              </a:rPr>
              <a:t>②</a:t>
            </a:r>
            <a:endParaRPr kumimoji="1" lang="ja-JP" altLang="en-US" sz="3200" b="1" dirty="0">
              <a:solidFill>
                <a:srgbClr val="FFC000"/>
              </a:solidFill>
            </a:endParaRPr>
          </a:p>
        </p:txBody>
      </p:sp>
      <p:sp>
        <p:nvSpPr>
          <p:cNvPr id="14" name="テキスト ボックス 13"/>
          <p:cNvSpPr txBox="1"/>
          <p:nvPr/>
        </p:nvSpPr>
        <p:spPr>
          <a:xfrm>
            <a:off x="6108944" y="1748557"/>
            <a:ext cx="596638" cy="584775"/>
          </a:xfrm>
          <a:prstGeom prst="rect">
            <a:avLst/>
          </a:prstGeom>
          <a:noFill/>
        </p:spPr>
        <p:txBody>
          <a:bodyPr wrap="none" rtlCol="0">
            <a:spAutoFit/>
          </a:bodyPr>
          <a:lstStyle/>
          <a:p>
            <a:r>
              <a:rPr kumimoji="1" lang="ja-JP" altLang="en-US" sz="3200" b="1" dirty="0" smtClean="0">
                <a:solidFill>
                  <a:srgbClr val="FFC000"/>
                </a:solidFill>
              </a:rPr>
              <a:t>③</a:t>
            </a:r>
            <a:endParaRPr kumimoji="1" lang="ja-JP" altLang="en-US" sz="3200" b="1" dirty="0">
              <a:solidFill>
                <a:srgbClr val="FFC000"/>
              </a:solidFill>
            </a:endParaRPr>
          </a:p>
        </p:txBody>
      </p:sp>
      <p:sp>
        <p:nvSpPr>
          <p:cNvPr id="15" name="テキスト ボックス 14"/>
          <p:cNvSpPr txBox="1"/>
          <p:nvPr/>
        </p:nvSpPr>
        <p:spPr>
          <a:xfrm>
            <a:off x="6925281" y="1748558"/>
            <a:ext cx="596638" cy="584775"/>
          </a:xfrm>
          <a:prstGeom prst="rect">
            <a:avLst/>
          </a:prstGeom>
          <a:noFill/>
        </p:spPr>
        <p:txBody>
          <a:bodyPr wrap="none" rtlCol="0">
            <a:spAutoFit/>
          </a:bodyPr>
          <a:lstStyle/>
          <a:p>
            <a:r>
              <a:rPr kumimoji="1" lang="ja-JP" altLang="en-US" sz="3200" b="1" dirty="0" smtClean="0">
                <a:solidFill>
                  <a:srgbClr val="FFC000"/>
                </a:solidFill>
              </a:rPr>
              <a:t>④</a:t>
            </a:r>
            <a:endParaRPr kumimoji="1" lang="ja-JP" altLang="en-US" sz="3200" b="1" dirty="0">
              <a:solidFill>
                <a:srgbClr val="FFC000"/>
              </a:solidFill>
            </a:endParaRPr>
          </a:p>
        </p:txBody>
      </p:sp>
      <p:sp>
        <p:nvSpPr>
          <p:cNvPr id="16" name="テキスト ボックス 15"/>
          <p:cNvSpPr txBox="1"/>
          <p:nvPr/>
        </p:nvSpPr>
        <p:spPr>
          <a:xfrm>
            <a:off x="7399449" y="451664"/>
            <a:ext cx="596638" cy="584775"/>
          </a:xfrm>
          <a:prstGeom prst="rect">
            <a:avLst/>
          </a:prstGeom>
          <a:noFill/>
        </p:spPr>
        <p:txBody>
          <a:bodyPr wrap="none" rtlCol="0">
            <a:spAutoFit/>
          </a:bodyPr>
          <a:lstStyle/>
          <a:p>
            <a:r>
              <a:rPr kumimoji="1" lang="ja-JP" altLang="en-US" sz="3200" b="1" dirty="0" smtClean="0">
                <a:solidFill>
                  <a:srgbClr val="FFC000"/>
                </a:solidFill>
              </a:rPr>
              <a:t>⑤</a:t>
            </a:r>
            <a:endParaRPr kumimoji="1" lang="ja-JP" altLang="en-US" sz="3200" b="1" dirty="0">
              <a:solidFill>
                <a:srgbClr val="FFC000"/>
              </a:solidFill>
            </a:endParaRPr>
          </a:p>
        </p:txBody>
      </p:sp>
    </p:spTree>
    <p:extLst>
      <p:ext uri="{BB962C8B-B14F-4D97-AF65-F5344CB8AC3E}">
        <p14:creationId xmlns:p14="http://schemas.microsoft.com/office/powerpoint/2010/main" val="2408812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kumimoji="1" lang="ja-JP" altLang="en-US" dirty="0" smtClean="0"/>
              <a:t>ゲームシステム</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ja-JP" altLang="en-US" sz="3600" b="1" dirty="0" smtClean="0"/>
              <a:t>ゲームの目的</a:t>
            </a:r>
            <a:endParaRPr lang="en-US" altLang="ja-JP" sz="3600" b="1" dirty="0" smtClean="0"/>
          </a:p>
          <a:p>
            <a:pPr lvl="1">
              <a:buFont typeface="Arial" panose="020B0604020202020204" pitchFamily="34" charset="0"/>
              <a:buChar char="•"/>
            </a:pPr>
            <a:r>
              <a:rPr lang="ja-JP" altLang="en-US" sz="2800" dirty="0" smtClean="0"/>
              <a:t>制限時間（１分以内を想定）以内に点数を稼ぐ</a:t>
            </a:r>
            <a:endParaRPr lang="en-US" altLang="ja-JP" sz="2800" dirty="0" smtClean="0"/>
          </a:p>
          <a:p>
            <a:pPr lvl="2">
              <a:buFont typeface="Arial" panose="020B0604020202020204" pitchFamily="34" charset="0"/>
              <a:buChar char="•"/>
            </a:pPr>
            <a:r>
              <a:rPr lang="ja-JP" altLang="en-US" sz="2400" dirty="0"/>
              <a:t>ブロック</a:t>
            </a:r>
            <a:r>
              <a:rPr lang="ja-JP" altLang="en-US" sz="2400" dirty="0" smtClean="0"/>
              <a:t>を３つ並べて消す３マッチ</a:t>
            </a:r>
            <a:endParaRPr lang="en-US" altLang="ja-JP" sz="2400" dirty="0" smtClean="0"/>
          </a:p>
          <a:p>
            <a:pPr lvl="2">
              <a:buFont typeface="Arial" panose="020B0604020202020204" pitchFamily="34" charset="0"/>
              <a:buChar char="•"/>
            </a:pPr>
            <a:r>
              <a:rPr lang="ja-JP" altLang="en-US" sz="2400" dirty="0"/>
              <a:t>ブロック</a:t>
            </a:r>
            <a:r>
              <a:rPr lang="ja-JP" altLang="en-US" sz="2400" dirty="0" smtClean="0"/>
              <a:t>はプレイヤーが描く</a:t>
            </a:r>
            <a:endParaRPr lang="en-US" altLang="ja-JP" sz="2400" dirty="0" smtClean="0"/>
          </a:p>
          <a:p>
            <a:pPr lvl="2">
              <a:buFont typeface="Arial" panose="020B0604020202020204" pitchFamily="34" charset="0"/>
              <a:buChar char="•"/>
            </a:pPr>
            <a:r>
              <a:rPr lang="ja-JP" altLang="en-US" sz="2400" dirty="0" smtClean="0"/>
              <a:t>複雑なブロックほど高得点</a:t>
            </a:r>
            <a:endParaRPr lang="en-US" altLang="ja-JP" sz="2800" dirty="0" smtClean="0"/>
          </a:p>
          <a:p>
            <a:pPr>
              <a:buFont typeface="Wingdings" panose="05000000000000000000" pitchFamily="2" charset="2"/>
              <a:buChar char="u"/>
            </a:pPr>
            <a:r>
              <a:rPr lang="ja-JP" altLang="en-US" sz="3600" b="1" dirty="0" smtClean="0"/>
              <a:t>ゲーム</a:t>
            </a:r>
            <a:r>
              <a:rPr lang="ja-JP" altLang="en-US" sz="3600" b="1" dirty="0"/>
              <a:t>オーバ</a:t>
            </a:r>
            <a:r>
              <a:rPr lang="ja-JP" altLang="en-US" sz="3600" b="1" dirty="0" smtClean="0"/>
              <a:t>ーの要因</a:t>
            </a:r>
            <a:endParaRPr lang="en-US" altLang="ja-JP" sz="3600" b="1" dirty="0" smtClean="0"/>
          </a:p>
          <a:p>
            <a:pPr lvl="1">
              <a:buFont typeface="Arial" panose="020B0604020202020204" pitchFamily="34" charset="0"/>
              <a:buChar char="•"/>
            </a:pPr>
            <a:r>
              <a:rPr lang="ja-JP" altLang="en-US" sz="2800" dirty="0" smtClean="0"/>
              <a:t>ブロック生成ラインに一定時間ブロックが接触していると</a:t>
            </a:r>
            <a:endParaRPr lang="en-US" altLang="ja-JP" sz="2800" dirty="0"/>
          </a:p>
          <a:p>
            <a:pPr marL="201168" lvl="1" indent="0">
              <a:buNone/>
            </a:pPr>
            <a:r>
              <a:rPr lang="ja-JP" altLang="en-US" sz="2800" dirty="0"/>
              <a:t> </a:t>
            </a:r>
            <a:r>
              <a:rPr lang="ja-JP" altLang="en-US" sz="2800" dirty="0" smtClean="0"/>
              <a:t> ゲームオーバーになる</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13</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780" y="2328051"/>
            <a:ext cx="2628900"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911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角丸四角形 8"/>
          <p:cNvSpPr/>
          <p:nvPr/>
        </p:nvSpPr>
        <p:spPr>
          <a:xfrm>
            <a:off x="5876342" y="4151264"/>
            <a:ext cx="4836991" cy="194249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角丸四角形 7"/>
          <p:cNvSpPr/>
          <p:nvPr/>
        </p:nvSpPr>
        <p:spPr>
          <a:xfrm>
            <a:off x="1414518" y="1927390"/>
            <a:ext cx="4904170" cy="194249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lang="ja-JP" altLang="en-US" b="1" dirty="0">
                <a:effectLst>
                  <a:outerShdw blurRad="38100" dist="38100" dir="2700000" algn="tl">
                    <a:srgbClr val="000000">
                      <a:alpha val="43137"/>
                    </a:srgbClr>
                  </a:outerShdw>
                </a:effectLst>
              </a:rPr>
              <a:t>コンセプト</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a:t>
            </a:fld>
            <a:endParaRPr lang="en-US" dirty="0"/>
          </a:p>
        </p:txBody>
      </p:sp>
      <p:sp>
        <p:nvSpPr>
          <p:cNvPr id="7" name="L 字 6"/>
          <p:cNvSpPr/>
          <p:nvPr/>
        </p:nvSpPr>
        <p:spPr>
          <a:xfrm rot="5400000">
            <a:off x="903788" y="791251"/>
            <a:ext cx="386981" cy="393895"/>
          </a:xfrm>
          <a:prstGeom prst="corner">
            <a:avLst>
              <a:gd name="adj1" fmla="val 19514"/>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377117" y="2513916"/>
            <a:ext cx="2978971" cy="769441"/>
          </a:xfrm>
          <a:prstGeom prst="rect">
            <a:avLst/>
          </a:prstGeom>
          <a:noFill/>
        </p:spPr>
        <p:txBody>
          <a:bodyPr wrap="square" rtlCol="0">
            <a:spAutoFit/>
          </a:bodyPr>
          <a:lstStyle/>
          <a:p>
            <a:pPr algn="ctr"/>
            <a:r>
              <a:rPr kumimoji="1" lang="ja-JP" altLang="en-US" sz="4400" b="1" u="sng" dirty="0" smtClean="0">
                <a:solidFill>
                  <a:schemeClr val="bg2">
                    <a:lumMod val="50000"/>
                  </a:schemeClr>
                </a:solidFill>
                <a:effectLst>
                  <a:outerShdw blurRad="38100" dist="38100" dir="2700000" algn="tl">
                    <a:srgbClr val="000000">
                      <a:alpha val="43137"/>
                    </a:srgbClr>
                  </a:outerShdw>
                </a:effectLst>
              </a:rPr>
              <a:t>書いて生成</a:t>
            </a:r>
            <a:endParaRPr kumimoji="1" lang="ja-JP" altLang="en-US" sz="4400" b="1" u="sng" dirty="0">
              <a:solidFill>
                <a:schemeClr val="bg2">
                  <a:lumMod val="50000"/>
                </a:schemeClr>
              </a:solidFill>
              <a:effectLst>
                <a:outerShdw blurRad="38100" dist="38100" dir="2700000" algn="tl">
                  <a:srgbClr val="000000">
                    <a:alpha val="43137"/>
                  </a:srgbClr>
                </a:outerShdw>
              </a:effectLst>
            </a:endParaRPr>
          </a:p>
        </p:txBody>
      </p:sp>
      <p:sp>
        <p:nvSpPr>
          <p:cNvPr id="13" name="テキスト ボックス 12"/>
          <p:cNvSpPr txBox="1"/>
          <p:nvPr/>
        </p:nvSpPr>
        <p:spPr>
          <a:xfrm>
            <a:off x="6722196" y="4737793"/>
            <a:ext cx="3145279" cy="769441"/>
          </a:xfrm>
          <a:prstGeom prst="rect">
            <a:avLst/>
          </a:prstGeom>
          <a:noFill/>
        </p:spPr>
        <p:txBody>
          <a:bodyPr wrap="square" rtlCol="0">
            <a:spAutoFit/>
          </a:bodyPr>
          <a:lstStyle/>
          <a:p>
            <a:r>
              <a:rPr kumimoji="1" lang="ja-JP" altLang="en-US" sz="4400" b="1" u="sng" dirty="0" smtClean="0">
                <a:solidFill>
                  <a:schemeClr val="bg2">
                    <a:lumMod val="50000"/>
                  </a:schemeClr>
                </a:solidFill>
                <a:effectLst>
                  <a:outerShdw blurRad="38100" dist="38100" dir="2700000" algn="tl">
                    <a:srgbClr val="000000">
                      <a:alpha val="43137"/>
                    </a:srgbClr>
                  </a:outerShdw>
                </a:effectLst>
              </a:rPr>
              <a:t>揺らして動く</a:t>
            </a:r>
            <a:endParaRPr kumimoji="1" lang="ja-JP" altLang="en-US" sz="4400" b="1" u="sng" dirty="0">
              <a:solidFill>
                <a:schemeClr val="bg2">
                  <a:lumMod val="50000"/>
                </a:schemeClr>
              </a:solidFill>
              <a:effectLst>
                <a:outerShdw blurRad="38100" dist="38100" dir="2700000" algn="tl">
                  <a:srgbClr val="000000">
                    <a:alpha val="43137"/>
                  </a:srgbClr>
                </a:outerShdw>
              </a:effectLst>
            </a:endParaRPr>
          </a:p>
        </p:txBody>
      </p:sp>
      <p:sp>
        <p:nvSpPr>
          <p:cNvPr id="10" name="テキスト ボックス 9"/>
          <p:cNvSpPr txBox="1"/>
          <p:nvPr/>
        </p:nvSpPr>
        <p:spPr>
          <a:xfrm>
            <a:off x="2326188" y="3250277"/>
            <a:ext cx="7164796" cy="1446550"/>
          </a:xfrm>
          <a:prstGeom prst="rect">
            <a:avLst/>
          </a:prstGeom>
          <a:noFill/>
        </p:spPr>
        <p:txBody>
          <a:bodyPr wrap="square" rtlCol="0">
            <a:spAutoFit/>
          </a:bodyPr>
          <a:lstStyle/>
          <a:p>
            <a:pPr algn="ctr"/>
            <a:r>
              <a:rPr kumimoji="1" lang="ja-JP" altLang="en-US" sz="8800" b="1" spc="300" dirty="0" smtClean="0">
                <a:effectLst>
                  <a:outerShdw blurRad="38100" dist="38100" dir="2700000" algn="tl">
                    <a:srgbClr val="000000">
                      <a:alpha val="43137"/>
                    </a:srgbClr>
                  </a:outerShdw>
                </a:effectLst>
              </a:rPr>
              <a:t>自由なパズル</a:t>
            </a:r>
            <a:endParaRPr kumimoji="1" lang="ja-JP" altLang="en-US" sz="8800" b="1" spc="3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13999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kumimoji="1" lang="ja-JP" altLang="en-US" b="1" dirty="0" smtClean="0">
                <a:effectLst>
                  <a:outerShdw blurRad="38100" dist="38100" dir="2700000" algn="tl">
                    <a:srgbClr val="000000">
                      <a:alpha val="43137"/>
                    </a:srgbClr>
                  </a:outerShdw>
                </a:effectLst>
              </a:rPr>
              <a:t>書いて生成</a:t>
            </a:r>
            <a:endParaRPr kumimoji="1" lang="ja-JP" altLang="en-US" b="1"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1097280" y="1927390"/>
            <a:ext cx="9726230" cy="3941704"/>
          </a:xfrm>
        </p:spPr>
        <p:txBody>
          <a:bodyPr>
            <a:normAutofit/>
          </a:bodyPr>
          <a:lstStyle/>
          <a:p>
            <a:pPr algn="ctr"/>
            <a:r>
              <a:rPr kumimoji="1" lang="ja-JP" altLang="en-US" sz="4800" b="1" u="sng" dirty="0" smtClean="0">
                <a:effectLst>
                  <a:outerShdw blurRad="38100" dist="38100" dir="2700000" algn="tl">
                    <a:srgbClr val="000000">
                      <a:alpha val="43137"/>
                    </a:srgbClr>
                  </a:outerShdw>
                </a:effectLst>
              </a:rPr>
              <a:t>一筆書き</a:t>
            </a:r>
            <a:endParaRPr kumimoji="1" lang="ja-JP" altLang="en-US" sz="4800" b="1" u="sng"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3</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679" y="2073002"/>
            <a:ext cx="4051139" cy="4051139"/>
          </a:xfrm>
          <a:prstGeom prst="rect">
            <a:avLst/>
          </a:prstGeom>
          <a:ln>
            <a:noFill/>
          </a:ln>
          <a:effectLst>
            <a:softEdge rad="112500"/>
          </a:effectLst>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057" y="2073002"/>
            <a:ext cx="4051139" cy="4051139"/>
          </a:xfrm>
          <a:prstGeom prst="rect">
            <a:avLst/>
          </a:prstGeom>
          <a:ln>
            <a:noFill/>
          </a:ln>
          <a:effectLst>
            <a:softEdge rad="112500"/>
          </a:effectLst>
        </p:spPr>
      </p:pic>
      <p:sp>
        <p:nvSpPr>
          <p:cNvPr id="6" name="右矢印 5"/>
          <p:cNvSpPr/>
          <p:nvPr/>
        </p:nvSpPr>
        <p:spPr>
          <a:xfrm>
            <a:off x="4932818" y="3403719"/>
            <a:ext cx="2017491" cy="989045"/>
          </a:xfrm>
          <a:prstGeom prst="righ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62636">
            <a:off x="7899313" y="2913384"/>
            <a:ext cx="1649974" cy="1031234"/>
          </a:xfrm>
          <a:prstGeom prst="rect">
            <a:avLst/>
          </a:prstGeom>
        </p:spPr>
      </p:pic>
    </p:spTree>
    <p:extLst>
      <p:ext uri="{BB962C8B-B14F-4D97-AF65-F5344CB8AC3E}">
        <p14:creationId xmlns:p14="http://schemas.microsoft.com/office/powerpoint/2010/main" val="3891744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6"/>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kumimoji="1" lang="ja-JP" altLang="en-US" b="1" dirty="0" smtClean="0">
                <a:effectLst>
                  <a:outerShdw blurRad="38100" dist="38100" dir="2700000" algn="tl">
                    <a:srgbClr val="000000">
                      <a:alpha val="43137"/>
                    </a:srgbClr>
                  </a:outerShdw>
                </a:effectLst>
              </a:rPr>
              <a:t>フリック</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コンテンツ プレースホルダー 7"/>
          <p:cNvPicPr>
            <a:picLocks noChangeAspect="1"/>
          </p:cNvPicPr>
          <p:nvPr/>
        </p:nvPicPr>
        <p:blipFill rotWithShape="1">
          <a:blip r:embed="rId4">
            <a:extLst>
              <a:ext uri="{28A0092B-C50C-407E-A947-70E740481C1C}">
                <a14:useLocalDpi xmlns:a14="http://schemas.microsoft.com/office/drawing/2010/main" val="0"/>
              </a:ext>
            </a:extLst>
          </a:blip>
          <a:srcRect t="37868"/>
          <a:stretch/>
        </p:blipFill>
        <p:spPr>
          <a:xfrm>
            <a:off x="7376080" y="2690103"/>
            <a:ext cx="2524378" cy="3136900"/>
          </a:xfrm>
          <a:prstGeom prst="rect">
            <a:avLst/>
          </a:prstGeom>
        </p:spPr>
      </p:pic>
      <p:pic>
        <p:nvPicPr>
          <p:cNvPr id="10" name="コンテンツ プレースホルダー 7"/>
          <p:cNvPicPr>
            <a:picLocks noChangeAspect="1"/>
          </p:cNvPicPr>
          <p:nvPr/>
        </p:nvPicPr>
        <p:blipFill rotWithShape="1">
          <a:blip r:embed="rId4">
            <a:extLst>
              <a:ext uri="{28A0092B-C50C-407E-A947-70E740481C1C}">
                <a14:useLocalDpi xmlns:a14="http://schemas.microsoft.com/office/drawing/2010/main" val="0"/>
              </a:ext>
            </a:extLst>
          </a:blip>
          <a:srcRect b="39439"/>
          <a:stretch/>
        </p:blipFill>
        <p:spPr>
          <a:xfrm>
            <a:off x="2273699" y="2559467"/>
            <a:ext cx="2603180" cy="3153057"/>
          </a:xfrm>
          <a:prstGeom prst="rect">
            <a:avLst/>
          </a:prstGeom>
        </p:spPr>
      </p:pic>
      <p:sp>
        <p:nvSpPr>
          <p:cNvPr id="11" name="右矢印 10"/>
          <p:cNvSpPr/>
          <p:nvPr/>
        </p:nvSpPr>
        <p:spPr>
          <a:xfrm>
            <a:off x="5589786" y="3429000"/>
            <a:ext cx="1073387" cy="1413992"/>
          </a:xfrm>
          <a:prstGeom prst="rightArrow">
            <a:avLst>
              <a:gd name="adj1" fmla="val 52005"/>
              <a:gd name="adj2" fmla="val 6441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3017351" y="3765660"/>
            <a:ext cx="1115878" cy="111587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pic>
        <p:nvPicPr>
          <p:cNvPr id="15" name="図 14"/>
          <p:cNvPicPr>
            <a:picLocks noChangeAspect="1"/>
          </p:cNvPicPr>
          <p:nvPr/>
        </p:nvPicPr>
        <p:blipFill>
          <a:blip r:embed="rId5"/>
          <a:stretch>
            <a:fillRect/>
          </a:stretch>
        </p:blipFill>
        <p:spPr>
          <a:xfrm>
            <a:off x="3198941" y="3961837"/>
            <a:ext cx="752697" cy="723523"/>
          </a:xfrm>
          <a:prstGeom prst="rect">
            <a:avLst/>
          </a:prstGeom>
        </p:spPr>
      </p:pic>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80224">
            <a:off x="2641837" y="4266781"/>
            <a:ext cx="944683" cy="1563604"/>
          </a:xfrm>
          <a:prstGeom prst="rect">
            <a:avLst/>
          </a:prstGeom>
        </p:spPr>
      </p:pic>
      <p:pic>
        <p:nvPicPr>
          <p:cNvPr id="17" name="図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986426">
            <a:off x="3411922" y="3955687"/>
            <a:ext cx="1884336" cy="1884336"/>
          </a:xfrm>
          <a:prstGeom prst="rect">
            <a:avLst/>
          </a:prstGeom>
        </p:spPr>
      </p:pic>
      <p:pic>
        <p:nvPicPr>
          <p:cNvPr id="23" name="図 22"/>
          <p:cNvPicPr>
            <a:picLocks noChangeAspect="1"/>
          </p:cNvPicPr>
          <p:nvPr/>
        </p:nvPicPr>
        <p:blipFill>
          <a:blip r:embed="rId5"/>
          <a:stretch>
            <a:fillRect/>
          </a:stretch>
        </p:blipFill>
        <p:spPr>
          <a:xfrm>
            <a:off x="7666024" y="3985839"/>
            <a:ext cx="752697" cy="723523"/>
          </a:xfrm>
          <a:prstGeom prst="rect">
            <a:avLst/>
          </a:prstGeom>
        </p:spPr>
      </p:pic>
      <p:sp>
        <p:nvSpPr>
          <p:cNvPr id="24" name="右矢印 23"/>
          <p:cNvSpPr/>
          <p:nvPr/>
        </p:nvSpPr>
        <p:spPr>
          <a:xfrm rot="6676268">
            <a:off x="7835182" y="3103622"/>
            <a:ext cx="1239944" cy="3734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534353" y="1908636"/>
            <a:ext cx="4084320" cy="523220"/>
          </a:xfrm>
          <a:prstGeom prst="rect">
            <a:avLst/>
          </a:prstGeom>
          <a:noFill/>
        </p:spPr>
        <p:txBody>
          <a:bodyPr wrap="square" rtlCol="0">
            <a:spAutoFit/>
          </a:bodyPr>
          <a:lstStyle/>
          <a:p>
            <a:pPr algn="ctr"/>
            <a:r>
              <a:rPr kumimoji="1" lang="ja-JP" altLang="en-US" sz="2800" dirty="0" smtClean="0"/>
              <a:t>絵がいたブロックをタッチ</a:t>
            </a:r>
            <a:endParaRPr kumimoji="1" lang="ja-JP" altLang="en-US" sz="2800" dirty="0"/>
          </a:p>
        </p:txBody>
      </p:sp>
      <p:sp>
        <p:nvSpPr>
          <p:cNvPr id="26" name="テキスト ボックス 25"/>
          <p:cNvSpPr txBox="1"/>
          <p:nvPr/>
        </p:nvSpPr>
        <p:spPr>
          <a:xfrm>
            <a:off x="6596109" y="1908636"/>
            <a:ext cx="4084320" cy="523220"/>
          </a:xfrm>
          <a:prstGeom prst="rect">
            <a:avLst/>
          </a:prstGeom>
          <a:noFill/>
        </p:spPr>
        <p:txBody>
          <a:bodyPr wrap="square" rtlCol="0">
            <a:spAutoFit/>
          </a:bodyPr>
          <a:lstStyle/>
          <a:p>
            <a:pPr algn="ctr"/>
            <a:r>
              <a:rPr kumimoji="1" lang="ja-JP" altLang="en-US" sz="2800" b="1" dirty="0" smtClean="0"/>
              <a:t>フリック</a:t>
            </a:r>
            <a:r>
              <a:rPr kumimoji="1" lang="ja-JP" altLang="en-US" sz="2800" dirty="0" smtClean="0"/>
              <a:t>で飛ばす</a:t>
            </a:r>
            <a:endParaRPr kumimoji="1" lang="ja-JP" altLang="en-US" sz="2800" dirty="0"/>
          </a:p>
        </p:txBody>
      </p:sp>
    </p:spTree>
    <p:extLst>
      <p:ext uri="{BB962C8B-B14F-4D97-AF65-F5344CB8AC3E}">
        <p14:creationId xmlns:p14="http://schemas.microsoft.com/office/powerpoint/2010/main" val="3960533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環状矢印 2"/>
          <p:cNvSpPr/>
          <p:nvPr/>
        </p:nvSpPr>
        <p:spPr>
          <a:xfrm rot="6986627">
            <a:off x="9734520" y="4092075"/>
            <a:ext cx="813782" cy="941243"/>
          </a:xfrm>
          <a:prstGeom prst="circularArrow">
            <a:avLst>
              <a:gd name="adj1" fmla="val 12500"/>
              <a:gd name="adj2" fmla="val 1142319"/>
              <a:gd name="adj3" fmla="val 20457681"/>
              <a:gd name="adj4" fmla="val 15218324"/>
              <a:gd name="adj5" fmla="val 125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環状矢印 21"/>
          <p:cNvSpPr/>
          <p:nvPr/>
        </p:nvSpPr>
        <p:spPr>
          <a:xfrm rot="6986627" flipH="1">
            <a:off x="9733418" y="4094524"/>
            <a:ext cx="813782" cy="941243"/>
          </a:xfrm>
          <a:prstGeom prst="circularArrow">
            <a:avLst>
              <a:gd name="adj1" fmla="val 12500"/>
              <a:gd name="adj2" fmla="val 1142319"/>
              <a:gd name="adj3" fmla="val 20457681"/>
              <a:gd name="adj4" fmla="val 15218324"/>
              <a:gd name="adj5" fmla="val 125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kumimoji="1" lang="ja-JP" altLang="en-US" b="1" dirty="0" smtClean="0">
                <a:effectLst>
                  <a:outerShdw blurRad="38100" dist="38100" dir="2700000" algn="tl">
                    <a:srgbClr val="000000">
                      <a:alpha val="43137"/>
                    </a:srgbClr>
                  </a:outerShdw>
                </a:effectLst>
              </a:rPr>
              <a:t>傾ける</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コンテンツ プレースホルダー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95070" y="2098806"/>
            <a:ext cx="1599392" cy="3198784"/>
          </a:xfrm>
        </p:spPr>
      </p:pic>
      <p:sp>
        <p:nvSpPr>
          <p:cNvPr id="9" name="二等辺三角形 8"/>
          <p:cNvSpPr/>
          <p:nvPr/>
        </p:nvSpPr>
        <p:spPr>
          <a:xfrm>
            <a:off x="2659076" y="4366368"/>
            <a:ext cx="334044" cy="38210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L 字 10"/>
          <p:cNvSpPr/>
          <p:nvPr/>
        </p:nvSpPr>
        <p:spPr>
          <a:xfrm rot="11370527">
            <a:off x="2871151" y="4276776"/>
            <a:ext cx="467662" cy="445169"/>
          </a:xfrm>
          <a:prstGeom prst="corner">
            <a:avLst>
              <a:gd name="adj1" fmla="val 50000"/>
              <a:gd name="adj2" fmla="val 4099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3628294" y="4366368"/>
            <a:ext cx="374129" cy="39516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コンテンツ プレースホルダ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15171">
            <a:off x="7875280" y="2097970"/>
            <a:ext cx="1599392" cy="3198784"/>
          </a:xfrm>
          <a:prstGeom prst="rect">
            <a:avLst/>
          </a:prstGeom>
        </p:spPr>
      </p:pic>
      <p:sp>
        <p:nvSpPr>
          <p:cNvPr id="14" name="二等辺三角形 13"/>
          <p:cNvSpPr/>
          <p:nvPr/>
        </p:nvSpPr>
        <p:spPr>
          <a:xfrm rot="16200000">
            <a:off x="8463117" y="4520640"/>
            <a:ext cx="370975" cy="34406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L 字 14"/>
          <p:cNvSpPr/>
          <p:nvPr/>
        </p:nvSpPr>
        <p:spPr>
          <a:xfrm rot="1054066">
            <a:off x="8329062" y="4048996"/>
            <a:ext cx="467662" cy="445169"/>
          </a:xfrm>
          <a:prstGeom prst="corner">
            <a:avLst>
              <a:gd name="adj1" fmla="val 50000"/>
              <a:gd name="adj2" fmla="val 4099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820638" y="4321092"/>
            <a:ext cx="374129" cy="39516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5372388" y="3104684"/>
            <a:ext cx="1073387" cy="1413992"/>
          </a:xfrm>
          <a:prstGeom prst="rightArrow">
            <a:avLst>
              <a:gd name="adj1" fmla="val 52005"/>
              <a:gd name="adj2" fmla="val 6441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2144089" y="5460151"/>
            <a:ext cx="7964777" cy="646331"/>
          </a:xfrm>
          <a:prstGeom prst="rect">
            <a:avLst/>
          </a:prstGeom>
          <a:noFill/>
        </p:spPr>
        <p:txBody>
          <a:bodyPr wrap="square" rtlCol="0">
            <a:spAutoFit/>
          </a:bodyPr>
          <a:lstStyle/>
          <a:p>
            <a:pPr algn="ctr"/>
            <a:r>
              <a:rPr kumimoji="1" lang="ja-JP" altLang="en-US" sz="3600" dirty="0" smtClean="0"/>
              <a:t>ブロックが動く</a:t>
            </a:r>
            <a:endParaRPr kumimoji="1" lang="ja-JP" altLang="en-US" sz="3600" dirty="0"/>
          </a:p>
        </p:txBody>
      </p:sp>
      <p:sp>
        <p:nvSpPr>
          <p:cNvPr id="25" name="環状矢印 24"/>
          <p:cNvSpPr/>
          <p:nvPr/>
        </p:nvSpPr>
        <p:spPr>
          <a:xfrm rot="16797440">
            <a:off x="6699411" y="2370690"/>
            <a:ext cx="813782" cy="941243"/>
          </a:xfrm>
          <a:prstGeom prst="circularArrow">
            <a:avLst>
              <a:gd name="adj1" fmla="val 12500"/>
              <a:gd name="adj2" fmla="val 1142319"/>
              <a:gd name="adj3" fmla="val 20457681"/>
              <a:gd name="adj4" fmla="val 15218324"/>
              <a:gd name="adj5" fmla="val 125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環状矢印 25"/>
          <p:cNvSpPr/>
          <p:nvPr/>
        </p:nvSpPr>
        <p:spPr>
          <a:xfrm rot="16797440" flipH="1">
            <a:off x="6698309" y="2373139"/>
            <a:ext cx="813782" cy="941243"/>
          </a:xfrm>
          <a:prstGeom prst="circularArrow">
            <a:avLst>
              <a:gd name="adj1" fmla="val 12500"/>
              <a:gd name="adj2" fmla="val 1142319"/>
              <a:gd name="adj3" fmla="val 20457681"/>
              <a:gd name="adj4" fmla="val 15218324"/>
              <a:gd name="adj5" fmla="val 125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36814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lang="ja-JP" altLang="en-US" b="1" dirty="0" smtClean="0">
                <a:effectLst>
                  <a:outerShdw blurRad="38100" dist="38100" dir="2700000" algn="tl">
                    <a:srgbClr val="000000">
                      <a:alpha val="43137"/>
                    </a:srgbClr>
                  </a:outerShdw>
                </a:effectLst>
              </a:rPr>
              <a:t>ブロック</a:t>
            </a:r>
            <a:endParaRPr kumimoji="1" lang="ja-JP" altLang="en-US" b="1"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1097280" y="1927390"/>
            <a:ext cx="10058400" cy="3941704"/>
          </a:xfrm>
        </p:spPr>
        <p:txBody>
          <a:bodyPr>
            <a:normAutofit/>
          </a:bodyPr>
          <a:lstStyle/>
          <a:p>
            <a:pPr algn="ctr"/>
            <a:r>
              <a:rPr lang="ja-JP" altLang="en-US" sz="4000" dirty="0">
                <a:effectLst>
                  <a:outerShdw blurRad="38100" dist="38100" dir="2700000" algn="tl">
                    <a:srgbClr val="000000">
                      <a:alpha val="43137"/>
                    </a:srgbClr>
                  </a:outerShdw>
                </a:effectLst>
              </a:rPr>
              <a:t>形</a:t>
            </a:r>
            <a:r>
              <a:rPr lang="ja-JP" altLang="en-US" sz="4000" dirty="0" smtClean="0">
                <a:effectLst>
                  <a:outerShdw blurRad="38100" dist="38100" dir="2700000" algn="tl">
                    <a:srgbClr val="000000">
                      <a:alpha val="43137"/>
                    </a:srgbClr>
                  </a:outerShdw>
                </a:effectLst>
              </a:rPr>
              <a:t>が大きくなるほど</a:t>
            </a:r>
            <a:r>
              <a:rPr lang="ja-JP" altLang="en-US" sz="4000" dirty="0">
                <a:effectLst>
                  <a:outerShdw blurRad="38100" dist="38100" dir="2700000" algn="tl">
                    <a:srgbClr val="000000">
                      <a:alpha val="43137"/>
                    </a:srgbClr>
                  </a:outerShdw>
                </a:effectLst>
              </a:rPr>
              <a:t>消したときに高得点</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6</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4875731">
            <a:off x="4962287" y="315549"/>
            <a:ext cx="2328383" cy="6674788"/>
          </a:xfrm>
          <a:prstGeom prst="rect">
            <a:avLst/>
          </a:prstGeom>
          <a:noFill/>
          <a:effectLst>
            <a:softEdge rad="0"/>
          </a:effectLst>
        </p:spPr>
      </p:pic>
      <p:sp>
        <p:nvSpPr>
          <p:cNvPr id="11" name="テキスト ボックス 10"/>
          <p:cNvSpPr txBox="1"/>
          <p:nvPr/>
        </p:nvSpPr>
        <p:spPr>
          <a:xfrm>
            <a:off x="2113611" y="5460151"/>
            <a:ext cx="7964777" cy="646331"/>
          </a:xfrm>
          <a:prstGeom prst="rect">
            <a:avLst/>
          </a:prstGeom>
          <a:noFill/>
        </p:spPr>
        <p:txBody>
          <a:bodyPr wrap="square" rtlCol="0">
            <a:spAutoFit/>
          </a:bodyPr>
          <a:lstStyle/>
          <a:p>
            <a:pPr algn="ctr"/>
            <a:r>
              <a:rPr kumimoji="1" lang="ja-JP" altLang="en-US" sz="3600" dirty="0" smtClean="0"/>
              <a:t>色はランダムで</a:t>
            </a:r>
            <a:r>
              <a:rPr lang="ja-JP" altLang="en-US" sz="3600" dirty="0" smtClean="0"/>
              <a:t>４色</a:t>
            </a:r>
            <a:endParaRPr lang="ja-JP" altLang="en-US" sz="3600" dirty="0"/>
          </a:p>
        </p:txBody>
      </p:sp>
      <p:pic>
        <p:nvPicPr>
          <p:cNvPr id="5" name="図 4"/>
          <p:cNvPicPr>
            <a:picLocks noChangeAspect="1"/>
          </p:cNvPicPr>
          <p:nvPr/>
        </p:nvPicPr>
        <p:blipFill>
          <a:blip r:embed="rId5"/>
          <a:stretch>
            <a:fillRect/>
          </a:stretch>
        </p:blipFill>
        <p:spPr>
          <a:xfrm>
            <a:off x="2214436" y="3530799"/>
            <a:ext cx="1285144" cy="1235332"/>
          </a:xfrm>
          <a:prstGeom prst="rect">
            <a:avLst/>
          </a:prstGeom>
        </p:spPr>
      </p:pic>
      <p:pic>
        <p:nvPicPr>
          <p:cNvPr id="12" name="図 11"/>
          <p:cNvPicPr>
            <a:picLocks noChangeAspect="1"/>
          </p:cNvPicPr>
          <p:nvPr/>
        </p:nvPicPr>
        <p:blipFill>
          <a:blip r:embed="rId6"/>
          <a:stretch>
            <a:fillRect/>
          </a:stretch>
        </p:blipFill>
        <p:spPr>
          <a:xfrm>
            <a:off x="4611436" y="3153747"/>
            <a:ext cx="2097022" cy="1854510"/>
          </a:xfrm>
          <a:prstGeom prst="rect">
            <a:avLst/>
          </a:prstGeom>
        </p:spPr>
      </p:pic>
      <p:pic>
        <p:nvPicPr>
          <p:cNvPr id="14" name="図 13"/>
          <p:cNvPicPr>
            <a:picLocks noChangeAspect="1"/>
          </p:cNvPicPr>
          <p:nvPr/>
        </p:nvPicPr>
        <p:blipFill>
          <a:blip r:embed="rId7"/>
          <a:stretch>
            <a:fillRect/>
          </a:stretch>
        </p:blipFill>
        <p:spPr>
          <a:xfrm>
            <a:off x="7694204" y="2940126"/>
            <a:ext cx="3253732" cy="2068131"/>
          </a:xfrm>
          <a:prstGeom prst="rect">
            <a:avLst/>
          </a:prstGeom>
        </p:spPr>
      </p:pic>
    </p:spTree>
    <p:extLst>
      <p:ext uri="{BB962C8B-B14F-4D97-AF65-F5344CB8AC3E}">
        <p14:creationId xmlns:p14="http://schemas.microsoft.com/office/powerpoint/2010/main" val="1844542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kumimoji="1" lang="ja-JP" altLang="en-US" b="1" dirty="0" smtClean="0">
                <a:effectLst>
                  <a:outerShdw blurRad="38100" dist="38100" dir="2700000" algn="tl">
                    <a:srgbClr val="000000">
                      <a:alpha val="43137"/>
                    </a:srgbClr>
                  </a:outerShdw>
                </a:effectLst>
              </a:rPr>
              <a:t>ブロックの</a:t>
            </a:r>
            <a:r>
              <a:rPr lang="ja-JP" altLang="en-US" b="1" dirty="0">
                <a:effectLst>
                  <a:outerShdw blurRad="38100" dist="38100" dir="2700000" algn="tl">
                    <a:srgbClr val="000000">
                      <a:alpha val="43137"/>
                    </a:srgbClr>
                  </a:outerShdw>
                </a:effectLst>
              </a:rPr>
              <a:t>補充</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7</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8186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図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kumimoji="1" lang="ja-JP" altLang="en-US" b="1" dirty="0" smtClean="0">
                <a:effectLst>
                  <a:outerShdw blurRad="38100" dist="38100" dir="2700000" algn="tl">
                    <a:srgbClr val="000000">
                      <a:alpha val="43137"/>
                    </a:srgbClr>
                  </a:outerShdw>
                </a:effectLst>
              </a:rPr>
              <a:t>連鎖</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8</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1744394" y="4079632"/>
            <a:ext cx="689317" cy="689317"/>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rot="1716623">
            <a:off x="2535070" y="3806496"/>
            <a:ext cx="647114" cy="64711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p:cNvSpPr/>
          <p:nvPr/>
        </p:nvSpPr>
        <p:spPr>
          <a:xfrm rot="20399233">
            <a:off x="2946694" y="4160406"/>
            <a:ext cx="750652" cy="647114"/>
          </a:xfrm>
          <a:prstGeom prst="triangl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3529725" y="3924884"/>
            <a:ext cx="689317" cy="689317"/>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rot="320821">
            <a:off x="3083294" y="3248015"/>
            <a:ext cx="750652" cy="647114"/>
          </a:xfrm>
          <a:prstGeom prst="triangl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rot="3229356">
            <a:off x="2318512" y="4554122"/>
            <a:ext cx="647114" cy="647114"/>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3515657" y="4650844"/>
            <a:ext cx="689317" cy="689317"/>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rot="19812410">
            <a:off x="1919016" y="3313762"/>
            <a:ext cx="647114" cy="647114"/>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2872694" y="4938683"/>
            <a:ext cx="689317" cy="689317"/>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V="1">
            <a:off x="1442132" y="4110627"/>
            <a:ext cx="1338726" cy="787064"/>
          </a:xfrm>
          <a:prstGeom prst="line">
            <a:avLst/>
          </a:prstGeom>
          <a:ln w="203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684130" y="4115519"/>
            <a:ext cx="767095" cy="476695"/>
          </a:xfrm>
          <a:prstGeom prst="line">
            <a:avLst/>
          </a:prstGeom>
          <a:ln w="203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3352800" y="3787630"/>
            <a:ext cx="1478280" cy="804585"/>
          </a:xfrm>
          <a:prstGeom prst="straightConnector1">
            <a:avLst/>
          </a:prstGeom>
          <a:ln w="203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972860" y="3214447"/>
            <a:ext cx="675247" cy="523220"/>
          </a:xfrm>
          <a:prstGeom prst="rect">
            <a:avLst/>
          </a:prstGeom>
          <a:noFill/>
        </p:spPr>
        <p:txBody>
          <a:bodyPr wrap="square" rtlCol="0">
            <a:spAutoFit/>
          </a:bodyPr>
          <a:lstStyle/>
          <a:p>
            <a:r>
              <a:rPr kumimoji="1" lang="ja-JP" altLang="en-US" sz="2800" b="1" dirty="0" smtClean="0">
                <a:solidFill>
                  <a:srgbClr val="FF0000"/>
                </a:solidFill>
                <a:latin typeface="+mj-ea"/>
                <a:ea typeface="+mj-ea"/>
              </a:rPr>
              <a:t>赤</a:t>
            </a:r>
            <a:endParaRPr kumimoji="1" lang="ja-JP" altLang="en-US" sz="2800" b="1" dirty="0">
              <a:solidFill>
                <a:srgbClr val="FF0000"/>
              </a:solidFill>
              <a:latin typeface="+mj-ea"/>
              <a:ea typeface="+mj-ea"/>
            </a:endParaRPr>
          </a:p>
        </p:txBody>
      </p:sp>
      <p:sp>
        <p:nvSpPr>
          <p:cNvPr id="46" name="テキスト ボックス 45"/>
          <p:cNvSpPr txBox="1"/>
          <p:nvPr/>
        </p:nvSpPr>
        <p:spPr>
          <a:xfrm>
            <a:off x="1960336" y="2038494"/>
            <a:ext cx="2267796" cy="769441"/>
          </a:xfrm>
          <a:prstGeom prst="rect">
            <a:avLst/>
          </a:prstGeom>
          <a:noFill/>
        </p:spPr>
        <p:txBody>
          <a:bodyPr wrap="square" rtlCol="0">
            <a:spAutoFit/>
          </a:bodyPr>
          <a:lstStyle/>
          <a:p>
            <a:pPr algn="ctr"/>
            <a:r>
              <a:rPr kumimoji="1" lang="ja-JP" altLang="en-US" sz="4400" b="1" i="1" u="sng" dirty="0" smtClean="0">
                <a:latin typeface="+mj-ea"/>
                <a:ea typeface="+mj-ea"/>
              </a:rPr>
              <a:t>チェイン</a:t>
            </a:r>
            <a:endParaRPr kumimoji="1" lang="ja-JP" altLang="en-US" sz="4400" b="1" i="1" u="sng" dirty="0">
              <a:latin typeface="+mj-ea"/>
              <a:ea typeface="+mj-ea"/>
            </a:endParaRPr>
          </a:p>
        </p:txBody>
      </p:sp>
      <p:sp>
        <p:nvSpPr>
          <p:cNvPr id="47" name="右矢印 46"/>
          <p:cNvSpPr/>
          <p:nvPr/>
        </p:nvSpPr>
        <p:spPr>
          <a:xfrm>
            <a:off x="5587771" y="3256219"/>
            <a:ext cx="1073387" cy="2026645"/>
          </a:xfrm>
          <a:prstGeom prst="rightArrow">
            <a:avLst>
              <a:gd name="adj1" fmla="val 52005"/>
              <a:gd name="adj2" fmla="val 6441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rot="3229356">
            <a:off x="8405529" y="4554122"/>
            <a:ext cx="647114" cy="647114"/>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9602674" y="4650844"/>
            <a:ext cx="689317" cy="689317"/>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8959711" y="4938683"/>
            <a:ext cx="689317" cy="689317"/>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p:cNvSpPr/>
          <p:nvPr/>
        </p:nvSpPr>
        <p:spPr>
          <a:xfrm rot="320821">
            <a:off x="9025907" y="4060125"/>
            <a:ext cx="750652" cy="647114"/>
          </a:xfrm>
          <a:prstGeom prst="triangl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rot="18270023">
            <a:off x="7661956" y="4316282"/>
            <a:ext cx="647114" cy="647114"/>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rot="320821">
            <a:off x="9025905" y="3248015"/>
            <a:ext cx="750652" cy="647114"/>
          </a:xfrm>
          <a:prstGeom prst="triangle">
            <a:avLst/>
          </a:prstGeom>
          <a:noFill/>
          <a:ln>
            <a:solidFill>
              <a:schemeClr val="bg2">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rot="19812410">
            <a:off x="7861627" y="3313762"/>
            <a:ext cx="647114" cy="647114"/>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flipV="1">
            <a:off x="8276921" y="4358642"/>
            <a:ext cx="1156856" cy="956239"/>
          </a:xfrm>
          <a:prstGeom prst="line">
            <a:avLst/>
          </a:prstGeom>
          <a:ln w="203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9307853" y="4363404"/>
            <a:ext cx="1473017" cy="1264596"/>
          </a:xfrm>
          <a:prstGeom prst="straightConnector1">
            <a:avLst/>
          </a:prstGeom>
          <a:ln w="203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7721451" y="2038494"/>
            <a:ext cx="2267796" cy="769441"/>
          </a:xfrm>
          <a:prstGeom prst="rect">
            <a:avLst/>
          </a:prstGeom>
          <a:noFill/>
        </p:spPr>
        <p:txBody>
          <a:bodyPr wrap="square" rtlCol="0">
            <a:spAutoFit/>
          </a:bodyPr>
          <a:lstStyle/>
          <a:p>
            <a:pPr algn="ctr"/>
            <a:r>
              <a:rPr kumimoji="1" lang="ja-JP" altLang="en-US" sz="4400" b="1" i="1" u="sng" dirty="0" smtClean="0">
                <a:latin typeface="+mj-ea"/>
                <a:ea typeface="+mj-ea"/>
              </a:rPr>
              <a:t>コンボ</a:t>
            </a:r>
            <a:endParaRPr kumimoji="1" lang="ja-JP" altLang="en-US" sz="4400" b="1" i="1" u="sng" dirty="0">
              <a:latin typeface="+mj-ea"/>
              <a:ea typeface="+mj-ea"/>
            </a:endParaRPr>
          </a:p>
        </p:txBody>
      </p:sp>
    </p:spTree>
    <p:extLst>
      <p:ext uri="{BB962C8B-B14F-4D97-AF65-F5344CB8AC3E}">
        <p14:creationId xmlns:p14="http://schemas.microsoft.com/office/powerpoint/2010/main" val="2958193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title"/>
          </p:nvPr>
        </p:nvSpPr>
        <p:spPr>
          <a:xfrm>
            <a:off x="1097280" y="984738"/>
            <a:ext cx="10058400" cy="752622"/>
          </a:xfrm>
          <a:gradFill flip="none" rotWithShape="1">
            <a:gsLst>
              <a:gs pos="100000">
                <a:schemeClr val="accent1">
                  <a:lumMod val="5000"/>
                  <a:lumOff val="95000"/>
                </a:schemeClr>
              </a:gs>
              <a:gs pos="0">
                <a:schemeClr val="accent1">
                  <a:lumMod val="45000"/>
                  <a:lumOff val="55000"/>
                </a:schemeClr>
              </a:gs>
              <a:gs pos="17000">
                <a:schemeClr val="accent1">
                  <a:lumMod val="45000"/>
                  <a:lumOff val="55000"/>
                </a:schemeClr>
              </a:gs>
              <a:gs pos="38000">
                <a:schemeClr val="accent1">
                  <a:lumMod val="30000"/>
                  <a:lumOff val="70000"/>
                </a:schemeClr>
              </a:gs>
            </a:gsLst>
            <a:path path="circle">
              <a:fillToRect l="100000" t="100000"/>
            </a:path>
            <a:tileRect r="-100000" b="-100000"/>
          </a:gradFill>
        </p:spPr>
        <p:txBody>
          <a:bodyPr/>
          <a:lstStyle/>
          <a:p>
            <a:r>
              <a:rPr kumimoji="1" lang="ja-JP" altLang="en-US" b="1" dirty="0" smtClean="0">
                <a:effectLst>
                  <a:outerShdw blurRad="38100" dist="38100" dir="2700000" algn="tl">
                    <a:srgbClr val="000000">
                      <a:alpha val="43137"/>
                    </a:srgbClr>
                  </a:outerShdw>
                </a:effectLst>
              </a:rPr>
              <a:t>ボーナス</a:t>
            </a:r>
            <a:endParaRPr kumimoji="1" lang="ja-JP" altLang="en-US" b="1" dirty="0">
              <a:effectLst>
                <a:outerShdw blurRad="38100" dist="38100" dir="2700000" algn="tl">
                  <a:srgbClr val="000000">
                    <a:alpha val="43137"/>
                  </a:srgbClr>
                </a:outerShdw>
              </a:effectLs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9</a:t>
            </a:fld>
            <a:endParaRPr lang="en-US" dirty="0"/>
          </a:p>
        </p:txBody>
      </p:sp>
      <p:sp>
        <p:nvSpPr>
          <p:cNvPr id="7" name="L 字 6"/>
          <p:cNvSpPr/>
          <p:nvPr/>
        </p:nvSpPr>
        <p:spPr>
          <a:xfrm rot="5400000">
            <a:off x="903788" y="791251"/>
            <a:ext cx="386981" cy="393895"/>
          </a:xfrm>
          <a:prstGeom prst="corner">
            <a:avLst>
              <a:gd name="adj1" fmla="val 18899"/>
              <a:gd name="adj2" fmla="val 17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278695" y="3722068"/>
            <a:ext cx="697424" cy="6974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777483" y="2970587"/>
            <a:ext cx="790413" cy="790413"/>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p:cNvSpPr/>
          <p:nvPr/>
        </p:nvSpPr>
        <p:spPr>
          <a:xfrm rot="1754923">
            <a:off x="2616577" y="3146632"/>
            <a:ext cx="809012" cy="697424"/>
          </a:xfrm>
          <a:prstGeom prst="triangl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999603" y="2517563"/>
            <a:ext cx="706721" cy="706721"/>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flipV="1">
            <a:off x="1097280" y="3372110"/>
            <a:ext cx="1040345" cy="1283516"/>
          </a:xfrm>
          <a:prstGeom prst="line">
            <a:avLst/>
          </a:prstGeom>
          <a:ln w="203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040897" y="3407057"/>
            <a:ext cx="1025787" cy="218750"/>
          </a:xfrm>
          <a:prstGeom prst="line">
            <a:avLst/>
          </a:prstGeom>
          <a:ln w="203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2957678" y="1989076"/>
            <a:ext cx="946863" cy="1684681"/>
          </a:xfrm>
          <a:prstGeom prst="straightConnector1">
            <a:avLst/>
          </a:prstGeom>
          <a:ln w="203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 name="右矢印 35"/>
          <p:cNvSpPr/>
          <p:nvPr/>
        </p:nvSpPr>
        <p:spPr>
          <a:xfrm>
            <a:off x="4264683" y="2722004"/>
            <a:ext cx="675372" cy="1413992"/>
          </a:xfrm>
          <a:prstGeom prst="rightArrow">
            <a:avLst>
              <a:gd name="adj1" fmla="val 52005"/>
              <a:gd name="adj2" fmla="val 6441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5479143" y="2812143"/>
            <a:ext cx="1233714" cy="1233714"/>
          </a:xfrm>
          <a:prstGeom prst="ellipse">
            <a:avLst/>
          </a:prstGeom>
          <a:gradFill flip="none" rotWithShape="1">
            <a:gsLst>
              <a:gs pos="0">
                <a:srgbClr val="00B0F0"/>
              </a:gs>
              <a:gs pos="33000">
                <a:srgbClr val="92D050"/>
              </a:gs>
              <a:gs pos="59000">
                <a:srgbClr val="FFFF00"/>
              </a:gs>
              <a:gs pos="86000">
                <a:srgbClr val="FF0000"/>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右矢印 40"/>
          <p:cNvSpPr/>
          <p:nvPr/>
        </p:nvSpPr>
        <p:spPr>
          <a:xfrm>
            <a:off x="7251945" y="2722004"/>
            <a:ext cx="675372" cy="1413992"/>
          </a:xfrm>
          <a:prstGeom prst="rightArrow">
            <a:avLst>
              <a:gd name="adj1" fmla="val 52005"/>
              <a:gd name="adj2" fmla="val 64416"/>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9118124" y="2722004"/>
            <a:ext cx="822738" cy="822738"/>
          </a:xfrm>
          <a:prstGeom prst="ellipse">
            <a:avLst/>
          </a:prstGeom>
          <a:gradFill flip="none" rotWithShape="1">
            <a:gsLst>
              <a:gs pos="0">
                <a:srgbClr val="00B0F0"/>
              </a:gs>
              <a:gs pos="33000">
                <a:srgbClr val="92D050"/>
              </a:gs>
              <a:gs pos="59000">
                <a:srgbClr val="FFFF00"/>
              </a:gs>
              <a:gs pos="86000">
                <a:srgbClr val="FF0000"/>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rot="1413981">
            <a:off x="8480919" y="3323100"/>
            <a:ext cx="697424" cy="6974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p:cNvSpPr/>
          <p:nvPr/>
        </p:nvSpPr>
        <p:spPr>
          <a:xfrm rot="1754923">
            <a:off x="9856690" y="3068548"/>
            <a:ext cx="809012" cy="697424"/>
          </a:xfrm>
          <a:prstGeom prst="triangl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p:nvPr/>
        </p:nvCxnSpPr>
        <p:spPr>
          <a:xfrm flipV="1">
            <a:off x="8071844" y="3057525"/>
            <a:ext cx="1517167" cy="1306301"/>
          </a:xfrm>
          <a:prstGeom prst="line">
            <a:avLst/>
          </a:prstGeom>
          <a:ln w="203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9463087" y="3062287"/>
            <a:ext cx="1692593" cy="1068573"/>
          </a:xfrm>
          <a:prstGeom prst="straightConnector1">
            <a:avLst/>
          </a:prstGeom>
          <a:ln w="203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四角形吹き出し 53"/>
          <p:cNvSpPr/>
          <p:nvPr/>
        </p:nvSpPr>
        <p:spPr>
          <a:xfrm>
            <a:off x="1294226" y="5001612"/>
            <a:ext cx="2780377" cy="1190171"/>
          </a:xfrm>
          <a:prstGeom prst="wedgeRectCallout">
            <a:avLst>
              <a:gd name="adj1" fmla="val -20833"/>
              <a:gd name="adj2" fmla="val -7530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ysClr val="windowText" lastClr="000000"/>
                </a:solidFill>
              </a:rPr>
              <a:t>一定数以上</a:t>
            </a:r>
            <a:endParaRPr kumimoji="1" lang="en-US" altLang="ja-JP" sz="2800" dirty="0" smtClean="0">
              <a:solidFill>
                <a:sysClr val="windowText" lastClr="000000"/>
              </a:solidFill>
            </a:endParaRPr>
          </a:p>
          <a:p>
            <a:pPr algn="ctr"/>
            <a:r>
              <a:rPr kumimoji="1" lang="ja-JP" altLang="en-US" sz="2800" dirty="0">
                <a:solidFill>
                  <a:sysClr val="windowText" lastClr="000000"/>
                </a:solidFill>
              </a:rPr>
              <a:t>消</a:t>
            </a:r>
            <a:r>
              <a:rPr kumimoji="1" lang="ja-JP" altLang="en-US" sz="2800" dirty="0" smtClean="0">
                <a:solidFill>
                  <a:sysClr val="windowText" lastClr="000000"/>
                </a:solidFill>
              </a:rPr>
              <a:t>したと</a:t>
            </a:r>
            <a:r>
              <a:rPr kumimoji="1" lang="ja-JP" altLang="en-US" sz="2800" dirty="0">
                <a:solidFill>
                  <a:sysClr val="windowText" lastClr="000000"/>
                </a:solidFill>
              </a:rPr>
              <a:t>き</a:t>
            </a:r>
          </a:p>
        </p:txBody>
      </p:sp>
      <p:sp>
        <p:nvSpPr>
          <p:cNvPr id="55" name="四角形吹き出し 54"/>
          <p:cNvSpPr/>
          <p:nvPr/>
        </p:nvSpPr>
        <p:spPr>
          <a:xfrm>
            <a:off x="4649180" y="5001611"/>
            <a:ext cx="2780377" cy="1190171"/>
          </a:xfrm>
          <a:prstGeom prst="wedgeRectCallout">
            <a:avLst>
              <a:gd name="adj1" fmla="val -20833"/>
              <a:gd name="adj2" fmla="val -7530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ysClr val="windowText" lastClr="000000"/>
                </a:solidFill>
              </a:rPr>
              <a:t>虹ブロック生成</a:t>
            </a:r>
            <a:endParaRPr kumimoji="1" lang="ja-JP" altLang="en-US" sz="2800" dirty="0">
              <a:solidFill>
                <a:sysClr val="windowText" lastClr="000000"/>
              </a:solidFill>
            </a:endParaRPr>
          </a:p>
        </p:txBody>
      </p:sp>
      <p:sp>
        <p:nvSpPr>
          <p:cNvPr id="56" name="四角形吹き出し 55"/>
          <p:cNvSpPr/>
          <p:nvPr/>
        </p:nvSpPr>
        <p:spPr>
          <a:xfrm>
            <a:off x="8004135" y="5001612"/>
            <a:ext cx="2780377" cy="1190171"/>
          </a:xfrm>
          <a:prstGeom prst="wedgeRectCallout">
            <a:avLst>
              <a:gd name="adj1" fmla="val -20833"/>
              <a:gd name="adj2" fmla="val -7530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ysClr val="windowText" lastClr="000000"/>
                </a:solidFill>
              </a:rPr>
              <a:t>どんな色でも</a:t>
            </a:r>
            <a:endParaRPr kumimoji="1" lang="en-US" altLang="ja-JP" sz="2800" dirty="0" smtClean="0">
              <a:solidFill>
                <a:sysClr val="windowText" lastClr="000000"/>
              </a:solidFill>
            </a:endParaRPr>
          </a:p>
          <a:p>
            <a:pPr algn="ctr"/>
            <a:r>
              <a:rPr kumimoji="1" lang="ja-JP" altLang="en-US" sz="2800" dirty="0">
                <a:solidFill>
                  <a:sysClr val="windowText" lastClr="000000"/>
                </a:solidFill>
              </a:rPr>
              <a:t>消</a:t>
            </a:r>
            <a:r>
              <a:rPr kumimoji="1" lang="ja-JP" altLang="en-US" sz="2800" dirty="0" smtClean="0">
                <a:solidFill>
                  <a:sysClr val="windowText" lastClr="000000"/>
                </a:solidFill>
              </a:rPr>
              <a:t>すことが</a:t>
            </a:r>
            <a:r>
              <a:rPr kumimoji="1" lang="ja-JP" altLang="en-US" sz="2800" dirty="0">
                <a:solidFill>
                  <a:sysClr val="windowText" lastClr="000000"/>
                </a:solidFill>
              </a:rPr>
              <a:t>可能</a:t>
            </a:r>
            <a:endParaRPr kumimoji="1" lang="en-US" altLang="ja-JP" sz="2800" dirty="0" smtClean="0">
              <a:solidFill>
                <a:sysClr val="windowText" lastClr="000000"/>
              </a:solidFill>
            </a:endParaRPr>
          </a:p>
        </p:txBody>
      </p:sp>
    </p:spTree>
    <p:extLst>
      <p:ext uri="{BB962C8B-B14F-4D97-AF65-F5344CB8AC3E}">
        <p14:creationId xmlns:p14="http://schemas.microsoft.com/office/powerpoint/2010/main" val="1051228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3064</TotalTime>
  <Words>656</Words>
  <Application>Microsoft Office PowerPoint</Application>
  <PresentationFormat>ワイド画面</PresentationFormat>
  <Paragraphs>130</Paragraphs>
  <Slides>13</Slides>
  <Notes>12</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Arial</vt:lpstr>
      <vt:lpstr>Calibri</vt:lpstr>
      <vt:lpstr>Calibri Light</vt:lpstr>
      <vt:lpstr>Wingdings</vt:lpstr>
      <vt:lpstr>レトロスペクト</vt:lpstr>
      <vt:lpstr>          企画書</vt:lpstr>
      <vt:lpstr>コンセプト</vt:lpstr>
      <vt:lpstr>書いて生成</vt:lpstr>
      <vt:lpstr>フリック</vt:lpstr>
      <vt:lpstr>傾ける</vt:lpstr>
      <vt:lpstr>ブロック</vt:lpstr>
      <vt:lpstr>ブロックの補充</vt:lpstr>
      <vt:lpstr>連鎖</vt:lpstr>
      <vt:lpstr>ボーナス</vt:lpstr>
      <vt:lpstr>ゲームオーバー（変更前）</vt:lpstr>
      <vt:lpstr>ゲームオーバー（変更後）</vt:lpstr>
      <vt:lpstr>ゲーム画面</vt:lpstr>
      <vt:lpstr>ゲームシステム</vt:lpstr>
    </vt:vector>
  </TitlesOfParts>
  <Company>日本工学院八王子専門学校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パズグラ          企画書</dc:title>
  <dc:creator>hiro</dc:creator>
  <cp:lastModifiedBy>hiro</cp:lastModifiedBy>
  <cp:revision>84</cp:revision>
  <dcterms:created xsi:type="dcterms:W3CDTF">2015-09-16T04:08:11Z</dcterms:created>
  <dcterms:modified xsi:type="dcterms:W3CDTF">2015-09-29T07:09:15Z</dcterms:modified>
</cp:coreProperties>
</file>