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  <p:sldId id="259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BA87F-2837-47C8-9937-A24FC80526CD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F6E23-0C16-46D9-A617-436B520BF92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929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5F6E23-0C16-46D9-A617-436B520BF922}" type="slidenum">
              <a:rPr lang="es-VE" smtClean="0"/>
              <a:t>10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347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815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419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9981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441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033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877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877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43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487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2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085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B23D-DE89-4C5C-A517-047577F0660B}" type="datetimeFigureOut">
              <a:rPr lang="es-VE" smtClean="0"/>
              <a:t>31/08/2021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193D-8351-4054-9C96-BA903A2C8AC4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5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jpeg"/><Relationship Id="rId7" Type="http://schemas.openxmlformats.org/officeDocument/2006/relationships/image" Target="../media/image4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microsoft.com/office/2007/relationships/hdphoto" Target="../media/hdphoto3.wdp"/><Relationship Id="rId4" Type="http://schemas.openxmlformats.org/officeDocument/2006/relationships/image" Target="../media/image39.jpe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51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50.jpeg"/><Relationship Id="rId4" Type="http://schemas.openxmlformats.org/officeDocument/2006/relationships/image" Target="../media/image47.jpeg"/><Relationship Id="rId9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0.png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12" Type="http://schemas.openxmlformats.org/officeDocument/2006/relationships/image" Target="../media/image29.jpeg"/><Relationship Id="rId2" Type="http://schemas.openxmlformats.org/officeDocument/2006/relationships/image" Target="../media/image21.wmf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image" Target="../media/image28.png"/><Relationship Id="rId5" Type="http://schemas.openxmlformats.org/officeDocument/2006/relationships/image" Target="../media/image23.wmf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2.wmf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8 Grupo"/>
          <p:cNvGrpSpPr/>
          <p:nvPr/>
        </p:nvGrpSpPr>
        <p:grpSpPr>
          <a:xfrm>
            <a:off x="3059832" y="260648"/>
            <a:ext cx="4029290" cy="6264695"/>
            <a:chOff x="3059832" y="260648"/>
            <a:chExt cx="4029290" cy="6264695"/>
          </a:xfrm>
        </p:grpSpPr>
        <p:grpSp>
          <p:nvGrpSpPr>
            <p:cNvPr id="8" name="7 Grupo"/>
            <p:cNvGrpSpPr/>
            <p:nvPr/>
          </p:nvGrpSpPr>
          <p:grpSpPr>
            <a:xfrm>
              <a:off x="3059832" y="260648"/>
              <a:ext cx="4029290" cy="6264695"/>
              <a:chOff x="2983238" y="620688"/>
              <a:chExt cx="4029290" cy="6264695"/>
            </a:xfrm>
          </p:grpSpPr>
          <p:pic>
            <p:nvPicPr>
              <p:cNvPr id="4" name="3 Imagen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238" y="620688"/>
                <a:ext cx="4029290" cy="6237312"/>
              </a:xfrm>
              <a:prstGeom prst="rect">
                <a:avLst/>
              </a:prstGeom>
            </p:spPr>
          </p:pic>
          <p:pic>
            <p:nvPicPr>
              <p:cNvPr id="7" name="6 Imagen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5" t="242" r="51617" b="91611"/>
              <a:stretch/>
            </p:blipFill>
            <p:spPr>
              <a:xfrm rot="10800000">
                <a:off x="4414707" y="6377179"/>
                <a:ext cx="1309421" cy="508204"/>
              </a:xfrm>
              <a:prstGeom prst="rect">
                <a:avLst/>
              </a:prstGeom>
              <a:effectLst>
                <a:softEdge rad="63500"/>
              </a:effectLst>
            </p:spPr>
          </p:pic>
        </p:grpSp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320" y="2348880"/>
              <a:ext cx="1556314" cy="1547811"/>
            </a:xfrm>
            <a:prstGeom prst="flowChartAlternateProcess">
              <a:avLst/>
            </a:prstGeom>
          </p:spPr>
        </p:pic>
        <p:pic>
          <p:nvPicPr>
            <p:cNvPr id="6" name="5 Imagen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939" y="4177285"/>
              <a:ext cx="2292281" cy="671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42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5200070" y="2482719"/>
            <a:ext cx="4032448" cy="3103438"/>
            <a:chOff x="2843808" y="1702549"/>
            <a:chExt cx="5184576" cy="2734563"/>
          </a:xfrm>
        </p:grpSpPr>
        <p:pic>
          <p:nvPicPr>
            <p:cNvPr id="2050" name="Picture 2" descr="Niño Gordo Que Juega A Fútbol Ilustración del Vector - Ilustración de  deportes, adolescencias: 6296897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01" t="4748" r="3377" b="18473"/>
            <a:stretch/>
          </p:blipFill>
          <p:spPr bwMode="auto">
            <a:xfrm>
              <a:off x="3635896" y="1844824"/>
              <a:ext cx="3023290" cy="217491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  <a:extLst/>
          </p:spPr>
        </p:pic>
        <p:sp>
          <p:nvSpPr>
            <p:cNvPr id="3" name="2 CuadroTexto"/>
            <p:cNvSpPr txBox="1"/>
            <p:nvPr/>
          </p:nvSpPr>
          <p:spPr>
            <a:xfrm>
              <a:off x="2843808" y="2912585"/>
              <a:ext cx="20882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itchFamily="34" charset="0"/>
                  <a:cs typeface="Arabic Typesetting" pitchFamily="66" charset="-78"/>
                </a:rPr>
                <a:t>Alimentación sana </a:t>
              </a:r>
            </a:p>
            <a:p>
              <a:pPr algn="ctr"/>
              <a:r>
                <a:rPr lang="es-VE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 Condensed" pitchFamily="34" charset="0"/>
                  <a:cs typeface="Arabic Typesetting" pitchFamily="66" charset="-78"/>
                </a:rPr>
                <a:t>y balanceada</a:t>
              </a:r>
              <a:endParaRPr lang="es-V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endParaRPr>
            </a:p>
          </p:txBody>
        </p:sp>
        <p:sp>
          <p:nvSpPr>
            <p:cNvPr id="4" name="3 CuadroTexto"/>
            <p:cNvSpPr txBox="1"/>
            <p:nvPr/>
          </p:nvSpPr>
          <p:spPr>
            <a:xfrm>
              <a:off x="3851920" y="3790781"/>
              <a:ext cx="2555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orte" pitchFamily="66" charset="0"/>
                  <a:cs typeface="Arabic Typesetting" pitchFamily="66" charset="-78"/>
                </a:rPr>
                <a:t>Deporte y actividad física con frecuencia</a:t>
              </a:r>
              <a:endParaRPr lang="es-V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  <a:cs typeface="Arabic Typesetting" pitchFamily="66" charset="-78"/>
              </a:endParaRPr>
            </a:p>
          </p:txBody>
        </p:sp>
        <p:sp>
          <p:nvSpPr>
            <p:cNvPr id="5" name="4 CuadroTexto"/>
            <p:cNvSpPr txBox="1"/>
            <p:nvPr/>
          </p:nvSpPr>
          <p:spPr>
            <a:xfrm>
              <a:off x="5940152" y="277221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risten ITC" pitchFamily="66" charset="0"/>
                  <a:cs typeface="Arabic Typesetting" pitchFamily="66" charset="-78"/>
                </a:rPr>
                <a:t>Consumo de Frutas y verduras </a:t>
              </a:r>
              <a:endParaRPr lang="es-V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  <a:cs typeface="Arabic Typesetting" pitchFamily="66" charset="-78"/>
              </a:endParaRPr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4427984" y="1702549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ristina" pitchFamily="66" charset="0"/>
                  <a:cs typeface="Arabic Typesetting" pitchFamily="66" charset="-78"/>
                </a:rPr>
                <a:t>Establecer horarios de comidas</a:t>
              </a:r>
              <a:endParaRPr lang="es-V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istina" pitchFamily="66" charset="0"/>
                <a:cs typeface="Arabic Typesetting" pitchFamily="66" charset="-78"/>
              </a:endParaRPr>
            </a:p>
          </p:txBody>
        </p:sp>
      </p:grpSp>
      <p:sp>
        <p:nvSpPr>
          <p:cNvPr id="9" name="8 Rectángulo redondeado"/>
          <p:cNvSpPr/>
          <p:nvPr/>
        </p:nvSpPr>
        <p:spPr>
          <a:xfrm>
            <a:off x="2949090" y="1484784"/>
            <a:ext cx="1728192" cy="157910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52" name="Picture 4" descr="Vectores gratuitos de Gordo, +2.000 Imágenes en formato AI, EP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35207"/>
          <a:stretch/>
        </p:blipFill>
        <p:spPr bwMode="auto">
          <a:xfrm>
            <a:off x="1182366" y="1340768"/>
            <a:ext cx="797346" cy="1152128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762330" y="2276872"/>
            <a:ext cx="15937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2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Obesidad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4" name="Picture 6" descr="Vector cartoon stick figure drawing conceptual illustration of man or  businessman sitting on swing. Dow… | Stick figure drawing, Funny stick  figures, Stick drawings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1"/>
          <a:stretch/>
        </p:blipFill>
        <p:spPr bwMode="auto">
          <a:xfrm>
            <a:off x="3064344" y="1830007"/>
            <a:ext cx="1522740" cy="116694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2915816" y="1484784"/>
            <a:ext cx="18133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Desnutrición</a:t>
            </a:r>
            <a:endParaRPr lang="es-E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utoShape 8" descr="En Nayarit prohibirán comida chatarra y bebidas azucaradas - Periódico  Realidades de Nayar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4149080"/>
            <a:ext cx="2637340" cy="1585701"/>
          </a:xfrm>
          <a:prstGeom prst="rect">
            <a:avLst/>
          </a:prstGeom>
        </p:spPr>
      </p:pic>
      <p:sp>
        <p:nvSpPr>
          <p:cNvPr id="16" name="15 CuadroTexto"/>
          <p:cNvSpPr txBox="1"/>
          <p:nvPr/>
        </p:nvSpPr>
        <p:spPr>
          <a:xfrm>
            <a:off x="755576" y="378904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itchFamily="66" charset="0"/>
                <a:cs typeface="Arabic Typesetting" pitchFamily="66" charset="-78"/>
              </a:rPr>
              <a:t>Evitar comida chatarra y bebidas azucaradas</a:t>
            </a:r>
            <a:endParaRPr lang="es-VE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itchFamily="66" charset="0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68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Consejos: vectores, gráficos, imágenes vectoriales | Depositphotos®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8"/>
          <a:stretch/>
        </p:blipFill>
        <p:spPr bwMode="auto">
          <a:xfrm>
            <a:off x="1576542" y="3063799"/>
            <a:ext cx="3396538" cy="331479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 descr="Qué es la pericarditis y cómo afecta al corazón? | CinfaSal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" y="24249"/>
            <a:ext cx="3338736" cy="222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43468" y="312281"/>
            <a:ext cx="28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  <a:cs typeface="Arabic Typesetting" pitchFamily="66" charset="-78"/>
              </a:rPr>
              <a:t>La opinión de su médico de confianza también es importante. Asiste a consulta ante cualquier duda!!!</a:t>
            </a:r>
            <a:endParaRPr lang="es-VE" sz="20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  <a:cs typeface="Arabic Typesetting" pitchFamily="66" charset="-78"/>
            </a:endParaRPr>
          </a:p>
        </p:txBody>
      </p:sp>
      <p:pic>
        <p:nvPicPr>
          <p:cNvPr id="3074" name="Picture 2" descr="Por qué los pacientes acuden a una segunda opinión médica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80" y="627614"/>
            <a:ext cx="3390967" cy="222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211960" y="935519"/>
            <a:ext cx="2880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itchFamily="18" charset="0"/>
                <a:cs typeface="Arabic Typesetting" pitchFamily="66" charset="-78"/>
              </a:rPr>
              <a:t>La opinión de su médico de confianza también es importante. Asiste a consulta ante cualquier duda!!!</a:t>
            </a:r>
            <a:endParaRPr lang="es-VE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itchFamily="18" charset="0"/>
              <a:cs typeface="Arabic Typesetting" pitchFamily="66" charset="-78"/>
            </a:endParaRPr>
          </a:p>
        </p:txBody>
      </p:sp>
      <p:sp>
        <p:nvSpPr>
          <p:cNvPr id="4" name="AutoShape 6" descr="No Frame - Scrappin Doodles Boys - Free Transparent PNG Clipart Images 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64" y="4965770"/>
            <a:ext cx="784575" cy="107808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10" y="3501374"/>
            <a:ext cx="2223917" cy="3077374"/>
          </a:xfrm>
          <a:prstGeom prst="rect">
            <a:avLst/>
          </a:prstGeom>
        </p:spPr>
      </p:pic>
      <p:sp>
        <p:nvSpPr>
          <p:cNvPr id="9" name="AutoShape 8" descr="Girl Stick Figure - Girl Stick Figure Clipart (750x1041), Png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274" y="3645024"/>
            <a:ext cx="821118" cy="1139711"/>
          </a:xfrm>
          <a:prstGeom prst="rect">
            <a:avLst/>
          </a:prstGeom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42" y="3488639"/>
            <a:ext cx="939548" cy="201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1979712" y="3284984"/>
            <a:ext cx="2823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-  </a:t>
            </a:r>
            <a:r>
              <a:rPr lang="es-V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Desayuno muy nutritivo</a:t>
            </a:r>
            <a:endParaRPr lang="es-V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 Condensed" pitchFamily="34" charset="0"/>
              <a:cs typeface="Arabic Typesetting" pitchFamily="66" charset="-78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2339752" y="3812847"/>
            <a:ext cx="278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- Organizar un plan alimenticio rico en fibras, vitaminas y proteínas</a:t>
            </a:r>
            <a:endParaRPr lang="es-V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 Condensed" pitchFamily="34" charset="0"/>
              <a:cs typeface="Arabic Typesetting" pitchFamily="66" charset="-78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22500" y="5126243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s-VE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- Carnes, frutas, cereales,    verduras y alimentos grasos.</a:t>
            </a:r>
            <a:endParaRPr lang="es-V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 Condensed" pitchFamily="34" charset="0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022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JDM\Desktop\APP\rrty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8" r="9167"/>
          <a:stretch/>
        </p:blipFill>
        <p:spPr bwMode="auto">
          <a:xfrm>
            <a:off x="1331640" y="3131898"/>
            <a:ext cx="2964610" cy="1385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67544" y="1556792"/>
            <a:ext cx="5496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Fomentar la lactancia materna exclusiva.</a:t>
            </a:r>
          </a:p>
          <a:p>
            <a:pPr marL="342900" indent="-342900">
              <a:buFontTx/>
              <a:buChar char="-"/>
            </a:pPr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Higiene en la preparación de alimentos.</a:t>
            </a:r>
          </a:p>
          <a:p>
            <a:pPr marL="342900" indent="-342900">
              <a:buFontTx/>
              <a:buChar char="-"/>
            </a:pPr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Alimentación adecuada para la madre.</a:t>
            </a:r>
          </a:p>
          <a:p>
            <a:pPr marL="342900" indent="-342900">
              <a:buFontTx/>
              <a:buChar char="-"/>
            </a:pPr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Uso de agua potable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479555" y="90872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Para Lactantes de 01 a 06 Meses:</a:t>
            </a:r>
            <a:endParaRPr lang="es-VE" sz="24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 Condensed" pitchFamily="34" charset="0"/>
              <a:cs typeface="Arabic Typesetting" pitchFamily="66" charset="-78"/>
            </a:endParaRPr>
          </a:p>
        </p:txBody>
      </p:sp>
      <p:sp>
        <p:nvSpPr>
          <p:cNvPr id="4" name="AutoShape 2" descr="Cuál es el país con la tasa de lactancia materna más baja de América Latina  y el Caribe? - Primeros Pa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132856"/>
            <a:ext cx="3113161" cy="400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24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s://encrypted-tbn0.gstatic.com/images?q=tbn:ANd9GcR3ahGuHCINgh0pQZRhC_JdQsUjlRp9AzDttLJhf2_jufxxDotqZwstDdP4apYQYzKDxhY&amp;usqp=CA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4" y="31007"/>
            <a:ext cx="3748109" cy="248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69,240 Obesidad Fotos - Libres de Derechos y Gratuitas de Dreamsti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24" y="836712"/>
            <a:ext cx="2795464" cy="18554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est para saber si tu hijo sufre obesidad infantil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1" y="1103200"/>
            <a:ext cx="2525003" cy="189375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755576" y="1412776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V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Generalizada</a:t>
            </a:r>
          </a:p>
          <a:p>
            <a:pPr marL="342900" indent="-342900">
              <a:buFontTx/>
              <a:buChar char="-"/>
            </a:pPr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Androide (Forma de Pera)</a:t>
            </a:r>
          </a:p>
          <a:p>
            <a:pPr marL="342900" indent="-342900">
              <a:buFontTx/>
              <a:buChar char="-"/>
            </a:pPr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Ginecoide (Forma de Manzana)</a:t>
            </a:r>
          </a:p>
        </p:txBody>
      </p:sp>
      <p:sp>
        <p:nvSpPr>
          <p:cNvPr id="3" name="AutoShape 6" descr="Archivo:Universidad de Carabobo.svg - Wikipedia, la enciclopedia lib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924944"/>
            <a:ext cx="3888432" cy="3888432"/>
          </a:xfrm>
          <a:prstGeom prst="rect">
            <a:avLst/>
          </a:prstGeom>
        </p:spPr>
      </p:pic>
      <p:pic>
        <p:nvPicPr>
          <p:cNvPr id="5130" name="Picture 10" descr="http://1.bp.blogspot.com/-w6kVjA_Jm2U/TqNtYBoTD2I/AAAAAAAADxU/OR7ZTMtpwR0/s1600/shapeimage_2.jpg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6" y="3434224"/>
            <a:ext cx="4378491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328500" y="3665503"/>
            <a:ext cx="4522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Elaborado con fines académicos </a:t>
            </a:r>
          </a:p>
          <a:p>
            <a:pPr marL="0" lvl="2" algn="ctr"/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por estudiantes de Medicina </a:t>
            </a:r>
          </a:p>
          <a:p>
            <a:pPr marL="0" lvl="2" algn="ctr"/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de la Universidad de Carabobo, </a:t>
            </a:r>
          </a:p>
          <a:p>
            <a:pPr marL="0" lvl="2" algn="ctr"/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Sede Aragua.</a:t>
            </a:r>
          </a:p>
          <a:p>
            <a:pPr marL="0" lvl="2" algn="ctr"/>
            <a:endParaRPr lang="es-V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 Condensed" pitchFamily="34" charset="0"/>
              <a:cs typeface="Arabic Typesetting" pitchFamily="66" charset="-78"/>
            </a:endParaRPr>
          </a:p>
          <a:p>
            <a:pPr marL="0" lvl="2" algn="ctr"/>
            <a:r>
              <a:rPr lang="es-VE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itchFamily="34" charset="0"/>
                <a:cs typeface="Arabic Typesetting" pitchFamily="66" charset="-78"/>
              </a:rPr>
              <a:t>Promoción XLVI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04" y="5244454"/>
            <a:ext cx="532518" cy="696459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5407860" y="2780928"/>
            <a:ext cx="30963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1400" b="1" u="sng" dirty="0" smtClean="0"/>
              <a:t>Autores: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1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2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3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4</a:t>
            </a:r>
          </a:p>
          <a:p>
            <a:pPr algn="ctr">
              <a:lnSpc>
                <a:spcPct val="150000"/>
              </a:lnSpc>
            </a:pPr>
            <a:endParaRPr lang="es-VE" sz="1400" dirty="0" smtClean="0"/>
          </a:p>
          <a:p>
            <a:pPr algn="ctr">
              <a:lnSpc>
                <a:spcPct val="150000"/>
              </a:lnSpc>
            </a:pPr>
            <a:r>
              <a:rPr lang="es-VE" sz="1400" b="1" u="sng" dirty="0"/>
              <a:t>T</a:t>
            </a:r>
            <a:r>
              <a:rPr lang="es-VE" sz="1400" b="1" u="sng" dirty="0" smtClean="0"/>
              <a:t>utor:</a:t>
            </a:r>
            <a:endParaRPr lang="es-VE" sz="1400" b="1" u="sng" dirty="0"/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Dr. </a:t>
            </a:r>
            <a:endParaRPr lang="es-VE" sz="1400" dirty="0"/>
          </a:p>
          <a:p>
            <a:pPr algn="ctr">
              <a:lnSpc>
                <a:spcPct val="150000"/>
              </a:lnSpc>
            </a:pPr>
            <a:endParaRPr lang="es-VE" sz="1400" dirty="0"/>
          </a:p>
          <a:p>
            <a:pPr algn="ctr">
              <a:lnSpc>
                <a:spcPct val="150000"/>
              </a:lnSpc>
            </a:pPr>
            <a:r>
              <a:rPr lang="es-VE" sz="1400" b="1" u="sng" dirty="0" smtClean="0"/>
              <a:t>Diseño de App: 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José Tovar</a:t>
            </a:r>
            <a:endParaRPr lang="es-VE" sz="1400" dirty="0"/>
          </a:p>
        </p:txBody>
      </p:sp>
    </p:spTree>
    <p:extLst>
      <p:ext uri="{BB962C8B-B14F-4D97-AF65-F5344CB8AC3E}">
        <p14:creationId xmlns:p14="http://schemas.microsoft.com/office/powerpoint/2010/main" val="398680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1099" flipH="1">
            <a:off x="262164" y="2786326"/>
            <a:ext cx="4171619" cy="312871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827584" y="2194986"/>
            <a:ext cx="2880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1400" b="1" u="sng" dirty="0" smtClean="0"/>
              <a:t>Autores: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Araque Jelsire</a:t>
            </a:r>
            <a:endParaRPr lang="es-VE" sz="1400" dirty="0" smtClean="0"/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Arévalo Maranyeli</a:t>
            </a:r>
            <a:endParaRPr lang="es-VE" sz="1400" dirty="0" smtClean="0"/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Bastidas Virginia</a:t>
            </a:r>
            <a:endParaRPr lang="es-VE" sz="1400" dirty="0" smtClean="0"/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Borrero Guiannys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Chapellin Germanys</a:t>
            </a:r>
            <a:endParaRPr lang="es-VE" sz="1400" dirty="0" smtClean="0"/>
          </a:p>
          <a:p>
            <a:pPr algn="ctr">
              <a:lnSpc>
                <a:spcPct val="150000"/>
              </a:lnSpc>
            </a:pPr>
            <a:endParaRPr lang="es-VE" sz="1400" dirty="0" smtClean="0"/>
          </a:p>
          <a:p>
            <a:pPr algn="ctr">
              <a:lnSpc>
                <a:spcPct val="150000"/>
              </a:lnSpc>
            </a:pPr>
            <a:r>
              <a:rPr lang="es-VE" sz="1400" b="1" u="sng" dirty="0"/>
              <a:t>T</a:t>
            </a:r>
            <a:r>
              <a:rPr lang="es-VE" sz="1400" b="1" u="sng" dirty="0" smtClean="0"/>
              <a:t>utor:</a:t>
            </a:r>
            <a:endParaRPr lang="es-VE" sz="1400" b="1" u="sng" dirty="0"/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Dr. </a:t>
            </a:r>
            <a:r>
              <a:rPr lang="es-VE" sz="1400" dirty="0" smtClean="0"/>
              <a:t>Alberto de Nobrega</a:t>
            </a:r>
            <a:endParaRPr lang="es-VE" sz="1400" dirty="0"/>
          </a:p>
          <a:p>
            <a:pPr algn="ctr">
              <a:lnSpc>
                <a:spcPct val="150000"/>
              </a:lnSpc>
            </a:pPr>
            <a:endParaRPr lang="es-VE" sz="1400" dirty="0"/>
          </a:p>
          <a:p>
            <a:pPr algn="ctr">
              <a:lnSpc>
                <a:spcPct val="150000"/>
              </a:lnSpc>
            </a:pPr>
            <a:r>
              <a:rPr lang="es-VE" sz="1400" b="1" u="sng" dirty="0" smtClean="0"/>
              <a:t>Diseño de App: </a:t>
            </a:r>
          </a:p>
          <a:p>
            <a:pPr algn="ctr">
              <a:lnSpc>
                <a:spcPct val="150000"/>
              </a:lnSpc>
            </a:pPr>
            <a:r>
              <a:rPr lang="es-VE" sz="1400" dirty="0" smtClean="0"/>
              <a:t>José Tovar</a:t>
            </a:r>
            <a:endParaRPr lang="es-VE" sz="14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240240"/>
              </p:ext>
            </p:extLst>
          </p:nvPr>
        </p:nvGraphicFramePr>
        <p:xfrm>
          <a:off x="4928744" y="1628800"/>
          <a:ext cx="3959997" cy="3925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1069"/>
                <a:gridCol w="93980"/>
                <a:gridCol w="1934948"/>
              </a:tblGrid>
              <a:tr h="1733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EDAD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KILOS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3500 a 5500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2mes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4000 a 6500</a:t>
                      </a:r>
                      <a:endParaRPr lang="es-V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3mes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5000 a 7000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4mes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5500 a 8000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5mes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6000 a 8500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6mes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6500 a 9000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7mes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7000 a 9500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8mes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7500 a 10000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9mes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8000 a 10500</a:t>
                      </a:r>
                      <a:endParaRPr lang="es-V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10mes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8000 a 11000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11mes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8500 a 11400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12m 1 año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8900 a 11800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 año y 3 meses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9500 a 12500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 año y 6 meses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10.000 a 13.000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  <a:tr h="173356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>
                          <a:effectLst/>
                        </a:rPr>
                        <a:t>1año y 9 meses</a:t>
                      </a:r>
                      <a:endParaRPr lang="es-V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1400" dirty="0">
                          <a:effectLst/>
                        </a:rPr>
                        <a:t>10.500 a 13.800</a:t>
                      </a:r>
                      <a:endParaRPr lang="es-V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29529"/>
              </p:ext>
            </p:extLst>
          </p:nvPr>
        </p:nvGraphicFramePr>
        <p:xfrm>
          <a:off x="971600" y="1124744"/>
          <a:ext cx="3789325" cy="4950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380"/>
                <a:gridCol w="86849"/>
                <a:gridCol w="1853096"/>
              </a:tblGrid>
              <a:tr h="150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EDAD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KILOS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3500 a 5500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2mes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4000 a 6500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3mes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5000 a 7000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4mes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5500 a 8000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5mes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6000 a 8500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6mes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6500 a 9000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7mes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7000 a 9500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8mes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7500 a 10000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334" marR="38334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9mes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8000 a 10500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10mes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8000 a 11000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11mes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8500 a 11400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12m 1 año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8900 a 11800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 año y 3 meses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9500 a 12500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 año y 6 meses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10.000 a 13.000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1año y 9 meses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10.500 a 13.800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2años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11.000 a 14.500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2años y 3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11.500 a 15.000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2años y 6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11.900 a 15.600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2años y 9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12.000 a 16.400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3años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12.500 a 17.000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3años y 3meses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13.000 a 17.500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3años y 6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13.500 a 18.000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3años y 9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13.800 a 18.700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4años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14.400 a 19.000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4años y 3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14.700 a 20.000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4años y 6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15.000 a 20.500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4años y 9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15.500 a 21.000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5años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16.000 a 21.500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5años y 3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16.500 a 22.300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5años y 6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17.000 a 23.000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5años y 9meses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17.500 a 23.500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  <a:tr h="15002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>
                          <a:effectLst/>
                        </a:rPr>
                        <a:t>5 años y 11 meses</a:t>
                      </a:r>
                      <a:endParaRPr lang="es-VE" sz="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VE" sz="800" dirty="0">
                          <a:effectLst/>
                        </a:rPr>
                        <a:t>17.800 a 24.300</a:t>
                      </a:r>
                      <a:endParaRPr lang="es-VE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4846" marR="24846" marT="0" marB="0"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60044"/>
              </p:ext>
            </p:extLst>
          </p:nvPr>
        </p:nvGraphicFramePr>
        <p:xfrm>
          <a:off x="5076055" y="1397000"/>
          <a:ext cx="3096345" cy="4876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23955"/>
                <a:gridCol w="1372390"/>
              </a:tblGrid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Edad</a:t>
                      </a:r>
                      <a:endParaRPr lang="es-VE" sz="1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Peso (Kg)</a:t>
                      </a:r>
                      <a:endParaRPr lang="es-VE" sz="1400" dirty="0"/>
                    </a:p>
                  </a:txBody>
                  <a:tcPr>
                    <a:solidFill>
                      <a:srgbClr val="00CC00"/>
                    </a:solidFill>
                  </a:tcPr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 Mes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3,5</a:t>
                      </a:r>
                      <a:r>
                        <a:rPr lang="es-VE" sz="1400" baseline="0" dirty="0" smtClean="0"/>
                        <a:t> a 5,5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2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4 a 6,5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3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5 a 7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4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5,5 a</a:t>
                      </a:r>
                      <a:r>
                        <a:rPr lang="es-VE" sz="1400" baseline="0" dirty="0" smtClean="0"/>
                        <a:t> 8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5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6,5 a 9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6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7 a 9,5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7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 a 10,5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 a 11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9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8,5 a 11,4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10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8,9 a 11,8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11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8,5 a</a:t>
                      </a:r>
                      <a:r>
                        <a:rPr lang="es-VE" sz="1400" baseline="0" dirty="0" smtClean="0"/>
                        <a:t> 11,4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12 Meses (1 año)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8,9 a 11,8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 Año y 3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9,5 a 12,5</a:t>
                      </a:r>
                      <a:endParaRPr lang="es-VE" sz="1400" dirty="0"/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 Año y 6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10 a 13</a:t>
                      </a:r>
                    </a:p>
                  </a:txBody>
                  <a:tcPr/>
                </a:tc>
              </a:tr>
              <a:tr h="271016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 Año y 9 Meses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 smtClean="0"/>
                        <a:t>10,5 a 13,8</a:t>
                      </a:r>
                      <a:endParaRPr lang="es-V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9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3059832" y="260648"/>
            <a:ext cx="4029290" cy="6264695"/>
            <a:chOff x="3059832" y="260648"/>
            <a:chExt cx="4029290" cy="6264695"/>
          </a:xfrm>
        </p:grpSpPr>
        <p:grpSp>
          <p:nvGrpSpPr>
            <p:cNvPr id="8" name="7 Grupo"/>
            <p:cNvGrpSpPr/>
            <p:nvPr/>
          </p:nvGrpSpPr>
          <p:grpSpPr>
            <a:xfrm>
              <a:off x="3059832" y="260648"/>
              <a:ext cx="4029290" cy="6264695"/>
              <a:chOff x="2983238" y="620688"/>
              <a:chExt cx="4029290" cy="6264695"/>
            </a:xfrm>
          </p:grpSpPr>
          <p:pic>
            <p:nvPicPr>
              <p:cNvPr id="4" name="3 Imagen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238" y="620688"/>
                <a:ext cx="4029290" cy="6237312"/>
              </a:xfrm>
              <a:prstGeom prst="rect">
                <a:avLst/>
              </a:prstGeom>
            </p:spPr>
          </p:pic>
          <p:pic>
            <p:nvPicPr>
              <p:cNvPr id="7" name="6 Imagen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5" t="242" r="51617" b="91611"/>
              <a:stretch/>
            </p:blipFill>
            <p:spPr>
              <a:xfrm rot="10800000">
                <a:off x="4414707" y="6377179"/>
                <a:ext cx="1309421" cy="508204"/>
              </a:xfrm>
              <a:prstGeom prst="rect">
                <a:avLst/>
              </a:prstGeom>
              <a:effectLst>
                <a:softEdge rad="63500"/>
              </a:effectLst>
            </p:spPr>
          </p:pic>
        </p:grpSp>
        <p:grpSp>
          <p:nvGrpSpPr>
            <p:cNvPr id="2" name="1 Grupo"/>
            <p:cNvGrpSpPr/>
            <p:nvPr/>
          </p:nvGrpSpPr>
          <p:grpSpPr>
            <a:xfrm>
              <a:off x="4769929" y="5652877"/>
              <a:ext cx="583177" cy="512427"/>
              <a:chOff x="4491300" y="4149079"/>
              <a:chExt cx="583177" cy="512427"/>
            </a:xfrm>
          </p:grpSpPr>
          <p:pic>
            <p:nvPicPr>
              <p:cNvPr id="5" name="4 Imagen"/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53317" y="4149079"/>
                <a:ext cx="314156" cy="312439"/>
              </a:xfrm>
              <a:prstGeom prst="flowChartAlternateProcess">
                <a:avLst/>
              </a:prstGeom>
            </p:spPr>
          </p:pic>
          <p:pic>
            <p:nvPicPr>
              <p:cNvPr id="6" name="5 Imagen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00" y="4490562"/>
                <a:ext cx="583177" cy="170944"/>
              </a:xfrm>
              <a:prstGeom prst="rect">
                <a:avLst/>
              </a:prstGeom>
            </p:spPr>
          </p:pic>
        </p:grpSp>
        <p:sp>
          <p:nvSpPr>
            <p:cNvPr id="3" name="2 CuadroTexto"/>
            <p:cNvSpPr txBox="1"/>
            <p:nvPr/>
          </p:nvSpPr>
          <p:spPr>
            <a:xfrm>
              <a:off x="3707904" y="980728"/>
              <a:ext cx="273630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b="1" u="sn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abic Typesetting" pitchFamily="66" charset="-78"/>
                  <a:cs typeface="Arabic Typesetting" pitchFamily="66" charset="-78"/>
                </a:rPr>
                <a:t>Bienvenid@</a:t>
              </a:r>
            </a:p>
            <a:p>
              <a:pPr algn="ctr"/>
              <a:endParaRPr lang="es-VE" sz="2400" b="1" dirty="0">
                <a:latin typeface="Arabic Typesetting" pitchFamily="66" charset="-78"/>
                <a:cs typeface="Arabic Typesetting" pitchFamily="66" charset="-78"/>
              </a:endParaRPr>
            </a:p>
            <a:p>
              <a:pPr algn="ctr"/>
              <a:r>
                <a:rPr lang="es-VE" sz="2400" b="1" dirty="0" smtClean="0">
                  <a:latin typeface="Arabic Typesetting" pitchFamily="66" charset="-78"/>
                  <a:cs typeface="Arabic Typesetting" pitchFamily="66" charset="-78"/>
                </a:rPr>
                <a:t>Esperamos que nuestra App sea de gran ayuda para la evaluación del peso de su niño o niña dentro de los valores que indicaran déficit, normalidad y exceso de peso avalados por reconocidos entes nutricionales. </a:t>
              </a:r>
              <a:endParaRPr lang="es-VE" sz="2400" b="1" dirty="0">
                <a:latin typeface="Arabic Typesetting" pitchFamily="66" charset="-78"/>
                <a:cs typeface="Arabic Typesetting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57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55 Grupo"/>
          <p:cNvGrpSpPr/>
          <p:nvPr/>
        </p:nvGrpSpPr>
        <p:grpSpPr>
          <a:xfrm>
            <a:off x="4411214" y="41507"/>
            <a:ext cx="4673747" cy="7194565"/>
            <a:chOff x="2983238" y="620688"/>
            <a:chExt cx="4029290" cy="6264695"/>
          </a:xfrm>
        </p:grpSpPr>
        <p:pic>
          <p:nvPicPr>
            <p:cNvPr id="60" name="59 Imagen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3238" y="620688"/>
              <a:ext cx="4029290" cy="6237312"/>
            </a:xfrm>
            <a:prstGeom prst="rect">
              <a:avLst/>
            </a:prstGeom>
          </p:spPr>
        </p:pic>
        <p:pic>
          <p:nvPicPr>
            <p:cNvPr id="61" name="60 Imagen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5" t="242" r="51617" b="91611"/>
            <a:stretch/>
          </p:blipFill>
          <p:spPr>
            <a:xfrm rot="10800000">
              <a:off x="4414707" y="6377179"/>
              <a:ext cx="1309421" cy="508204"/>
            </a:xfrm>
            <a:prstGeom prst="rect">
              <a:avLst/>
            </a:prstGeom>
            <a:effectLst>
              <a:softEdge rad="63500"/>
            </a:effectLst>
          </p:spPr>
        </p:pic>
      </p:grpSp>
      <p:grpSp>
        <p:nvGrpSpPr>
          <p:cNvPr id="57" name="56 Grupo"/>
          <p:cNvGrpSpPr/>
          <p:nvPr/>
        </p:nvGrpSpPr>
        <p:grpSpPr>
          <a:xfrm>
            <a:off x="1659071" y="6165215"/>
            <a:ext cx="676452" cy="588487"/>
            <a:chOff x="4491300" y="4149079"/>
            <a:chExt cx="583177" cy="512427"/>
          </a:xfrm>
        </p:grpSpPr>
        <p:pic>
          <p:nvPicPr>
            <p:cNvPr id="58" name="57 Imagen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53317" y="4149079"/>
              <a:ext cx="314156" cy="312439"/>
            </a:xfrm>
            <a:prstGeom prst="flowChartAlternateProcess">
              <a:avLst/>
            </a:prstGeom>
          </p:spPr>
        </p:pic>
        <p:pic>
          <p:nvPicPr>
            <p:cNvPr id="59" name="58 Imagen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E6E6E6"/>
                </a:clrFrom>
                <a:clrTo>
                  <a:srgbClr val="E6E6E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300" y="4490562"/>
              <a:ext cx="583177" cy="170944"/>
            </a:xfrm>
            <a:prstGeom prst="rect">
              <a:avLst/>
            </a:prstGeom>
          </p:spPr>
        </p:pic>
      </p:grpSp>
      <p:sp>
        <p:nvSpPr>
          <p:cNvPr id="53" name="52 Rectángulo redondeado"/>
          <p:cNvSpPr/>
          <p:nvPr/>
        </p:nvSpPr>
        <p:spPr>
          <a:xfrm>
            <a:off x="269460" y="4120199"/>
            <a:ext cx="3528392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4" name="53 Rectángulo"/>
          <p:cNvSpPr/>
          <p:nvPr/>
        </p:nvSpPr>
        <p:spPr>
          <a:xfrm>
            <a:off x="1032187" y="4070838"/>
            <a:ext cx="255390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Obesidad</a:t>
            </a:r>
            <a:endParaRPr lang="es-ES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5" name="Picture 24" descr="Obesidad - Iconos gratis de person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9" y="4183087"/>
            <a:ext cx="594304" cy="59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65 Grupo"/>
          <p:cNvGrpSpPr/>
          <p:nvPr/>
        </p:nvGrpSpPr>
        <p:grpSpPr>
          <a:xfrm>
            <a:off x="240434" y="1830110"/>
            <a:ext cx="3528393" cy="720080"/>
            <a:chOff x="270399" y="2434755"/>
            <a:chExt cx="3528393" cy="720080"/>
          </a:xfrm>
        </p:grpSpPr>
        <p:sp>
          <p:nvSpPr>
            <p:cNvPr id="50" name="49 Rectángulo redondeado"/>
            <p:cNvSpPr/>
            <p:nvPr/>
          </p:nvSpPr>
          <p:spPr>
            <a:xfrm>
              <a:off x="270400" y="2434755"/>
              <a:ext cx="3528392" cy="72008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270399" y="2443838"/>
              <a:ext cx="352745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sz="40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Consejos</a:t>
              </a:r>
              <a:endParaRPr lang="es-ES" sz="4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52" name="Picture 16" descr="Descarga este icono gratis en formato SVG, PSD, PNG, EPS o como webfont.  Flaticon, la mayor base de datos de iconos v… | Iconos, Icono gratis,  Degradados de colores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0" r="21790"/>
            <a:stretch/>
          </p:blipFill>
          <p:spPr bwMode="auto">
            <a:xfrm>
              <a:off x="341468" y="2518167"/>
              <a:ext cx="594270" cy="55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64 Grupo"/>
          <p:cNvGrpSpPr/>
          <p:nvPr/>
        </p:nvGrpSpPr>
        <p:grpSpPr>
          <a:xfrm>
            <a:off x="218478" y="692696"/>
            <a:ext cx="3579374" cy="936104"/>
            <a:chOff x="218478" y="692696"/>
            <a:chExt cx="3579374" cy="936104"/>
          </a:xfrm>
        </p:grpSpPr>
        <p:sp>
          <p:nvSpPr>
            <p:cNvPr id="47" name="46 Rectángulo redondeado"/>
            <p:cNvSpPr/>
            <p:nvPr/>
          </p:nvSpPr>
          <p:spPr>
            <a:xfrm>
              <a:off x="269460" y="748291"/>
              <a:ext cx="352839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70400" y="732026"/>
              <a:ext cx="3527451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sz="44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Cálculos</a:t>
              </a:r>
              <a:endParaRPr lang="es-ES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9" name="Picture 22" descr="ábaco contando computación iconos cálculo matemático, ábaco, ábaco, prueba  png | PNGEg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r="21408"/>
            <a:stretch/>
          </p:blipFill>
          <p:spPr bwMode="auto">
            <a:xfrm>
              <a:off x="218478" y="692696"/>
              <a:ext cx="843070" cy="93610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66 Grupo"/>
          <p:cNvGrpSpPr/>
          <p:nvPr/>
        </p:nvGrpSpPr>
        <p:grpSpPr>
          <a:xfrm>
            <a:off x="269460" y="3241583"/>
            <a:ext cx="3794479" cy="757247"/>
            <a:chOff x="269460" y="3241583"/>
            <a:chExt cx="3794479" cy="757247"/>
          </a:xfrm>
        </p:grpSpPr>
        <p:sp>
          <p:nvSpPr>
            <p:cNvPr id="44" name="43 Rectángulo redondeado"/>
            <p:cNvSpPr/>
            <p:nvPr/>
          </p:nvSpPr>
          <p:spPr>
            <a:xfrm>
              <a:off x="269460" y="3278750"/>
              <a:ext cx="3528392" cy="72008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535548" y="3241583"/>
              <a:ext cx="352839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sz="40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Desnutrición</a:t>
              </a:r>
              <a:endParaRPr lang="es-ES" sz="40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6" name="Picture 3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129" y="3408891"/>
              <a:ext cx="472211" cy="47450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" name="40 Rectángulo redondeado"/>
          <p:cNvSpPr/>
          <p:nvPr/>
        </p:nvSpPr>
        <p:spPr>
          <a:xfrm>
            <a:off x="269460" y="4973846"/>
            <a:ext cx="3528392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41 Rectángulo"/>
          <p:cNvSpPr/>
          <p:nvPr/>
        </p:nvSpPr>
        <p:spPr>
          <a:xfrm>
            <a:off x="586676" y="4953745"/>
            <a:ext cx="352745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4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Información</a:t>
            </a:r>
            <a:endParaRPr lang="es-ES" sz="4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43" name="Picture 7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56" y="5119293"/>
            <a:ext cx="629498" cy="46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62 Imagen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94" y="617571"/>
            <a:ext cx="304175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5220072" y="3068960"/>
            <a:ext cx="3528392" cy="734722"/>
            <a:chOff x="4067944" y="4365104"/>
            <a:chExt cx="3528392" cy="734722"/>
          </a:xfrm>
        </p:grpSpPr>
        <p:sp>
          <p:nvSpPr>
            <p:cNvPr id="7" name="6 Rectángulo redondeado"/>
            <p:cNvSpPr/>
            <p:nvPr/>
          </p:nvSpPr>
          <p:spPr>
            <a:xfrm>
              <a:off x="4067944" y="4365104"/>
              <a:ext cx="3528392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655641" y="4485107"/>
              <a:ext cx="2927056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2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Tablas para niños</a:t>
              </a:r>
              <a:endParaRPr lang="es-ES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  <p:pic>
          <p:nvPicPr>
            <p:cNvPr id="9" name="Picture 2" descr="ICONO Preguntas Frecuentes – Portal SAT"/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873" y="4451826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20 Grupo"/>
          <p:cNvGrpSpPr/>
          <p:nvPr/>
        </p:nvGrpSpPr>
        <p:grpSpPr>
          <a:xfrm>
            <a:off x="5220073" y="4212005"/>
            <a:ext cx="3528392" cy="734722"/>
            <a:chOff x="4067945" y="5508149"/>
            <a:chExt cx="3528392" cy="734722"/>
          </a:xfrm>
        </p:grpSpPr>
        <p:sp>
          <p:nvSpPr>
            <p:cNvPr id="3" name="2 Rectángulo redondeado"/>
            <p:cNvSpPr/>
            <p:nvPr/>
          </p:nvSpPr>
          <p:spPr>
            <a:xfrm>
              <a:off x="4067945" y="5508149"/>
              <a:ext cx="3528392" cy="720080"/>
            </a:xfrm>
            <a:prstGeom prst="roundRect">
              <a:avLst/>
            </a:prstGeom>
            <a:gradFill flip="none" rotWithShape="1">
              <a:gsLst>
                <a:gs pos="0">
                  <a:srgbClr val="FF66FF">
                    <a:shade val="30000"/>
                    <a:satMod val="115000"/>
                  </a:srgbClr>
                </a:gs>
                <a:gs pos="50000">
                  <a:srgbClr val="FF66FF">
                    <a:shade val="67500"/>
                    <a:satMod val="115000"/>
                  </a:srgbClr>
                </a:gs>
                <a:gs pos="100000">
                  <a:srgbClr val="FF66FF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4644008" y="5628152"/>
              <a:ext cx="288032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sz="2800" b="1" dirty="0" smtClean="0">
                  <a:ln w="11430"/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Tablas para niñas</a:t>
              </a:r>
              <a:endParaRPr lang="es-ES" sz="2800" b="1" dirty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  <p:pic>
          <p:nvPicPr>
            <p:cNvPr id="1026" name="Picture 2" descr="ICONO Preguntas Frecuentes – Portal SAT"/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874" y="5594871"/>
              <a:ext cx="648000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16 Grupo"/>
          <p:cNvGrpSpPr/>
          <p:nvPr/>
        </p:nvGrpSpPr>
        <p:grpSpPr>
          <a:xfrm>
            <a:off x="5292080" y="980728"/>
            <a:ext cx="3528392" cy="726824"/>
            <a:chOff x="4139952" y="2276872"/>
            <a:chExt cx="3528392" cy="726824"/>
          </a:xfrm>
        </p:grpSpPr>
        <p:sp>
          <p:nvSpPr>
            <p:cNvPr id="11" name="10 Rectángulo redondeado"/>
            <p:cNvSpPr/>
            <p:nvPr/>
          </p:nvSpPr>
          <p:spPr>
            <a:xfrm>
              <a:off x="4139952" y="2276872"/>
              <a:ext cx="3528392" cy="7200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032" name="Picture 8" descr="Manual de Actividades: Visión de Gobierno&lt;&lt;&lt;: ES BUENO SABER&gt; Icono a color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776" y="2319696"/>
              <a:ext cx="672030" cy="684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11 Rectángulo"/>
            <p:cNvSpPr/>
            <p:nvPr/>
          </p:nvSpPr>
          <p:spPr>
            <a:xfrm>
              <a:off x="4673190" y="2387147"/>
              <a:ext cx="2995154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810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sz="2800" b="1" dirty="0" smtClean="0">
                  <a:ln w="1143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  <a:reflection blurRad="6350" stA="55000" endA="300" endPos="45500" dir="5400000" sy="-100000" algn="bl" rotWithShape="0"/>
                  </a:effectLst>
                </a:rPr>
                <a:t>¿Cómo utilizarlas?</a:t>
              </a:r>
              <a:endParaRPr lang="es-ES" sz="2800" b="1" dirty="0">
                <a:ln w="1143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endParaRP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90" y="548680"/>
            <a:ext cx="3217735" cy="4954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utoShape 12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4" name="AutoShape 14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5" name="AutoShape 16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6" name="AutoShape 18" descr="https://img.icons8.com/nolan/452/arrow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8" name="27 Flecha arriba"/>
          <p:cNvSpPr/>
          <p:nvPr/>
        </p:nvSpPr>
        <p:spPr>
          <a:xfrm>
            <a:off x="683568" y="1572564"/>
            <a:ext cx="864096" cy="3384376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28 Rectángulo"/>
          <p:cNvSpPr/>
          <p:nvPr/>
        </p:nvSpPr>
        <p:spPr>
          <a:xfrm rot="16200000">
            <a:off x="-340871" y="3138131"/>
            <a:ext cx="282180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rPr>
              <a:t>Peso en Kg</a:t>
            </a:r>
            <a:endParaRPr lang="es-E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 Light ITC" pitchFamily="34" charset="0"/>
            </a:endParaRPr>
          </a:p>
        </p:txBody>
      </p:sp>
      <p:sp>
        <p:nvSpPr>
          <p:cNvPr id="43" name="42 Flecha arriba"/>
          <p:cNvSpPr/>
          <p:nvPr/>
        </p:nvSpPr>
        <p:spPr>
          <a:xfrm rot="5400000">
            <a:off x="2654990" y="4268547"/>
            <a:ext cx="1052736" cy="2937751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4" name="43 Rectángulo"/>
          <p:cNvSpPr/>
          <p:nvPr/>
        </p:nvSpPr>
        <p:spPr>
          <a:xfrm>
            <a:off x="1612562" y="5474484"/>
            <a:ext cx="11715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rPr>
              <a:t>Edad </a:t>
            </a:r>
            <a:endParaRPr lang="es-ES" sz="2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 Light ITC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2590067" y="5583067"/>
            <a:ext cx="200164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rPr>
              <a:t>(Años y Meses)</a:t>
            </a:r>
            <a:endParaRPr lang="es-ES" sz="1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 Light ITC" pitchFamily="34" charset="0"/>
            </a:endParaRPr>
          </a:p>
        </p:txBody>
      </p:sp>
      <p:sp>
        <p:nvSpPr>
          <p:cNvPr id="30" name="29 Llamada rectangular"/>
          <p:cNvSpPr/>
          <p:nvPr/>
        </p:nvSpPr>
        <p:spPr>
          <a:xfrm>
            <a:off x="2637330" y="4387049"/>
            <a:ext cx="1980220" cy="531864"/>
          </a:xfrm>
          <a:prstGeom prst="wedgeRectCallout">
            <a:avLst>
              <a:gd name="adj1" fmla="val -26557"/>
              <a:gd name="adj2" fmla="val 771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46 Rectángulo"/>
          <p:cNvSpPr/>
          <p:nvPr/>
        </p:nvSpPr>
        <p:spPr>
          <a:xfrm>
            <a:off x="2563091" y="4416309"/>
            <a:ext cx="210452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rPr>
              <a:t>Punto equivalente a un año y 3</a:t>
            </a:r>
            <a:r>
              <a:rPr lang="es-ES" sz="1100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rPr>
              <a:t> Meses</a:t>
            </a:r>
            <a:endParaRPr lang="es-ES" sz="1100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 Light ITC" pitchFamily="34" charset="0"/>
            </a:endParaRPr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1"/>
          <a:stretch/>
        </p:blipFill>
        <p:spPr bwMode="auto">
          <a:xfrm>
            <a:off x="1587667" y="548680"/>
            <a:ext cx="3153613" cy="4662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2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4" name="AutoShape 14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5" name="AutoShape 16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6" name="AutoShape 18" descr="https://img.icons8.com/nolan/452/arrow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2" name="1 Grupo"/>
          <p:cNvGrpSpPr/>
          <p:nvPr/>
        </p:nvGrpSpPr>
        <p:grpSpPr>
          <a:xfrm>
            <a:off x="3737164" y="617538"/>
            <a:ext cx="3938461" cy="5653053"/>
            <a:chOff x="3737164" y="617538"/>
            <a:chExt cx="3938461" cy="5653053"/>
          </a:xfrm>
        </p:grpSpPr>
        <p:pic>
          <p:nvPicPr>
            <p:cNvPr id="1059" name="Picture 3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041"/>
            <a:stretch/>
          </p:blipFill>
          <p:spPr bwMode="auto">
            <a:xfrm>
              <a:off x="3851920" y="617538"/>
              <a:ext cx="3823705" cy="5653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29 Llamada rectangular"/>
            <p:cNvSpPr/>
            <p:nvPr/>
          </p:nvSpPr>
          <p:spPr>
            <a:xfrm>
              <a:off x="5386033" y="743901"/>
              <a:ext cx="1980220" cy="531864"/>
            </a:xfrm>
            <a:prstGeom prst="wedgeRectCallout">
              <a:avLst>
                <a:gd name="adj1" fmla="val -26557"/>
                <a:gd name="adj2" fmla="val 77119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5267904" y="773161"/>
              <a:ext cx="2104523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Relación de </a:t>
              </a:r>
            </a:p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Edad y Peso</a:t>
              </a:r>
              <a:endParaRPr lang="es-ES" sz="1100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endParaRPr>
            </a:p>
          </p:txBody>
        </p:sp>
        <p:sp>
          <p:nvSpPr>
            <p:cNvPr id="27" name="26 Llamada rectangular"/>
            <p:cNvSpPr/>
            <p:nvPr/>
          </p:nvSpPr>
          <p:spPr>
            <a:xfrm>
              <a:off x="3855293" y="4913360"/>
              <a:ext cx="1980220" cy="531864"/>
            </a:xfrm>
            <a:prstGeom prst="wedgeRectCallout">
              <a:avLst>
                <a:gd name="adj1" fmla="val 59516"/>
                <a:gd name="adj2" fmla="val 1473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3737164" y="4942620"/>
              <a:ext cx="2104523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Color indicativo de cada rango</a:t>
              </a:r>
              <a:endParaRPr lang="es-ES" sz="1100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2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2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4" name="AutoShape 14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5" name="AutoShape 16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6" name="AutoShape 18" descr="https://img.icons8.com/nolan/452/arrow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85" y="1700808"/>
            <a:ext cx="5353342" cy="397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1 Grupo"/>
          <p:cNvGrpSpPr/>
          <p:nvPr/>
        </p:nvGrpSpPr>
        <p:grpSpPr>
          <a:xfrm>
            <a:off x="3850778" y="3107278"/>
            <a:ext cx="2104523" cy="531864"/>
            <a:chOff x="5267904" y="743901"/>
            <a:chExt cx="2104523" cy="531864"/>
          </a:xfrm>
        </p:grpSpPr>
        <p:sp>
          <p:nvSpPr>
            <p:cNvPr id="30" name="29 Llamada rectangular"/>
            <p:cNvSpPr/>
            <p:nvPr/>
          </p:nvSpPr>
          <p:spPr>
            <a:xfrm>
              <a:off x="5386033" y="743901"/>
              <a:ext cx="1980220" cy="531864"/>
            </a:xfrm>
            <a:prstGeom prst="wedgeRectCallout">
              <a:avLst>
                <a:gd name="adj1" fmla="val -42072"/>
                <a:gd name="adj2" fmla="val 172021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5267904" y="773161"/>
              <a:ext cx="2104523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Relación de </a:t>
              </a:r>
            </a:p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Edad y Peso</a:t>
              </a:r>
              <a:endParaRPr lang="es-ES" sz="1100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3923928" y="3113160"/>
            <a:ext cx="2104523" cy="531864"/>
            <a:chOff x="5267904" y="743901"/>
            <a:chExt cx="2104523" cy="531864"/>
          </a:xfrm>
        </p:grpSpPr>
        <p:sp>
          <p:nvSpPr>
            <p:cNvPr id="14" name="13 Llamada rectangular"/>
            <p:cNvSpPr/>
            <p:nvPr/>
          </p:nvSpPr>
          <p:spPr>
            <a:xfrm>
              <a:off x="5324711" y="743901"/>
              <a:ext cx="1980220" cy="531864"/>
            </a:xfrm>
            <a:prstGeom prst="wedgeRectCallout">
              <a:avLst>
                <a:gd name="adj1" fmla="val 31811"/>
                <a:gd name="adj2" fmla="val 180273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267904" y="773161"/>
              <a:ext cx="2104523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Orientación a tomar en cuenta</a:t>
              </a:r>
              <a:endParaRPr lang="es-ES" sz="1100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7" y="1207149"/>
            <a:ext cx="5040560" cy="435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utoShape 12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4" name="AutoShape 14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5" name="AutoShape 16" descr="Iconos Flecha - Descarga gratis, PNG y vecto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26" name="AutoShape 18" descr="https://img.icons8.com/nolan/452/arrow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2" name="1 Grupo"/>
          <p:cNvGrpSpPr/>
          <p:nvPr/>
        </p:nvGrpSpPr>
        <p:grpSpPr>
          <a:xfrm>
            <a:off x="4915749" y="3064799"/>
            <a:ext cx="2104523" cy="321722"/>
            <a:chOff x="6332875" y="701422"/>
            <a:chExt cx="2104523" cy="321722"/>
          </a:xfrm>
        </p:grpSpPr>
        <p:sp>
          <p:nvSpPr>
            <p:cNvPr id="30" name="29 Llamada rectangular"/>
            <p:cNvSpPr/>
            <p:nvPr/>
          </p:nvSpPr>
          <p:spPr>
            <a:xfrm>
              <a:off x="6674836" y="701422"/>
              <a:ext cx="1395181" cy="321722"/>
            </a:xfrm>
            <a:prstGeom prst="wedgeRectCallout">
              <a:avLst>
                <a:gd name="adj1" fmla="val 55328"/>
                <a:gd name="adj2" fmla="val 239128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7" name="46 Rectángulo"/>
            <p:cNvSpPr/>
            <p:nvPr/>
          </p:nvSpPr>
          <p:spPr>
            <a:xfrm>
              <a:off x="6332875" y="732005"/>
              <a:ext cx="2104523" cy="2616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10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Percentil </a:t>
              </a:r>
              <a:endParaRPr lang="es-ES" sz="1100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2699792" y="2132856"/>
            <a:ext cx="2236564" cy="531864"/>
            <a:chOff x="5113202" y="743901"/>
            <a:chExt cx="2236564" cy="531864"/>
          </a:xfrm>
        </p:grpSpPr>
        <p:sp>
          <p:nvSpPr>
            <p:cNvPr id="14" name="13 Llamada rectangular"/>
            <p:cNvSpPr/>
            <p:nvPr/>
          </p:nvSpPr>
          <p:spPr>
            <a:xfrm>
              <a:off x="5113202" y="743901"/>
              <a:ext cx="2191729" cy="531864"/>
            </a:xfrm>
            <a:prstGeom prst="wedgeRectCallout">
              <a:avLst>
                <a:gd name="adj1" fmla="val -7632"/>
                <a:gd name="adj2" fmla="val -124175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5128204" y="792211"/>
              <a:ext cx="2221562" cy="4154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050" spc="300" dirty="0" smtClean="0">
                  <a:ln w="11430" cmpd="sng">
                    <a:solidFill>
                      <a:schemeClr val="accent1">
                        <a:tint val="10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83000"/>
                          <a:shade val="100000"/>
                          <a:satMod val="200000"/>
                        </a:schemeClr>
                      </a:gs>
                      <a:gs pos="75000">
                        <a:schemeClr val="accent1">
                          <a:tint val="100000"/>
                          <a:shade val="50000"/>
                          <a:satMod val="150000"/>
                        </a:schemeClr>
                      </a:gs>
                    </a:gsLst>
                    <a:lin ang="5400000"/>
                  </a:gradFill>
                  <a:effectLst>
                    <a:glow rad="45500">
                      <a:schemeClr val="accent1">
                        <a:satMod val="220000"/>
                        <a:alpha val="35000"/>
                      </a:schemeClr>
                    </a:glow>
                  </a:effectLst>
                  <a:latin typeface="Eras Light ITC" pitchFamily="34" charset="0"/>
                </a:rPr>
                <a:t>Identificación de la tabla y rango de edad</a:t>
              </a:r>
              <a:endParaRPr lang="es-ES" sz="1050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 Light ITC" pitchFamily="34" charset="0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5" r="15693" b="87340"/>
          <a:stretch/>
        </p:blipFill>
        <p:spPr bwMode="auto">
          <a:xfrm>
            <a:off x="5824562" y="1345856"/>
            <a:ext cx="1181101" cy="55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42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324544" y="-27384"/>
            <a:ext cx="4673747" cy="7194565"/>
            <a:chOff x="-324544" y="-27384"/>
            <a:chExt cx="4673747" cy="7194565"/>
          </a:xfrm>
        </p:grpSpPr>
        <p:grpSp>
          <p:nvGrpSpPr>
            <p:cNvPr id="56" name="55 Grupo"/>
            <p:cNvGrpSpPr/>
            <p:nvPr/>
          </p:nvGrpSpPr>
          <p:grpSpPr>
            <a:xfrm>
              <a:off x="-324544" y="-27384"/>
              <a:ext cx="4673747" cy="7194565"/>
              <a:chOff x="2983238" y="620688"/>
              <a:chExt cx="4029290" cy="6264695"/>
            </a:xfrm>
          </p:grpSpPr>
          <p:pic>
            <p:nvPicPr>
              <p:cNvPr id="60" name="59 Imagen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3238" y="620688"/>
                <a:ext cx="4029290" cy="6237312"/>
              </a:xfrm>
              <a:prstGeom prst="rect">
                <a:avLst/>
              </a:prstGeom>
            </p:spPr>
          </p:pic>
          <p:pic>
            <p:nvPicPr>
              <p:cNvPr id="61" name="60 Imagen"/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85" t="242" r="51617" b="91611"/>
              <a:stretch/>
            </p:blipFill>
            <p:spPr>
              <a:xfrm rot="10800000">
                <a:off x="4414707" y="6377179"/>
                <a:ext cx="1309421" cy="508204"/>
              </a:xfrm>
              <a:prstGeom prst="rect">
                <a:avLst/>
              </a:prstGeom>
              <a:effectLst>
                <a:softEdge rad="63500"/>
              </a:effectLst>
            </p:spPr>
          </p:pic>
        </p:grpSp>
        <p:grpSp>
          <p:nvGrpSpPr>
            <p:cNvPr id="57" name="56 Grupo"/>
            <p:cNvGrpSpPr/>
            <p:nvPr/>
          </p:nvGrpSpPr>
          <p:grpSpPr>
            <a:xfrm>
              <a:off x="1659071" y="6165215"/>
              <a:ext cx="676452" cy="588487"/>
              <a:chOff x="4491300" y="4149079"/>
              <a:chExt cx="583177" cy="512427"/>
            </a:xfrm>
          </p:grpSpPr>
          <p:pic>
            <p:nvPicPr>
              <p:cNvPr id="58" name="57 Imagen"/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53317" y="4149079"/>
                <a:ext cx="314156" cy="312439"/>
              </a:xfrm>
              <a:prstGeom prst="flowChartAlternateProcess">
                <a:avLst/>
              </a:prstGeom>
            </p:spPr>
          </p:pic>
          <p:pic>
            <p:nvPicPr>
              <p:cNvPr id="59" name="58 Imagen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E6E6E6"/>
                  </a:clrFrom>
                  <a:clrTo>
                    <a:srgbClr val="E6E6E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00" y="4490562"/>
                <a:ext cx="583177" cy="170944"/>
              </a:xfrm>
              <a:prstGeom prst="rect">
                <a:avLst/>
              </a:prstGeom>
            </p:spPr>
          </p:pic>
        </p:grpSp>
        <p:sp>
          <p:nvSpPr>
            <p:cNvPr id="47" name="46 Rectángulo redondeado"/>
            <p:cNvSpPr/>
            <p:nvPr/>
          </p:nvSpPr>
          <p:spPr>
            <a:xfrm>
              <a:off x="269460" y="404664"/>
              <a:ext cx="3528392" cy="72008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270400" y="388399"/>
              <a:ext cx="3527451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s-ES" sz="4400" b="1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Cálculos</a:t>
              </a:r>
              <a:endParaRPr lang="es-ES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49" name="Picture 22" descr="ábaco contando computación iconos cálculo matemático, ábaco, ábaco, prueba  png | PNGEg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 r="21408"/>
            <a:stretch/>
          </p:blipFill>
          <p:spPr bwMode="auto">
            <a:xfrm>
              <a:off x="218478" y="332656"/>
              <a:ext cx="843070" cy="93610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30 CuadroTexto"/>
            <p:cNvSpPr txBox="1"/>
            <p:nvPr/>
          </p:nvSpPr>
          <p:spPr>
            <a:xfrm>
              <a:off x="-108519" y="1280549"/>
              <a:ext cx="40324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abic Typesetting" pitchFamily="66" charset="-78"/>
                  <a:cs typeface="Arabic Typesetting" pitchFamily="66" charset="-78"/>
                </a:rPr>
                <a:t>En esta sección podrás determinar si el peso de tu niño o niña se encuentra dentro de los valores normales, de desnutrición o sobrepeso. </a:t>
              </a:r>
              <a:endParaRPr lang="es-V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cs typeface="Arabic Typesetting" pitchFamily="66" charset="-78"/>
              </a:endParaRPr>
            </a:p>
          </p:txBody>
        </p:sp>
      </p:grpSp>
      <p:sp>
        <p:nvSpPr>
          <p:cNvPr id="3" name="AutoShape 2" descr="La Huella De, Iconos De Equipo, Logotipo imagen png - imagen transparente  descarga gratui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grpSp>
        <p:nvGrpSpPr>
          <p:cNvPr id="4" name="3 Grupo"/>
          <p:cNvGrpSpPr/>
          <p:nvPr/>
        </p:nvGrpSpPr>
        <p:grpSpPr>
          <a:xfrm>
            <a:off x="5220072" y="3068960"/>
            <a:ext cx="3528392" cy="720080"/>
            <a:chOff x="5220072" y="3068960"/>
            <a:chExt cx="3528392" cy="720080"/>
          </a:xfrm>
        </p:grpSpPr>
        <p:sp>
          <p:nvSpPr>
            <p:cNvPr id="16" name="15 Rectángulo redondeado"/>
            <p:cNvSpPr/>
            <p:nvPr/>
          </p:nvSpPr>
          <p:spPr>
            <a:xfrm>
              <a:off x="5220072" y="3068960"/>
              <a:ext cx="3528392" cy="72008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5807769" y="3068960"/>
              <a:ext cx="29270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0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39700">
                      <a:schemeClr val="accent1">
                        <a:satMod val="175000"/>
                        <a:alpha val="40000"/>
                      </a:schemeClr>
                    </a:glow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Niños</a:t>
              </a:r>
              <a:endParaRPr lang="es-E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026" name="Picture 2" descr="Niño: vectores, gráficos, imágenes vectoriales | Depositphotos®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5364088" y="3107559"/>
              <a:ext cx="382675" cy="648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</p:grpSp>
      <p:grpSp>
        <p:nvGrpSpPr>
          <p:cNvPr id="5" name="4 Grupo"/>
          <p:cNvGrpSpPr/>
          <p:nvPr/>
        </p:nvGrpSpPr>
        <p:grpSpPr>
          <a:xfrm>
            <a:off x="5220073" y="4212005"/>
            <a:ext cx="3528392" cy="720080"/>
            <a:chOff x="5220073" y="4212005"/>
            <a:chExt cx="3528392" cy="720080"/>
          </a:xfrm>
        </p:grpSpPr>
        <p:sp>
          <p:nvSpPr>
            <p:cNvPr id="20" name="19 Rectángulo redondeado"/>
            <p:cNvSpPr/>
            <p:nvPr/>
          </p:nvSpPr>
          <p:spPr>
            <a:xfrm>
              <a:off x="5220073" y="4212005"/>
              <a:ext cx="3528392" cy="720080"/>
            </a:xfrm>
            <a:prstGeom prst="roundRect">
              <a:avLst/>
            </a:prstGeom>
            <a:gradFill flip="none" rotWithShape="1">
              <a:gsLst>
                <a:gs pos="0">
                  <a:srgbClr val="FF66FF">
                    <a:shade val="30000"/>
                    <a:satMod val="115000"/>
                  </a:srgbClr>
                </a:gs>
                <a:gs pos="50000">
                  <a:srgbClr val="FF66FF">
                    <a:shade val="67500"/>
                    <a:satMod val="115000"/>
                  </a:srgbClr>
                </a:gs>
                <a:gs pos="100000">
                  <a:srgbClr val="FF66FF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20 Rectángulo"/>
            <p:cNvSpPr/>
            <p:nvPr/>
          </p:nvSpPr>
          <p:spPr>
            <a:xfrm>
              <a:off x="5796136" y="4221088"/>
              <a:ext cx="288032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s-ES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glow rad="101600">
                      <a:schemeClr val="accent2">
                        <a:satMod val="175000"/>
                        <a:alpha val="40000"/>
                      </a:schemeClr>
                    </a:glow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</a:rPr>
                <a:t>Niñas</a:t>
              </a:r>
            </a:p>
          </p:txBody>
        </p:sp>
        <p:pic>
          <p:nvPicPr>
            <p:cNvPr id="24" name="Picture 2" descr="Niño: vectores, gráficos, imágenes vectoriales | Depositphotos®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 flipH="1">
              <a:off x="5332955" y="4242296"/>
              <a:ext cx="382677" cy="648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scene3d>
              <a:camera prst="perspectiveRight"/>
              <a:lightRig rig="threePt" dir="t"/>
            </a:scene3d>
            <a:extLst/>
          </p:spPr>
        </p:pic>
      </p:grpSp>
      <p:grpSp>
        <p:nvGrpSpPr>
          <p:cNvPr id="6" name="5 Grupo"/>
          <p:cNvGrpSpPr/>
          <p:nvPr/>
        </p:nvGrpSpPr>
        <p:grpSpPr>
          <a:xfrm>
            <a:off x="5292080" y="1253856"/>
            <a:ext cx="3528392" cy="720080"/>
            <a:chOff x="5292080" y="1253856"/>
            <a:chExt cx="3528392" cy="720080"/>
          </a:xfrm>
        </p:grpSpPr>
        <p:sp>
          <p:nvSpPr>
            <p:cNvPr id="28" name="27 Rectángulo redondeado"/>
            <p:cNvSpPr/>
            <p:nvPr/>
          </p:nvSpPr>
          <p:spPr>
            <a:xfrm>
              <a:off x="5292080" y="1253856"/>
              <a:ext cx="3528392" cy="72008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1002">
              <a:schemeClr val="dk1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5879777" y="1253856"/>
              <a:ext cx="2927056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000" b="1" dirty="0" smtClean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rPr>
                <a:t>+ contenido</a:t>
              </a:r>
              <a:endParaRPr lang="es-ES" sz="4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  <p:pic>
          <p:nvPicPr>
            <p:cNvPr id="3076" name="Picture 4" descr="Perder peso. personaje de dibujos animados de nutricionista femenino.  adelgazar, adelgazar, hacer dieta. contando calorías. hombre con sobrepeso  con hamburguesa. | Vector Gratis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5" t="5994" r="7261" b="4757"/>
            <a:stretch/>
          </p:blipFill>
          <p:spPr bwMode="auto">
            <a:xfrm>
              <a:off x="5364088" y="1333770"/>
              <a:ext cx="537363" cy="576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  <a:extLst/>
          </p:spPr>
        </p:pic>
      </p:grpSp>
    </p:spTree>
    <p:extLst>
      <p:ext uri="{BB962C8B-B14F-4D97-AF65-F5344CB8AC3E}">
        <p14:creationId xmlns:p14="http://schemas.microsoft.com/office/powerpoint/2010/main" val="662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Program Files (x86)\Microsoft Office\MEDIA\CAGCAT10\j0199283.wm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65" y="3428999"/>
            <a:ext cx="920436" cy="82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 (x86)\Microsoft Office\MEDIA\CAGCAT10\j021769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76672"/>
            <a:ext cx="1747418" cy="16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gram Files (x86)\Microsoft Office\MEDIA\CAGCAT10\j0293236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08" y="620688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30084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99" y="4725144"/>
            <a:ext cx="1815084" cy="15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186002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77011"/>
            <a:ext cx="1775765" cy="182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05462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35" y="1916832"/>
            <a:ext cx="1818742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escarga este icono gratis en formato SVG, PSD, PNG, EPS o como webfont.  Flaticon, la mayor base de datos de iconos v… | Iconos, Icono gratis,  Degradados de colore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r="21790"/>
          <a:stretch/>
        </p:blipFill>
        <p:spPr bwMode="auto">
          <a:xfrm>
            <a:off x="1250899" y="2996952"/>
            <a:ext cx="594270" cy="55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ábaco contando computación iconos cálculo matemático, ábaco, ábaco, prueba  png | PNGEg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5" r="21408"/>
          <a:stretch/>
        </p:blipFill>
        <p:spPr bwMode="auto">
          <a:xfrm>
            <a:off x="1548036" y="5301208"/>
            <a:ext cx="716410" cy="7954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Obesidad - Iconos gratis de persona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932" y="3883515"/>
            <a:ext cx="1157778" cy="11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8" descr="Iconos Flechas de ordenar - Descarga gratis, PNG y vec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5" name="AutoShape 30" descr="Iconos Flechas de ordenar - Descarga gratis, PNG y vect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6" name="AutoShape 32" descr="https://img.icons8.com/nolan/452/sorting-arrows--v1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4" y="4365104"/>
            <a:ext cx="672914" cy="67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1" name="Picture 37" descr="https://encrypted-tbn0.gstatic.com/images?q=tbn:ANd9GcRYHMvtOIoeV95vwckiczvojTG1xep0E_-95A&amp;usqp=CAU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89286"/>
            <a:ext cx="1180855" cy="1180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39" descr="Talla Peso: imágenes, fotos de stock y vectores | Shutterstock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8" name="AutoShape 41" descr="https://image.shutterstock.com/image-vector/lose-weight-concept-scale-icon-260nw-523193914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9" name="AutoShape 43" descr="https://image.shutterstock.com/image-vector/lose-weight-concept-scale-icon-260nw-523193914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428999"/>
            <a:ext cx="1066800" cy="11144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" name="Picture 46" descr="https://encrypted-tbn0.gstatic.com/images?q=tbn:ANd9GcT7R3UOIHa-KLBMdJKDJ8-iaGITCwOUARHfEw&amp;usqp=CAU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050" y="126568"/>
            <a:ext cx="1649007" cy="16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8" descr="data:image/jpeg;base64,/9j/4AAQSkZJRgABAQAAAQABAAD/2wCEAAoHCBUVFBcVFRUYGBUaGh0aFxsbFyAdGxcdGxcaIBsbGhcbICwkGx0pHhoXJTYlKS4wMzMzGiI5PjkyPSwyMzABCwsLEA4QHRISHTgpIioyMzIwOz01PT00Oz07MjI0MDI4MjI1NDQzPTIzNjsyMjAyMDIyMjI9MzIyMjQyNDQ4Mv/AABEIAKMBNgMBIgACEQEDEQH/xAAbAAEBAAIDAQAAAAAAAAAAAAAAAQUGAwQHAv/EAEEQAAECBAMFBQYDBgYDAQEAAAEAAhESITEDQWEiMlFxgQQFkaHwBhNCwdHxYpKxFCNSctLhFUNTgqKyBzNjRBb/xAAaAQEAAgMBAAAAAAAAAAAAAAAAAgQBAwUG/8QALxEAAgEDAwIEBQMFAAAAAAAAAAECAwQREiExQVEFFFKhEzJhcYEiQpEzwdHw8f/aAAwDAQACEQMRAD8A9be6egvevrVGulEhvbSv3R4DatvpWnLwQNBETv8AnHKnggIwSb2fDRUMgZ8r61Rm1v8ASNOaAmMvw+UOaAj2z1blSqr3TCUX1tRHkt3LZwqjgAIt3vHnRAGOlEpvpaqjGyVdnSirQCIu3vDlRGEu37ZRpVACyJnyvrRH7e7lx1+yGMZRueUM6o/Z3OsK8kBS6IkF7aU+yjHSUN709aIWgCI3/OOdPFGAOq6+tKeooCMaWVNrU9aKuZMZxa+tPsowk0fbWlefijiQYN3PLWvigK8z7uXHVdftvb8PCZ+8eGC0SaEjgLnkAtd7/wDa1mETh9ng59nPu1ug4ny52Wi9q7S/EeXveXvNyT+nAaBVat1GO0d2dO28NlVWqey9zc+1+27Wxbg4Zef4nmVvRoqesFgO0e1HanmIxJNGtA8zF3msMipTrzlyzsUrGhT4WfvudjE7fimJdjYmsXuP6lYXtHanvdMXOOQiSSAubt2L8I6/RdJRWepY0xXCO1h95Y7d3GxW/wAuI8foVmOwe2vbMI/+0Yg4PYD/AMmwd5rXUU1OS4ZGdCnP5op/g9J7p/8AIOE5w9+x2GYnabtNrxEJhfgea3LBx2Y7Q/Ce1zTQEOiD1EeK8EXb7r7zxuzOnwXljsxdrtHNNHfqMoKxTuWvm3ObX8KhLem8P2Pd3un2Re9fWqNdASm9tK/dat7M+1+H2gBjgMPHtLGLX/yE5/hNed1tLWgiLt7z0p4K5Gakso4dSlKnLTJYZGbG9nwVkrPlfVGbW/0jRImMvw+UOakQI9s9W5Uqvp7phKL62oo8lu5bOFUcABFu9486IAx0olN9NVGNkq7OlFWAERfva05URhLt+2UaVQAsiZ8r60+yP27ZcdeXJDGMo3PKGdUfs7nWFeXzQAuiJBe2lL/ojHSUN709aIQAJhvecTenijAHVdfWlPUUBGtkMxtanrRUtmM4t50UaSTB1taV5oSQYN3fEa1QH08z2y4qI8Q3OsKogAZJtXy9eCSzbfWHLXomHGO3bXj6ihjGm55Qz+aARn0h1uk0djpHloj/AMHWHkqYQpv+cc0BA6Sl414JJJtX05oyHx3yijYx2t3W2iAST7VtOSF09LQrxR0Y7O7pbVHw+C+cOCATQ2OkeeiDY1j0t91RCFd/zjkoz8fSPmgJJLt9Yc9eqpbPW2XH1dBGNdzyhl8kxI/BbTj6ggE89LZ+vFaF7Ue0xfHAwHfuxEPePj4tbwbrnyv3vbbvwNH7PhGDiP3jhk02bzNzpDjTRVRua/7Y/k7nh1isKrNfZf3CIionaC+MXElBJX2sd2zFiYCw/VZSyDgc6JiblREWwwEXb7B3bjY0fdYbny70IQEbRJgI6LZe5vY2LPe9rccPDALpQYOgKkvd8IhkK8iii3waatxCmsyf+TTorsju/GNRhYhHEYTz8lv/AHb392HCdJh4Rw22nkb4uMxfDUxK3EuFPNbvgvqzny8T3/TH3PCXscwwcHMdcRBa4cCI1C9H9i/av3zhgdod+9A2Hn/Mh8LuDoC+fO+443Z2PbK9rXNORAIPQ0Wqd8+wuDibeAfc4gqIRliLbN2WoWwhwKnCMoPKNVS6pXC01Fjs+cG57+kOt0m+DpH+ywXs53jivYcHGaW9pwoB/DEbZuI0ijgYGMLGNBZZ6kPx+cVcjJNZRx5w0NogdJS8a8Ekk2r6c0ZD475RQRjtbuttFIiJJ9q2nJC6eloV4o6Mdnd0tqj4fBfOHBAJobHSPPTqg2NY9LfdUQhXf845fJRn4+kfP5IBJDb6w569ULZ62y4+roIxrueUMvkmJH4LacfUEALp9m2frxSaXYvlHnp1VfD4L6cPUFGwhtb/AJ6fJAB+71j0sojP/p0iiANdPsmmdPWqpfKZMrR5/dV7g6jb34UUa4ASne+tq+CAOElqx46JLAT53hzUZsb2ds1QDGb4b9OSANbPU0hSiB8+yaf2UfF1WWzyVe4OErd7w80AL5NkV/ujmyVFY0qjHBoldvePmowFtXW8UBZYifO8OSN270hw1+yEGM3w36ckftbuV8kBJ4mTK0eX2XT757wHZsJz7wGyDm40aPHyiu65wIlF7eF6+K0H287aTiMwI0YJnfzOEGjo2J/3LVWnoi2WrOj8aqovjl/Y1kB+I/N73O6uc4/Vcvb+734LpMRsCREQMQRoQu/7JMB7UyOQcRzgfkSti9sOxOxMNnu2Fzw+AAETAtMeQiG1K5saeYuXU79S5+HWjDpg0RFsvYvY3FeI4j24em87rCA8yr2/2PxMNpczEbiECMsspIHCpidKLHwpYzg2eco6tOo1LtWLK3U2+qxkV28CXExsMOMGOe1p/lLgPmvR8fuzBdhnDdhsDIZNAlpcHIjikIZQrXCptJrk03uH2Uxu1NL2uaxkSAXRJcReAGUYiOix3fHdWJ2XEOHiARhFpFWubEiIPQiC9T9luyvwuy4TH0cATSkA5xcAdYER1Wle2XaP2ntrOzgESObhk5l2I5sXDQAth1W6UEop9SrRupzrSX7Vn/pk/YzHZ2Xs8/aMRmGzFfHDmMC4BoaXcqDkKxqtzxcNr2lrgHNcIEGoIP6heQ+2mIXdrewCDMINw8NuTWtYKAakk9QvRvY3Gc/sWAXXDC3ox7mt8mhbY7LBz66cnrfUyT+78Is92cPDkybIIDkIU6LsNaAABQCg0VRZK59teQuZuICusizkxg+8bCEzXiE7IynOB3mn8JgKaA3AXalpPneGS6S5+znPIX+y205b4Nc1tk5mtnqaQpRSafZNB9EeJ922eSr3BwlbvfS9VuNIL5NkV/ujmyVFY0qqxwaIOv4+a+WAtq63igLLET53hy+yN270hw1+yhBJmG7foL0VftbuV8kAD4mTK0eX2RzpKCudfWipcCJRvW6i9ehUY4No69+NEAc2TaFcq+tEDZhPneHL7IxpaYutbijgSZhu/S9EAb+8vSHBRV5n3cr5IgD2hlW3tx9WRrAROd6/hanRRrJNo1yp60VLJjPlfWn2QDD297K2SAmMnw26c0dt2pDjqk0RJnaOVEAeZKNz6qvYGiZt/qox0lDWNaI1khmNvqgKxgcJnX+ijDPR1h0QsnMwtroj3T0FIVqgBcQZfht6KP2N3O+aTQEmdo5VRuxeseGn3QFLABML38b06ryDvXtXvcfExLzPJH8oo3/iAvVe3uOHhYmLHda5w47pIWlM7lwsTBZKJTI0h4vEtFXcfVlTu05YSOp4ZONPMn1wjXu7O1+5xmYkIhpqOLSCHQ1gSvTez9obiNDmmIIiKEGBtQgELTO5O4yHzYjah0GNyJB3jxHDx4LdsLDDRDx1Wmimlub7+cJyWnlH0qFF84hp5eK3HPPMvZDsLX4+JiQ2cM7A/E4mHg0HxC3d3ZhiQYbFzSa3DXBxB0IECOBXP3b3HgYDS3DaQCYmL3OJMIXJXdbgNBiBA81rjDBar3CqSyvwci8w7wxwO9p8hj4YPQMafAg+C9PWsd7exeDilz8Nz8LEcS4uBLmlxMSS1xiK12SFKabWwtqkYN6uqwa37X9yYx7W5zMN724spaWtJAcGhpDiKNqIxMKHQr0DunsfucHDwoxlYGk8T8R6mJ6rnwA6Vs8J4CaFi6FSI5RXIsxik2yFWvKcYwfQIiLJoCIiALkwXAOANnbPrwXGsX3/ANs903CrAv7Rgs/NiCb/AIgrKeHkaXLZdTYXmSjc+qr2BomF/qox0lDWNaKBkpmNvqrZUPpjA4TOuox09HWvwQsnMwtroj3T0FIVqgISQZfht0Oqr9jdzvnZA6AkztHKv3RuxeseGn3QAsAE43r+N6dUY0Oq69uHq6gbAz5XhnX7qvbPUUyr61QEY4uMHWvwVcSDKN363qj3T7IpnX1qgfKJTe2lfugK8Sbud80UaPd3rHgogDCSdq2tK+oqkmMBueUM6+KTT7Ns+Pq6k8ux0jz06oCvpudYV5KkCERv+cc6KQk1j0t90lht9Yc9UAZA798o0UaSTB27rQaVVlnraFOKTzbNteWiAjiQYN3dKjWqr4DcvnCtEnl2b62vokslbxpwQFAEInf845UUZXf6Rpz+SSx2+sOWqQn0h1v9kBjPaAu/ZscVh7p8OG6YV8FpXs93oAPdYhh/ATavwk5Vt4cFvveo95g4uFC7HNj/ALTkvIAVRu24yTOz4ZTjUpyi+56h2FlS7hQdf7fqu6sX7NdmDOzYYzcA53N1fIQHRZRI8FSp8zS6BcbjFwHCpX290BFcXZxcrL7GFxk5kRFkifLHZG/6r6XHjMjUXC+WY3HxWM45JYzujmRAUWSIRfL8QBcf7Rp5rGUZUWzmRcP7Ror78cCmpGdLOVaF7ad5Tdr7PgsP/rexzv53ObKOYbX/AHrYvaH2gZ2bDjfEdRjeJ4ng0Z+Ga817pL8TteCXEue7HY5xNz+8DnHwioSlwkXrSg96kuEng9yZA718o0ooCSYO3daDSqss9bQpxSebZtry0XQOIyOJBg3d0qNaqvAG5fOFaJPLs31tfRJZK3jTggKAIRO/5xyp4KMrv9I05/JJY7fWHLXom/pDrf7IACYwO55Qyr4KPJG5bStfUFZ47HSPLTok0lL58PVkBXgDcvpWnqCjQIRdv+elPBJJNq+XD1ZJZtu2cOWvRARld/pGiK/+zSHVRAV5B3b6Upz8EBAEDv8AnHKvgj2ybQ5V9aIGTCY3vpT7IAym/wBI15oAYxO55QyojDPekOGqB8TJlbWiAjwTuWzhSqryCIN3tKHWqOdJQVjWqOZKJhfW1UAYQBB29rU6VUYCN+2Ua1VayYTG+lqI109DSFaIAQYxG55Qzoj67nWFOXzQvgZMra1UxD7u1jeOUEBSQRAb3nHOvivHe8OzHDxX4ZEJXOb0Bp5QK9bPaMMCYPbG8JxCt/1Wg+2nZ444xWQcHt2pawcyArC0WlngVUu6bcU10Oj4VcwhUcW1ujbO6MQOwMJwzw2/9RFdxav7H95CQ4L4tLNphcCAWuNRMaRBjTgRwWyftLP42/mH1WI5cU8GqtKMZtZXPc48V0TALnY2AguJuPhiz2fmH1X1+0s/jb+YfVZUWQdWHGUciLhd2vDHxt8QuJ3bW5Ob+YLDyYVSL6o7a6uM0Roei4ndpBu8fmC+ffN/ib4hReX0NkZwX7kcrXkWK+xjnRdf3zf4m+IT3zf4m+IWMSJOpTfVH3iYlyTAXJNgB8lquD7b4RcQ/De1sTK4QdFsaEtMC0kQpVdX2t75e8HAwWPLLPeGOg78LTCreJztZaj+y4n+m/8AI76KEtWdkX7enRcczkvpuei//wBd2SH/ALHcvdv+ixXePtuIEYDDH+J9ANQwGvUjktP/AGXE/wBN/wCR30T9lxP9N/5HfRR/X2LEaVtF51Z/KHae0PxHl73F7zcn1ADQUWwf+PuyT9tY4jZw2ve7haUR6uB6LX/2XE/03/kd9F6H/wCOOytwsLExHkMdiODQHGDgxkawNouLvAKdGm3JbGLy6p06EsSW+y37m8vBO5bOFF9PIIg3e0odargHa8NtGPYY/iBr0K5nNlEwvraq6J5pNPgMIAg7e1qdKqMBG/bKNaqsbMJjfTRRjp6GkK0QyUgxiNzyhnTxR9dzrCnL5qF8DJlbWv3VfsWrHjp90BSRCA3/ADjnXxUYQN++tac/FC2AnzvpX7o1s9Typ61QEaCDF1ta15eKEEmLd3wGtPFGvnMptenrVVzpTILW1r90AfXc6woirti1Y8VEBGNLTE2tT1ojmkmYbt9aX/RGEuMHWvwr6ijiQZRu/W9fFAV5n3crx1VL6SfFbRR+zu53zQtEJviv15IAx0lHZ1ojWlpmNvqqwTb98sl8tcXGDt3w5VQFc0uMwt9Ee6ejcq1Uc4tMG7vjzqq8Bu7fPNAA+Al+K2lV1+14J929pu5pAhxgfqF2A0Qm+K/XkjBNvZWyQxKOpNHnBIzhHNSccR4ra+9PZ1mM4uBLHG7gItdCxIpXUHxWNf7IPBpitPLDP9SsqUGt2ebqeH14y/SsruYeccR4qTDiPFZp3sc8f5zTyYf6kb7HPhH3zeUhj/2Wcw7kPI3Hp9zCzDiPFJhxHisyz2Pef81o5sP9Sg9kHxh71vOQw/7JmHceRuPT7mHmHEeKTDiPFZl/se8f5rTyYf6lT7HvAj75p0DDH/smYDyNx6fcwsw4jxSYcR4rt98dwu7PgOxnPDg2XZlIJmcG3J/FHotZPeH4CpxipLKZoqUalN4lszNzDiPFJhxHisu32SeYfvRAwMZDCo4xX0/2PeP81p5MP9ShmBvVjcen3MPOOI8UnHEeKzJ9jnwj75vKQx/7I32Oef8AOaObD/UmYDyNx6fcw044jxSccR4rLt9kHn/NaObD/Uh9kHxh71vOQw/7JmA8jcen3MROOI8VJhxHisy/2PeP81p5MP8AUvoexzoROM3kMMx8Jk1Q7jyNx6fcx/dLJ8bDAycHGHBpBP6ea3xrS0zG31XQ7m7nw8FpoZjdzjU6aBd8Ekwdu+HKq0Tkm9jt2Nu6EGpcsOYXGYW+ir3T0blWqOcWmDd3x80eA2rb55qBdAeAJPitpVGbG9naGn3QNEJjvX65URm1v5Wy5oCBpBnO7fWtv1R7S+rbWr61QEkynct0Fq+CYhLaMtfjX1BAV7w+jb3qq1waJDf6qPaG1bfxoq1oImO99LUQHyzYvnwRGCbfytkiArnT7Ipn68VQ6XY6R5/dHw+C+nD1BBCFd/zjl8kBGiS9Y/JJYbeV4c0Z+PpHzQRjXc8oZIAWz1FIUQvm2ba8lHx+C2cOKr4Q2d7S+qAB8uzfXmgbJU1jRGQhtb2t9FGR+O2UeKAssdvK8OSOE9qQ+f2QxjTc8oZo/wDB1h5fNAC+OxnaPL7IHSUNc/XgqYQpv+cc/moyHx314eooCBsm0a5evBUsm2+sOX2TDj8dtePqKGMdnc8oZ/NAHGe1IfNJ/gztFMT8HWHktf7775l/d4e/Z7uBzA/FrlztlJvg01q8aMdUjJdr72w8CIJmdeVt+vBa32nv3FcTIQwfhqfzH5QWMJjU1JvquLFxA0arfGmjz9fxCrVezwvocnae1ONXuc4/icT+q6DnE1K7GH2PFxKtw3ujnKYeJouY9z4/+k7xH1W5aY9SroqS3w3+GcGB2zEw9zEe3QOMPCxWa7u9q8VhhiND25kbLvofLmsHj9mezfY5vNpA8VxLLhGXJOFerSeza/3sek939vwsUHEY4GG82xbHiOt7Ltlk9RTL14ry7AxnMcHMcWuFiPVRot37k7798Jd3EAq0Wd+JvlEZKtUpOO64O3Z+IRqvTLaXszNudPsimfrxVDpdjpHn90fD4L6cPUFGwhtb/np8lpOkGiS9Y/JJfjyvBGf/AE6RSsfweUEALZ6ikKIXzbNteSYkfgtnBV8IbO9pfVAA6TZv/dQNkqaxojIQ2t7W+ijI/HbKPFAWWO3leHL7Idu1IfP7IYxpueUM/mj/AMHWHl80AL47Gdo8vsgdJQ1z9eCphCm/5xz+ajIfHfXh6igIGSbRrl68FSybb6w5fZMOMdu2vH1FDGOzu+WvzQFJntSCI/8AB1giAhbJtXy9eCobNt9YcvsvlgLTF1vGvqKOBJmG78henigKDPekPmk8djpHkj9rdyvkkwhL8VuvNAC6SgrGqFku1fTmjCG718s0a0gxdu+PKiABk21bTkgdPS0Ko5pJi3d8OdEeQ7dvnkgE8NjpHmhMlqx+X3QOEJTvW680Zs72ds0ALZdvrDn90lnrbL14qNBBmO78jangmIC6rbW4V9QQFD59m2frxQvl2Okef3R7g6jb+FPUEdiNa0zXAJJ4Z3QGI7/7f7lkjHbbhfNrePM1A68FqC5+29pOJiOeczTQZDwU7J2d2I9rG7zr/hAu4+rwViMcI8vdVpXFXC44R99i7E/FdBg5k2H1On3Wzd3+z+Hh1Ii/+J1T0Fm9Fk+xdkbhNDWigzzPEldgqDm2dO3s4U1l7s4R2ZupV/Z28PNcyhKiXTF98Y+FgYTsXEJDWi1CXE2aAbklYntXs8zFYMTDb7p5aHFsLEgGVzBukRhs+a4cAnt/ave//l7O4jD/AIcXEzfq1uX93BbdhtAEAp/LxyTubanpUJLL5f07Hlvaezuw3FjxBw89QcwvnCxXNcHNJa5piCMivQe/e6G47DCAeKtdrwOhXnj2FpLSIEEgg5EXC3wnrR5q5t3Qntx0Z6H3N3i3FwhiDes5v8Lr+BoRzWRDI7fWHL7LQvZft3uscA7r9l2h+E+NP9xW+OBJmG79L0VapDTI71lcfGp5fK2ZRt3pD5pP8HSKP2t3K+STCEvxW681rLgLpKCsaoWS7V9OarDLv3yzUDSDF2748qIChs+1b+ygdPS0Ko5pcYt3fDyR5DqNvnlRAJobHSPP7odi1Y/L7oHCEp3rdcqozZ387Z8/kgBbDb6w5/dJZ62y9eKgBBmO78jangmIC6rLW4V9QQAPn2bZ+vFUvl2Okef3R7g6jb+FFWuAEp3vraqAESWrFRRghv8ATNEAY4uMDa9PWqOcQZBa2tb/AKqvfPsi96+tUa6USG9tK/dAHiTdz46KyUn+K+ijBJfPhpzQMgZ8r61QBjZ6uypRGuLjKbfRHtnqMqVR7phKL62ogI55aZRb6qvbJVudKox0olN9LVRjZKnOlEADIif4r6URm3vZWhqhZEz5X1ojxPbLjry5ICNcSZTu21pb9Ee4so216+tFS+YSi9tKfZGukoedPWiAPZLVt7V9aLF+0OLDs7j8TyG6Xr/xBXdx8duAJnuAbakSYmtuhWt+0feTMVrfdmJmiQQRDZhmFOEW2ile1owpyjlZxxncwGLiQ5rafY3skMN2Kd55gDo0w8zHwC1A4Lj91tnYO88LDwsNk5BaxoOy68K5cYqxU2jhHFsdKqaptLC2ybQi17/GsL+M/ld9E/xrC/jP5XfRaNL7HZ8xS9S/k2GK1ntfe2F2sO7K1+JhnEEofKIERqBWImAIrC65D3zhGheYfyu+iw/ZcDs2HiDE964hpi1shocouhWHRYxJcIK6pppqS2+puXYexswsNuHhtla0QA+pzOq7AWvf4zhfxn8rvop/jOF/Gfyu+izhmXc028uS/k2NaN7Y9ikxW4gFHiv8zYA+ILfArLf4zhfxn8rvosd372zDxcOVrouDg4RBHEGpHAlTp5UipeVKVSk0ms8rc1iPC+S9O7F2qfDwyLPa0/mAJ/Urzb3DvRW49y984WHgMw8RxDgCDskgVMKgcCFOsspYK3hlaMJNSeE11NgeJN3PiklJ/ivouPs+IA0OiHNIBaW5j0V9yVnyvqqp6FPJWNnq7KlEa4uMpt9FHtnqMqVVc+YSi+tqICOeWmUW11Ve2Src6VRjpRKb6WqjGyVOdKIAGRE/xX0ojNveytDX7KFkTPlfWn2Vft2y468uSAgcSZDu21pb9Ee4so216+tFS6IkztpT7I10lDzp60QB7JatvaqNbMJjfyoo1khmNrU9aKuZMZxa+tPsgIzbvlwRfTtu1Icf7IgJjiSraef6oBETZxv4IiAYG3vV8v0QGsuXBREBcbYjLTz/AFVxGy1FLoiAmCJquqaJg7UJq+X6KIgDTWXKtFcbY3aW1/VEQAiAmzjfxTBE9XV8uPBREBi+/BPgmasCCMoGtac1pyIt1Pg874r/AFV9giIthzQiIgCIiAIiIAiIgCouERCUeUb93fhj3bWwoGiA4UXMDWXLgiKqevpfKi4+wNmnn+qr2wERQ1REJkwRNV1SpgmberX1ZEQAGsuVaK4+xu08+HFREBSICbON/FMET1dXy48FEQDBM9HV9aKkwdLlwURAXG2N2nrVERAf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1" name="AutoShape 50" descr="data:image/jpeg;base64,/9j/4AAQSkZJRgABAQAAAQABAAD/2wCEAAoHCBUVFBcVFRUYGBUaGh0aFxsbFyAdGxcdGxcaIBsbGhcbICwkGx0pHhoXJTYlKS4wMzMzGiI5PjkyPSwyMzABCwsLEA4QHRISHTgpIioyMzIwOz01PT00Oz07MjI0MDI4MjI1NDQzPTIzNjsyMjAyMDIyMjI9MzIyMjQyNDQ4Mv/AABEIAKMBNgMBIgACEQEDEQH/xAAbAAEBAAIDAQAAAAAAAAAAAAAAAQUGAwQHAv/EAEEQAAECBAMFBQYDBgYDAQEAAAEAAhESITEDQWEiMlFxgQQFkaHwBhNCwdHxYpKxFCNSctLhFUNTgqKyBzNjRBb/xAAaAQEAAgMBAAAAAAAAAAAAAAAAAgQBAwUG/8QALxEAAgEDAwIEBQMFAAAAAAAAAAECAwQREiExQVEFFFKhEzJhcYEiQpEzwdHw8f/aAAwDAQACEQMRAD8A9be6egvevrVGulEhvbSv3R4DatvpWnLwQNBETv8AnHKnggIwSb2fDRUMgZ8r61Rm1v8ASNOaAmMvw+UOaAj2z1blSqr3TCUX1tRHkt3LZwqjgAIt3vHnRAGOlEpvpaqjGyVdnSirQCIu3vDlRGEu37ZRpVACyJnyvrRH7e7lx1+yGMZRueUM6o/Z3OsK8kBS6IkF7aU+yjHSUN709aIWgCI3/OOdPFGAOq6+tKeooCMaWVNrU9aKuZMZxa+tPsowk0fbWlefijiQYN3PLWvigK8z7uXHVdftvb8PCZ+8eGC0SaEjgLnkAtd7/wDa1mETh9ng59nPu1ug4ny52Wi9q7S/EeXveXvNyT+nAaBVat1GO0d2dO28NlVWqey9zc+1+27Wxbg4Zef4nmVvRoqesFgO0e1HanmIxJNGtA8zF3msMipTrzlyzsUrGhT4WfvudjE7fimJdjYmsXuP6lYXtHanvdMXOOQiSSAubt2L8I6/RdJRWepY0xXCO1h95Y7d3GxW/wAuI8foVmOwe2vbMI/+0Yg4PYD/AMmwd5rXUU1OS4ZGdCnP5op/g9J7p/8AIOE5w9+x2GYnabtNrxEJhfgea3LBx2Y7Q/Ce1zTQEOiD1EeK8EXb7r7zxuzOnwXljsxdrtHNNHfqMoKxTuWvm3ObX8KhLem8P2Pd3un2Re9fWqNdASm9tK/dat7M+1+H2gBjgMPHtLGLX/yE5/hNed1tLWgiLt7z0p4K5Gakso4dSlKnLTJYZGbG9nwVkrPlfVGbW/0jRImMvw+UOakQI9s9W5Uqvp7phKL62oo8lu5bOFUcABFu9486IAx0olN9NVGNkq7OlFWAERfva05URhLt+2UaVQAsiZ8r60+yP27ZcdeXJDGMo3PKGdUfs7nWFeXzQAuiJBe2lL/ojHSUN709aIQAJhvecTenijAHVdfWlPUUBGtkMxtanrRUtmM4t50UaSTB1taV5oSQYN3fEa1QH08z2y4qI8Q3OsKogAZJtXy9eCSzbfWHLXomHGO3bXj6ihjGm55Qz+aARn0h1uk0djpHloj/AMHWHkqYQpv+cc0BA6Sl414JJJtX05oyHx3yijYx2t3W2iAST7VtOSF09LQrxR0Y7O7pbVHw+C+cOCATQ2OkeeiDY1j0t91RCFd/zjkoz8fSPmgJJLt9Yc9eqpbPW2XH1dBGNdzyhl8kxI/BbTj6ggE89LZ+vFaF7Ue0xfHAwHfuxEPePj4tbwbrnyv3vbbvwNH7PhGDiP3jhk02bzNzpDjTRVRua/7Y/k7nh1isKrNfZf3CIionaC+MXElBJX2sd2zFiYCw/VZSyDgc6JiblREWwwEXb7B3bjY0fdYbny70IQEbRJgI6LZe5vY2LPe9rccPDALpQYOgKkvd8IhkK8iii3waatxCmsyf+TTorsju/GNRhYhHEYTz8lv/AHb392HCdJh4Rw22nkb4uMxfDUxK3EuFPNbvgvqzny8T3/TH3PCXscwwcHMdcRBa4cCI1C9H9i/av3zhgdod+9A2Hn/Mh8LuDoC+fO+443Z2PbK9rXNORAIPQ0Wqd8+wuDibeAfc4gqIRliLbN2WoWwhwKnCMoPKNVS6pXC01Fjs+cG57+kOt0m+DpH+ywXs53jivYcHGaW9pwoB/DEbZuI0ijgYGMLGNBZZ6kPx+cVcjJNZRx5w0NogdJS8a8Ekk2r6c0ZD475RQRjtbuttFIiJJ9q2nJC6eloV4o6Mdnd0tqj4fBfOHBAJobHSPPTqg2NY9LfdUQhXf845fJRn4+kfP5IBJDb6w569ULZ62y4+roIxrueUMvkmJH4LacfUEALp9m2frxSaXYvlHnp1VfD4L6cPUFGwhtb/AJ6fJAB+71j0sojP/p0iiANdPsmmdPWqpfKZMrR5/dV7g6jb34UUa4ASne+tq+CAOElqx46JLAT53hzUZsb2ds1QDGb4b9OSANbPU0hSiB8+yaf2UfF1WWzyVe4OErd7w80AL5NkV/ujmyVFY0qjHBoldvePmowFtXW8UBZYifO8OSN270hw1+yEGM3w36ckftbuV8kBJ4mTK0eX2XT757wHZsJz7wGyDm40aPHyiu65wIlF7eF6+K0H287aTiMwI0YJnfzOEGjo2J/3LVWnoi2WrOj8aqovjl/Y1kB+I/N73O6uc4/Vcvb+734LpMRsCREQMQRoQu/7JMB7UyOQcRzgfkSti9sOxOxMNnu2Fzw+AAETAtMeQiG1K5saeYuXU79S5+HWjDpg0RFsvYvY3FeI4j24em87rCA8yr2/2PxMNpczEbiECMsspIHCpidKLHwpYzg2eco6tOo1LtWLK3U2+qxkV28CXExsMOMGOe1p/lLgPmvR8fuzBdhnDdhsDIZNAlpcHIjikIZQrXCptJrk03uH2Uxu1NL2uaxkSAXRJcReAGUYiOix3fHdWJ2XEOHiARhFpFWubEiIPQiC9T9luyvwuy4TH0cATSkA5xcAdYER1Wle2XaP2ntrOzgESObhk5l2I5sXDQAth1W6UEop9SrRupzrSX7Vn/pk/YzHZ2Xs8/aMRmGzFfHDmMC4BoaXcqDkKxqtzxcNr2lrgHNcIEGoIP6heQ+2mIXdrewCDMINw8NuTWtYKAakk9QvRvY3Gc/sWAXXDC3ox7mt8mhbY7LBz66cnrfUyT+78Is92cPDkybIIDkIU6LsNaAABQCg0VRZK59teQuZuICusizkxg+8bCEzXiE7IynOB3mn8JgKaA3AXalpPneGS6S5+znPIX+y205b4Nc1tk5mtnqaQpRSafZNB9EeJ922eSr3BwlbvfS9VuNIL5NkV/ujmyVFY0qqxwaIOv4+a+WAtq63igLLET53hy+yN270hw1+yhBJmG7foL0VftbuV8kAD4mTK0eX2RzpKCudfWipcCJRvW6i9ehUY4No69+NEAc2TaFcq+tEDZhPneHL7IxpaYutbijgSZhu/S9EAb+8vSHBRV5n3cr5IgD2hlW3tx9WRrAROd6/hanRRrJNo1yp60VLJjPlfWn2QDD297K2SAmMnw26c0dt2pDjqk0RJnaOVEAeZKNz6qvYGiZt/qox0lDWNaI1khmNvqgKxgcJnX+ijDPR1h0QsnMwtroj3T0FIVqgBcQZfht6KP2N3O+aTQEmdo5VRuxeseGn3QFLABML38b06ryDvXtXvcfExLzPJH8oo3/iAvVe3uOHhYmLHda5w47pIWlM7lwsTBZKJTI0h4vEtFXcfVlTu05YSOp4ZONPMn1wjXu7O1+5xmYkIhpqOLSCHQ1gSvTez9obiNDmmIIiKEGBtQgELTO5O4yHzYjah0GNyJB3jxHDx4LdsLDDRDx1Wmimlub7+cJyWnlH0qFF84hp5eK3HPPMvZDsLX4+JiQ2cM7A/E4mHg0HxC3d3ZhiQYbFzSa3DXBxB0IECOBXP3b3HgYDS3DaQCYmL3OJMIXJXdbgNBiBA81rjDBar3CqSyvwci8w7wxwO9p8hj4YPQMafAg+C9PWsd7exeDilz8Nz8LEcS4uBLmlxMSS1xiK12SFKabWwtqkYN6uqwa37X9yYx7W5zMN724spaWtJAcGhpDiKNqIxMKHQr0DunsfucHDwoxlYGk8T8R6mJ6rnwA6Vs8J4CaFi6FSI5RXIsxik2yFWvKcYwfQIiLJoCIiALkwXAOANnbPrwXGsX3/ANs903CrAv7Rgs/NiCb/AIgrKeHkaXLZdTYXmSjc+qr2BomF/qox0lDWNaKBkpmNvqrZUPpjA4TOuox09HWvwQsnMwtroj3T0FIVqgISQZfht0Oqr9jdzvnZA6AkztHKv3RuxeseGn3QAsAE43r+N6dUY0Oq69uHq6gbAz5XhnX7qvbPUUyr61QEY4uMHWvwVcSDKN363qj3T7IpnX1qgfKJTe2lfugK8Sbud80UaPd3rHgogDCSdq2tK+oqkmMBueUM6+KTT7Ns+Pq6k8ux0jz06oCvpudYV5KkCERv+cc6KQk1j0t90lht9Yc9UAZA798o0UaSTB27rQaVVlnraFOKTzbNteWiAjiQYN3dKjWqr4DcvnCtEnl2b62vokslbxpwQFAEInf845UUZXf6Rpz+SSx2+sOWqQn0h1v9kBjPaAu/ZscVh7p8OG6YV8FpXs93oAPdYhh/ATavwk5Vt4cFvveo95g4uFC7HNj/ALTkvIAVRu24yTOz4ZTjUpyi+56h2FlS7hQdf7fqu6sX7NdmDOzYYzcA53N1fIQHRZRI8FSp8zS6BcbjFwHCpX290BFcXZxcrL7GFxk5kRFkifLHZG/6r6XHjMjUXC+WY3HxWM45JYzujmRAUWSIRfL8QBcf7Rp5rGUZUWzmRcP7Ror78cCmpGdLOVaF7ad5Tdr7PgsP/rexzv53ObKOYbX/AHrYvaH2gZ2bDjfEdRjeJ4ng0Z+Ga817pL8TteCXEue7HY5xNz+8DnHwioSlwkXrSg96kuEng9yZA718o0ooCSYO3daDSqss9bQpxSebZtry0XQOIyOJBg3d0qNaqvAG5fOFaJPLs31tfRJZK3jTggKAIRO/5xyp4KMrv9I05/JJY7fWHLXom/pDrf7IACYwO55Qyr4KPJG5bStfUFZ47HSPLTok0lL58PVkBXgDcvpWnqCjQIRdv+elPBJJNq+XD1ZJZtu2cOWvRARld/pGiK/+zSHVRAV5B3b6Upz8EBAEDv8AnHKvgj2ybQ5V9aIGTCY3vpT7IAym/wBI15oAYxO55QyojDPekOGqB8TJlbWiAjwTuWzhSqryCIN3tKHWqOdJQVjWqOZKJhfW1UAYQBB29rU6VUYCN+2Ua1VayYTG+lqI109DSFaIAQYxG55Qzoj67nWFOXzQvgZMra1UxD7u1jeOUEBSQRAb3nHOvivHe8OzHDxX4ZEJXOb0Bp5QK9bPaMMCYPbG8JxCt/1Wg+2nZ444xWQcHt2pawcyArC0WlngVUu6bcU10Oj4VcwhUcW1ujbO6MQOwMJwzw2/9RFdxav7H95CQ4L4tLNphcCAWuNRMaRBjTgRwWyftLP42/mH1WI5cU8GqtKMZtZXPc48V0TALnY2AguJuPhiz2fmH1X1+0s/jb+YfVZUWQdWHGUciLhd2vDHxt8QuJ3bW5Ob+YLDyYVSL6o7a6uM0Roei4ndpBu8fmC+ffN/ib4hReX0NkZwX7kcrXkWK+xjnRdf3zf4m+IT3zf4m+IWMSJOpTfVH3iYlyTAXJNgB8lquD7b4RcQ/De1sTK4QdFsaEtMC0kQpVdX2t75e8HAwWPLLPeGOg78LTCreJztZaj+y4n+m/8AI76KEtWdkX7enRcczkvpuei//wBd2SH/ALHcvdv+ixXePtuIEYDDH+J9ANQwGvUjktP/AGXE/wBN/wCR30T9lxP9N/5HfRR/X2LEaVtF51Z/KHae0PxHl73F7zcn1ADQUWwf+PuyT9tY4jZw2ve7haUR6uB6LX/2XE/03/kd9F6H/wCOOytwsLExHkMdiODQHGDgxkawNouLvAKdGm3JbGLy6p06EsSW+y37m8vBO5bOFF9PIIg3e0odargHa8NtGPYY/iBr0K5nNlEwvraq6J5pNPgMIAg7e1qdKqMBG/bKNaqsbMJjfTRRjp6GkK0QyUgxiNzyhnTxR9dzrCnL5qF8DJlbWv3VfsWrHjp90BSRCA3/ADjnXxUYQN++tac/FC2AnzvpX7o1s9Typ61QEaCDF1ta15eKEEmLd3wGtPFGvnMptenrVVzpTILW1r90AfXc6woirti1Y8VEBGNLTE2tT1ojmkmYbt9aX/RGEuMHWvwr6ijiQZRu/W9fFAV5n3crx1VL6SfFbRR+zu53zQtEJviv15IAx0lHZ1ojWlpmNvqqwTb98sl8tcXGDt3w5VQFc0uMwt9Ee6ejcq1Uc4tMG7vjzqq8Bu7fPNAA+Al+K2lV1+14J929pu5pAhxgfqF2A0Qm+K/XkjBNvZWyQxKOpNHnBIzhHNSccR4ra+9PZ1mM4uBLHG7gItdCxIpXUHxWNf7IPBpitPLDP9SsqUGt2ebqeH14y/SsruYeccR4qTDiPFZp3sc8f5zTyYf6kb7HPhH3zeUhj/2Wcw7kPI3Hp9zCzDiPFJhxHisyz2Pef81o5sP9Sg9kHxh71vOQw/7JmHceRuPT7mHmHEeKTDiPFZl/se8f5rTyYf6lT7HvAj75p0DDH/smYDyNx6fcwsw4jxSYcR4rt98dwu7PgOxnPDg2XZlIJmcG3J/FHotZPeH4CpxipLKZoqUalN4lszNzDiPFJhxHisu32SeYfvRAwMZDCo4xX0/2PeP81p5MP9ShmBvVjcen3MPOOI8UnHEeKzJ9jnwj75vKQx/7I32Oef8AOaObD/UmYDyNx6fcw044jxSccR4rLt9kHn/NaObD/Uh9kHxh71vOQw/7JmA8jcen3MROOI8VJhxHisy/2PeP81p5MP8AUvoexzoROM3kMMx8Jk1Q7jyNx6fcx/dLJ8bDAycHGHBpBP6ea3xrS0zG31XQ7m7nw8FpoZjdzjU6aBd8Ekwdu+HKq0Tkm9jt2Nu6EGpcsOYXGYW+ir3T0blWqOcWmDd3x80eA2rb55qBdAeAJPitpVGbG9naGn3QNEJjvX65URm1v5Wy5oCBpBnO7fWtv1R7S+rbWr61QEkynct0Fq+CYhLaMtfjX1BAV7w+jb3qq1waJDf6qPaG1bfxoq1oImO99LUQHyzYvnwRGCbfytkiArnT7Ipn68VQ6XY6R5/dHw+C+nD1BBCFd/zjl8kBGiS9Y/JJYbeV4c0Z+PpHzQRjXc8oZIAWz1FIUQvm2ba8lHx+C2cOKr4Q2d7S+qAB8uzfXmgbJU1jRGQhtb2t9FGR+O2UeKAssdvK8OSOE9qQ+f2QxjTc8oZo/wDB1h5fNAC+OxnaPL7IHSUNc/XgqYQpv+cc/moyHx314eooCBsm0a5evBUsm2+sOX2TDj8dtePqKGMdnc8oZ/NAHGe1IfNJ/gztFMT8HWHktf7775l/d4e/Z7uBzA/FrlztlJvg01q8aMdUjJdr72w8CIJmdeVt+vBa32nv3FcTIQwfhqfzH5QWMJjU1JvquLFxA0arfGmjz9fxCrVezwvocnae1ONXuc4/icT+q6DnE1K7GH2PFxKtw3ujnKYeJouY9z4/+k7xH1W5aY9SroqS3w3+GcGB2zEw9zEe3QOMPCxWa7u9q8VhhiND25kbLvofLmsHj9mezfY5vNpA8VxLLhGXJOFerSeza/3sek939vwsUHEY4GG82xbHiOt7Ltlk9RTL14ry7AxnMcHMcWuFiPVRot37k7798Jd3EAq0Wd+JvlEZKtUpOO64O3Z+IRqvTLaXszNudPsimfrxVDpdjpHn90fD4L6cPUFGwhtb/np8lpOkGiS9Y/JJfjyvBGf/AE6RSsfweUEALZ6ikKIXzbNteSYkfgtnBV8IbO9pfVAA6TZv/dQNkqaxojIQ2t7W+ijI/HbKPFAWWO3leHL7Idu1IfP7IYxpueUM/mj/AMHWHl80AL47Gdo8vsgdJQ1z9eCphCm/5xz+ajIfHfXh6igIGSbRrl68FSybb6w5fZMOMdu2vH1FDGOzu+WvzQFJntSCI/8AB1giAhbJtXy9eCobNt9YcvsvlgLTF1vGvqKOBJmG78henigKDPekPmk8djpHkj9rdyvkkwhL8VuvNAC6SgrGqFku1fTmjCG718s0a0gxdu+PKiABk21bTkgdPS0Ko5pJi3d8OdEeQ7dvnkgE8NjpHmhMlqx+X3QOEJTvW680Zs72ds0ALZdvrDn90lnrbL14qNBBmO78jangmIC6rbW4V9QQFD59m2frxQvl2Okef3R7g6jb+FPUEdiNa0zXAJJ4Z3QGI7/7f7lkjHbbhfNrePM1A68FqC5+29pOJiOeczTQZDwU7J2d2I9rG7zr/hAu4+rwViMcI8vdVpXFXC44R99i7E/FdBg5k2H1On3Wzd3+z+Hh1Ii/+J1T0Fm9Fk+xdkbhNDWigzzPEldgqDm2dO3s4U1l7s4R2ZupV/Z28PNcyhKiXTF98Y+FgYTsXEJDWi1CXE2aAbklYntXs8zFYMTDb7p5aHFsLEgGVzBukRhs+a4cAnt/ave//l7O4jD/AIcXEzfq1uX93BbdhtAEAp/LxyTubanpUJLL5f07Hlvaezuw3FjxBw89QcwvnCxXNcHNJa5piCMivQe/e6G47DCAeKtdrwOhXnj2FpLSIEEgg5EXC3wnrR5q5t3Qntx0Z6H3N3i3FwhiDes5v8Lr+BoRzWRDI7fWHL7LQvZft3uscA7r9l2h+E+NP9xW+OBJmG79L0VapDTI71lcfGp5fK2ZRt3pD5pP8HSKP2t3K+STCEvxW681rLgLpKCsaoWS7V9OarDLv3yzUDSDF2748qIChs+1b+ygdPS0Ko5pcYt3fDyR5DqNvnlRAJobHSPP7odi1Y/L7oHCEp3rdcqozZ387Z8/kgBbDb6w5/dJZ62y9eKgBBmO78jangmIC6rLW4V9QQAPn2bZ+vFUvl2Okef3R7g6jb+FFWuAEp3vraqAESWrFRRghv8ATNEAY4uMDa9PWqOcQZBa2tb/AKqvfPsi96+tUa6USG9tK/dAHiTdz46KyUn+K+ijBJfPhpzQMgZ8r61QBjZ6uypRGuLjKbfRHtnqMqVR7phKL62ogI55aZRb6qvbJVudKox0olN9LVRjZKnOlEADIif4r6URm3vZWhqhZEz5X1ojxPbLjry5ICNcSZTu21pb9Ee4so216+tFS+YSi9tKfZGukoedPWiAPZLVt7V9aLF+0OLDs7j8TyG6Xr/xBXdx8duAJnuAbakSYmtuhWt+0feTMVrfdmJmiQQRDZhmFOEW2ile1owpyjlZxxncwGLiQ5rafY3skMN2Kd55gDo0w8zHwC1A4Lj91tnYO88LDwsNk5BaxoOy68K5cYqxU2jhHFsdKqaptLC2ybQi17/GsL+M/ld9E/xrC/jP5XfRaNL7HZ8xS9S/k2GK1ntfe2F2sO7K1+JhnEEofKIERqBWImAIrC65D3zhGheYfyu+iw/ZcDs2HiDE964hpi1shocouhWHRYxJcIK6pppqS2+puXYexswsNuHhtla0QA+pzOq7AWvf4zhfxn8rvop/jOF/Gfyu+izhmXc028uS/k2NaN7Y9ikxW4gFHiv8zYA+ILfArLf4zhfxn8rvosd372zDxcOVrouDg4RBHEGpHAlTp5UipeVKVSk0ms8rc1iPC+S9O7F2qfDwyLPa0/mAJ/Urzb3DvRW49y984WHgMw8RxDgCDskgVMKgcCFOsspYK3hlaMJNSeE11NgeJN3PiklJ/ivouPs+IA0OiHNIBaW5j0V9yVnyvqqp6FPJWNnq7KlEa4uMpt9FHtnqMqVVc+YSi+tqICOeWmUW11Ve2Src6VRjpRKb6WqjGyVOdKIAGRE/xX0ojNveytDX7KFkTPlfWn2Vft2y468uSAgcSZDu21pb9Ee4so216+tFS6IkztpT7I10lDzp60QB7JatvaqNbMJjfyoo1khmNrU9aKuZMZxa+tPsgIzbvlwRfTtu1Icf7IgJjiSraef6oBETZxv4IiAYG3vV8v0QGsuXBREBcbYjLTz/AFVxGy1FLoiAmCJquqaJg7UJq+X6KIgDTWXKtFcbY3aW1/VEQAiAmzjfxTBE9XV8uPBREBi+/BPgmasCCMoGtac1pyIt1Pg874r/AFV9giIthzQiIgCIiAIiIAiIgCouERCUeUb93fhj3bWwoGiA4UXMDWXLgiKqevpfKi4+wNmnn+qr2wERQ1REJkwRNV1SpgmberX1ZEQAGsuVaK4+xu08+HFREBSICbON/FMET1dXy48FEQDBM9HV9aKkwdLlwURAXG2N2nrVERAf/9k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3" name="AutoShape 52" descr="Cuerpo humano peso infantil prueba diagnóstica obesidad infantil, niño,  texto, mano png | PNGWi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4" name="AutoShape 54" descr="Cuerpo humano peso infantil prueba diagnóstica obesidad infantil, niño,  texto, mano png | PNGWi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sp>
        <p:nvSpPr>
          <p:cNvPr id="15" name="AutoShape 56" descr="data:image/png;base64,iVBORw0KGgoAAAANSUhEUgAAAQsAAAC9CAMAAACTb6i8AAABU1BMVEX////816Hl5eXm5ubk5OSATyD90jxlv5fy8vL19fXz8/P7+/vu7u78/Pzq6urv7+/uxTj/3j9cHgBmMQBdJABoNgBpNxP/2kBkyaH/3aZ2Shr/4apgJgDCuLNbHABhKwBllW/FojfJpjHUy8ZpUizi2tpoSCGDZFVZIQBjLgDmw8pqLgBqNAB6UTVtOwpnJwDvyUfWxMRYFQBzQhNHAABlc07UsDHBlypaAACwi2Ksm5TMwLeAXEv/5EFluJHJqHZlVjR1QwDw6eFNAACGWhWXeGGccRztzJVCAABWDACVcEl7Tyeok4X500diLgy6qqJXHQuqhieQZT2/nm+GWyvZuYdopX9qgl2qhTOSbxp4SDZ0PSiHYUO4o5iQb1apkoigflOukW+AVzDOqaqsiHqRaDzTuLPz09mVcmZna0hdNwBlnHZhXjduQSB8VD2yj1+9mTueEbMNAAAgAElEQVR4nOV9+3vaRrq/guhGQgJtdSHGGktpFGJUsNyKZNcO3rjFhyU2tJyakOyeGuP10nOctNjf//+n78zoNroiYWefPk+nz1MUS3PRZ97rzPuOKAoWvkSXeHRB03SJhb9cmabLVXjBwDs1dKcG7zDoAt4pcfCXLcGHQ5XLXmV4p4z+IMALv3IF/la9Zv3K6I4QbdarnD4mOn1MpdCYStExMYljcipTyVjQlQrupcpUGPYPjkVz9H1QOuM/EhblUtmpWiqVMRnsiIrsFaAAjqrBR5x+4SO4KrwohSqX3cocusCvA+/gfml44fQL71Tdyg4W8I5ANutXjo3Jv8N4zSaOqbz5mChBEHgWFd69YHiBrxhi9y9eeaZLgoDuVOAdfAF/eIasE6rMeI9UondSK/PhyonNConN3mtMkcpx2CFyJcEQ63/7k1v+3JJqkdmElYTkCYF3UmfTlcKlVArzKifNplOZLqVSWHRMQWWvWZpstpowJjqJyzEWT2DxsCh9Zi7/fUieOF2UMF1Y/4DlJwTGn+WHpotSYbooERP4eegCjYmHheU4jkUX8Jdj4C+UF9Y/YfnHE4cuBPxIxXsE8jfPoIvEykLqHd67k1w5Z7MV7869xxSpTOEJ8WV22dcjBI/IZooeuYfMLpVz65Hyf0yPhBjV46gqxOJLX3ZiLH6/XP6Zba0wFq0/FBblsktSsLg80v3yhx9+IHmk7NIjLA49wpJYmfPuCPDXpceyS4+wVN3KLo+UXR5xm+VizZbcZqveHcZr9kHGRAVjStWpin1qn/74JKpTfUzzzmZpA52aYzZLscrFxlRKGlOIBL2qSKf+GZU/uTo1Yl+UHoiyy8mUXU4a0zpuu9eYSmEsYrYWaXf+UW0tpOaMkB6J2VpRTRhXZgVt8NyaMN3WStXOQo4xOdoZey/QQXO8F1iw99Ij6UKWKviRivcI9mu8i3jl2J3EykysMptYOdZseuV7jolyJyRsOVM7svUMlUCnfjaPKoXChOiYHsbLC1XOaWvJ1n/B8s8nf1xbC85Wgg3u0EVU+pfpUkz6l5OlP12KY1GKSX+v2SgWJaLZ8BrsBmMKVQ6PqUxh16RWq2HvBf7WkPfCRWxwtsrDOwz5CIsuEiv7dxj467hj8KLiPYKdIvJOzma5xGYfbkxsLdky41P0SJq1GDf4StFmH9ZaLGLBCrkt2FS701/v1JU/in2RioXmFVnx6GI9l2futPzusUjhEa1b6bvFECUWD55iGAa7Myy8qOJnK4zg3cEXHLxgyT9QAsPwSfT4n/XycOW1PFKtVimBrtE8vKKgGKFZqop89u8pr9CasnevcgPlFF2B7XM0vOBgPyy8qKEO0R0BjYF2e0Z3aCppTH5lxquM7jBeZY4im6WdZimarFx1K/vNRsZEJVI2RWJRFhUgb15A57Scy6NK06kJlJ2mU9d7eck6dc1aDoGFZj67R/nKFDOw+P3ZWgn7Zt8bvV7PcLDAyxiblh9+1KAJtIkN/jm8PCbDL0BCjqmgQl5A30z6n59//vnIxeIeUCAseJZoP7HDNXf+M5XT9s00kkd+fHKP8sOPNrt2NtfvzK7z8gQsC4lmQ5Xj+yNJFJZiX4SwUOr3KYqDxWeyL2pCpcY3jd5kMukZUK1ABREI0uK2VtyjimKxXo8ASUkpkn7KUYWlf4qXF/OomvOblaSJogx0AGRNrF8seg7ZbaCRsPcCNS/2XuBvFXkvDIkFrynGtwYq38JC/pIXA0Wx8LtbbnH+oSiDHlL5uFncPvao4K/jFJE9oztC1dH98THx6AL9oeJWZrjeAGi6FO5TMmV7b95HFONWFsjKLNlzZEzO28b3BGRl4JVLyawiKqJZF1xM0Jx3AY0itjdwhtTtfkGUbreL6eKmx9TuvycQ9fL6Y100U/rUtb0JS75QLguWChEnsZZD+maZazkMP7FECY7pi8TStRRJVCYCSz2kfVExLmwzs08gztkH2jeTrWd/dctPZiYWvbqsKCmDcoemKHK394BYCMatlo6+16cO5nHNsNG+mb/2+8RZ10rxqPq34hok3JGJt/QD8Qhbu4FIrO/TUkC7x9AFeMQRKFzVW/lxZWd4f4SHooarVrCogY84ogZeVOZ5RuWgIYlzjgoqexLM7Rm1hlej0EXimHj3DttTdMXK16ei3XCUQFTGzfo9+826sjNFp4oWCtXy982S1y+4PZBvVKjAaTpiqeRVyvw6lRbGWjZ3hNEwpSZLrJxm69TUtZz/hqUb208lubwp5SQKb2CS1Ly3rXVbAH7MKPZEuM++WSkcr5UUowS53BA7Sv5RoWJ1NCN7V2OdDd6vF4If9aloi0pOGxy7JWjbCF3gDSXHNyPjLyTnTugRbue0yAR5A7N7nNshm9gzk3mnrysF4UfkKC6roWZZr9lKuENXj8R99mhcTnQ2Dbs4FBgMI0RhRWJd6b5elBJdMMZULp89xKhkXE5kryjC5c2NoEBgnDY3tC/oWr04VThgaHPhXrZWsIeYsG/GFJJgITA6Jpu1xpeOhXArbQQFAsPu1aJrfClYQNBor1/aw+InWP5K7qcih5iqokc4am/TYUEwpFuKpd3Z4eEFxqKEm6XwnVLimKgx2LxPBZRruFmGDugCr3e4L4R6Tt83+9ufHBYhY6Bda5FdbD6sL75QwAKHUhbbE6ANraAGCYEBJ2DzfbPwHmLYvmgWHhb0Hv0akGKbURGx3r7g60W5stu1ghqKONl83yykUyNY3EpFzB1o7yiSSYg9PEkFsRDGehEoungpg+gTKhO2tomthXik+8M333zzQ9TWwjzSE/NyiIODLsvXdxZBSoqGvFbC1iqH1WhCPHhTzEuKLvagtX31jiAlSx8LbgRxNS2C2Nmi52texLQbcyArL1++fOvGNJosvuPs7/PsKtew8NTAIXXPpsOGqh6awbi6yopzdv5Rz26zvBscAC+c4AByTNTSzEMWXQtj35LOD2ePVHXWIiZNsZEDiJr1wtLdmAO350rN1amxGCWx+yTgEcfWcnVqDeKUb2pkbfvwGOLQeISKTBKG2PN0alrGQTi6n11Lih452NaZ36e6R/RpmWPMFsVjlNLjwZlbKXMRxYJ8CqfGOrubeTDgcV2RhCEdMUVsLW6eKS3ctUTZvEbk0Ag6nckhicHlsrXisWvReHDPBi9BJbKOHLpXATn4ZUjWU8SmPzs56IKy0tiy60hJXbPOprNYn2qXJAywsyZ2LT2mkfBTnTv4EfZ14hQFU3MXnhqCMCRSks3Z/DGNjJGIvyuZARhdzYZqFAdcjknCkI6ozFDJ1FhXaHd6eUXhfLO9KIt4nCp2rxKmhiCMFjmuiyK7oHGF6kpJTTmfIuzT+gwRhiKWS1GfPaRH0uwL6++w+DlWQWw8G5oiT2nqUU5NGtcFQRjKKUfnty9CIsrDXt6GUjKZHPzSmOqEXSP36MK2Vik9964GUSKnBirNRE5NJAwCRkU06PVRE+6YWJ/SPaVpnt8htljfZ8MkDF5zXNtsXStkd/o8wk9ccoXywZRboys0NY9ms1kaTajD2Wzo3FTfBYQBBUYt995yU3PrwT6RhprGJXMqFncBYUDGFNZELyTvm0V1qrcnMHDJ1VIgW6AhqbPVW7lun04TRzdcvTTNE/sK3yRUXNe8cRg1x54APQEe/t3DNCmZCgbwCaOrgOxcmhBxEvZFN2Utx2NdRZ5hElXPXt6haTo2k0bYODwbQjEyq+vDRyHbBwlPKqd9UVvoXRfAO58tGo0MTNC9hkcYgV2jaNWN1nKUt7D8GI8HXykewzecl7WHqtN9yqgeOYi11BBhQDM8Nxb80vTxd5tVH03Pzs+nKUg8Ojw/P5s+ckcUGLyK1q9sEKMkW3/y84paZE6mpbjzeu10NRymTU54fPgxNbCZXCzy5GTyNx4t6u5kq1cn3at/3Vl2Yuezk+7hv66sk0OHcAO7BmGRlZOZlqsbyh8JcnUF1w+29LsiXOshEtg+Sp3Nm6vrySgf/8a1PoNM0FCniVgMp/jmrPULHuLQd3Gh8vKb9V+IyNVNy+FO0SPMSnJ19SxpGOuKb/tAHuFzZ30MHB6xTBf/4SrbknGBH9YdYjzzCANh4TVbLLffX+MjbS3mwpkjRQ9NdxajNKBO9a+nnkqWLpjctpbrmZHiIh/yzs/QI0ZFK2pfuLn9ON4gltvPO+PyyRW/4KjVSgdDPdNOAxryVJxlLuL2RRpduPadIm/AlmgE5w5hdJVRJZMuUnP70Z7A32O5/YyBVxJ8csXlVNHSOUa1OoRsgbaP5ZIrkzu3n8H2Uld6l5MeomXmSAzLHFdiBwOQ8iJFj2Ab/MuE3H7BxHFZLeLl1UPwS/qMNY71bYJqGroTxyXyefUIlPe7El4k20Rc4wFeO0FdonHv3P6QrdUzO0BryQo5rEaKcZF0t3Fnw/rQS6jkti/oZl0xWy05WYPmKTNbRn2KtXvn9pO2Vu3UHB1Dsy7r5dVMaGBddXgo64vcWFQUSZkOs/tcU1Cf04602jRG6UtYCFvL8UfGYLTGHVBnXXA9XEPN6jGQHB5Z74/QPVF+FG8vG5qEu40hsKGtleGPpPmpKK/Irkf1iHAD1jBt4/hk+e/dk7XkLGtN2hERUHzTmX7qRL6Ov9lsdJbV/Pl1fATqSO4VjoFGWHT/8uzZs79E7YscWGjLr7/++nK0jqBl0O8zkC24ncHlsseHWDViX0xAHAt1JMn/SvfNDoGZVEfe2WzfLDG3vzYGv2S+ZWMqfY3K6RqzFHppunhZo3pAhv+Jq34GFoYG4u91JmvkKoEaWtFoTDX5KoZUo+XZnQ+S20/DcWXKAvXdEmNxe5i93ncuKTLQbya2aR1Oz2QJCBlrOZo+jU/AHQFFYzg6MY9DYMSXU9SpDvjM9c7EdXCuF6aLYB2c2jO7wwzpqZr/xlgsM8gHKtkraH4OZ0DSwRlyo4Yr84JLXQdnx0A/jvVJuiTD05v/XZyQrx9zWBpQXIvzauY6uMOombn9oRilpimJv0xTOaAhu1hkCIzpoWJa5rShKop85Xr+LdugU/dHhD29dX13nDoD6vXF/3399b8zBHbj+G4kg6NNc/t/XtV//uJJzNaim3sa0EHauHwsEkS/+8ShqANdAbNH6sWJt06ljsCETrW1aHZwCsw0EdRoDO2vIRb/d3uXSrCzUx2cLqMiIue+mdgN7As5tJ9KV4yxCdImQLUWGIubuOjynjjTd3eamt1AbK76fwTzWsZ+KlWbr8BxEhDq8PhqpOgtTWt1lAu0Op64Z6R3X+Ogj8z91JR99khuP7nPXuOp9NWLxtUtxqKVNHDntbtyj9oB3RDdIHUnZOyzc1VqAGLiuKHOrlYi0NvtfVza+0BujQ6Hca1zBZYs7zWbus+eFn+RvJbjxigN9LNUcXB6g9TIKpW5Z7JWhuZrqIHGTLaZ7Hyz2kS2wm02GtPtFsThxccP79+/geX9rx8+WvttXbyeRYijIYm94AS31PiLdPsi4JFoXA5vaFqanGrMpNP6yShVjKnX+oAdADlkHMx0fbA2BloHIT2pTuugvf/d0zdbW4/9srX15unz/XZre0ZCrR7qEiENi+f2b3e73f9KiQev3JrpekKdzeJU6kN1LEtzyN6kOGkctvRVdR0WzESWA4TVYVdutz+82XIQcIFw/vXmVbvdOifMoKEmT/JgkRbHZz376qu/PovYWl7WB9209auN3MZhS7FM3SSmTR1u69olan9dbv/KHHnvp97ZUvvVY/juW4/ff/jt0+kBLNqL3xwq2XrzcV+Sj70+GtsSXnTPcYJbYnxnyNaKx3dSE62VYAuuLxJaxjkjLCH1sGVqPSqIskyL7+RqhqafewvhYP85RuL9R/vgaNwz+izTN3bGewfg1Rv89+227Iok9dqU+zW32cz4zkT7ImEPMZr1sZTFwmA0hgqkCokgCmg8A/lIyBX3W+Z3NP0Cq2JT2n+K3vjXTwcDw5nPTh//cMbuwfNf0b1X+zomo8aFbhtUPLe/yFrO38JYRLM+qIHcKsgmUEQqivgLSRRTWTqdk81m5psJE02/hqaVLnXeb0FO+HQw55qOuUidOFiwC4pfHvwGaWPr131p9ajxaGTavXvm9uNzoL+Jxyj5ESTMUtTXrtmEoLjTFEk6JoiicS6DvSZLNpt9JrbQs2ELesdCIvLVwQJKmfFRCIt5HeF4dADJZut9W1rNdFM0CuX2x/JHoB45OT09sdy1nIR0C4aloJOZ5ECmIDG8BpAoiAUq9Vg37UW1SP4IyxlSR++8eAOxeLGPuaP/skJisT3BP72D3+Aj79sdINWbbKTZ1PyRtHUtbIM/idpa4ZMa+nUgj2Z50Gg0rlqSZIaI4qylW02qWF4RXeN1xYJQvAEuPVB15+3fYiyaL111wNSfIzD2OyNMCvfK7c+MB/dXbPmFCec63ZrwKKAxNU1FPieJYtYxtSUeSKF8M2Gh7yMotCXTc956ruAf7G1Q4wvnj70ltfcJ8tHTfbnHJkieQrn9iTZ47BwlYWFaOvSn46sLBEmowzvo2Co6QRTQQWiZZk8oFc5DNLT9p3DCwYAy3jpgsBMqKDUneLf5Ev5x7zmUGa/aAIVA5ctDTM9P9XlETslPhf6SbOnzXVuXO1fJIVsQiOm1povKZEW4c+qsq2sD6BMVzk9lrfZv8A1fIAaZuCIiXthTFOLLdT/CR7vmJZs3PxVPSEKMkvUOFuJswnjeMl27BIpyCsXGUlZMWXLivhtYZTbQapU6nB1uy7qk7cEZXAbemHrXMsHE2SsqlrfMT8A+0iAmHvZSZJKxWF06RHLwFIkMzbhvbr/1Vz+vKPkcaLp2q5vbEu62YiuSDPSWvH12NZ0ez46Pp4dX5zpa9NEVHfdtiO76TwMqFPkCGoJ4uIXy2QXDbH+ARveBSxCXRjIWHtfsHLx5vPVb+/aeuf1OTGOGrcWVu6Y2G8kO057KkAZGWgvA4pwNgi40SCtT3T1Jw3SYBJpX5umc2ST3rrLQOhYke2WcDEG8HEGGetPWjzjS7txg3yyynxrlkX5H0oczWXayOk0ww0xxfHj1y/VoNLp+d3aIAnKhBgE3zrgwkzQeXUPzqlbdILefau4Bpf3h8eOn+8y3uZAY3/KIMD52JGAIpdy5/bFzUcIxSjw+RqQSHCMiNHXJHKpXYNfp9tLbQkJbrU5xYzp/AQvnEcQk6rFp2mNmk3NR2IkM/TokLT5Nym9vm2uR6AHdoG4gYbzftxR7Cd967bkoaTqVyCuK61Shp5nd4SNVkj0lD1LWMxpA85haB8dnsr4yhA3Oy6nVBqI+eteGmuGpCG8MXg64bCgGJ8jP6SPC2O50dX3VXH9eTupazsnLly9/jMWDO2t8Ew0vJcxatjuivthKXAGFLKJ4o1tK0OZe4kPNi+b2c0bdFK9Ua//9463nmM6aR2soo+lsd1xApvrQPp/JpoaE1Ka5/Un7Zg5dYHcRrfPql17Xl3riJkBDAXPvEYivZWx2vtZYQ57+rNWGFufBevYgyo4Jpec+VGFQed2Wazly+xPOXQvn9leIR+DIwBkSBqol73h99m05wU1Tz3S96o9Ll3vcBueicf09gOz3xiH4DrJIuwgUFIOYxJKhJXgnmmCnymaduxaakDy5/cJAdne7ZrLI+p2OAewwCsVUtnvBuAZgIBQ/j4+ZiKaGcFbP9j9AO+umEBaU9fTx1ndIsjeGK2jsMvQD5vbzN6Dl7HbBeSLHdWvKEZdVnbZk0hQwRI0vfHYQdwmFJl4mUUdIXLwg3Y81hTEmxuLV1uMP+9jmhb6ybkHtWjy3/6cgl4Zc49vTNZcZ1HrAImjQK711SPgkyE2Xd0NjA6BXi2Cx7vxOQzI1d/ms0Wq/f/y41Wybl+MeFSmcEbNBe/bLk9veBHpoT/cdYYZWTLRxJfX8zpRzXWUJ5fb/FNjg+AxV+MKmv748a2ks2Xf1SNTr0wYyLFC4GrQvtYiBeAMGlSLnugrUwjYtn9payFs/6Pe/nV/qfLjlnYNPohYRqoKBTHVDhhZG23ThdFbS0s51Tc/tf0LE/TqzSTcts+VJhcahfhTunJprOjDPD6fQG4HmJTCjU2WIUqHzfvsrXQ7WzIetNtQJB9HpR6V58OvW1ofTJJPDsNH6Vsv3C6eaJE4YT48Uzu339oq4JpAkX0CSWsQr7EIRsUMCfZFVnLGraO0x/9lBEzsgQg+L94lYLH5DK9+fYuNBeB5APbzvY/FIhSJUvKzR98ztN4Ck+Iu9aAuUTejbmA92j3YHk0QrYACWebGoshciGA3JjRQ9FYvlB4TFi3nCLYTFe4gF2ZBoSphk8+6bYSxC5ygZttkNGpzJ0m5C19nFEOWcPCL0dLN1SG6kXOtKKo9MdLRZlmiFNTGPKKGdupnpiLIoj6R8TwDn9r/0c/urPDuxsbHpNnesKSCJJNcUW+zl+p4ANSeFJt6GNYECZeebg8TFrD3pwwewDP+t0kOTbJhbGAvtjFRxZy1wwcS+J4AnJOE7E9A3879XBPUIOxaJCD71rqUoYqU4FgPHJFl7An3T1kMh5kNbGjV1aF881pp9Y3wpRkng9epoL0KnhnhyoswdnXo7juzsTwFY8NHvTISwIOyLyH7qUpSDiInGXcvsbsAiaHxmLlvr0jwP2W3HoE5Vuvu/QqGwcyRdvu5V421XTqJWB9ecGMuPyNYaRCM+1GNguxvNsX2zWIxSyAanljLJvOo7/fWeXMAA9EtVF8PnayXb4JwWdnuhiQuF7gDb4MvUxienCcLcscHnfE+ORAJ1wMQPTFmb2x/QRb2nhTwvdaSP9UQtsrZATVJd/72iptYiuBttlYM5x84BovdOeuO3cV/F8c1Eg22KIm7LNwnO5HkoiDIrtx+t/X7lyM7uthnaRla70jtzExaBhrGs8+tPOG+KLQ+IoaQ3Hqkt2eChCdl5DA3PcmrjtZdxQxz57G0kXqDvCD2SE29OUeQgWw5/xyo1t5/YE1AU4EfEIDOwUVc20iKwVEWxV1trXzCSu1ELrRilNWwMW3azRo3NNhIYi/TW55ovRwRHuh7htRx0JMoFgP6BpHiREkPNbrJptlZ034zYK7KUuh/j8q4LwTChFknZm1hXbsBSWLvGVxsDgDQqsmJ06Uq9MttMjZKUDhSEv4rokf5uorha+R7Qztsl667xvegoFrRN9e1HqDkROZAN9Z25RwWJu9lrfKTsVPysQ/VMl48bDaBIF5tBQfVEiV//PUR+z5SvZrMzoO9NNFM37UmNb2qSsr/1eEuHKIxPLhPtjPJbX9k2904m1PI5WtaS0Ilegijpuj4Yi/roeHaoSPBP8fPb1+4JyN3vXZJV76AZPhqeSdaGLAIxB1CTrD/vl7sQdQB0e7fKjEUNvT51o9+M8J5Amzuop+wSUQspuO7Vmwfv0WbRzQ0Y12rGnn26KzBj6EBCx1Hv1Qrk9gd5RasFwInC6rQFlrrUMjtWkvrKV+C48qzlcDs332+jACSaLznhKtCxmwALGtv664wlT5MUJ7vfIcmpGT15xcAOBQGSAt9cXH9/NKFrBXL7yVgU6laXf5lOr2V5wBor8/bS3JRFMJPkWteqCc7pol7smiGKHGciwnh/QKc3b7zse7vtVA/6ZVsf21AwiKIR7JsJXs/ZMUrlpBglGdqKlzb0xfXTMRw0X6I2M7ScUhW1Zq7vLZfDYxoj830OJLS3XHeaGifNyM3KM7qEYG/5CDKJbzHcJ7cf5epSxvjictHEQdXVpiambffnKJBJuKSM3OxPabMWCmOmOmi7aOsTNm524uYEQlOcUBconrO6wuEJJtq32JFX1PrvcOfI7ffWtao116Mag81ZBDGJs0+QdPZx6vfZacQiFFo4gE7J4zfaAgWcxFY9cfkWis/6ABoUKDDnVVtDdFc5tfvrv89eLN/M4fL7sAg2t5xv/+TfNxNK/Bg4+1JL4MYoUSeulLwkdpq5t85CKAP6CIrHv+5rjsK7gBJ74zOxUQz0V38J0YXnUfVtbc1mZnYZAGwRFaGLMqN4W7cjCUU0vrEvXWXCv8T8ajg+28hd22JRuBY0LVDMPSo9eZRNF8gGh54Jj30U3r1geAHn9tfr9R+92HjXe4F34EV1Djq7k00FRtVYWJLCER3CC97vmWHDd9wxCcapMprjt2dN6QUKgf9Ud8CYj/DP5H+cH0esGvZ3CIoONC5Rac5Hit3Hb0Y2674Q9M9wzw60ibn9gQ1O5vajXMSRDWS7O9hpFjMyqrXe4sIWgQhe14qeiV3dhYpMAzdz6HHWOwiMrY8HmLwUh193HCyEE4hQ5QbFukLLQtqrCsZ8F1YE2qUTZn7P3P5oXA5NNRcjUzFFEawuFxOjv3aBq9/cmS9HkibqkgQGPY7b4Ezs/nxPVyRZFFcjpWOhIOf3yv6EYt8yJBbUZY9bHDx/g4LF9xXleqWJ0FQWj+ZNwYmN3+QcpbRzDryqA3PvSLJFWZZFzbaV293Bcjyf7PSCsrMzGY8HN7dd0bY1ET0n7l1LmKI3OR+8WmMnujJY2RowpY4TG/9UP1i4etXlEc64OXj+Ht37sI8OqtO01UXHxuPfPEYpmnsXXb2eyLdweMZkuds5tR1MEgr8K8ZK27uZ95ocNsApKoc/Eh8TJOamBt+KMXbGN5K+/xHnzbz/7WD/cm70+/1ev/nt6wvt4CNG4s2Ltty9Ge8YDDUBRxlxfKQ/kppL8/OPP/73F5FzGoM3KJVFzRef/X6zN5m/XiwvL8/9L0JeXFwOFov5vGc0+96qQvVUa97nO5kr4JkUC62Ng14fQyf+1QsT59LYn3778N7PpdE8vX8LXtPp38n0pyRrLefZs2dBXlE8BprdxMgwRHCvb26Mg5395kpuK09RPg3OrUK5d4/9HKv9tnbk+iQUK2oGHeK2B8rtJ7AYg+KrfOP8+2aJWBiaGVg2ExO09z/++jgh905cBfywBeAAAAj6SURBVCZpT+wKObHIkZMZ//4I0kdNESQszGcXdGINoZ1zn2XqacKqpJEuyKSu7e/vP3/1FKVkQtJ4//TVi/02sPdI43wAlnz6Vybjuf2ekYNsDpymEc4rklhOiNlBLBDTFlTSCvTpakKCkZNoXpFjci0knhuA8GpncyxpbZSqi/+33+7oWnccNgMl0eDCzQqRZj3DCz+elNtPnAWSnFfEuzqhQJmDIyEWo5TrTGzKmc0aHFe00f5AemE5ecvdrj6uRW5D/Lm0cLW8uf0K1ISn9fg5jUE8eE/O2KpILLdgHo3LKRQPTtP9Uzv6stTr/VfIyETm1XMx5ro6Yq1IPHjCvlnk7CA/t9+bQKRV07cqkkoFalT6XnRRpvZATHs5WGDJmYDFCqu7gC7W5fYz3vlj3mpHYm5/dJ0FatWkgAc4+ovk9UhISFxw4Nn65ZvwmPAdKkF7ZWLR12w6tdnIIWwb5fa7HtVcjgYpOWVPtxL/7giY++gRlFcU297PxGJHHrHRFczCZ2KH8opSvm+miUmOak9Uks0wRyHe7/tmvBV73UwsdsG4UL5Z6h7iF//M/NYbFR8XKh1pJCWB1NTw2t79sBBuoiEnmVhwQGsyubFI9UfQkZVfRXgk4lGNwSD+ynMgVVd6grp1Wf0+/gh8nZ0g2D4HFoZoBpXz5fbnzyuqErNZ68kg9sYVTZ4IPdGOr3tBBwa1srFOLeHZ5DQ7IpmzsBiDSyZEYXGdWvJ7xjWKnNNI7gjzotxrRsrA7FZo5la/jN4wNK1P09EY6FIh+wJVvgDjcMMLAgswCd0q1eVJcGy+i8XD5/bjA293JVmLrFiYtlGjobg3Y2sZ0ooqx7AoZmuhyhOgh5rVzE6ARSdyr2OX6TV0scGZ2ElZHzWj43z/gyxL9IiwiH6O2+p2elRg12zyDUDnTr9uRr75TWLRCd3p6pdCinZOyhOInT+GwoZQbv/Lt2/ftsK5/bHIInjFLsEdSkrFRUXRQM4dboSCE9wylEEfPpocllRJ+uRIfExeZWiaoRX+oM9f2gEW5lXw923wbaVazWo28kLZ3wz9MmprRSPOaHRaYRAgp3bFnrNWUBLIROVZq16h6ch3DArtj4SzPgxND/o8JOSFHpzdqEI/mvYqP1huf6p9gbGYgOBIYvULsFNz+q11CCyO5VU1FvexkX3hcHlf04IAy0NAyM4giLMBZXUpU/Jsktuf+o1hjEVPDIIF1Qvoibr96sE52Y0puOAiOX+h8NbSujxEsjLEomoTjadgMWyJfEQKl4hmU3P7g+BjdDKZm59KfIvFOQotMXIZmmVSQJdnYCw4rk8feKF4KDYWLLl1Yc8JodihMfmVoUdFiQHRhbEIjnubQfWX3CyX2Kx/JnZCbv/fw3lFqdYirRFBflfy2LUWeS04sw9BxFGhHOF7fJMcWosMFMxrsIC0eJtpwZYL5Pb/9A//202Z36pnTGKOrqAr6nB5zSbIZduLsX0A+wJRtrAbMEMaFihUGH2KtOi36rNz71JtLSdxd4+YoxQsWmLvQbGAyssPvk3BAsX1boRFAo+sy+33eYQlDlBM4REcV/qQPEJP5NE6LLpoaboYj3jpdjgHDSXiMfAiqlN5nJ1WScyYqxJHVuNjOJ0svj4ITs9Dh4EzXmUni8+tzFFkIh7tNEvRSWPiiYw5qmz737mIYOETI/TWgyy+UGahn24XGVO6Tn3imuAhnZqQSVltin4gu7ot+/aF5If6Q85ZxvTXmtz+eCxyOJNS8oVUCAvdJ9FjUOdzcFu+3H4iryjL1oJcrvuU2dD9/Trm2hdvDbTmE4+xvYethfLnPYGhXhM2uOTl+6hn+kDIgUWuGKXkb8kmZn0sdM/yhMxQc1fUawsv279xDACX8C2xArn9URscCTT/YySgTfqpnoiC4pqOZIMn7ZuFxpSYXR/L7WczMvLZpg2c1El1Wx9X3Tts81R08jcbir7kiqXzr3+karlpHOoV9Nkf+1iY7gebzswVVbRZKjQh5DdD//bkyy+foD2SH2QJTp7ACHj7VGAY52QJeIFrswI3NiEYqvro3JTY4JElOqcB/vVagn5uuHKVz5PbH9mz8SvDoVQoA50woKqNO9mCPrtbnncseYoOZbkCAG9wQvfTHy0fIoUCuf3Ot+px+UJRdnd3j46Odned3/iFosj18+uWpKyIO0cdRe7iv+7tRuocjfli9kX/KNazopjS+bWpW5by4ju3WIpl6eb1uW4qVny0XFRE5LK1IF0owC+67hyMFByQFL3QYXH+T9wh/xquAzqn/Zy5/d53dYG0Hyltb0+57R0DHfyL/JtXOrZBRVRHOA8R5/bjA894dOGdroPyBFB852cq/0/X+uShPUTP/nFBoTFBLH57er/yqwJtr6p71JrbbCV8hFFGbv+fPld58g0+Z6fAngA79tdrNi1bHahY1uwJrF/LefjiYpHfvnggLGqbxij9AbFI5ZHPj8Xvjke4pMMiQzEHnwMLLDuD0y8jx1R6B1j6J01y84fAwqCIYyod2UkcYJme2y9/bizy61Q4pofCYo1OTbG1PjtdFLK1HhSLtftmGbn9nxWLfDb4A2KRZYN7R0KHT43ufW4shNzHYKNf7kFkp5H4qsEB2Tm+Y/U5sMB6JL/P/lB65N77Zp8Ni9+dfZGa2/+fwCLvGt/nwyK6xudEKJAfu/jsWGgc+bELjy5oN6c4NqYHw8Jv1jlfiyY+wJGV249jXT9P+QHqkVKRPQGsR+5ZHD2SmUuTYl/I1vbnK12lsH2hWy/uV54rOe2LOBYnQHZypNzkKRl4F7IMwneCi2gdsrJIVganxda1uMmpvxAk4vUlGbVK/sVfK8IDcf4iit4F+kEZikVilLzI2FpvZ8eABf44F+i3R16E7sQfya68Y9TW5/aHxpSr2fQxoTvOAuia3P5a7CNrPN5VQpE8aOUHhfTglR8UyYMWwirunap3Bz9CuY9U8DGYZOUqWdlplvjIGuqZD31yrhYbEw8rVzcYU5UYUzX2qhWvZ/jGtbTc/jQrdW10P58c3U+FA/RLhWOUMqL708YUqhwfUzU+pv8P6qyIZIcb7/0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/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1" y="3179560"/>
            <a:ext cx="1623969" cy="11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676</Words>
  <Application>Microsoft Office PowerPoint</Application>
  <PresentationFormat>Presentación en pantalla (4:3)</PresentationFormat>
  <Paragraphs>209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JDM</dc:creator>
  <cp:lastModifiedBy>JDM</cp:lastModifiedBy>
  <cp:revision>61</cp:revision>
  <dcterms:created xsi:type="dcterms:W3CDTF">2021-05-19T16:50:39Z</dcterms:created>
  <dcterms:modified xsi:type="dcterms:W3CDTF">2021-09-01T06:08:06Z</dcterms:modified>
</cp:coreProperties>
</file>