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82" r:id="rId3"/>
    <p:sldId id="281" r:id="rId4"/>
    <p:sldId id="257" r:id="rId5"/>
    <p:sldId id="283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03" autoAdjust="0"/>
  </p:normalViewPr>
  <p:slideViewPr>
    <p:cSldViewPr>
      <p:cViewPr varScale="1">
        <p:scale>
          <a:sx n="61" d="100"/>
          <a:sy n="61" d="100"/>
        </p:scale>
        <p:origin x="2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5CFF0-5C74-456C-A221-ABE615619F7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58CC-66EE-4821-8800-2CB192EAF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5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주차</a:t>
            </a:r>
            <a:r>
              <a:rPr lang="en-US" altLang="ko-KR"/>
              <a:t>( </a:t>
            </a:r>
            <a:r>
              <a:rPr lang="ko-KR" altLang="en-US"/>
              <a:t>폼 구성 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5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4" y="344234"/>
            <a:ext cx="17652324" cy="9597246"/>
            <a:chOff x="316695" y="344234"/>
            <a:chExt cx="17652324" cy="95972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695" y="344234"/>
              <a:ext cx="17652324" cy="95972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98959" y="5049646"/>
            <a:ext cx="4878641" cy="186422"/>
            <a:chOff x="6703537" y="2971988"/>
            <a:chExt cx="4878641" cy="1864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3537" y="2971988"/>
              <a:ext cx="4878641" cy="1864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218C87C-62C3-44DE-BE73-3AE618C2781A}"/>
              </a:ext>
            </a:extLst>
          </p:cNvPr>
          <p:cNvSpPr txBox="1"/>
          <p:nvPr/>
        </p:nvSpPr>
        <p:spPr>
          <a:xfrm>
            <a:off x="6513036" y="2588312"/>
            <a:ext cx="6067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>
                <a:latin typeface="맑은 고딕" panose="020B0503020000020004" pitchFamily="50" charset="-127"/>
                <a:ea typeface="맑은 고딕" panose="020B0503020000020004" pitchFamily="50" charset="-127"/>
              </a:rPr>
              <a:t>CAPSTONE DESIGN</a:t>
            </a:r>
            <a:endParaRPr lang="ko-KR" altLang="en-US" sz="8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래픽 9" descr="연결">
            <a:extLst>
              <a:ext uri="{FF2B5EF4-FFF2-40B4-BE49-F238E27FC236}">
                <a16:creationId xmlns:a16="http://schemas.microsoft.com/office/drawing/2014/main" id="{E76AFF6D-C08A-46A4-A96D-07339B3EA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65808" y="3763597"/>
            <a:ext cx="1828800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EF4CAA-B9AB-4440-8AA7-1827C184E941}"/>
              </a:ext>
            </a:extLst>
          </p:cNvPr>
          <p:cNvSpPr txBox="1"/>
          <p:nvPr/>
        </p:nvSpPr>
        <p:spPr>
          <a:xfrm>
            <a:off x="6462906" y="5656969"/>
            <a:ext cx="659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latin typeface="맑은 고딕" panose="020B0503020000020004" pitchFamily="50" charset="-127"/>
                <a:ea typeface="맑은 고딕" panose="020B0503020000020004" pitchFamily="50" charset="-127"/>
              </a:rPr>
              <a:t>CLIENT TEAM</a:t>
            </a:r>
            <a:endParaRPr lang="ko-KR" altLang="en-US" sz="7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85FEC-2B3D-4C75-AE91-AC3AE8255B94}"/>
              </a:ext>
            </a:extLst>
          </p:cNvPr>
          <p:cNvSpPr txBox="1"/>
          <p:nvPr/>
        </p:nvSpPr>
        <p:spPr>
          <a:xfrm>
            <a:off x="11125200" y="9011760"/>
            <a:ext cx="14188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고현정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김지민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이민영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신희찬</a:t>
            </a:r>
            <a:endParaRPr lang="ko-KR" altLang="en-US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99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DEA0644-A0F4-4297-810A-2CE77C79C912}"/>
              </a:ext>
            </a:extLst>
          </p:cNvPr>
          <p:cNvSpPr txBox="1"/>
          <p:nvPr/>
        </p:nvSpPr>
        <p:spPr>
          <a:xfrm>
            <a:off x="243281" y="226503"/>
            <a:ext cx="3934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로그인 폼</a:t>
            </a:r>
            <a:r>
              <a:rPr lang="en-US" altLang="ko-KR" sz="3200"/>
              <a:t>(</a:t>
            </a:r>
            <a:r>
              <a:rPr lang="en-US" altLang="ko-KR" sz="3200" err="1"/>
              <a:t>LoginForm</a:t>
            </a:r>
            <a:r>
              <a:rPr lang="en-US" altLang="ko-KR" sz="3200"/>
              <a:t>)</a:t>
            </a:r>
            <a:endParaRPr lang="ko-KR" altLang="en-US" sz="320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B912EF0-9C94-4C32-BC93-C75D6F06E9E5}"/>
              </a:ext>
            </a:extLst>
          </p:cNvPr>
          <p:cNvGrpSpPr/>
          <p:nvPr/>
        </p:nvGrpSpPr>
        <p:grpSpPr>
          <a:xfrm>
            <a:off x="232395" y="1241904"/>
            <a:ext cx="13857235" cy="8514280"/>
            <a:chOff x="301301" y="1015068"/>
            <a:chExt cx="7432535" cy="5276674"/>
          </a:xfrm>
        </p:grpSpPr>
        <p:sp>
          <p:nvSpPr>
            <p:cNvPr id="2" name="원통형 1">
              <a:extLst>
                <a:ext uri="{FF2B5EF4-FFF2-40B4-BE49-F238E27FC236}">
                  <a16:creationId xmlns:a16="http://schemas.microsoft.com/office/drawing/2014/main" id="{BF345A95-62D1-4DCE-9C60-8E90B871939E}"/>
                </a:ext>
              </a:extLst>
            </p:cNvPr>
            <p:cNvSpPr/>
            <p:nvPr/>
          </p:nvSpPr>
          <p:spPr>
            <a:xfrm>
              <a:off x="301301" y="2833921"/>
              <a:ext cx="947956" cy="1543574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DB</a:t>
              </a: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3FA434D-BBCC-4830-8B56-6A2A72880DAE}"/>
                </a:ext>
              </a:extLst>
            </p:cNvPr>
            <p:cNvSpPr/>
            <p:nvPr/>
          </p:nvSpPr>
          <p:spPr>
            <a:xfrm>
              <a:off x="2508310" y="1015068"/>
              <a:ext cx="1028846" cy="5276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</a:rPr>
                <a:t>서버</a:t>
              </a:r>
              <a:endParaRPr lang="en-US" altLang="ko-KR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2DD727D-2D73-46DB-B81F-2A95BF09C38B}"/>
                </a:ext>
              </a:extLst>
            </p:cNvPr>
            <p:cNvCxnSpPr/>
            <p:nvPr/>
          </p:nvCxnSpPr>
          <p:spPr>
            <a:xfrm>
              <a:off x="1249257" y="3388644"/>
              <a:ext cx="11912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F217523E-352D-4D95-B3D9-C8C003B77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9258" y="3849514"/>
              <a:ext cx="11912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1CD952-F044-49F3-9A06-BB5131991A18}"/>
                </a:ext>
              </a:extLst>
            </p:cNvPr>
            <p:cNvSpPr/>
            <p:nvPr/>
          </p:nvSpPr>
          <p:spPr>
            <a:xfrm>
              <a:off x="5435854" y="2612446"/>
              <a:ext cx="2297982" cy="178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C844E64-9A5E-48BE-8895-46F64AADB135}"/>
                </a:ext>
              </a:extLst>
            </p:cNvPr>
            <p:cNvCxnSpPr>
              <a:cxnSpLocks/>
            </p:cNvCxnSpPr>
            <p:nvPr/>
          </p:nvCxnSpPr>
          <p:spPr>
            <a:xfrm>
              <a:off x="3600551" y="3847742"/>
              <a:ext cx="18116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588F8E-333E-463D-BE6A-E367A452CFFB}"/>
                </a:ext>
              </a:extLst>
            </p:cNvPr>
            <p:cNvSpPr txBox="1"/>
            <p:nvPr/>
          </p:nvSpPr>
          <p:spPr>
            <a:xfrm>
              <a:off x="3851624" y="4091381"/>
              <a:ext cx="1440845" cy="5722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/>
                <a:t>(</a:t>
              </a:r>
              <a:r>
                <a:rPr lang="ko-KR" altLang="en-US"/>
                <a:t>접속</a:t>
              </a:r>
              <a:r>
                <a:rPr lang="en-US" altLang="ko-KR"/>
                <a:t>) SS_LoginResult</a:t>
              </a:r>
            </a:p>
            <a:p>
              <a:r>
                <a:rPr lang="en-US" altLang="ko-KR"/>
                <a:t>(</a:t>
              </a:r>
              <a:r>
                <a:rPr lang="ko-KR" altLang="en-US"/>
                <a:t>실패</a:t>
              </a:r>
              <a:r>
                <a:rPr lang="en-US" altLang="ko-KR"/>
                <a:t>)</a:t>
              </a:r>
              <a:r>
                <a:rPr lang="en-US" altLang="ko-KR" sz="180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 SS_LoginFaild</a:t>
              </a:r>
              <a:endParaRPr lang="en-US" altLang="ko-KR"/>
            </a:p>
            <a:p>
              <a:endParaRPr lang="ko-KR" altLang="en-US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7A7851B-776B-4619-9AF2-B64263590D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0551" y="3439744"/>
              <a:ext cx="17695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47751E-F5C6-4E4E-8153-89206421E79A}"/>
                </a:ext>
              </a:extLst>
            </p:cNvPr>
            <p:cNvSpPr txBox="1"/>
            <p:nvPr/>
          </p:nvSpPr>
          <p:spPr>
            <a:xfrm>
              <a:off x="4147034" y="2953331"/>
              <a:ext cx="746474" cy="228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로그인 요청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24054C-E6A7-4614-8726-0CB3C94A814C}"/>
                </a:ext>
              </a:extLst>
            </p:cNvPr>
            <p:cNvSpPr txBox="1"/>
            <p:nvPr/>
          </p:nvSpPr>
          <p:spPr>
            <a:xfrm>
              <a:off x="4134402" y="3864104"/>
              <a:ext cx="746474" cy="228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로그인 응답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74EA73-23ED-4F39-9A2A-459C9F471929}"/>
                </a:ext>
              </a:extLst>
            </p:cNvPr>
            <p:cNvSpPr txBox="1"/>
            <p:nvPr/>
          </p:nvSpPr>
          <p:spPr>
            <a:xfrm>
              <a:off x="3699545" y="3118842"/>
              <a:ext cx="1745005" cy="228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err="1"/>
                <a:t>CS_Login</a:t>
              </a:r>
              <a:r>
                <a:rPr lang="en-US" altLang="ko-KR"/>
                <a:t>(</a:t>
              </a:r>
              <a:r>
                <a:rPr lang="en-US" altLang="ko-KR" err="1"/>
                <a:t>txt_id.Text,txt_pw.Text</a:t>
              </a:r>
              <a:r>
                <a:rPr lang="en-US" altLang="ko-KR"/>
                <a:t>)</a:t>
              </a:r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3333967-1C2C-4C3F-A976-EA95FBFD30C6}"/>
              </a:ext>
            </a:extLst>
          </p:cNvPr>
          <p:cNvSpPr txBox="1"/>
          <p:nvPr/>
        </p:nvSpPr>
        <p:spPr>
          <a:xfrm>
            <a:off x="9855560" y="3946163"/>
            <a:ext cx="4183778" cy="2849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Login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버튼을 통해 접속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</a:t>
            </a:r>
            <a:r>
              <a:rPr lang="ko-KR" altLang="ko-KR" sz="18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비접속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학생과 교수는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ID, PW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서버 접속 후 학생과 교수가 서로 다른 프로그램이 나온다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비밀번호 유효성검사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=&gt;32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글자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숫자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!,@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입력가능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유효성검사까지 끝내고 전달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B71E41-EEA8-44A2-A06D-1F965D8E8DB6}"/>
              </a:ext>
            </a:extLst>
          </p:cNvPr>
          <p:cNvSpPr/>
          <p:nvPr/>
        </p:nvSpPr>
        <p:spPr>
          <a:xfrm>
            <a:off x="15483222" y="2999085"/>
            <a:ext cx="2590800" cy="164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학생 메인 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351A48-E374-4EA9-8CE4-E8E85976BB22}"/>
              </a:ext>
            </a:extLst>
          </p:cNvPr>
          <p:cNvSpPr/>
          <p:nvPr/>
        </p:nvSpPr>
        <p:spPr>
          <a:xfrm>
            <a:off x="15466665" y="5371105"/>
            <a:ext cx="2590800" cy="164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교수 메인 폼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A71E9D7-A626-4D4A-ACEC-78B2B0E33D76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4089630" y="3819385"/>
            <a:ext cx="1393592" cy="118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B89D1D4-B75D-4ABF-86FC-64FC55B524D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4133732" y="5422082"/>
            <a:ext cx="1332933" cy="76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93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DEA0644-A0F4-4297-810A-2CE77C79C912}"/>
              </a:ext>
            </a:extLst>
          </p:cNvPr>
          <p:cNvSpPr txBox="1"/>
          <p:nvPr/>
        </p:nvSpPr>
        <p:spPr>
          <a:xfrm>
            <a:off x="243281" y="226503"/>
            <a:ext cx="4994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학생 메인 폼</a:t>
            </a:r>
            <a:r>
              <a:rPr lang="en-US" altLang="ko-KR" sz="3200"/>
              <a:t>(</a:t>
            </a:r>
            <a:r>
              <a:rPr lang="en-US" altLang="ko-KR" sz="3200" err="1"/>
              <a:t>student_main</a:t>
            </a:r>
            <a:r>
              <a:rPr lang="en-US" altLang="ko-KR" sz="3200"/>
              <a:t>)</a:t>
            </a:r>
            <a:endParaRPr lang="ko-KR" altLang="en-US" sz="320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B912EF0-9C94-4C32-BC93-C75D6F06E9E5}"/>
              </a:ext>
            </a:extLst>
          </p:cNvPr>
          <p:cNvGrpSpPr/>
          <p:nvPr/>
        </p:nvGrpSpPr>
        <p:grpSpPr>
          <a:xfrm>
            <a:off x="369118" y="835867"/>
            <a:ext cx="14794682" cy="8803433"/>
            <a:chOff x="369118" y="835867"/>
            <a:chExt cx="7935348" cy="5455875"/>
          </a:xfrm>
        </p:grpSpPr>
        <p:sp>
          <p:nvSpPr>
            <p:cNvPr id="2" name="원통형 1">
              <a:extLst>
                <a:ext uri="{FF2B5EF4-FFF2-40B4-BE49-F238E27FC236}">
                  <a16:creationId xmlns:a16="http://schemas.microsoft.com/office/drawing/2014/main" id="{BF345A95-62D1-4DCE-9C60-8E90B871939E}"/>
                </a:ext>
              </a:extLst>
            </p:cNvPr>
            <p:cNvSpPr/>
            <p:nvPr/>
          </p:nvSpPr>
          <p:spPr>
            <a:xfrm>
              <a:off x="369118" y="1760639"/>
              <a:ext cx="947956" cy="1543574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DB</a:t>
              </a: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3FA434D-BBCC-4830-8B56-6A2A72880DAE}"/>
                </a:ext>
              </a:extLst>
            </p:cNvPr>
            <p:cNvSpPr/>
            <p:nvPr/>
          </p:nvSpPr>
          <p:spPr>
            <a:xfrm>
              <a:off x="2508309" y="1015068"/>
              <a:ext cx="1291904" cy="5276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</a:rPr>
                <a:t>서버</a:t>
              </a:r>
              <a:endParaRPr lang="en-US" altLang="ko-KR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2DD727D-2D73-46DB-B81F-2A95BF09C38B}"/>
                </a:ext>
              </a:extLst>
            </p:cNvPr>
            <p:cNvCxnSpPr/>
            <p:nvPr/>
          </p:nvCxnSpPr>
          <p:spPr>
            <a:xfrm>
              <a:off x="1317074" y="2315362"/>
              <a:ext cx="11912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F217523E-352D-4D95-B3D9-C8C003B77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7075" y="2776232"/>
              <a:ext cx="11912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54531DB4-4A95-4AF4-B6FD-9F232D1D24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2949" y="3047806"/>
              <a:ext cx="2130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D2ADCE-2638-4D79-8AB6-679DB4838E01}"/>
                </a:ext>
              </a:extLst>
            </p:cNvPr>
            <p:cNvSpPr/>
            <p:nvPr/>
          </p:nvSpPr>
          <p:spPr>
            <a:xfrm>
              <a:off x="6005919" y="2693520"/>
              <a:ext cx="2297982" cy="610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</a:rPr>
                <a:t>학생이 텍스트와 이미지 둘 다 교수님에게 전송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1CD952-F044-49F3-9A06-BB5131991A18}"/>
                </a:ext>
              </a:extLst>
            </p:cNvPr>
            <p:cNvSpPr/>
            <p:nvPr/>
          </p:nvSpPr>
          <p:spPr>
            <a:xfrm>
              <a:off x="6006484" y="835867"/>
              <a:ext cx="2297982" cy="1787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</a:rPr>
                <a:t>교수님께서 출석 버튼 활성화를 하시면 학생 출석 버튼이</a:t>
              </a:r>
            </a:p>
            <a:p>
              <a:pPr algn="ctr"/>
              <a:r>
                <a:rPr lang="ko-KR" altLang="en-US">
                  <a:solidFill>
                    <a:sysClr val="windowText" lastClr="000000"/>
                  </a:solidFill>
                </a:rPr>
                <a:t>활성화되며 </a:t>
              </a:r>
              <a:r>
                <a:rPr lang="en-US" altLang="ko-KR">
                  <a:solidFill>
                    <a:sysClr val="windowText" lastClr="000000"/>
                  </a:solidFill>
                </a:rPr>
                <a:t>900</a:t>
              </a:r>
              <a:r>
                <a:rPr lang="ko-KR" altLang="en-US">
                  <a:solidFill>
                    <a:sysClr val="windowText" lastClr="000000"/>
                  </a:solidFill>
                </a:rPr>
                <a:t>초까지 활성화된다</a:t>
              </a:r>
              <a:r>
                <a:rPr lang="en-US" altLang="ko-KR">
                  <a:solidFill>
                    <a:sysClr val="windowText" lastClr="000000"/>
                  </a:solidFill>
                </a:rPr>
                <a:t>. 900</a:t>
              </a:r>
              <a:r>
                <a:rPr lang="ko-KR" altLang="en-US">
                  <a:solidFill>
                    <a:sysClr val="windowText" lastClr="000000"/>
                  </a:solidFill>
                </a:rPr>
                <a:t>초 이후는 결석 처리이며</a:t>
              </a: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600</a:t>
              </a:r>
              <a:r>
                <a:rPr lang="ko-KR" altLang="en-US">
                  <a:solidFill>
                    <a:sysClr val="windowText" lastClr="000000"/>
                  </a:solidFill>
                </a:rPr>
                <a:t>초까지는 출석 이후는 지각 처리 된다</a:t>
              </a:r>
              <a:r>
                <a:rPr lang="en-US" altLang="ko-KR">
                  <a:solidFill>
                    <a:sysClr val="windowText" lastClr="000000"/>
                  </a:solidFill>
                </a:rPr>
                <a:t>.</a:t>
              </a:r>
            </a:p>
            <a:p>
              <a:pPr algn="ctr"/>
              <a:r>
                <a:rPr lang="ko-KR" altLang="en-US">
                  <a:solidFill>
                    <a:sysClr val="windowText" lastClr="000000"/>
                  </a:solidFill>
                </a:rPr>
                <a:t>출석 버튼을 클릭하면 </a:t>
              </a:r>
              <a:r>
                <a:rPr lang="en-US" altLang="ko-KR">
                  <a:solidFill>
                    <a:sysClr val="windowText" lastClr="000000"/>
                  </a:solidFill>
                </a:rPr>
                <a:t>900</a:t>
              </a:r>
              <a:r>
                <a:rPr lang="ko-KR" altLang="en-US">
                  <a:solidFill>
                    <a:sysClr val="windowText" lastClr="000000"/>
                  </a:solidFill>
                </a:rPr>
                <a:t>초 이후 외에는 클릭한 시간이</a:t>
              </a:r>
            </a:p>
            <a:p>
              <a:pPr algn="ctr"/>
              <a:r>
                <a:rPr lang="ko-KR" altLang="en-US">
                  <a:solidFill>
                    <a:sysClr val="windowText" lastClr="000000"/>
                  </a:solidFill>
                </a:rPr>
                <a:t>출석 버튼에 나타난다</a:t>
              </a:r>
              <a:r>
                <a:rPr lang="en-US" altLang="ko-KR">
                  <a:solidFill>
                    <a:sysClr val="windowText" lastClr="000000"/>
                  </a:solidFill>
                </a:rPr>
                <a:t>.</a:t>
              </a: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C844E64-9A5E-48BE-8895-46F64AADB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5116" y="1596038"/>
              <a:ext cx="2130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B91137B-69FA-4481-80D1-0102DAB0DAFE}"/>
                </a:ext>
              </a:extLst>
            </p:cNvPr>
            <p:cNvSpPr/>
            <p:nvPr/>
          </p:nvSpPr>
          <p:spPr>
            <a:xfrm>
              <a:off x="6006484" y="3930903"/>
              <a:ext cx="2297982" cy="504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학생이 이미지만 교수님에게 전송</a:t>
              </a:r>
              <a:endPara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B188221-09F9-4C6B-A17D-BEC4C7AE2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2948" y="4183194"/>
              <a:ext cx="2130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657C0A-21BE-4217-A6AB-5CA2D3965A6E}"/>
                </a:ext>
              </a:extLst>
            </p:cNvPr>
            <p:cNvSpPr/>
            <p:nvPr/>
          </p:nvSpPr>
          <p:spPr>
            <a:xfrm>
              <a:off x="6006484" y="4511161"/>
              <a:ext cx="2297982" cy="13746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</a:rPr>
                <a:t>교수님이 학생을 고르고 </a:t>
              </a:r>
              <a:r>
                <a:rPr lang="en-US" altLang="ko-KR">
                  <a:solidFill>
                    <a:sysClr val="windowText" lastClr="000000"/>
                  </a:solidFill>
                </a:rPr>
                <a:t>ox</a:t>
              </a:r>
              <a:r>
                <a:rPr lang="ko-KR" altLang="en-US">
                  <a:solidFill>
                    <a:sysClr val="windowText" lastClr="000000"/>
                  </a:solidFill>
                </a:rPr>
                <a:t>퀴즈를 선택하면</a:t>
              </a:r>
            </a:p>
            <a:p>
              <a:pPr algn="ctr"/>
              <a:r>
                <a:rPr lang="ko-KR" altLang="en-US">
                  <a:solidFill>
                    <a:sysClr val="windowText" lastClr="000000"/>
                  </a:solidFill>
                </a:rPr>
                <a:t>선택된 학생들에게 뜨는 폼</a:t>
              </a: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o </a:t>
              </a:r>
              <a:r>
                <a:rPr lang="ko-KR" altLang="en-US">
                  <a:solidFill>
                    <a:sysClr val="windowText" lastClr="000000"/>
                  </a:solidFill>
                </a:rPr>
                <a:t>또는 </a:t>
              </a:r>
              <a:r>
                <a:rPr lang="en-US" altLang="ko-KR">
                  <a:solidFill>
                    <a:sysClr val="windowText" lastClr="000000"/>
                  </a:solidFill>
                </a:rPr>
                <a:t>x</a:t>
              </a:r>
              <a:r>
                <a:rPr lang="ko-KR" altLang="en-US">
                  <a:solidFill>
                    <a:sysClr val="windowText" lastClr="000000"/>
                  </a:solidFill>
                </a:rPr>
                <a:t>를 선택하면 </a:t>
              </a:r>
              <a:r>
                <a:rPr lang="en-US" altLang="ko-KR">
                  <a:solidFill>
                    <a:sysClr val="windowText" lastClr="000000"/>
                  </a:solidFill>
                </a:rPr>
                <a:t>flag</a:t>
              </a:r>
              <a:r>
                <a:rPr lang="ko-KR" altLang="en-US">
                  <a:solidFill>
                    <a:sysClr val="windowText" lastClr="000000"/>
                  </a:solidFill>
                </a:rPr>
                <a:t>에 그 값이 저장되며 </a:t>
              </a:r>
              <a:r>
                <a:rPr lang="en-US" altLang="ko-KR">
                  <a:solidFill>
                    <a:sysClr val="windowText" lastClr="000000"/>
                  </a:solidFill>
                </a:rPr>
                <a:t>o </a:t>
              </a:r>
              <a:r>
                <a:rPr lang="ko-KR" altLang="en-US">
                  <a:solidFill>
                    <a:sysClr val="windowText" lastClr="000000"/>
                  </a:solidFill>
                </a:rPr>
                <a:t>또는 </a:t>
              </a:r>
              <a:r>
                <a:rPr lang="en-US" altLang="ko-KR">
                  <a:solidFill>
                    <a:sysClr val="windowText" lastClr="000000"/>
                  </a:solidFill>
                </a:rPr>
                <a:t>x</a:t>
              </a:r>
              <a:r>
                <a:rPr lang="ko-KR" altLang="en-US">
                  <a:solidFill>
                    <a:sysClr val="windowText" lastClr="000000"/>
                  </a:solidFill>
                </a:rPr>
                <a:t>를</a:t>
              </a: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60</a:t>
              </a:r>
              <a:r>
                <a:rPr lang="ko-KR" altLang="en-US">
                  <a:solidFill>
                    <a:sysClr val="windowText" lastClr="000000"/>
                  </a:solidFill>
                </a:rPr>
                <a:t>초안에 클릭하지 않으면 강제로 닫히고 메세지가 뜬다</a:t>
              </a:r>
              <a:r>
                <a:rPr lang="en-US" altLang="ko-KR">
                  <a:solidFill>
                    <a:sysClr val="windowText" lastClr="000000"/>
                  </a:solidFill>
                </a:rPr>
                <a:t>.</a:t>
              </a:r>
              <a:endPara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6CE72DE-EE04-4321-8439-F2026278C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3703" y="3685003"/>
              <a:ext cx="2130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2F2B575-AC26-4258-8F4D-E63C58D98C9D}"/>
                </a:ext>
              </a:extLst>
            </p:cNvPr>
            <p:cNvSpPr/>
            <p:nvPr/>
          </p:nvSpPr>
          <p:spPr>
            <a:xfrm>
              <a:off x="5981284" y="3410003"/>
              <a:ext cx="2297982" cy="411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</a:rPr>
                <a:t>학생이 질문만 교수님에게 전송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8556D66-0120-434E-80D0-778B3E5BBDED}"/>
                </a:ext>
              </a:extLst>
            </p:cNvPr>
            <p:cNvCxnSpPr>
              <a:cxnSpLocks/>
            </p:cNvCxnSpPr>
            <p:nvPr/>
          </p:nvCxnSpPr>
          <p:spPr>
            <a:xfrm>
              <a:off x="3846319" y="5206669"/>
              <a:ext cx="21559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6F1651-905F-4414-AC81-A6584373D0D8}"/>
                </a:ext>
              </a:extLst>
            </p:cNvPr>
            <p:cNvSpPr txBox="1"/>
            <p:nvPr/>
          </p:nvSpPr>
          <p:spPr>
            <a:xfrm>
              <a:off x="4199403" y="3400132"/>
              <a:ext cx="1342552" cy="228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err="1"/>
                <a:t>CS_Questiontext</a:t>
              </a:r>
              <a:r>
                <a:rPr lang="en-US" altLang="ko-KR"/>
                <a:t>(</a:t>
              </a:r>
              <a:r>
                <a:rPr lang="en-US" altLang="ko-KR" err="1"/>
                <a:t>q_Text</a:t>
              </a:r>
              <a:r>
                <a:rPr lang="en-US" altLang="ko-KR"/>
                <a:t>)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CD10E7A-844F-4D68-91EF-28B73C143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8903" y="4969456"/>
              <a:ext cx="2130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C86B6F-E4D9-4AA8-A90A-27B2D7606BEA}"/>
                </a:ext>
              </a:extLst>
            </p:cNvPr>
            <p:cNvSpPr txBox="1"/>
            <p:nvPr/>
          </p:nvSpPr>
          <p:spPr>
            <a:xfrm>
              <a:off x="4448323" y="4526228"/>
              <a:ext cx="911967" cy="228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err="1"/>
                <a:t>CS_QuizOX</a:t>
              </a:r>
              <a:r>
                <a:rPr lang="en-US" altLang="ko-KR"/>
                <a:t>(flag)</a:t>
              </a: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C572DD-D5E3-4873-8DE4-89803D38C7C8}"/>
                </a:ext>
              </a:extLst>
            </p:cNvPr>
            <p:cNvSpPr txBox="1"/>
            <p:nvPr/>
          </p:nvSpPr>
          <p:spPr>
            <a:xfrm>
              <a:off x="4231480" y="2567192"/>
              <a:ext cx="157927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altLang="ko-KR"/>
                <a:t>CS_Question(q_Text,q_Img)</a:t>
              </a:r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6091C7-6E59-49C3-8261-A88C8D6AA9AA}"/>
                </a:ext>
              </a:extLst>
            </p:cNvPr>
            <p:cNvSpPr txBox="1"/>
            <p:nvPr/>
          </p:nvSpPr>
          <p:spPr>
            <a:xfrm>
              <a:off x="4228003" y="3870695"/>
              <a:ext cx="157927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err="1"/>
                <a:t>CS_QuestionImg</a:t>
              </a:r>
              <a:r>
                <a:rPr lang="en-US" altLang="ko-KR"/>
                <a:t>(</a:t>
              </a:r>
              <a:r>
                <a:rPr lang="en-US" altLang="ko-KR" err="1"/>
                <a:t>q_Img</a:t>
              </a:r>
              <a:r>
                <a:rPr lang="en-US" altLang="ko-KR"/>
                <a:t>)</a:t>
              </a: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63F60-BA45-4397-BF5B-31EB32A292AA}"/>
                </a:ext>
              </a:extLst>
            </p:cNvPr>
            <p:cNvSpPr txBox="1"/>
            <p:nvPr/>
          </p:nvSpPr>
          <p:spPr>
            <a:xfrm>
              <a:off x="4318692" y="5251577"/>
              <a:ext cx="157927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err="1"/>
                <a:t>QuizOX</a:t>
              </a:r>
              <a:r>
                <a:rPr lang="en-US" altLang="ko-KR"/>
                <a:t>(</a:t>
              </a:r>
              <a:r>
                <a:rPr lang="en-US" altLang="ko-KR" err="1"/>
                <a:t>quiz,second</a:t>
              </a:r>
              <a:r>
                <a:rPr lang="en-US" altLang="ko-KR"/>
                <a:t>)</a:t>
              </a:r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588F8E-333E-463D-BE6A-E367A452CFFB}"/>
                </a:ext>
              </a:extLst>
            </p:cNvPr>
            <p:cNvSpPr txBox="1"/>
            <p:nvPr/>
          </p:nvSpPr>
          <p:spPr>
            <a:xfrm>
              <a:off x="4576815" y="1125213"/>
              <a:ext cx="157927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err="1"/>
                <a:t>CS_AtdCheck</a:t>
              </a:r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AF0481-C2E0-4818-AC67-E76ECBC19B88}"/>
                </a:ext>
              </a:extLst>
            </p:cNvPr>
            <p:cNvSpPr txBox="1"/>
            <p:nvPr/>
          </p:nvSpPr>
          <p:spPr>
            <a:xfrm>
              <a:off x="4354827" y="2046166"/>
              <a:ext cx="157927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err="1"/>
                <a:t>SS_AtdRequest</a:t>
              </a:r>
              <a:r>
                <a:rPr lang="en-US" altLang="ko-KR"/>
                <a:t>(time)</a:t>
              </a:r>
              <a:endParaRPr lang="ko-KR" altLang="en-US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7A7851B-776B-4619-9AF2-B64263590D5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916" y="1878612"/>
              <a:ext cx="21559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DEBB5A-363B-4603-83DB-8F4B44544CBE}"/>
                </a:ext>
              </a:extLst>
            </p:cNvPr>
            <p:cNvSpPr txBox="1"/>
            <p:nvPr/>
          </p:nvSpPr>
          <p:spPr>
            <a:xfrm>
              <a:off x="4559822" y="2787485"/>
              <a:ext cx="774847" cy="228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학생 질문 답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47751E-F5C6-4E4E-8153-89206421E79A}"/>
                </a:ext>
              </a:extLst>
            </p:cNvPr>
            <p:cNvSpPr txBox="1"/>
            <p:nvPr/>
          </p:nvSpPr>
          <p:spPr>
            <a:xfrm>
              <a:off x="4668827" y="1351060"/>
              <a:ext cx="594290" cy="228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출석체크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CDDD5B-E236-4FF2-A0EA-EC90D1EE6A07}"/>
                </a:ext>
              </a:extLst>
            </p:cNvPr>
            <p:cNvSpPr txBox="1"/>
            <p:nvPr/>
          </p:nvSpPr>
          <p:spPr>
            <a:xfrm>
              <a:off x="4306988" y="1913415"/>
              <a:ext cx="1441188" cy="228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출석체크 구분</a:t>
              </a:r>
              <a:r>
                <a:rPr lang="en-US" altLang="ko-KR"/>
                <a:t>(</a:t>
              </a:r>
              <a:r>
                <a:rPr lang="ko-KR" altLang="en-US"/>
                <a:t>지각결석</a:t>
              </a:r>
              <a:r>
                <a:rPr lang="en-US" altLang="ko-KR"/>
                <a:t>)</a:t>
              </a: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72199C-52C1-4A3E-AB3D-2A9EF87EBA78}"/>
                </a:ext>
              </a:extLst>
            </p:cNvPr>
            <p:cNvSpPr txBox="1"/>
            <p:nvPr/>
          </p:nvSpPr>
          <p:spPr>
            <a:xfrm>
              <a:off x="4533088" y="4729462"/>
              <a:ext cx="774847" cy="228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학생 퀴즈 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80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C6A4398A-5C6F-4634-9007-61F9B9B470DF}"/>
              </a:ext>
            </a:extLst>
          </p:cNvPr>
          <p:cNvSpPr txBox="1"/>
          <p:nvPr/>
        </p:nvSpPr>
        <p:spPr>
          <a:xfrm>
            <a:off x="243281" y="226503"/>
            <a:ext cx="5779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lt"/>
              </a:rPr>
              <a:t>교수 메인 폼</a:t>
            </a:r>
            <a:r>
              <a:rPr lang="en-US" altLang="ko-KR" sz="1600" dirty="0"/>
              <a:t>(</a:t>
            </a:r>
            <a:r>
              <a:rPr lang="en-US" altLang="ko-KR" sz="3200" dirty="0" err="1"/>
              <a:t>ProfessorMain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15DF95B-D6BC-4231-BBDA-DD581095C6E2}"/>
              </a:ext>
            </a:extLst>
          </p:cNvPr>
          <p:cNvGrpSpPr/>
          <p:nvPr/>
        </p:nvGrpSpPr>
        <p:grpSpPr>
          <a:xfrm>
            <a:off x="369118" y="835867"/>
            <a:ext cx="17918882" cy="9224630"/>
            <a:chOff x="369118" y="835867"/>
            <a:chExt cx="11199300" cy="5585433"/>
          </a:xfrm>
        </p:grpSpPr>
        <p:sp>
          <p:nvSpPr>
            <p:cNvPr id="32" name="원통형 31">
              <a:extLst>
                <a:ext uri="{FF2B5EF4-FFF2-40B4-BE49-F238E27FC236}">
                  <a16:creationId xmlns:a16="http://schemas.microsoft.com/office/drawing/2014/main" id="{75BF5F2E-3C48-498F-BE83-B53D98F92D33}"/>
                </a:ext>
              </a:extLst>
            </p:cNvPr>
            <p:cNvSpPr/>
            <p:nvPr/>
          </p:nvSpPr>
          <p:spPr>
            <a:xfrm>
              <a:off x="369118" y="1760639"/>
              <a:ext cx="947956" cy="1543574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ysClr val="windowText" lastClr="000000"/>
                  </a:solidFill>
                  <a:latin typeface="+mj-lt"/>
                </a:rPr>
                <a:t>DB</a:t>
              </a:r>
              <a:endParaRPr lang="ko-KR" altLang="en-US" sz="160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434490C-4EF3-43A8-B879-9A1CBEACD376}"/>
                </a:ext>
              </a:extLst>
            </p:cNvPr>
            <p:cNvSpPr/>
            <p:nvPr/>
          </p:nvSpPr>
          <p:spPr>
            <a:xfrm>
              <a:off x="2508309" y="1015068"/>
              <a:ext cx="1291904" cy="5276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ysClr val="windowText" lastClr="000000"/>
                  </a:solidFill>
                  <a:latin typeface="+mj-lt"/>
                </a:rPr>
                <a:t>서버</a:t>
              </a:r>
              <a:endParaRPr lang="en-US" altLang="ko-KR" sz="1600">
                <a:solidFill>
                  <a:sysClr val="windowText" lastClr="000000"/>
                </a:solidFill>
                <a:latin typeface="+mj-lt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19CB152-9F5A-4138-86FB-E1C4B9C4DF0B}"/>
                </a:ext>
              </a:extLst>
            </p:cNvPr>
            <p:cNvCxnSpPr>
              <a:cxnSpLocks/>
            </p:cNvCxnSpPr>
            <p:nvPr/>
          </p:nvCxnSpPr>
          <p:spPr>
            <a:xfrm>
              <a:off x="1317074" y="2315362"/>
              <a:ext cx="11912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EDF72117-952A-4E0D-9D88-FF20AA06E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7075" y="2776232"/>
              <a:ext cx="11912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2F02138-FB7C-49BB-98F2-3C3F76A27D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4980" y="1880495"/>
              <a:ext cx="21559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85BC516-2579-45FA-8FBC-395BD1D492DC}"/>
                </a:ext>
              </a:extLst>
            </p:cNvPr>
            <p:cNvCxnSpPr>
              <a:cxnSpLocks/>
            </p:cNvCxnSpPr>
            <p:nvPr/>
          </p:nvCxnSpPr>
          <p:spPr>
            <a:xfrm>
              <a:off x="3822193" y="2304328"/>
              <a:ext cx="2130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6E1AF0-1769-4847-9098-E2404E112190}"/>
                </a:ext>
              </a:extLst>
            </p:cNvPr>
            <p:cNvSpPr txBox="1"/>
            <p:nvPr/>
          </p:nvSpPr>
          <p:spPr>
            <a:xfrm>
              <a:off x="4063326" y="1655043"/>
              <a:ext cx="1406154" cy="20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+mj-lt"/>
                </a:rPr>
                <a:t>전체 학생 목록 요청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3C934E4-9665-422B-86C1-C9E2B81D81AD}"/>
                </a:ext>
              </a:extLst>
            </p:cNvPr>
            <p:cNvSpPr/>
            <p:nvPr/>
          </p:nvSpPr>
          <p:spPr>
            <a:xfrm>
              <a:off x="5956150" y="1760639"/>
              <a:ext cx="2297982" cy="610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ysClr val="windowText" lastClr="000000"/>
                  </a:solidFill>
                  <a:latin typeface="+mj-lt"/>
                </a:rPr>
                <a:t>학생 리스트</a:t>
              </a:r>
              <a:endParaRPr lang="en-US" altLang="ko-KR" sz="1600">
                <a:solidFill>
                  <a:sysClr val="windowText" lastClr="000000"/>
                </a:solidFill>
                <a:latin typeface="+mj-lt"/>
              </a:endParaRPr>
            </a:p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List&lt;String[]&gt; </a:t>
              </a:r>
              <a:r>
                <a:rPr lang="en-US" altLang="ko-KR" sz="1600" err="1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stuList</a:t>
              </a:r>
              <a:r>
                <a:rPr lang="en-US" altLang="ko-KR" sz="1600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 </a:t>
              </a:r>
            </a:p>
            <a:p>
              <a:pPr algn="ctr"/>
              <a:r>
                <a:rPr lang="ko-KR" altLang="en-US" sz="1600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리스트에 저장</a:t>
              </a:r>
              <a:endParaRPr lang="ko-KR" altLang="en-US" sz="160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CCCB84-77EF-4CCE-B311-F4261F933B9E}"/>
                </a:ext>
              </a:extLst>
            </p:cNvPr>
            <p:cNvSpPr txBox="1"/>
            <p:nvPr/>
          </p:nvSpPr>
          <p:spPr>
            <a:xfrm>
              <a:off x="4235365" y="2075810"/>
              <a:ext cx="1130438" cy="20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+mj-lt"/>
                </a:rPr>
                <a:t>전체 학생 목록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6C53867-4842-4F45-B0DE-E7584AEB27A8}"/>
                </a:ext>
              </a:extLst>
            </p:cNvPr>
            <p:cNvSpPr/>
            <p:nvPr/>
          </p:nvSpPr>
          <p:spPr>
            <a:xfrm>
              <a:off x="6006484" y="835867"/>
              <a:ext cx="2297982" cy="691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ysClr val="windowText" lastClr="000000"/>
                  </a:solidFill>
                  <a:latin typeface="+mj-lt"/>
                </a:rPr>
                <a:t>수업 정보</a:t>
              </a:r>
              <a:endParaRPr lang="en-US" altLang="ko-KR" sz="1600">
                <a:solidFill>
                  <a:sysClr val="windowText" lastClr="000000"/>
                </a:solidFill>
                <a:latin typeface="+mj-lt"/>
              </a:endParaRPr>
            </a:p>
            <a:p>
              <a:pPr algn="ctr"/>
              <a:r>
                <a:rPr lang="ko-KR" altLang="en-US" sz="1600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받아와서 바로 해당</a:t>
              </a:r>
              <a:endParaRPr lang="en-US" altLang="ko-KR" sz="1600">
                <a:solidFill>
                  <a:srgbClr val="000000"/>
                </a:solidFill>
                <a:latin typeface="+mj-lt"/>
                <a:ea typeface="돋움체" panose="020B0609000101010101" pitchFamily="49" charset="-127"/>
              </a:endParaRPr>
            </a:p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Label</a:t>
              </a:r>
              <a:r>
                <a:rPr lang="ko-KR" altLang="en-US" sz="1600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에 저장</a:t>
              </a:r>
              <a:endParaRPr lang="en-US" altLang="ko-KR" sz="1600">
                <a:solidFill>
                  <a:srgbClr val="000000"/>
                </a:solidFill>
                <a:latin typeface="+mj-lt"/>
                <a:ea typeface="돋움체" panose="020B0609000101010101" pitchFamily="49" charset="-127"/>
              </a:endParaRPr>
            </a:p>
            <a:p>
              <a:pPr algn="ctr"/>
              <a:r>
                <a:rPr lang="en-US" altLang="ko-KR" sz="1600">
                  <a:solidFill>
                    <a:sysClr val="windowText" lastClr="000000"/>
                  </a:solidFill>
                  <a:latin typeface="+mj-lt"/>
                </a:rPr>
                <a:t>(</a:t>
              </a:r>
              <a:r>
                <a:rPr lang="ko-KR" altLang="en-US" sz="1600">
                  <a:solidFill>
                    <a:sysClr val="windowText" lastClr="000000"/>
                  </a:solidFill>
                  <a:latin typeface="+mj-lt"/>
                </a:rPr>
                <a:t>이름 시간 </a:t>
              </a:r>
              <a:r>
                <a:rPr lang="en-US" altLang="ko-KR" sz="1600">
                  <a:solidFill>
                    <a:sysClr val="windowText" lastClr="000000"/>
                  </a:solidFill>
                  <a:latin typeface="+mj-lt"/>
                </a:rPr>
                <a:t>)</a:t>
              </a:r>
              <a:endParaRPr lang="ko-KR" altLang="en-US" sz="1600">
                <a:solidFill>
                  <a:sysClr val="windowText" lastClr="000000"/>
                </a:solidFill>
                <a:latin typeface="+mj-lt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4BA5020-9330-44DD-BF97-6A58B5EF36EF}"/>
                </a:ext>
              </a:extLst>
            </p:cNvPr>
            <p:cNvCxnSpPr>
              <a:cxnSpLocks/>
            </p:cNvCxnSpPr>
            <p:nvPr/>
          </p:nvCxnSpPr>
          <p:spPr>
            <a:xfrm>
              <a:off x="3858903" y="1300763"/>
              <a:ext cx="2130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475C180-46BB-471D-B598-7E314E0AD5AA}"/>
                </a:ext>
              </a:extLst>
            </p:cNvPr>
            <p:cNvSpPr/>
            <p:nvPr/>
          </p:nvSpPr>
          <p:spPr>
            <a:xfrm>
              <a:off x="6006484" y="2995985"/>
              <a:ext cx="2297982" cy="504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ysClr val="windowText" lastClr="000000"/>
                  </a:solidFill>
                  <a:latin typeface="+mj-lt"/>
                </a:rPr>
                <a:t>스크린샷 버튼 클릭 이벤트</a:t>
              </a:r>
              <a:endParaRPr lang="en-US" altLang="ko-KR" sz="1600">
                <a:solidFill>
                  <a:sysClr val="windowText" lastClr="000000"/>
                </a:solidFill>
                <a:latin typeface="+mj-lt"/>
              </a:endParaRPr>
            </a:p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List&lt;String[]&gt; </a:t>
              </a:r>
              <a:r>
                <a:rPr lang="en-US" altLang="ko-KR" sz="1600" err="1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checkstu</a:t>
              </a:r>
              <a:r>
                <a:rPr lang="en-US" altLang="ko-KR" sz="1600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 </a:t>
              </a:r>
              <a:r>
                <a:rPr lang="ko-KR" altLang="en-US" sz="1600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전송</a:t>
              </a:r>
              <a:endParaRPr lang="en-US" altLang="ko-KR" sz="1600">
                <a:solidFill>
                  <a:srgbClr val="000000"/>
                </a:solidFill>
                <a:latin typeface="+mj-lt"/>
                <a:ea typeface="돋움체" panose="020B0609000101010101" pitchFamily="49" charset="-127"/>
              </a:endParaRPr>
            </a:p>
            <a:p>
              <a:pPr algn="ctr"/>
              <a:r>
                <a:rPr lang="ko-KR" altLang="en-US" sz="1600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선택 학생 리스트</a:t>
              </a:r>
              <a:r>
                <a:rPr lang="en-US" altLang="ko-KR" sz="1600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 </a:t>
              </a: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5D5AD1A-51EB-497F-9219-E28301CADF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0180" y="3174024"/>
              <a:ext cx="21559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B4C2E8-8FD8-4193-8931-E16CA003BFD7}"/>
                </a:ext>
              </a:extLst>
            </p:cNvPr>
            <p:cNvSpPr txBox="1"/>
            <p:nvPr/>
          </p:nvSpPr>
          <p:spPr>
            <a:xfrm>
              <a:off x="4322083" y="2915016"/>
              <a:ext cx="998991" cy="20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+mj-lt"/>
                </a:rPr>
                <a:t>스크린샷 요청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9873766-413E-4B83-81A3-5F9D0EB9B526}"/>
                </a:ext>
              </a:extLst>
            </p:cNvPr>
            <p:cNvCxnSpPr>
              <a:cxnSpLocks/>
            </p:cNvCxnSpPr>
            <p:nvPr/>
          </p:nvCxnSpPr>
          <p:spPr>
            <a:xfrm>
              <a:off x="3858903" y="3714662"/>
              <a:ext cx="2130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3B7CEC-C0D9-4A91-B068-9CE01FF14F17}"/>
                </a:ext>
              </a:extLst>
            </p:cNvPr>
            <p:cNvSpPr txBox="1"/>
            <p:nvPr/>
          </p:nvSpPr>
          <p:spPr>
            <a:xfrm>
              <a:off x="4319402" y="3460979"/>
              <a:ext cx="998991" cy="20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+mj-lt"/>
                </a:rPr>
                <a:t>스크린샷 목록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BF1B6EB-EA60-4EF4-8ADA-D3179F594EB9}"/>
                </a:ext>
              </a:extLst>
            </p:cNvPr>
            <p:cNvSpPr txBox="1"/>
            <p:nvPr/>
          </p:nvSpPr>
          <p:spPr>
            <a:xfrm>
              <a:off x="4303785" y="1504876"/>
              <a:ext cx="1579278" cy="204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err="1">
                  <a:latin typeface="+mj-lt"/>
                </a:rPr>
                <a:t>CP_StudentList</a:t>
              </a:r>
              <a:endParaRPr lang="ko-KR" altLang="en-US" sz="1600">
                <a:latin typeface="+mj-l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0769B21-C7B3-4CD9-8EE6-4CA9EDB0E8B6}"/>
                </a:ext>
              </a:extLst>
            </p:cNvPr>
            <p:cNvSpPr txBox="1"/>
            <p:nvPr/>
          </p:nvSpPr>
          <p:spPr>
            <a:xfrm>
              <a:off x="4287007" y="1895560"/>
              <a:ext cx="1579278" cy="204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err="1">
                  <a:latin typeface="+mj-lt"/>
                </a:rPr>
                <a:t>SP_StudentInfo</a:t>
              </a:r>
              <a:endParaRPr lang="ko-KR" altLang="en-US" sz="1600">
                <a:latin typeface="+mj-lt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AF48D6C-8F87-4BB0-AB37-CA8AAD0DA385}"/>
                </a:ext>
              </a:extLst>
            </p:cNvPr>
            <p:cNvSpPr/>
            <p:nvPr/>
          </p:nvSpPr>
          <p:spPr>
            <a:xfrm>
              <a:off x="6006484" y="3576244"/>
              <a:ext cx="2297982" cy="504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ysClr val="windowText" lastClr="000000"/>
                  </a:solidFill>
                  <a:latin typeface="+mj-lt"/>
                </a:rPr>
                <a:t>스크린샷 버튼 클릭 이벤트</a:t>
              </a:r>
              <a:endParaRPr lang="en-US" altLang="ko-KR" sz="1600">
                <a:solidFill>
                  <a:sysClr val="windowText" lastClr="000000"/>
                </a:solidFill>
                <a:latin typeface="+mj-lt"/>
              </a:endParaRPr>
            </a:p>
            <a:p>
              <a:pPr algn="ctr"/>
              <a:r>
                <a:rPr lang="en-US" altLang="ko-KR" sz="1600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List&lt;Images&gt;</a:t>
              </a:r>
              <a:r>
                <a:rPr lang="en-US" altLang="ko-KR" sz="1600" err="1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screenList</a:t>
              </a:r>
              <a:endParaRPr lang="en-US" altLang="ko-KR" sz="1600">
                <a:solidFill>
                  <a:srgbClr val="000000"/>
                </a:solidFill>
                <a:latin typeface="+mj-lt"/>
                <a:ea typeface="돋움체" panose="020B0609000101010101" pitchFamily="49" charset="-127"/>
              </a:endParaRPr>
            </a:p>
            <a:p>
              <a:pPr algn="ctr"/>
              <a:r>
                <a:rPr lang="ko-KR" altLang="en-US" sz="1600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리스트에 저장</a:t>
              </a:r>
              <a:r>
                <a:rPr lang="en-US" altLang="ko-KR" sz="1600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 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69BCFDA-4C5A-4852-AE29-4EE9A7E57183}"/>
                </a:ext>
              </a:extLst>
            </p:cNvPr>
            <p:cNvCxnSpPr>
              <a:cxnSpLocks/>
            </p:cNvCxnSpPr>
            <p:nvPr/>
          </p:nvCxnSpPr>
          <p:spPr>
            <a:xfrm>
              <a:off x="3833703" y="2750085"/>
              <a:ext cx="2130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BB0BF7-9A5C-45DF-8827-CCE355060F58}"/>
                </a:ext>
              </a:extLst>
            </p:cNvPr>
            <p:cNvSpPr txBox="1"/>
            <p:nvPr/>
          </p:nvSpPr>
          <p:spPr>
            <a:xfrm>
              <a:off x="4352925" y="2504791"/>
              <a:ext cx="771365" cy="20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+mj-lt"/>
                </a:rPr>
                <a:t>학생 입장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F85AEAA-55D9-4955-B6F7-E8681285B1E9}"/>
                </a:ext>
              </a:extLst>
            </p:cNvPr>
            <p:cNvSpPr/>
            <p:nvPr/>
          </p:nvSpPr>
          <p:spPr>
            <a:xfrm>
              <a:off x="5981284" y="2609288"/>
              <a:ext cx="2297982" cy="276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ysClr val="windowText" lastClr="000000"/>
                  </a:solidFill>
                  <a:latin typeface="+mj-lt"/>
                </a:rPr>
                <a:t>학생 리스트에서 해당 학생 활성화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B87FEAD-0B85-474F-A69E-CA717D1E9F1B}"/>
                </a:ext>
              </a:extLst>
            </p:cNvPr>
            <p:cNvSpPr txBox="1"/>
            <p:nvPr/>
          </p:nvSpPr>
          <p:spPr>
            <a:xfrm>
              <a:off x="4295396" y="2330849"/>
              <a:ext cx="1579278" cy="204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err="1">
                  <a:latin typeface="+mj-lt"/>
                </a:rPr>
                <a:t>SP_AddStudent</a:t>
              </a:r>
              <a:endParaRPr lang="ko-KR" altLang="en-US" sz="1600">
                <a:latin typeface="+mj-lt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41EDB07-4048-45B0-B9E4-BA15CE94D7B5}"/>
                </a:ext>
              </a:extLst>
            </p:cNvPr>
            <p:cNvSpPr txBox="1"/>
            <p:nvPr/>
          </p:nvSpPr>
          <p:spPr>
            <a:xfrm>
              <a:off x="4235365" y="1084629"/>
              <a:ext cx="1252266" cy="20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+mj-lt"/>
                </a:rPr>
                <a:t>시간표</a:t>
              </a:r>
              <a:r>
                <a:rPr lang="en-US" altLang="ko-KR" sz="1600">
                  <a:latin typeface="+mj-lt"/>
                </a:rPr>
                <a:t>, </a:t>
              </a:r>
              <a:r>
                <a:rPr lang="ko-KR" altLang="en-US" sz="1600">
                  <a:latin typeface="+mj-lt"/>
                </a:rPr>
                <a:t>학생 정보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9ADA70-187C-42F2-9555-D2C6200BAECF}"/>
                </a:ext>
              </a:extLst>
            </p:cNvPr>
            <p:cNvSpPr txBox="1"/>
            <p:nvPr/>
          </p:nvSpPr>
          <p:spPr>
            <a:xfrm>
              <a:off x="4278618" y="2765153"/>
              <a:ext cx="1579278" cy="204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err="1">
                  <a:latin typeface="+mj-lt"/>
                </a:rPr>
                <a:t>CP_ScreenRequest</a:t>
              </a:r>
              <a:endParaRPr lang="ko-KR" altLang="en-US" sz="1600">
                <a:latin typeface="+mj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BC8B97-F9F0-4A8C-B77C-F9C71722BD5D}"/>
                </a:ext>
              </a:extLst>
            </p:cNvPr>
            <p:cNvSpPr txBox="1"/>
            <p:nvPr/>
          </p:nvSpPr>
          <p:spPr>
            <a:xfrm>
              <a:off x="4278618" y="3275412"/>
              <a:ext cx="1579278" cy="204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err="1">
                  <a:latin typeface="+mj-lt"/>
                </a:rPr>
                <a:t>SP_ScreenResult</a:t>
              </a:r>
              <a:endParaRPr lang="ko-KR" altLang="en-US" sz="1600">
                <a:latin typeface="+mj-lt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E138A68-DF8E-44A0-89B6-AB115E29F028}"/>
                </a:ext>
              </a:extLst>
            </p:cNvPr>
            <p:cNvSpPr/>
            <p:nvPr/>
          </p:nvSpPr>
          <p:spPr>
            <a:xfrm>
              <a:off x="6006484" y="4129590"/>
              <a:ext cx="229798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ysClr val="windowText" lastClr="000000"/>
                  </a:solidFill>
                  <a:latin typeface="+mj-lt"/>
                </a:rPr>
                <a:t>출석체크 버튼 클릭 이벤트</a:t>
              </a:r>
              <a:endParaRPr lang="en-US" altLang="ko-KR" sz="1600">
                <a:solidFill>
                  <a:sysClr val="windowText" lastClr="000000"/>
                </a:solidFill>
                <a:latin typeface="+mj-lt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D18A9B3-BE84-43A0-934B-69F552BC16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0180" y="4240517"/>
              <a:ext cx="21559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B7CCED-2FD5-43BA-A432-6DDE5635982F}"/>
                </a:ext>
              </a:extLst>
            </p:cNvPr>
            <p:cNvSpPr txBox="1"/>
            <p:nvPr/>
          </p:nvSpPr>
          <p:spPr>
            <a:xfrm>
              <a:off x="4322083" y="3981509"/>
              <a:ext cx="742511" cy="20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+mj-lt"/>
                </a:rPr>
                <a:t>출석 요청</a:t>
              </a:r>
              <a:endParaRPr lang="en-US" altLang="ko-KR" sz="1600">
                <a:latin typeface="+mj-lt"/>
              </a:endParaRP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CBD12C28-80E6-4944-B0BC-A944CC49AABB}"/>
                </a:ext>
              </a:extLst>
            </p:cNvPr>
            <p:cNvCxnSpPr>
              <a:cxnSpLocks/>
            </p:cNvCxnSpPr>
            <p:nvPr/>
          </p:nvCxnSpPr>
          <p:spPr>
            <a:xfrm>
              <a:off x="3833703" y="4706459"/>
              <a:ext cx="2130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DAEE9F1-B4DF-447F-B87C-64233105D845}"/>
                </a:ext>
              </a:extLst>
            </p:cNvPr>
            <p:cNvSpPr txBox="1"/>
            <p:nvPr/>
          </p:nvSpPr>
          <p:spPr>
            <a:xfrm>
              <a:off x="4309818" y="4485405"/>
              <a:ext cx="998991" cy="20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+mj-lt"/>
                </a:rPr>
                <a:t>스크린샷 목록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75C62E1-1769-4BDB-A395-179121A39981}"/>
                </a:ext>
              </a:extLst>
            </p:cNvPr>
            <p:cNvSpPr/>
            <p:nvPr/>
          </p:nvSpPr>
          <p:spPr>
            <a:xfrm>
              <a:off x="6006484" y="4497419"/>
              <a:ext cx="2297982" cy="38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ysClr val="windowText" lastClr="000000"/>
                  </a:solidFill>
                  <a:latin typeface="+mj-lt"/>
                </a:rPr>
                <a:t>스크린샷 버튼 클릭 이벤트</a:t>
              </a:r>
              <a:endParaRPr lang="en-US" altLang="ko-KR" sz="1600">
                <a:solidFill>
                  <a:sysClr val="windowText" lastClr="000000"/>
                </a:solidFill>
                <a:latin typeface="+mj-lt"/>
              </a:endParaRPr>
            </a:p>
            <a:p>
              <a:pPr algn="ctr"/>
              <a:r>
                <a:rPr lang="ko-KR" altLang="en-US" sz="1600">
                  <a:solidFill>
                    <a:sysClr val="windowText" lastClr="000000"/>
                  </a:solidFill>
                  <a:latin typeface="+mj-lt"/>
                </a:rPr>
                <a:t>리스트에 해당 학생 출석여부 변경</a:t>
              </a:r>
              <a:endParaRPr lang="en-US" altLang="ko-KR" sz="160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63854A-B0A9-4411-84F2-05172923B8CF}"/>
                </a:ext>
              </a:extLst>
            </p:cNvPr>
            <p:cNvSpPr txBox="1"/>
            <p:nvPr/>
          </p:nvSpPr>
          <p:spPr>
            <a:xfrm>
              <a:off x="4428312" y="3831645"/>
              <a:ext cx="1579278" cy="204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err="1">
                  <a:latin typeface="+mj-lt"/>
                </a:rPr>
                <a:t>CP_Atd</a:t>
              </a:r>
              <a:endParaRPr lang="ko-KR" altLang="en-US" sz="1600">
                <a:latin typeface="+mj-lt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351C16D-7504-4312-BED0-FD5B27BD550E}"/>
                </a:ext>
              </a:extLst>
            </p:cNvPr>
            <p:cNvSpPr txBox="1"/>
            <p:nvPr/>
          </p:nvSpPr>
          <p:spPr>
            <a:xfrm>
              <a:off x="4379286" y="4333515"/>
              <a:ext cx="1579278" cy="204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err="1">
                  <a:latin typeface="+mj-lt"/>
                </a:rPr>
                <a:t>SP_AddAtd</a:t>
              </a:r>
              <a:endParaRPr lang="ko-KR" altLang="en-US" sz="1600">
                <a:latin typeface="+mj-lt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3E33775-3165-4CA2-B132-9322F9AAB2AF}"/>
                </a:ext>
              </a:extLst>
            </p:cNvPr>
            <p:cNvSpPr/>
            <p:nvPr/>
          </p:nvSpPr>
          <p:spPr>
            <a:xfrm>
              <a:off x="5981284" y="5026525"/>
              <a:ext cx="2297982" cy="64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ysClr val="windowText" lastClr="000000"/>
                  </a:solidFill>
                  <a:latin typeface="+mj-lt"/>
                </a:rPr>
                <a:t>질문 응답 폼 띄움</a:t>
              </a:r>
              <a:endParaRPr lang="en-US" altLang="ko-KR" sz="1600">
                <a:solidFill>
                  <a:sysClr val="windowText" lastClr="000000"/>
                </a:solidFill>
                <a:latin typeface="+mj-lt"/>
              </a:endParaRPr>
            </a:p>
            <a:p>
              <a:pPr algn="ctr"/>
              <a:r>
                <a:rPr lang="en-US" altLang="ko-KR" sz="1600">
                  <a:solidFill>
                    <a:sysClr val="windowText" lastClr="000000"/>
                  </a:solidFill>
                  <a:latin typeface="+mj-lt"/>
                </a:rPr>
                <a:t>String</a:t>
              </a:r>
              <a:r>
                <a:rPr lang="ko-KR" altLang="en-US" sz="160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en-US" altLang="ko-KR" sz="1600" err="1">
                  <a:solidFill>
                    <a:sysClr val="windowText" lastClr="000000"/>
                  </a:solidFill>
                  <a:latin typeface="+mj-lt"/>
                </a:rPr>
                <a:t>Qustiontext</a:t>
              </a:r>
              <a:r>
                <a:rPr lang="en-US" altLang="ko-KR" sz="160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ko-KR" altLang="en-US" sz="1600">
                  <a:solidFill>
                    <a:sysClr val="windowText" lastClr="000000"/>
                  </a:solidFill>
                  <a:latin typeface="+mj-lt"/>
                </a:rPr>
                <a:t>질문</a:t>
              </a:r>
              <a:endParaRPr lang="en-US" altLang="ko-KR" sz="1600">
                <a:solidFill>
                  <a:sysClr val="windowText" lastClr="000000"/>
                </a:solidFill>
                <a:latin typeface="+mj-lt"/>
              </a:endParaRPr>
            </a:p>
            <a:p>
              <a:pPr algn="ctr"/>
              <a:r>
                <a:rPr lang="en-US" altLang="ko-KR" sz="1600">
                  <a:solidFill>
                    <a:sysClr val="windowText" lastClr="000000"/>
                  </a:solidFill>
                  <a:latin typeface="+mj-lt"/>
                </a:rPr>
                <a:t>Image </a:t>
              </a:r>
              <a:r>
                <a:rPr lang="en-US" altLang="ko-KR" sz="1600" err="1">
                  <a:solidFill>
                    <a:sysClr val="windowText" lastClr="000000"/>
                  </a:solidFill>
                  <a:latin typeface="+mj-lt"/>
                </a:rPr>
                <a:t>QustionImg</a:t>
              </a:r>
              <a:r>
                <a:rPr lang="en-US" altLang="ko-KR" sz="160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ko-KR" altLang="en-US" sz="1600">
                  <a:solidFill>
                    <a:sysClr val="windowText" lastClr="000000"/>
                  </a:solidFill>
                  <a:latin typeface="+mj-lt"/>
                </a:rPr>
                <a:t>사진</a:t>
              </a:r>
              <a:endParaRPr lang="en-US" altLang="ko-KR" sz="1600">
                <a:solidFill>
                  <a:sysClr val="windowText" lastClr="000000"/>
                </a:solidFill>
                <a:latin typeface="+mj-lt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B1C91CDC-43D5-48DF-AE87-EA9D6756C3BD}"/>
                </a:ext>
              </a:extLst>
            </p:cNvPr>
            <p:cNvCxnSpPr>
              <a:cxnSpLocks/>
            </p:cNvCxnSpPr>
            <p:nvPr/>
          </p:nvCxnSpPr>
          <p:spPr>
            <a:xfrm>
              <a:off x="3774980" y="5602044"/>
              <a:ext cx="2130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48B660F-8228-485F-8423-21457B62D721}"/>
                </a:ext>
              </a:extLst>
            </p:cNvPr>
            <p:cNvSpPr txBox="1"/>
            <p:nvPr/>
          </p:nvSpPr>
          <p:spPr>
            <a:xfrm>
              <a:off x="4475440" y="5380755"/>
              <a:ext cx="742511" cy="20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+mj-lt"/>
                </a:rPr>
                <a:t>학생 질문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8127B7B-538F-4B2E-B705-7585AFBD50E0}"/>
                </a:ext>
              </a:extLst>
            </p:cNvPr>
            <p:cNvSpPr txBox="1"/>
            <p:nvPr/>
          </p:nvSpPr>
          <p:spPr>
            <a:xfrm>
              <a:off x="8391185" y="4446103"/>
              <a:ext cx="1579278" cy="204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err="1">
                  <a:latin typeface="+mj-lt"/>
                </a:rPr>
                <a:t>CP_QResult</a:t>
              </a:r>
              <a:endParaRPr lang="ko-KR" altLang="en-US" sz="1600">
                <a:latin typeface="+mj-lt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FD0877-5D12-434F-A23A-21CD45A3D513}"/>
                </a:ext>
              </a:extLst>
            </p:cNvPr>
            <p:cNvSpPr txBox="1"/>
            <p:nvPr/>
          </p:nvSpPr>
          <p:spPr>
            <a:xfrm>
              <a:off x="4010945" y="5182830"/>
              <a:ext cx="1579278" cy="204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err="1">
                  <a:latin typeface="+mj-lt"/>
                </a:rPr>
                <a:t>SP_QustionImg</a:t>
              </a:r>
              <a:endParaRPr lang="ko-KR" altLang="en-US" sz="1600">
                <a:latin typeface="+mj-lt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86C826E-8AC1-4D0F-A6FA-C4115C23625C}"/>
                </a:ext>
              </a:extLst>
            </p:cNvPr>
            <p:cNvSpPr txBox="1"/>
            <p:nvPr/>
          </p:nvSpPr>
          <p:spPr>
            <a:xfrm>
              <a:off x="5003966" y="5183047"/>
              <a:ext cx="1579278" cy="204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err="1">
                  <a:latin typeface="+mj-lt"/>
                </a:rPr>
                <a:t>SP_Qustion</a:t>
              </a:r>
              <a:endParaRPr lang="ko-KR" altLang="en-US" sz="1600">
                <a:latin typeface="+mj-lt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624822E6-2E0F-4222-8DF8-CAE336ADE7F0}"/>
                </a:ext>
              </a:extLst>
            </p:cNvPr>
            <p:cNvCxnSpPr>
              <a:cxnSpLocks/>
            </p:cNvCxnSpPr>
            <p:nvPr/>
          </p:nvCxnSpPr>
          <p:spPr>
            <a:xfrm>
              <a:off x="8279266" y="5364104"/>
              <a:ext cx="8731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5940CEC-927C-499A-97CD-51FFC887C599}"/>
                </a:ext>
              </a:extLst>
            </p:cNvPr>
            <p:cNvSpPr/>
            <p:nvPr/>
          </p:nvSpPr>
          <p:spPr>
            <a:xfrm>
              <a:off x="9152389" y="4835624"/>
              <a:ext cx="2416029" cy="64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ysClr val="windowText" lastClr="000000"/>
                  </a:solidFill>
                  <a:latin typeface="+mj-lt"/>
                </a:rPr>
                <a:t>질문 응답 폼</a:t>
              </a:r>
              <a:endParaRPr lang="en-US" altLang="ko-KR" sz="1600">
                <a:solidFill>
                  <a:sysClr val="windowText" lastClr="000000"/>
                </a:solidFill>
                <a:latin typeface="+mj-lt"/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D872684-B220-4CC4-BB69-A787B3DB1D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3703" y="4947720"/>
              <a:ext cx="53186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AE845E2-733B-452A-B62A-63CEB14D16E4}"/>
                </a:ext>
              </a:extLst>
            </p:cNvPr>
            <p:cNvSpPr txBox="1"/>
            <p:nvPr/>
          </p:nvSpPr>
          <p:spPr>
            <a:xfrm>
              <a:off x="4410428" y="4997557"/>
              <a:ext cx="1579278" cy="204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err="1">
                  <a:latin typeface="+mj-lt"/>
                </a:rPr>
                <a:t>SP_Qustiontext</a:t>
              </a:r>
              <a:endParaRPr lang="ko-KR" altLang="en-US" sz="1600">
                <a:latin typeface="+mj-l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FDFA5CE-4A05-404F-B934-31A903F262D7}"/>
                </a:ext>
              </a:extLst>
            </p:cNvPr>
            <p:cNvSpPr txBox="1"/>
            <p:nvPr/>
          </p:nvSpPr>
          <p:spPr>
            <a:xfrm>
              <a:off x="8325955" y="5380755"/>
              <a:ext cx="614271" cy="20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+mj-lt"/>
                </a:rPr>
                <a:t>값 전송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C815076-6E19-4DEE-8ED8-94BB8FF2A9AA}"/>
                </a:ext>
              </a:extLst>
            </p:cNvPr>
            <p:cNvSpPr txBox="1"/>
            <p:nvPr/>
          </p:nvSpPr>
          <p:spPr>
            <a:xfrm>
              <a:off x="8384678" y="4645451"/>
              <a:ext cx="742511" cy="20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+mj-lt"/>
                </a:rPr>
                <a:t>답변 전송</a:t>
              </a:r>
              <a:endParaRPr lang="en-US" altLang="ko-KR" sz="1600">
                <a:latin typeface="+mj-lt"/>
              </a:endParaRP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C52A66A4-9F9E-45C9-87F6-5C76B08D4872}"/>
                </a:ext>
              </a:extLst>
            </p:cNvPr>
            <p:cNvCxnSpPr>
              <a:cxnSpLocks/>
            </p:cNvCxnSpPr>
            <p:nvPr/>
          </p:nvCxnSpPr>
          <p:spPr>
            <a:xfrm>
              <a:off x="3842125" y="6264684"/>
              <a:ext cx="2130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6C597FD-6A41-4FF9-9CAB-C5BA1C3397FE}"/>
                </a:ext>
              </a:extLst>
            </p:cNvPr>
            <p:cNvSpPr txBox="1"/>
            <p:nvPr/>
          </p:nvSpPr>
          <p:spPr>
            <a:xfrm>
              <a:off x="4495931" y="6019571"/>
              <a:ext cx="614271" cy="20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+mj-lt"/>
                </a:rPr>
                <a:t>퀴즈 답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1776DC8-DBF9-4F00-9779-668E0E6EA932}"/>
                </a:ext>
              </a:extLst>
            </p:cNvPr>
            <p:cNvSpPr/>
            <p:nvPr/>
          </p:nvSpPr>
          <p:spPr>
            <a:xfrm>
              <a:off x="5989706" y="5916542"/>
              <a:ext cx="2297982" cy="504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ysClr val="windowText" lastClr="000000"/>
                  </a:solidFill>
                  <a:latin typeface="+mj-lt"/>
                  <a:ea typeface="돋움체" panose="020B0609000101010101" pitchFamily="49" charset="-127"/>
                </a:rPr>
                <a:t>리스트에 해당 학생 응답 행에</a:t>
              </a:r>
              <a:endParaRPr lang="en-US" altLang="ko-KR" sz="1600">
                <a:solidFill>
                  <a:sysClr val="windowText" lastClr="000000"/>
                </a:solidFill>
                <a:latin typeface="+mj-lt"/>
                <a:ea typeface="돋움체" panose="020B0609000101010101" pitchFamily="49" charset="-127"/>
              </a:endParaRPr>
            </a:p>
            <a:p>
              <a:pPr algn="ctr"/>
              <a:r>
                <a:rPr lang="ko-KR" altLang="en-US" sz="1600">
                  <a:solidFill>
                    <a:srgbClr val="000000"/>
                  </a:solidFill>
                  <a:latin typeface="+mj-lt"/>
                  <a:ea typeface="돋움체" panose="020B0609000101010101" pitchFamily="49" charset="-127"/>
                </a:rPr>
                <a:t>응답 내용 저장 </a:t>
              </a:r>
              <a:endParaRPr lang="en-US" altLang="ko-KR" sz="1600">
                <a:solidFill>
                  <a:srgbClr val="000000"/>
                </a:solidFill>
                <a:latin typeface="+mj-lt"/>
                <a:ea typeface="돋움체" panose="020B0609000101010101" pitchFamily="49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8CDC20B-DD08-4AC0-A456-4EDD52DBA30F}"/>
                </a:ext>
              </a:extLst>
            </p:cNvPr>
            <p:cNvSpPr txBox="1"/>
            <p:nvPr/>
          </p:nvSpPr>
          <p:spPr>
            <a:xfrm>
              <a:off x="4295396" y="5674433"/>
              <a:ext cx="1579278" cy="204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err="1">
                  <a:latin typeface="+mj-lt"/>
                </a:rPr>
                <a:t>SP_QuizOXResult</a:t>
              </a:r>
              <a:endParaRPr lang="ko-KR" altLang="en-US" sz="1600">
                <a:latin typeface="+mj-lt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E1E24B4-2EBC-47D9-93A7-D8F1E89D4545}"/>
                </a:ext>
              </a:extLst>
            </p:cNvPr>
            <p:cNvSpPr txBox="1"/>
            <p:nvPr/>
          </p:nvSpPr>
          <p:spPr>
            <a:xfrm>
              <a:off x="4295396" y="5851143"/>
              <a:ext cx="1579278" cy="204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err="1">
                  <a:latin typeface="+mj-lt"/>
                </a:rPr>
                <a:t>SP_QuizResult</a:t>
              </a:r>
              <a:endParaRPr lang="ko-KR" altLang="en-US" sz="1600">
                <a:latin typeface="+mj-lt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9A65DA3-3D7B-4968-AC6C-6A1080415F97}"/>
                </a:ext>
              </a:extLst>
            </p:cNvPr>
            <p:cNvSpPr txBox="1"/>
            <p:nvPr/>
          </p:nvSpPr>
          <p:spPr>
            <a:xfrm>
              <a:off x="4303785" y="935425"/>
              <a:ext cx="1579278" cy="204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err="1">
                  <a:latin typeface="+mj-lt"/>
                </a:rPr>
                <a:t>SP_LoginResult</a:t>
              </a:r>
              <a:endParaRPr lang="ko-KR" altLang="en-US" sz="160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9FA428F7-2D6A-4BFC-A432-A85EF29F1DAB}"/>
              </a:ext>
            </a:extLst>
          </p:cNvPr>
          <p:cNvGrpSpPr/>
          <p:nvPr/>
        </p:nvGrpSpPr>
        <p:grpSpPr>
          <a:xfrm>
            <a:off x="1219200" y="1098417"/>
            <a:ext cx="10403526" cy="8090165"/>
            <a:chOff x="553677" y="1127608"/>
            <a:chExt cx="10403526" cy="8090165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C8BE250E-FC9D-47EF-8CC1-F127B442A831}"/>
                </a:ext>
              </a:extLst>
            </p:cNvPr>
            <p:cNvGrpSpPr/>
            <p:nvPr/>
          </p:nvGrpSpPr>
          <p:grpSpPr>
            <a:xfrm>
              <a:off x="553677" y="1127608"/>
              <a:ext cx="4890735" cy="8090165"/>
              <a:chOff x="369118" y="974836"/>
              <a:chExt cx="4661372" cy="5393443"/>
            </a:xfrm>
          </p:grpSpPr>
          <p:sp>
            <p:nvSpPr>
              <p:cNvPr id="103" name="원통형 102">
                <a:extLst>
                  <a:ext uri="{FF2B5EF4-FFF2-40B4-BE49-F238E27FC236}">
                    <a16:creationId xmlns:a16="http://schemas.microsoft.com/office/drawing/2014/main" id="{EC63E3B0-A41F-4DA5-9AB0-60AA15DA1260}"/>
                  </a:ext>
                </a:extLst>
              </p:cNvPr>
              <p:cNvSpPr/>
              <p:nvPr/>
            </p:nvSpPr>
            <p:spPr>
              <a:xfrm>
                <a:off x="369118" y="2486865"/>
                <a:ext cx="947956" cy="2408312"/>
              </a:xfrm>
              <a:prstGeom prst="can">
                <a:avLst>
                  <a:gd name="adj" fmla="val 25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700" dirty="0">
                    <a:solidFill>
                      <a:sysClr val="windowText" lastClr="000000"/>
                    </a:solidFill>
                  </a:rPr>
                  <a:t>DB</a:t>
                </a:r>
                <a:endParaRPr lang="ko-KR" altLang="en-US" sz="27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CCC120EF-72B2-4E7B-8AA2-833F2487B5AB}"/>
                  </a:ext>
                </a:extLst>
              </p:cNvPr>
              <p:cNvSpPr/>
              <p:nvPr/>
            </p:nvSpPr>
            <p:spPr>
              <a:xfrm>
                <a:off x="1817893" y="1013760"/>
                <a:ext cx="1291904" cy="53545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700" dirty="0">
                    <a:solidFill>
                      <a:sysClr val="windowText" lastClr="000000"/>
                    </a:solidFill>
                  </a:rPr>
                  <a:t>서버</a:t>
                </a:r>
                <a:endParaRPr lang="en-US" altLang="ko-KR" sz="27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567F5D32-A9E7-446D-A928-21F0C77C6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167" y="3439015"/>
                <a:ext cx="51172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id="{90627ACD-64B7-43B0-827A-F179FF965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7075" y="4017204"/>
                <a:ext cx="5117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E323F53E-917C-4F90-87A7-B8CB0DB81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9797" y="3439015"/>
                <a:ext cx="56380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화살표 연결선 107">
                <a:extLst>
                  <a:ext uri="{FF2B5EF4-FFF2-40B4-BE49-F238E27FC236}">
                    <a16:creationId xmlns:a16="http://schemas.microsoft.com/office/drawing/2014/main" id="{8C5E4300-858A-444B-B51C-45B137F8A2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09798" y="4017204"/>
                <a:ext cx="5638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DFB618F5-ED0A-4854-8638-D65C431FA264}"/>
                  </a:ext>
                </a:extLst>
              </p:cNvPr>
              <p:cNvSpPr/>
              <p:nvPr/>
            </p:nvSpPr>
            <p:spPr>
              <a:xfrm>
                <a:off x="3673604" y="974836"/>
                <a:ext cx="1356886" cy="53545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ysClr val="windowText" lastClr="000000"/>
                    </a:solidFill>
                  </a:rPr>
                  <a:t>교수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</a:rPr>
                  <a:t>메인 폼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913F83BD-1F8E-41F8-8BF2-5CFDD4F3847B}"/>
                </a:ext>
              </a:extLst>
            </p:cNvPr>
            <p:cNvGrpSpPr/>
            <p:nvPr/>
          </p:nvGrpSpPr>
          <p:grpSpPr>
            <a:xfrm>
              <a:off x="5444412" y="1438761"/>
              <a:ext cx="5480625" cy="955071"/>
              <a:chOff x="5160050" y="1761606"/>
              <a:chExt cx="3653750" cy="636714"/>
            </a:xfrm>
          </p:grpSpPr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7CAB1F17-9152-421E-A536-10B1DEBCF921}"/>
                  </a:ext>
                </a:extLst>
              </p:cNvPr>
              <p:cNvSpPr/>
              <p:nvPr/>
            </p:nvSpPr>
            <p:spPr>
              <a:xfrm>
                <a:off x="6826047" y="1893562"/>
                <a:ext cx="1987753" cy="5047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trike="sngStrike" dirty="0" err="1">
                    <a:solidFill>
                      <a:sysClr val="windowText" lastClr="000000"/>
                    </a:solidFill>
                  </a:rPr>
                  <a:t>ImageForm</a:t>
                </a:r>
                <a:endParaRPr lang="en-US" altLang="ko-KR" strike="sngStrike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trike="sngStrike" dirty="0">
                    <a:solidFill>
                      <a:sysClr val="windowText" lastClr="000000"/>
                    </a:solidFill>
                  </a:rPr>
                  <a:t>스크린 샷 확인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191D38E-4AD6-422C-B4F1-B60F4A656439}"/>
                  </a:ext>
                </a:extLst>
              </p:cNvPr>
              <p:cNvSpPr txBox="1"/>
              <p:nvPr/>
            </p:nvSpPr>
            <p:spPr>
              <a:xfrm>
                <a:off x="5318913" y="1761606"/>
                <a:ext cx="12306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50" strike="sngStrike" dirty="0">
                    <a:solidFill>
                      <a:schemeClr val="accent1"/>
                    </a:solidFill>
                  </a:rPr>
                  <a:t>학생 스크린 샷 </a:t>
                </a:r>
                <a:r>
                  <a:rPr lang="en-US" altLang="ko-KR" sz="1350" strike="sngStrike" dirty="0">
                    <a:solidFill>
                      <a:schemeClr val="accent1"/>
                    </a:solidFill>
                  </a:rPr>
                  <a:t>Double Click</a:t>
                </a:r>
                <a:endParaRPr lang="ko-KR" altLang="en-US" sz="1350" strike="sngStrike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1D4790CE-EB18-40DE-804A-AE7F3709E16C}"/>
                  </a:ext>
                </a:extLst>
              </p:cNvPr>
              <p:cNvCxnSpPr>
                <a:cxnSpLocks/>
                <a:endCxn id="99" idx="1"/>
              </p:cNvCxnSpPr>
              <p:nvPr/>
            </p:nvCxnSpPr>
            <p:spPr>
              <a:xfrm>
                <a:off x="5160050" y="2145941"/>
                <a:ext cx="166599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250D00-55C8-4B4D-9F30-0C3401D8662B}"/>
                  </a:ext>
                </a:extLst>
              </p:cNvPr>
              <p:cNvSpPr txBox="1"/>
              <p:nvPr/>
            </p:nvSpPr>
            <p:spPr>
              <a:xfrm>
                <a:off x="5656694" y="2160796"/>
                <a:ext cx="652157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50" strike="sngStrike" dirty="0"/>
                  <a:t>Image</a:t>
                </a:r>
                <a:endParaRPr lang="ko-KR" altLang="en-US" sz="1650" strike="sngStrike" dirty="0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ECE08944-5A82-45DD-B914-833357520988}"/>
                </a:ext>
              </a:extLst>
            </p:cNvPr>
            <p:cNvGrpSpPr/>
            <p:nvPr/>
          </p:nvGrpSpPr>
          <p:grpSpPr>
            <a:xfrm>
              <a:off x="5165336" y="2901419"/>
              <a:ext cx="5759702" cy="1378118"/>
              <a:chOff x="3443557" y="1934279"/>
              <a:chExt cx="3839801" cy="918745"/>
            </a:xfrm>
          </p:grpSpPr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163C480A-A5DF-472F-8716-DE9525EEF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9608" y="2263766"/>
                <a:ext cx="166599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1EBF21E1-779C-49F4-A443-56C9A4F63170}"/>
                  </a:ext>
                </a:extLst>
              </p:cNvPr>
              <p:cNvSpPr/>
              <p:nvPr/>
            </p:nvSpPr>
            <p:spPr>
              <a:xfrm>
                <a:off x="5295605" y="1934279"/>
                <a:ext cx="1987753" cy="6589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StdAskCheckForm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학생 질문 확인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16CC09B-D98D-41F8-9283-96C56069E264}"/>
                  </a:ext>
                </a:extLst>
              </p:cNvPr>
              <p:cNvSpPr txBox="1"/>
              <p:nvPr/>
            </p:nvSpPr>
            <p:spPr>
              <a:xfrm>
                <a:off x="3788470" y="2026008"/>
                <a:ext cx="12306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50" dirty="0">
                    <a:solidFill>
                      <a:schemeClr val="accent1"/>
                    </a:solidFill>
                  </a:rPr>
                  <a:t>학생 질문 버튼</a:t>
                </a:r>
                <a:r>
                  <a:rPr lang="en-US" altLang="ko-KR" sz="1350" dirty="0">
                    <a:solidFill>
                      <a:schemeClr val="accent1"/>
                    </a:solidFill>
                  </a:rPr>
                  <a:t> Click</a:t>
                </a:r>
                <a:endParaRPr lang="ko-KR" altLang="en-US" sz="135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60C6B1A2-BAB5-408F-8680-8E888E0C93D9}"/>
                  </a:ext>
                </a:extLst>
              </p:cNvPr>
              <p:cNvGrpSpPr/>
              <p:nvPr/>
            </p:nvGrpSpPr>
            <p:grpSpPr>
              <a:xfrm>
                <a:off x="3443557" y="2253827"/>
                <a:ext cx="2110761" cy="599197"/>
                <a:chOff x="4410428" y="4997557"/>
                <a:chExt cx="1059052" cy="599197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ED69B5B-78EC-421E-9983-714D981C6967}"/>
                    </a:ext>
                  </a:extLst>
                </p:cNvPr>
                <p:cNvSpPr txBox="1"/>
                <p:nvPr/>
              </p:nvSpPr>
              <p:spPr>
                <a:xfrm>
                  <a:off x="4449703" y="5197129"/>
                  <a:ext cx="980502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350" dirty="0" err="1"/>
                    <a:t>SP_QustionImg</a:t>
                  </a:r>
                  <a:r>
                    <a:rPr lang="en-US" altLang="ko-KR" sz="1350" dirty="0"/>
                    <a:t> : </a:t>
                  </a:r>
                  <a:r>
                    <a:rPr lang="ko-KR" altLang="en-US" sz="1350" dirty="0"/>
                    <a:t>질문 이미지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A069189-8692-4DC2-B76B-3AD20531FCF3}"/>
                    </a:ext>
                  </a:extLst>
                </p:cNvPr>
                <p:cNvSpPr txBox="1"/>
                <p:nvPr/>
              </p:nvSpPr>
              <p:spPr>
                <a:xfrm>
                  <a:off x="4512989" y="5396699"/>
                  <a:ext cx="853930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350" dirty="0" err="1"/>
                    <a:t>SP_Qustion</a:t>
                  </a:r>
                  <a:r>
                    <a:rPr lang="en-US" altLang="ko-KR" sz="1350" dirty="0"/>
                    <a:t> : </a:t>
                  </a:r>
                  <a:r>
                    <a:rPr lang="ko-KR" altLang="en-US" sz="1350" dirty="0"/>
                    <a:t>질문 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0A900B2-FE9F-4945-9823-C36D0FCE25BC}"/>
                    </a:ext>
                  </a:extLst>
                </p:cNvPr>
                <p:cNvSpPr txBox="1"/>
                <p:nvPr/>
              </p:nvSpPr>
              <p:spPr>
                <a:xfrm>
                  <a:off x="4410428" y="4997557"/>
                  <a:ext cx="1059052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350" dirty="0" err="1"/>
                    <a:t>SP_Qustiontext</a:t>
                  </a:r>
                  <a:r>
                    <a:rPr lang="en-US" altLang="ko-KR" sz="1350" dirty="0"/>
                    <a:t> : </a:t>
                  </a:r>
                  <a:r>
                    <a:rPr lang="ko-KR" altLang="en-US" sz="1350" dirty="0"/>
                    <a:t>질문 글</a:t>
                  </a:r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6E79CD81-9D15-491F-B15C-51A139377C22}"/>
                </a:ext>
              </a:extLst>
            </p:cNvPr>
            <p:cNvGrpSpPr/>
            <p:nvPr/>
          </p:nvGrpSpPr>
          <p:grpSpPr>
            <a:xfrm>
              <a:off x="3429212" y="4180182"/>
              <a:ext cx="7495824" cy="2438118"/>
              <a:chOff x="2286141" y="2902201"/>
              <a:chExt cx="4997216" cy="1625412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C88EAED-4752-402F-A9DA-6F19ABA02CDB}"/>
                  </a:ext>
                </a:extLst>
              </p:cNvPr>
              <p:cNvSpPr/>
              <p:nvPr/>
            </p:nvSpPr>
            <p:spPr>
              <a:xfrm>
                <a:off x="5295604" y="2902201"/>
                <a:ext cx="1987753" cy="1625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QuestionForm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문제 전달</a:t>
                </a:r>
              </a:p>
            </p:txBody>
          </p: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4E7FA815-FF7D-4648-B8D5-E9A78A8FC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9608" y="3421562"/>
                <a:ext cx="166599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55991826-7154-4B9D-9860-0ACD86B0D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86141" y="4044089"/>
                <a:ext cx="3009464" cy="590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E2626E2-FD78-48E4-9A43-A2AA9AB37B1F}"/>
                  </a:ext>
                </a:extLst>
              </p:cNvPr>
              <p:cNvSpPr txBox="1"/>
              <p:nvPr/>
            </p:nvSpPr>
            <p:spPr>
              <a:xfrm>
                <a:off x="3519757" y="3420908"/>
                <a:ext cx="1865145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50" dirty="0" err="1"/>
                  <a:t>SP_StudentInfo</a:t>
                </a:r>
                <a:r>
                  <a:rPr lang="ko-KR" altLang="en-US" sz="1350" dirty="0"/>
                  <a:t> </a:t>
                </a:r>
                <a:r>
                  <a:rPr lang="en-US" altLang="ko-KR" sz="1350" dirty="0"/>
                  <a:t>:</a:t>
                </a:r>
                <a:r>
                  <a:rPr lang="ko-KR" altLang="en-US" sz="1350" dirty="0"/>
                  <a:t> 학생 리스트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9C1C607-A451-4D80-87B9-8A0798FD1EEE}"/>
                  </a:ext>
                </a:extLst>
              </p:cNvPr>
              <p:cNvSpPr txBox="1"/>
              <p:nvPr/>
            </p:nvSpPr>
            <p:spPr>
              <a:xfrm>
                <a:off x="3883618" y="3187743"/>
                <a:ext cx="12306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50" dirty="0">
                    <a:solidFill>
                      <a:schemeClr val="accent1"/>
                    </a:solidFill>
                  </a:rPr>
                  <a:t>문제 버튼 </a:t>
                </a:r>
                <a:r>
                  <a:rPr lang="en-US" altLang="ko-KR" sz="1350" dirty="0">
                    <a:solidFill>
                      <a:schemeClr val="accent1"/>
                    </a:solidFill>
                  </a:rPr>
                  <a:t>Click</a:t>
                </a:r>
                <a:endParaRPr lang="ko-KR" altLang="en-US" sz="135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2FE718F-779E-4AC5-AB8E-00E49226180D}"/>
                  </a:ext>
                </a:extLst>
              </p:cNvPr>
              <p:cNvSpPr txBox="1"/>
              <p:nvPr/>
            </p:nvSpPr>
            <p:spPr>
              <a:xfrm>
                <a:off x="3883618" y="3805715"/>
                <a:ext cx="12306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50" dirty="0">
                    <a:solidFill>
                      <a:schemeClr val="accent1"/>
                    </a:solidFill>
                  </a:rPr>
                  <a:t>문제 전달 버튼 </a:t>
                </a:r>
                <a:r>
                  <a:rPr lang="en-US" altLang="ko-KR" sz="1350" dirty="0">
                    <a:solidFill>
                      <a:schemeClr val="accent1"/>
                    </a:solidFill>
                  </a:rPr>
                  <a:t>Click</a:t>
                </a:r>
                <a:endParaRPr lang="ko-KR" altLang="en-US" sz="135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04E28E9-D791-4A2B-A7E2-F142FB9D5986}"/>
                  </a:ext>
                </a:extLst>
              </p:cNvPr>
              <p:cNvSpPr txBox="1"/>
              <p:nvPr/>
            </p:nvSpPr>
            <p:spPr>
              <a:xfrm>
                <a:off x="3519756" y="4061350"/>
                <a:ext cx="18651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50" dirty="0" err="1"/>
                  <a:t>CP_QuizOX</a:t>
                </a:r>
                <a:r>
                  <a:rPr lang="ko-KR" altLang="en-US" sz="1350" dirty="0"/>
                  <a:t> </a:t>
                </a:r>
                <a:r>
                  <a:rPr lang="en-US" altLang="ko-KR" sz="1350" dirty="0"/>
                  <a:t>:</a:t>
                </a:r>
                <a:r>
                  <a:rPr lang="ko-KR" altLang="en-US" sz="1350" dirty="0"/>
                  <a:t> </a:t>
                </a:r>
                <a:r>
                  <a:rPr lang="en-US" altLang="ko-KR" sz="1350" dirty="0"/>
                  <a:t>OX</a:t>
                </a:r>
                <a:r>
                  <a:rPr lang="ko-KR" altLang="en-US" sz="1350" dirty="0"/>
                  <a:t>질문</a:t>
                </a:r>
                <a:endParaRPr lang="en-US" altLang="ko-KR" sz="1350" dirty="0"/>
              </a:p>
              <a:p>
                <a:pPr algn="ctr"/>
                <a:r>
                  <a:rPr lang="en-US" altLang="ko-KR" sz="1350" dirty="0" err="1"/>
                  <a:t>CP_Quiz</a:t>
                </a:r>
                <a:r>
                  <a:rPr lang="en-US" altLang="ko-KR" sz="1350" dirty="0"/>
                  <a:t> : </a:t>
                </a:r>
                <a:r>
                  <a:rPr lang="ko-KR" altLang="en-US" sz="1350" dirty="0"/>
                  <a:t>질문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04F2B60-5DC3-4D1E-ABEF-53E260A1768B}"/>
                </a:ext>
              </a:extLst>
            </p:cNvPr>
            <p:cNvGrpSpPr/>
            <p:nvPr/>
          </p:nvGrpSpPr>
          <p:grpSpPr>
            <a:xfrm>
              <a:off x="5165335" y="6912776"/>
              <a:ext cx="5759702" cy="988461"/>
              <a:chOff x="3443557" y="1934279"/>
              <a:chExt cx="3839801" cy="658974"/>
            </a:xfrm>
          </p:grpSpPr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6EF319AA-E5F6-4E5A-AE71-E1F22B44F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9608" y="2263766"/>
                <a:ext cx="166599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DAAB0032-C10C-415D-86E8-76259958B91D}"/>
                  </a:ext>
                </a:extLst>
              </p:cNvPr>
              <p:cNvSpPr/>
              <p:nvPr/>
            </p:nvSpPr>
            <p:spPr>
              <a:xfrm>
                <a:off x="5295605" y="1934279"/>
                <a:ext cx="1987753" cy="6589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ReplyForm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학생 작성 답변 확인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67D4199-8FE5-4723-87E5-CE0137FB74AB}"/>
                  </a:ext>
                </a:extLst>
              </p:cNvPr>
              <p:cNvSpPr txBox="1"/>
              <p:nvPr/>
            </p:nvSpPr>
            <p:spPr>
              <a:xfrm>
                <a:off x="3799571" y="2016137"/>
                <a:ext cx="12306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50" dirty="0">
                    <a:solidFill>
                      <a:schemeClr val="accent1"/>
                    </a:solidFill>
                  </a:rPr>
                  <a:t>학생 답변 버튼 </a:t>
                </a:r>
                <a:r>
                  <a:rPr lang="en-US" altLang="ko-KR" sz="1350" dirty="0">
                    <a:solidFill>
                      <a:schemeClr val="accent1"/>
                    </a:solidFill>
                  </a:rPr>
                  <a:t>Click</a:t>
                </a:r>
                <a:endParaRPr lang="ko-KR" altLang="en-US" sz="135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796A4B0-8CC6-43F4-BB7F-207FB10845CA}"/>
                  </a:ext>
                </a:extLst>
              </p:cNvPr>
              <p:cNvSpPr txBox="1"/>
              <p:nvPr/>
            </p:nvSpPr>
            <p:spPr>
              <a:xfrm>
                <a:off x="3443557" y="2253827"/>
                <a:ext cx="211076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50" dirty="0" err="1"/>
                  <a:t>SP_QuizResult</a:t>
                </a:r>
                <a:r>
                  <a:rPr lang="en-US" altLang="ko-KR" sz="1350" dirty="0"/>
                  <a:t> : </a:t>
                </a:r>
                <a:r>
                  <a:rPr lang="ko-KR" altLang="en-US" sz="1350" dirty="0"/>
                  <a:t>작성 답변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BBDD899-9A3E-49A8-9DDC-AB1D80213874}"/>
                </a:ext>
              </a:extLst>
            </p:cNvPr>
            <p:cNvGrpSpPr/>
            <p:nvPr/>
          </p:nvGrpSpPr>
          <p:grpSpPr>
            <a:xfrm>
              <a:off x="5197501" y="8150667"/>
              <a:ext cx="5759702" cy="988461"/>
              <a:chOff x="3443557" y="1934279"/>
              <a:chExt cx="3839801" cy="658974"/>
            </a:xfrm>
          </p:grpSpPr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C712A079-C1CD-4279-916B-931B3126B1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9608" y="2263766"/>
                <a:ext cx="166599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340BA2F4-9960-4F03-B7A4-530EA0FECB32}"/>
                  </a:ext>
                </a:extLst>
              </p:cNvPr>
              <p:cNvSpPr/>
              <p:nvPr/>
            </p:nvSpPr>
            <p:spPr>
              <a:xfrm>
                <a:off x="5295605" y="1934279"/>
                <a:ext cx="1987753" cy="6589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ReplyForm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학생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OX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 답변 확인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1766D05-69A2-4B32-B6C7-F01611CEABAF}"/>
                  </a:ext>
                </a:extLst>
              </p:cNvPr>
              <p:cNvSpPr txBox="1"/>
              <p:nvPr/>
            </p:nvSpPr>
            <p:spPr>
              <a:xfrm>
                <a:off x="3799571" y="2016137"/>
                <a:ext cx="12306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50" dirty="0">
                    <a:solidFill>
                      <a:schemeClr val="accent1"/>
                    </a:solidFill>
                  </a:rPr>
                  <a:t>학생 답변 버튼 </a:t>
                </a:r>
                <a:r>
                  <a:rPr lang="en-US" altLang="ko-KR" sz="1350" dirty="0">
                    <a:solidFill>
                      <a:schemeClr val="accent1"/>
                    </a:solidFill>
                  </a:rPr>
                  <a:t>Click</a:t>
                </a:r>
                <a:endParaRPr lang="ko-KR" altLang="en-US" sz="135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47DCF8C-6DD8-4A08-A4B3-CC8AA6A48E97}"/>
                  </a:ext>
                </a:extLst>
              </p:cNvPr>
              <p:cNvSpPr txBox="1"/>
              <p:nvPr/>
            </p:nvSpPr>
            <p:spPr>
              <a:xfrm>
                <a:off x="3443557" y="2253827"/>
                <a:ext cx="211076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50" dirty="0" err="1"/>
                  <a:t>SP_QuizOXResult</a:t>
                </a:r>
                <a:r>
                  <a:rPr lang="en-US" altLang="ko-KR" sz="1350" dirty="0"/>
                  <a:t> : </a:t>
                </a:r>
                <a:r>
                  <a:rPr lang="ko-KR" altLang="en-US" sz="1350" dirty="0"/>
                  <a:t>작성 답변</a:t>
                </a:r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9B9D6F31-A107-40B8-846A-C76B0CDB67FD}"/>
              </a:ext>
            </a:extLst>
          </p:cNvPr>
          <p:cNvSpPr txBox="1"/>
          <p:nvPr/>
        </p:nvSpPr>
        <p:spPr>
          <a:xfrm>
            <a:off x="243281" y="226503"/>
            <a:ext cx="5779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lt"/>
              </a:rPr>
              <a:t>교수 문제전달</a:t>
            </a:r>
            <a:r>
              <a:rPr lang="en-US" altLang="ko-KR" sz="3200" dirty="0">
                <a:latin typeface="+mj-lt"/>
              </a:rPr>
              <a:t>/</a:t>
            </a:r>
            <a:r>
              <a:rPr lang="ko-KR" altLang="en-US" sz="3200" dirty="0">
                <a:latin typeface="+mj-lt"/>
              </a:rPr>
              <a:t>확인 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522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528</Words>
  <Application>Microsoft Office PowerPoint</Application>
  <PresentationFormat>사용자 지정</PresentationFormat>
  <Paragraphs>127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돋움체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이민영</cp:lastModifiedBy>
  <cp:revision>130</cp:revision>
  <dcterms:created xsi:type="dcterms:W3CDTF">2021-09-05T21:29:03Z</dcterms:created>
  <dcterms:modified xsi:type="dcterms:W3CDTF">2021-10-19T09:58:19Z</dcterms:modified>
</cp:coreProperties>
</file>