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6" r:id="rId2"/>
    <p:sldId id="257" r:id="rId3"/>
    <p:sldId id="267" r:id="rId4"/>
    <p:sldId id="278" r:id="rId5"/>
    <p:sldId id="261" r:id="rId6"/>
    <p:sldId id="282" r:id="rId7"/>
    <p:sldId id="268" r:id="rId8"/>
    <p:sldId id="277" r:id="rId9"/>
    <p:sldId id="269" r:id="rId10"/>
    <p:sldId id="270" r:id="rId11"/>
    <p:sldId id="271" r:id="rId12"/>
    <p:sldId id="280" r:id="rId13"/>
    <p:sldId id="272" r:id="rId14"/>
    <p:sldId id="275" r:id="rId15"/>
    <p:sldId id="276" r:id="rId16"/>
    <p:sldId id="279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03" autoAdjust="0"/>
  </p:normalViewPr>
  <p:slideViewPr>
    <p:cSldViewPr>
      <p:cViewPr varScale="1">
        <p:scale>
          <a:sx n="35" d="100"/>
          <a:sy n="35" d="100"/>
        </p:scale>
        <p:origin x="53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5CFF0-5C74-456C-A221-ABE615619F72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558CC-66EE-4821-8800-2CB192EAF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5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( </a:t>
            </a:r>
            <a:r>
              <a:rPr lang="ko-KR" altLang="en-US" dirty="0"/>
              <a:t>폼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53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학생 </a:t>
            </a:r>
            <a:r>
              <a:rPr lang="en-US" altLang="ko-KR" dirty="0"/>
              <a:t>pc</a:t>
            </a:r>
            <a:r>
              <a:rPr lang="ko-KR" altLang="en-US" dirty="0"/>
              <a:t>화면에서 찍은 스크린샷 이미지를 확인한다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Label : </a:t>
            </a:r>
            <a:r>
              <a:rPr lang="ko-KR" altLang="en-US" dirty="0"/>
              <a:t>학생 정보 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/</a:t>
            </a:r>
            <a:r>
              <a:rPr lang="ko-KR" altLang="en-US" dirty="0"/>
              <a:t>학번</a:t>
            </a:r>
            <a:r>
              <a:rPr lang="en-US" altLang="ko-KR" dirty="0"/>
              <a:t>) </a:t>
            </a:r>
            <a:r>
              <a:rPr lang="ko-KR" altLang="en-US" dirty="0"/>
              <a:t>과 촬영시간 표시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err="1"/>
              <a:t>PictureBox</a:t>
            </a:r>
            <a:r>
              <a:rPr lang="en-US" altLang="ko-KR" dirty="0"/>
              <a:t> : </a:t>
            </a:r>
            <a:r>
              <a:rPr lang="ko-KR" altLang="en-US" dirty="0"/>
              <a:t>학생의 스크린샷 이미지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/>
              <a:t>확인 </a:t>
            </a:r>
            <a:r>
              <a:rPr lang="ko-KR" altLang="en-US" dirty="0"/>
              <a:t>버튼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793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질문은 하나만</a:t>
            </a:r>
            <a:r>
              <a:rPr lang="en-US" altLang="ko-KR" dirty="0"/>
              <a:t>,</a:t>
            </a:r>
            <a:r>
              <a:rPr lang="ko-KR" altLang="en-US" dirty="0"/>
              <a:t> 학생들을 선택해서 전송할 수 있다</a:t>
            </a:r>
            <a:r>
              <a:rPr lang="en-US" altLang="ko-KR" dirty="0"/>
              <a:t>.( </a:t>
            </a:r>
            <a:r>
              <a:rPr lang="ko-KR" altLang="en-US" dirty="0"/>
              <a:t>단답형</a:t>
            </a:r>
            <a:r>
              <a:rPr lang="en-US" altLang="ko-KR" dirty="0"/>
              <a:t>/</a:t>
            </a:r>
            <a:r>
              <a:rPr lang="ko-KR" altLang="en-US" dirty="0"/>
              <a:t>주관식</a:t>
            </a:r>
            <a:r>
              <a:rPr lang="en-US" altLang="ko-KR" dirty="0"/>
              <a:t>, OX</a:t>
            </a:r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/>
              <a:t>문제유형도 달라짐</a:t>
            </a:r>
            <a:r>
              <a:rPr lang="en-US" altLang="ko-KR" dirty="0"/>
              <a:t>.)</a:t>
            </a:r>
          </a:p>
          <a:p>
            <a:pPr marL="228600" indent="-228600">
              <a:buAutoNum type="arabicPeriod"/>
            </a:pPr>
            <a:r>
              <a:rPr lang="en-US" altLang="ko-KR" dirty="0" err="1"/>
              <a:t>TextBox</a:t>
            </a:r>
            <a:r>
              <a:rPr lang="en-US" altLang="ko-KR" dirty="0"/>
              <a:t> :</a:t>
            </a:r>
            <a:r>
              <a:rPr lang="ko-KR" altLang="en-US" dirty="0"/>
              <a:t> 교수님의 질문 작성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err="1"/>
              <a:t>RadioButton</a:t>
            </a:r>
            <a:r>
              <a:rPr lang="en-US" altLang="ko-KR" dirty="0"/>
              <a:t> : </a:t>
            </a:r>
            <a:r>
              <a:rPr lang="ko-KR" altLang="en-US" dirty="0"/>
              <a:t>질문 타입 </a:t>
            </a:r>
            <a:r>
              <a:rPr lang="en-US" altLang="ko-KR" dirty="0"/>
              <a:t>–</a:t>
            </a:r>
            <a:r>
              <a:rPr lang="ko-KR" altLang="en-US" dirty="0"/>
              <a:t>학생입력과</a:t>
            </a:r>
            <a:r>
              <a:rPr lang="en-US" altLang="ko-KR" dirty="0"/>
              <a:t> O/X </a:t>
            </a:r>
            <a:r>
              <a:rPr lang="ko-KR" altLang="en-US" dirty="0"/>
              <a:t>중 선택</a:t>
            </a:r>
            <a:r>
              <a:rPr lang="en-US" altLang="ko-KR" dirty="0"/>
              <a:t>1</a:t>
            </a:r>
          </a:p>
          <a:p>
            <a:pPr marL="228600" indent="-228600">
              <a:buAutoNum type="arabicPeriod"/>
            </a:pPr>
            <a:r>
              <a:rPr lang="en-US" altLang="ko-KR" dirty="0" err="1"/>
              <a:t>GridView</a:t>
            </a:r>
            <a:r>
              <a:rPr lang="en-US" altLang="ko-KR" dirty="0"/>
              <a:t> : </a:t>
            </a:r>
            <a:r>
              <a:rPr lang="ko-KR" altLang="en-US" dirty="0"/>
              <a:t>전송할 학생 선택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Button : </a:t>
            </a:r>
            <a:r>
              <a:rPr lang="ko-KR" altLang="en-US" dirty="0"/>
              <a:t>전체 선택</a:t>
            </a:r>
            <a:r>
              <a:rPr lang="en-US" altLang="ko-KR" dirty="0"/>
              <a:t>/</a:t>
            </a:r>
            <a:r>
              <a:rPr lang="ko-KR" altLang="en-US" dirty="0"/>
              <a:t>전체 취소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전송 및 취소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798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학생이 문제를 풀고 전달하면 그 내용을 확인한다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피드백도 가능하게 구현</a:t>
            </a:r>
            <a:r>
              <a:rPr lang="en-US" altLang="ko-KR" dirty="0"/>
              <a:t>(</a:t>
            </a:r>
            <a:r>
              <a:rPr lang="ko-KR" altLang="en-US" dirty="0"/>
              <a:t>예정</a:t>
            </a:r>
            <a:r>
              <a:rPr lang="en-US" altLang="ko-KR" dirty="0"/>
              <a:t>).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학생 정보 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/</a:t>
            </a:r>
            <a:r>
              <a:rPr lang="ko-KR" altLang="en-US" dirty="0"/>
              <a:t>학번</a:t>
            </a:r>
            <a:r>
              <a:rPr lang="en-US" altLang="ko-KR" dirty="0"/>
              <a:t>) </a:t>
            </a:r>
            <a:r>
              <a:rPr lang="ko-KR" altLang="en-US" dirty="0"/>
              <a:t>표시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 err="1"/>
              <a:t>TextBox</a:t>
            </a:r>
            <a:r>
              <a:rPr lang="en-US" altLang="ko-KR" dirty="0"/>
              <a:t> / radio</a:t>
            </a:r>
            <a:r>
              <a:rPr lang="ko-KR" altLang="en-US" dirty="0"/>
              <a:t> </a:t>
            </a:r>
            <a:r>
              <a:rPr lang="en-US" altLang="ko-KR" dirty="0"/>
              <a:t>button : </a:t>
            </a:r>
            <a:r>
              <a:rPr lang="ko-KR" altLang="en-US" dirty="0"/>
              <a:t>학생 답변 출력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확인 버튼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599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학생이 문제를 풀고 전달하면 그 내용을 확인한다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피드백도 가능하게 구현</a:t>
            </a:r>
            <a:r>
              <a:rPr lang="en-US" altLang="ko-KR" dirty="0"/>
              <a:t>(</a:t>
            </a:r>
            <a:r>
              <a:rPr lang="ko-KR" altLang="en-US" dirty="0"/>
              <a:t>예정</a:t>
            </a:r>
            <a:r>
              <a:rPr lang="en-US" altLang="ko-KR" dirty="0"/>
              <a:t>).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학생 정보 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/</a:t>
            </a:r>
            <a:r>
              <a:rPr lang="ko-KR" altLang="en-US" dirty="0"/>
              <a:t>학번</a:t>
            </a:r>
            <a:r>
              <a:rPr lang="en-US" altLang="ko-KR" dirty="0"/>
              <a:t>) </a:t>
            </a:r>
            <a:r>
              <a:rPr lang="ko-KR" altLang="en-US" dirty="0"/>
              <a:t>표시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 err="1"/>
              <a:t>TextBox</a:t>
            </a:r>
            <a:r>
              <a:rPr lang="en-US" altLang="ko-KR" dirty="0"/>
              <a:t> : </a:t>
            </a:r>
            <a:r>
              <a:rPr lang="ko-KR" altLang="en-US" dirty="0"/>
              <a:t>학생 답변 출력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확인 버튼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577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Regex regex = 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Regex(</a:t>
            </a:r>
            <a:r>
              <a:rPr lang="nn-NO" altLang="ko-KR" sz="1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@"[a-zA-Z0-9!@]"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숫자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영문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!, @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 가능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nn-NO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Boolean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ismatch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regex.IsMatch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txt_pw.Text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 유효성검사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txt_pw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336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dirty="0">
                <a:solidFill>
                  <a:srgbClr val="7FA2C4"/>
                </a:solidFill>
              </a:rPr>
              <a:t>1.</a:t>
            </a:r>
            <a:r>
              <a:rPr lang="ko-KR" altLang="en-US" b="0" dirty="0">
                <a:solidFill>
                  <a:srgbClr val="7FA2C4"/>
                </a:solidFill>
              </a:rPr>
              <a:t>출석 기능 </a:t>
            </a:r>
            <a:r>
              <a:rPr lang="en-US" altLang="ko-KR" b="0" dirty="0">
                <a:solidFill>
                  <a:srgbClr val="7FA2C4"/>
                </a:solidFill>
              </a:rPr>
              <a:t> - </a:t>
            </a:r>
            <a:r>
              <a:rPr lang="ko-KR" altLang="en-US" b="0" dirty="0">
                <a:solidFill>
                  <a:srgbClr val="7FA2C4"/>
                </a:solidFill>
              </a:rPr>
              <a:t>클릭 시점에 따라 출석체크</a:t>
            </a:r>
            <a:r>
              <a:rPr lang="en-US" altLang="ko-KR" b="0" dirty="0">
                <a:solidFill>
                  <a:srgbClr val="7FA2C4"/>
                </a:solidFill>
              </a:rPr>
              <a:t>, 3</a:t>
            </a:r>
            <a:r>
              <a:rPr lang="ko-KR" altLang="en-US" b="0" dirty="0">
                <a:solidFill>
                  <a:srgbClr val="7FA2C4"/>
                </a:solidFill>
              </a:rPr>
              <a:t>시간 마다 리셋 되며 재 출석 해야함</a:t>
            </a:r>
            <a:endParaRPr lang="en-US" altLang="ko-KR" b="0" dirty="0">
              <a:solidFill>
                <a:srgbClr val="7FA2C4"/>
              </a:solidFill>
            </a:endParaRPr>
          </a:p>
          <a:p>
            <a:pPr algn="l"/>
            <a:r>
              <a:rPr lang="en-US" altLang="ko-KR" b="0" dirty="0">
                <a:solidFill>
                  <a:srgbClr val="7FA2C4"/>
                </a:solidFill>
              </a:rPr>
              <a:t>2. </a:t>
            </a:r>
            <a:r>
              <a:rPr lang="ko-KR" altLang="en-US" b="0" dirty="0">
                <a:solidFill>
                  <a:srgbClr val="7FA2C4"/>
                </a:solidFill>
              </a:rPr>
              <a:t>질문 기능</a:t>
            </a:r>
            <a:r>
              <a:rPr lang="en-US" altLang="ko-KR" b="0" dirty="0">
                <a:solidFill>
                  <a:srgbClr val="7FA2C4"/>
                </a:solidFill>
              </a:rPr>
              <a:t> - </a:t>
            </a:r>
            <a:r>
              <a:rPr lang="ko-KR" altLang="en-US" b="0" dirty="0">
                <a:solidFill>
                  <a:srgbClr val="7FA2C4"/>
                </a:solidFill>
              </a:rPr>
              <a:t>수업 중 생겨난 문제를</a:t>
            </a:r>
            <a:r>
              <a:rPr lang="en-US" altLang="ko-KR" b="0" dirty="0">
                <a:solidFill>
                  <a:srgbClr val="7FA2C4"/>
                </a:solidFill>
              </a:rPr>
              <a:t> </a:t>
            </a:r>
            <a:r>
              <a:rPr lang="ko-KR" altLang="en-US" b="0" dirty="0">
                <a:solidFill>
                  <a:srgbClr val="7FA2C4"/>
                </a:solidFill>
              </a:rPr>
              <a:t>사진과 함께 교수님께 전송할 수 있음</a:t>
            </a:r>
            <a:endParaRPr lang="en-US" altLang="ko-KR" b="0" dirty="0">
              <a:solidFill>
                <a:srgbClr val="7FA2C4"/>
              </a:solidFill>
            </a:endParaRPr>
          </a:p>
          <a:p>
            <a:pPr algn="l"/>
            <a:r>
              <a:rPr lang="en-US" altLang="ko-KR" b="0" dirty="0">
                <a:solidFill>
                  <a:srgbClr val="7FA2C4"/>
                </a:solidFill>
              </a:rPr>
              <a:t>3.</a:t>
            </a:r>
            <a:r>
              <a:rPr lang="ko-KR" altLang="en-US" b="0" dirty="0">
                <a:solidFill>
                  <a:srgbClr val="7FA2C4"/>
                </a:solidFill>
              </a:rPr>
              <a:t>시간표 기능</a:t>
            </a:r>
            <a:r>
              <a:rPr lang="en-US" altLang="ko-KR" b="0" dirty="0">
                <a:solidFill>
                  <a:srgbClr val="7FA2C4"/>
                </a:solidFill>
              </a:rPr>
              <a:t> - </a:t>
            </a:r>
            <a:r>
              <a:rPr lang="ko-KR" altLang="en-US" b="0" dirty="0">
                <a:solidFill>
                  <a:srgbClr val="7FA2C4"/>
                </a:solidFill>
              </a:rPr>
              <a:t>학생 개인 시간표에 따라 과목의 시간표 확인 가능</a:t>
            </a:r>
            <a:endParaRPr lang="en-US" altLang="ko-KR" b="0" dirty="0">
              <a:solidFill>
                <a:srgbClr val="7FA2C4"/>
              </a:solidFill>
            </a:endParaRPr>
          </a:p>
          <a:p>
            <a:pPr algn="l"/>
            <a:r>
              <a:rPr lang="en-US" altLang="ko-KR" b="0" dirty="0">
                <a:solidFill>
                  <a:srgbClr val="7FA2C4"/>
                </a:solidFill>
              </a:rPr>
              <a:t>4.</a:t>
            </a:r>
            <a:r>
              <a:rPr lang="ko-KR" altLang="en-US" b="0" dirty="0">
                <a:solidFill>
                  <a:srgbClr val="7FA2C4"/>
                </a:solidFill>
              </a:rPr>
              <a:t>수업 시간 확인 기능</a:t>
            </a:r>
            <a:r>
              <a:rPr lang="en-US" altLang="ko-KR" b="0" dirty="0">
                <a:solidFill>
                  <a:srgbClr val="7FA2C4"/>
                </a:solidFill>
              </a:rPr>
              <a:t> - </a:t>
            </a:r>
            <a:r>
              <a:rPr lang="ko-KR" altLang="en-US" b="0" dirty="0">
                <a:solidFill>
                  <a:srgbClr val="7FA2C4"/>
                </a:solidFill>
              </a:rPr>
              <a:t>현재시각과 남은 수업시간을 확인할 수 있음</a:t>
            </a:r>
            <a:endParaRPr lang="en-US" altLang="ko-KR" b="0" dirty="0">
              <a:solidFill>
                <a:srgbClr val="7FA2C4"/>
              </a:solidFill>
            </a:endParaRPr>
          </a:p>
          <a:p>
            <a:pPr algn="l"/>
            <a:r>
              <a:rPr lang="en-US" altLang="ko-KR" b="0" dirty="0">
                <a:solidFill>
                  <a:srgbClr val="7FA2C4"/>
                </a:solidFill>
              </a:rPr>
              <a:t>5.</a:t>
            </a:r>
            <a:r>
              <a:rPr lang="ko-KR" altLang="en-US" b="0" dirty="0">
                <a:solidFill>
                  <a:srgbClr val="7FA2C4"/>
                </a:solidFill>
              </a:rPr>
              <a:t>로그아웃</a:t>
            </a:r>
            <a:r>
              <a:rPr lang="en-US" altLang="ko-KR" b="0" dirty="0">
                <a:solidFill>
                  <a:srgbClr val="7FA2C4"/>
                </a:solidFill>
              </a:rPr>
              <a:t>, </a:t>
            </a:r>
            <a:r>
              <a:rPr lang="ko-KR" altLang="en-US" b="0" dirty="0">
                <a:solidFill>
                  <a:srgbClr val="7FA2C4"/>
                </a:solidFill>
              </a:rPr>
              <a:t>종료 기능</a:t>
            </a:r>
            <a:r>
              <a:rPr lang="en-US" altLang="ko-KR" b="0" dirty="0">
                <a:solidFill>
                  <a:srgbClr val="7FA2C4"/>
                </a:solidFill>
              </a:rPr>
              <a:t> - </a:t>
            </a:r>
            <a:r>
              <a:rPr lang="ko-KR" altLang="en-US" b="0" dirty="0">
                <a:solidFill>
                  <a:srgbClr val="7FA2C4"/>
                </a:solidFill>
              </a:rPr>
              <a:t>수업 종료 </a:t>
            </a:r>
            <a:r>
              <a:rPr lang="en-US" altLang="ko-KR" b="0" dirty="0">
                <a:solidFill>
                  <a:srgbClr val="7FA2C4"/>
                </a:solidFill>
              </a:rPr>
              <a:t>5</a:t>
            </a:r>
            <a:r>
              <a:rPr lang="ko-KR" altLang="en-US" b="0" dirty="0">
                <a:solidFill>
                  <a:srgbClr val="7FA2C4"/>
                </a:solidFill>
              </a:rPr>
              <a:t>분 전에 버튼 활성화</a:t>
            </a:r>
            <a:endParaRPr lang="en-US" altLang="ko-KR" b="0" dirty="0">
              <a:solidFill>
                <a:srgbClr val="7FA2C4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4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431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이미지 </a:t>
            </a:r>
            <a:r>
              <a:rPr lang="en-US" altLang="ko-KR" dirty="0"/>
              <a:t>– </a:t>
            </a:r>
            <a:r>
              <a:rPr lang="ko-KR" altLang="en-US" dirty="0"/>
              <a:t>선택 </a:t>
            </a:r>
            <a:r>
              <a:rPr lang="en-US" altLang="ko-KR" dirty="0"/>
              <a:t>OR </a:t>
            </a:r>
            <a:r>
              <a:rPr lang="ko-KR" altLang="en-US" dirty="0"/>
              <a:t>캡쳐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"JPEG|*.</a:t>
            </a:r>
            <a:r>
              <a:rPr lang="en-US" altLang="ko-KR" dirty="0" err="1"/>
              <a:t>jpg|PNG</a:t>
            </a:r>
            <a:r>
              <a:rPr lang="en-US" altLang="ko-KR" dirty="0"/>
              <a:t>|*.</a:t>
            </a:r>
            <a:r>
              <a:rPr lang="en-US" altLang="ko-KR" dirty="0" err="1"/>
              <a:t>png|Bitmap</a:t>
            </a:r>
            <a:r>
              <a:rPr lang="en-US" altLang="ko-KR" dirty="0"/>
              <a:t>|*.bmp“ &lt;- </a:t>
            </a:r>
            <a:r>
              <a:rPr lang="en-US" altLang="ko-KR" dirty="0" err="1"/>
              <a:t>openFileDialog</a:t>
            </a:r>
            <a:r>
              <a:rPr lang="en-US" altLang="ko-KR" dirty="0"/>
              <a:t> – Filter(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  <a:r>
              <a:rPr lang="ko-KR" altLang="en-US" dirty="0"/>
              <a:t>으로 제한</a:t>
            </a:r>
            <a:endParaRPr lang="en-US" altLang="ko-KR" b="0" dirty="0"/>
          </a:p>
          <a:p>
            <a:pPr marL="0" indent="0">
              <a:buNone/>
            </a:pPr>
            <a:r>
              <a:rPr lang="en-US" altLang="ko-KR" b="0" dirty="0"/>
              <a:t>3. </a:t>
            </a:r>
            <a:r>
              <a:rPr lang="ko-KR" altLang="en-US" b="1" dirty="0"/>
              <a:t>저장한 캡쳐 사진 폴더가 없으면 생성해줌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3-1. </a:t>
            </a:r>
            <a:r>
              <a:rPr lang="ko-KR" altLang="en-US" dirty="0"/>
              <a:t>캡쳐 한 사진은 선택버튼을 통해서 클릭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795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Student_ask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-&gt;main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폼에서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</a:t>
            </a:r>
            <a:r>
              <a:rPr lang="ko-KR" altLang="en-US" dirty="0"/>
              <a:t>사진을 클릭하면 확대 되어 보여진다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792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문제를 풀지 않으면 창을 닫을 수 없다</a:t>
            </a:r>
            <a:r>
              <a:rPr lang="en-US" altLang="ko-KR" dirty="0"/>
              <a:t>.(</a:t>
            </a:r>
            <a:r>
              <a:rPr lang="en-US" altLang="ko-KR" dirty="0" err="1"/>
              <a:t>ControlBox</a:t>
            </a:r>
            <a:r>
              <a:rPr lang="en-US" altLang="ko-KR" dirty="0"/>
              <a:t> – false 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전송버튼 또한 입력하지 않으면 경고창이 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040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현재 화면 스크린샷을 요청과</a:t>
            </a:r>
            <a:r>
              <a:rPr lang="en-US" altLang="ko-KR" dirty="0"/>
              <a:t> </a:t>
            </a:r>
            <a:r>
              <a:rPr lang="ko-KR" altLang="en-US" dirty="0"/>
              <a:t>문제 등 선택한 학생에게 전송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썸네일 </a:t>
            </a:r>
            <a:r>
              <a:rPr lang="en-US" altLang="ko-KR" dirty="0"/>
              <a:t>: </a:t>
            </a:r>
            <a:r>
              <a:rPr lang="ko-KR" altLang="en-US" dirty="0"/>
              <a:t>더블클릭 시 확대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응답 </a:t>
            </a:r>
            <a:r>
              <a:rPr lang="en-US" altLang="ko-KR" dirty="0"/>
              <a:t>: </a:t>
            </a:r>
            <a:r>
              <a:rPr lang="ko-KR" altLang="en-US" dirty="0"/>
              <a:t>더블 클릭 시 응답 화면 보여줌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통신</a:t>
            </a:r>
            <a:r>
              <a:rPr lang="en-US" altLang="ko-KR" dirty="0"/>
              <a:t>) </a:t>
            </a:r>
            <a:r>
              <a:rPr lang="ko-KR" altLang="en-US" dirty="0"/>
              <a:t>접속한</a:t>
            </a:r>
            <a:r>
              <a:rPr lang="en-US" altLang="ko-KR" dirty="0"/>
              <a:t> 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접속하지 않은 학생은 어떻게 보관할지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33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학생 </a:t>
            </a:r>
            <a:r>
              <a:rPr lang="en-US" altLang="ko-KR" dirty="0"/>
              <a:t>pc</a:t>
            </a:r>
            <a:r>
              <a:rPr lang="ko-KR" altLang="en-US" dirty="0"/>
              <a:t>화면에서 찍은 스크린샷 이미지를 확인한다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Label : </a:t>
            </a:r>
            <a:r>
              <a:rPr lang="ko-KR" altLang="en-US" dirty="0"/>
              <a:t>학생 정보 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/</a:t>
            </a:r>
            <a:r>
              <a:rPr lang="ko-KR" altLang="en-US" dirty="0"/>
              <a:t>학번</a:t>
            </a:r>
            <a:r>
              <a:rPr lang="en-US" altLang="ko-KR" dirty="0"/>
              <a:t>) </a:t>
            </a:r>
            <a:r>
              <a:rPr lang="ko-KR" altLang="en-US" dirty="0"/>
              <a:t>과 촬영시간 표시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err="1"/>
              <a:t>PictureBox</a:t>
            </a:r>
            <a:r>
              <a:rPr lang="en-US" altLang="ko-KR" dirty="0"/>
              <a:t> : </a:t>
            </a:r>
            <a:r>
              <a:rPr lang="ko-KR" altLang="en-US" dirty="0"/>
              <a:t>학생의 스크린샷 이미지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/>
              <a:t>확인 </a:t>
            </a:r>
            <a:r>
              <a:rPr lang="ko-KR" altLang="en-US" dirty="0"/>
              <a:t>버튼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37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JP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6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6694" y="344234"/>
            <a:ext cx="17652324" cy="9597246"/>
            <a:chOff x="316695" y="344234"/>
            <a:chExt cx="17652324" cy="95972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695" y="344234"/>
              <a:ext cx="17652324" cy="95972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98959" y="5049646"/>
            <a:ext cx="4878641" cy="186422"/>
            <a:chOff x="6703537" y="2971988"/>
            <a:chExt cx="4878641" cy="18642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3537" y="2971988"/>
              <a:ext cx="4878641" cy="18642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218C87C-62C3-44DE-BE73-3AE618C2781A}"/>
              </a:ext>
            </a:extLst>
          </p:cNvPr>
          <p:cNvSpPr txBox="1"/>
          <p:nvPr/>
        </p:nvSpPr>
        <p:spPr>
          <a:xfrm>
            <a:off x="6513036" y="2588312"/>
            <a:ext cx="60671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CAPSTONE DESIGN</a:t>
            </a:r>
            <a:endParaRPr lang="ko-KR" altLang="en-US" sz="8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래픽 9" descr="연결">
            <a:extLst>
              <a:ext uri="{FF2B5EF4-FFF2-40B4-BE49-F238E27FC236}">
                <a16:creationId xmlns:a16="http://schemas.microsoft.com/office/drawing/2014/main" id="{E76AFF6D-C08A-46A4-A96D-07339B3EA3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65808" y="3763597"/>
            <a:ext cx="1828800" cy="1828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EF4CAA-B9AB-4440-8AA7-1827C184E941}"/>
              </a:ext>
            </a:extLst>
          </p:cNvPr>
          <p:cNvSpPr txBox="1"/>
          <p:nvPr/>
        </p:nvSpPr>
        <p:spPr>
          <a:xfrm>
            <a:off x="6462906" y="5656969"/>
            <a:ext cx="6592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 TEAM</a:t>
            </a:r>
            <a:endParaRPr lang="ko-KR" altLang="en-US" sz="7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285FEC-2B3D-4C75-AE91-AC3AE8255B94}"/>
              </a:ext>
            </a:extLst>
          </p:cNvPr>
          <p:cNvSpPr txBox="1"/>
          <p:nvPr/>
        </p:nvSpPr>
        <p:spPr>
          <a:xfrm>
            <a:off x="11125200" y="9011760"/>
            <a:ext cx="14188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고현정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팀장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김지민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이민영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신희찬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99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F81A9FD-E429-4166-BA60-8C42FFAA6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496" y="2781300"/>
            <a:ext cx="8664504" cy="6665976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876800" y="1625333"/>
            <a:ext cx="9067800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교수 메인 폼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" altLang="ko-KR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ProfesserMain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레이아웃 구성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교수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251281" y="1054541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05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Google Shape;58;p13">
            <a:extLst>
              <a:ext uri="{FF2B5EF4-FFF2-40B4-BE49-F238E27FC236}">
                <a16:creationId xmlns:a16="http://schemas.microsoft.com/office/drawing/2014/main" id="{721782C0-A048-4D2F-973E-26EEE90BA16B}"/>
              </a:ext>
            </a:extLst>
          </p:cNvPr>
          <p:cNvSpPr txBox="1"/>
          <p:nvPr/>
        </p:nvSpPr>
        <p:spPr>
          <a:xfrm>
            <a:off x="887136" y="5419006"/>
            <a:ext cx="2996475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DataGrid</a:t>
            </a:r>
            <a:r>
              <a:rPr lang="ko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Google Shape;59;p13">
            <a:extLst>
              <a:ext uri="{FF2B5EF4-FFF2-40B4-BE49-F238E27FC236}">
                <a16:creationId xmlns:a16="http://schemas.microsoft.com/office/drawing/2014/main" id="{F184DB64-0F23-4CAA-B7EB-C65E2C06158B}"/>
              </a:ext>
            </a:extLst>
          </p:cNvPr>
          <p:cNvSpPr txBox="1"/>
          <p:nvPr/>
        </p:nvSpPr>
        <p:spPr>
          <a:xfrm>
            <a:off x="3009677" y="3156377"/>
            <a:ext cx="1089207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Google Shape;58;p13">
            <a:extLst>
              <a:ext uri="{FF2B5EF4-FFF2-40B4-BE49-F238E27FC236}">
                <a16:creationId xmlns:a16="http://schemas.microsoft.com/office/drawing/2014/main" id="{BD2C5FC1-7778-4668-B699-7C499B030BCF}"/>
              </a:ext>
            </a:extLst>
          </p:cNvPr>
          <p:cNvSpPr txBox="1"/>
          <p:nvPr/>
        </p:nvSpPr>
        <p:spPr>
          <a:xfrm>
            <a:off x="2025274" y="8718977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255B7B8-595E-4028-A186-AF67AF0BE9E4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12026856" y="7812881"/>
            <a:ext cx="1712004" cy="1173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Google Shape;58;p13">
            <a:extLst>
              <a:ext uri="{FF2B5EF4-FFF2-40B4-BE49-F238E27FC236}">
                <a16:creationId xmlns:a16="http://schemas.microsoft.com/office/drawing/2014/main" id="{16E3D5EC-8DB3-43DC-B380-6E701ECD5126}"/>
              </a:ext>
            </a:extLst>
          </p:cNvPr>
          <p:cNvSpPr txBox="1"/>
          <p:nvPr/>
        </p:nvSpPr>
        <p:spPr>
          <a:xfrm>
            <a:off x="11247120" y="6569501"/>
            <a:ext cx="4953000" cy="1585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수업종료 </a:t>
            </a:r>
            <a:r>
              <a:rPr lang="en-US" altLang="ko-KR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정도 남을 때 </a:t>
            </a:r>
            <a:endParaRPr lang="en-US" altLang="ko-KR" sz="2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visible = true;</a:t>
            </a:r>
          </a:p>
          <a:p>
            <a:pPr algn="ctr"/>
            <a:r>
              <a:rPr lang="ko-KR" alt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외   </a:t>
            </a:r>
            <a:r>
              <a:rPr lang="en-US" altLang="ko-KR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visible = false;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D35DA7-96A8-4829-A78C-B1E497476259}"/>
              </a:ext>
            </a:extLst>
          </p:cNvPr>
          <p:cNvSpPr/>
          <p:nvPr/>
        </p:nvSpPr>
        <p:spPr>
          <a:xfrm>
            <a:off x="11277600" y="6569501"/>
            <a:ext cx="4922520" cy="1243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E204E8E-B214-44AF-A3AA-934C34CC0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3000" y="8742990"/>
            <a:ext cx="1554824" cy="5915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6469F8A-CD42-46C1-9A38-366CE19218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3077" y="8666310"/>
            <a:ext cx="1316110" cy="59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2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교수 폼 구성</a:t>
              </a:r>
              <a:endParaRPr 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4ADFF60-5A3D-486C-ADBA-C2D3522507FE}"/>
              </a:ext>
            </a:extLst>
          </p:cNvPr>
          <p:cNvGrpSpPr/>
          <p:nvPr/>
        </p:nvGrpSpPr>
        <p:grpSpPr>
          <a:xfrm>
            <a:off x="3797341" y="1171345"/>
            <a:ext cx="10693319" cy="1580565"/>
            <a:chOff x="3251281" y="1171345"/>
            <a:chExt cx="10693319" cy="1580565"/>
          </a:xfrm>
        </p:grpSpPr>
        <p:sp>
          <p:nvSpPr>
            <p:cNvPr id="2" name="Object 2"/>
            <p:cNvSpPr txBox="1"/>
            <p:nvPr/>
          </p:nvSpPr>
          <p:spPr>
            <a:xfrm>
              <a:off x="4876800" y="1633799"/>
              <a:ext cx="9067800" cy="65565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ko-KR" altLang="en-US" sz="3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교수 </a:t>
              </a:r>
              <a:r>
                <a:rPr lang="ko" altLang="ko-KR" sz="3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스크린샷(ScreenshotForm)</a:t>
              </a:r>
              <a:r>
                <a:rPr lang="ko-KR" altLang="en-US" sz="3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레이아웃 구성</a:t>
              </a:r>
              <a:endPara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97A89B99-15C8-405B-A20E-05D13B283A03}"/>
                </a:ext>
              </a:extLst>
            </p:cNvPr>
            <p:cNvSpPr txBox="1"/>
            <p:nvPr/>
          </p:nvSpPr>
          <p:spPr>
            <a:xfrm>
              <a:off x="3251281" y="1171345"/>
              <a:ext cx="1625519" cy="158056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9600" kern="0" spc="-200" dirty="0">
                  <a:solidFill>
                    <a:srgbClr val="7FA2C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Black Han Sans" pitchFamily="34" charset="0"/>
                </a:rPr>
                <a:t>06</a:t>
              </a:r>
              <a:endParaRPr lang="en-US" sz="9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737C819-D045-42A0-965D-975442A7D88C}"/>
              </a:ext>
            </a:extLst>
          </p:cNvPr>
          <p:cNvGrpSpPr/>
          <p:nvPr/>
        </p:nvGrpSpPr>
        <p:grpSpPr>
          <a:xfrm>
            <a:off x="2145040" y="2635106"/>
            <a:ext cx="13997920" cy="7374122"/>
            <a:chOff x="1174333" y="2781300"/>
            <a:chExt cx="13997920" cy="7374122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615590B-267A-469A-9E6D-7844B9E2B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57400" y="2781300"/>
              <a:ext cx="13114853" cy="6891799"/>
            </a:xfrm>
            <a:prstGeom prst="rect">
              <a:avLst/>
            </a:prstGeom>
          </p:spPr>
        </p:pic>
        <p:sp>
          <p:nvSpPr>
            <p:cNvPr id="32" name="Google Shape;83;p14">
              <a:extLst>
                <a:ext uri="{FF2B5EF4-FFF2-40B4-BE49-F238E27FC236}">
                  <a16:creationId xmlns:a16="http://schemas.microsoft.com/office/drawing/2014/main" id="{B0CA695A-2CDC-4167-B471-BC38A077B08B}"/>
                </a:ext>
              </a:extLst>
            </p:cNvPr>
            <p:cNvSpPr txBox="1"/>
            <p:nvPr/>
          </p:nvSpPr>
          <p:spPr>
            <a:xfrm>
              <a:off x="1174333" y="5858943"/>
              <a:ext cx="1917646" cy="615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800" b="1" dirty="0"/>
                <a:t>PictureBox</a:t>
              </a:r>
              <a:endParaRPr sz="2800" b="1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5432E8F-4924-4348-B78B-2A4BDA75334B}"/>
                </a:ext>
              </a:extLst>
            </p:cNvPr>
            <p:cNvSpPr/>
            <p:nvPr/>
          </p:nvSpPr>
          <p:spPr>
            <a:xfrm>
              <a:off x="2209800" y="3660226"/>
              <a:ext cx="8153400" cy="322294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Google Shape;85;p14">
              <a:extLst>
                <a:ext uri="{FF2B5EF4-FFF2-40B4-BE49-F238E27FC236}">
                  <a16:creationId xmlns:a16="http://schemas.microsoft.com/office/drawing/2014/main" id="{3C784F2F-4838-40CF-B24B-E55841C2FB6C}"/>
                </a:ext>
              </a:extLst>
            </p:cNvPr>
            <p:cNvSpPr txBox="1"/>
            <p:nvPr/>
          </p:nvSpPr>
          <p:spPr>
            <a:xfrm>
              <a:off x="10604104" y="3137021"/>
              <a:ext cx="4026296" cy="1046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Label </a:t>
              </a:r>
              <a:endParaRPr lang="en-US" alt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2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– </a:t>
              </a:r>
              <a:r>
                <a:rPr lang="ko-KR" altLang="en-US" sz="2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 정보</a:t>
              </a:r>
              <a:r>
                <a:rPr lang="en-US" altLang="ko-KR" sz="2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lang="ko-KR" altLang="en-US" sz="2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촬영시간</a:t>
              </a:r>
              <a:endParaRPr sz="2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Google Shape;85;p14">
              <a:extLst>
                <a:ext uri="{FF2B5EF4-FFF2-40B4-BE49-F238E27FC236}">
                  <a16:creationId xmlns:a16="http://schemas.microsoft.com/office/drawing/2014/main" id="{C0769CCB-B352-4FE6-8BC3-64A3C73981FD}"/>
                </a:ext>
              </a:extLst>
            </p:cNvPr>
            <p:cNvSpPr txBox="1"/>
            <p:nvPr/>
          </p:nvSpPr>
          <p:spPr>
            <a:xfrm>
              <a:off x="7467600" y="9539899"/>
              <a:ext cx="2656063" cy="615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2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Button</a:t>
              </a:r>
              <a:r>
                <a:rPr lang="ko" sz="2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" sz="2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닫기</a:t>
              </a:r>
              <a:r>
                <a:rPr lang="en-US" altLang="ko-KR" sz="2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sz="2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9205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B01EDAC-82BB-40E1-8891-0C957E95AE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44" t="11855" r="43130" b="20732"/>
          <a:stretch/>
        </p:blipFill>
        <p:spPr>
          <a:xfrm>
            <a:off x="562906" y="4671832"/>
            <a:ext cx="8692032" cy="5094187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876800" y="1625333"/>
            <a:ext cx="9067800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교수 </a:t>
            </a:r>
            <a:r>
              <a:rPr lang="ko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스크린샷(ScreenshotForm)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레이아웃 구성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교수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251281" y="1054541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06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432E8F-4924-4348-B78B-2A4BDA75334B}"/>
              </a:ext>
            </a:extLst>
          </p:cNvPr>
          <p:cNvSpPr/>
          <p:nvPr/>
        </p:nvSpPr>
        <p:spPr>
          <a:xfrm>
            <a:off x="2633151" y="6239257"/>
            <a:ext cx="6019800" cy="2514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Google Shape;85;p14">
            <a:extLst>
              <a:ext uri="{FF2B5EF4-FFF2-40B4-BE49-F238E27FC236}">
                <a16:creationId xmlns:a16="http://schemas.microsoft.com/office/drawing/2014/main" id="{3C784F2F-4838-40CF-B24B-E55841C2FB6C}"/>
              </a:ext>
            </a:extLst>
          </p:cNvPr>
          <p:cNvSpPr txBox="1"/>
          <p:nvPr/>
        </p:nvSpPr>
        <p:spPr>
          <a:xfrm>
            <a:off x="498290" y="2823689"/>
            <a:ext cx="63246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폼 크기 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해상도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폼 위치 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화면너비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/5,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화면높이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크기 조절 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fix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1AD02C-2754-4DA0-BB54-2355EB9D3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580" y="2707629"/>
            <a:ext cx="8661773" cy="4188964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027F4D-D3A9-4FF6-AC6E-E61621740D07}"/>
              </a:ext>
            </a:extLst>
          </p:cNvPr>
          <p:cNvSpPr/>
          <p:nvPr/>
        </p:nvSpPr>
        <p:spPr>
          <a:xfrm>
            <a:off x="9254937" y="2662122"/>
            <a:ext cx="8692031" cy="4300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Google Shape;85;p14">
            <a:extLst>
              <a:ext uri="{FF2B5EF4-FFF2-40B4-BE49-F238E27FC236}">
                <a16:creationId xmlns:a16="http://schemas.microsoft.com/office/drawing/2014/main" id="{4C7A6B60-4A78-4180-BF98-8460BD6D8DB4}"/>
              </a:ext>
            </a:extLst>
          </p:cNvPr>
          <p:cNvSpPr txBox="1"/>
          <p:nvPr/>
        </p:nvSpPr>
        <p:spPr>
          <a:xfrm>
            <a:off x="12858151" y="7584878"/>
            <a:ext cx="542707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폼 크기 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전체화면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확인버튼 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Visible=False</a:t>
            </a:r>
          </a:p>
        </p:txBody>
      </p:sp>
      <p:sp>
        <p:nvSpPr>
          <p:cNvPr id="29" name="Google Shape;85;p14">
            <a:extLst>
              <a:ext uri="{FF2B5EF4-FFF2-40B4-BE49-F238E27FC236}">
                <a16:creationId xmlns:a16="http://schemas.microsoft.com/office/drawing/2014/main" id="{F644808C-7B5B-46E1-A504-F4726DFA9C44}"/>
              </a:ext>
            </a:extLst>
          </p:cNvPr>
          <p:cNvSpPr txBox="1"/>
          <p:nvPr/>
        </p:nvSpPr>
        <p:spPr>
          <a:xfrm>
            <a:off x="8741996" y="7685163"/>
            <a:ext cx="3962400" cy="615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</a:t>
            </a:r>
            <a:r>
              <a:rPr lang="en-US" altLang="ko-KR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 Click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FBAC444-4AED-475C-BACB-D4E846CB7F73}"/>
              </a:ext>
            </a:extLst>
          </p:cNvPr>
          <p:cNvCxnSpPr>
            <a:cxnSpLocks/>
            <a:stCxn id="3" idx="3"/>
            <a:endCxn id="24" idx="2"/>
          </p:cNvCxnSpPr>
          <p:nvPr/>
        </p:nvCxnSpPr>
        <p:spPr>
          <a:xfrm flipV="1">
            <a:off x="8652951" y="6962210"/>
            <a:ext cx="4948002" cy="534347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C3DA3D5-9FC5-445F-A26B-8100A4B4CF47}"/>
              </a:ext>
            </a:extLst>
          </p:cNvPr>
          <p:cNvCxnSpPr>
            <a:cxnSpLocks/>
            <a:stCxn id="24" idx="1"/>
            <a:endCxn id="3" idx="0"/>
          </p:cNvCxnSpPr>
          <p:nvPr/>
        </p:nvCxnSpPr>
        <p:spPr>
          <a:xfrm rot="10800000" flipV="1">
            <a:off x="5643051" y="4812165"/>
            <a:ext cx="3611886" cy="1427091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85;p14">
            <a:extLst>
              <a:ext uri="{FF2B5EF4-FFF2-40B4-BE49-F238E27FC236}">
                <a16:creationId xmlns:a16="http://schemas.microsoft.com/office/drawing/2014/main" id="{DBB9E9B9-98E1-4E1D-AF3B-42E7B6B89686}"/>
              </a:ext>
            </a:extLst>
          </p:cNvPr>
          <p:cNvSpPr txBox="1"/>
          <p:nvPr/>
        </p:nvSpPr>
        <p:spPr>
          <a:xfrm>
            <a:off x="5260230" y="4077331"/>
            <a:ext cx="3962400" cy="615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</a:t>
            </a:r>
            <a:r>
              <a:rPr lang="en-US" altLang="ko-KR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 Click</a:t>
            </a:r>
          </a:p>
        </p:txBody>
      </p:sp>
    </p:spTree>
    <p:extLst>
      <p:ext uri="{BB962C8B-B14F-4D97-AF65-F5344CB8AC3E}">
        <p14:creationId xmlns:p14="http://schemas.microsoft.com/office/powerpoint/2010/main" val="1523459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2B4CDCD-AA8E-4D77-A9AA-B47BB486C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85" y="3135650"/>
            <a:ext cx="10129090" cy="6096809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876800" y="1625333"/>
            <a:ext cx="9067800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교수 질문전송</a:t>
            </a:r>
            <a:r>
              <a:rPr lang="ko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QuestionForm)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레이아웃 구성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교수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251281" y="1054541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07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Google Shape;94;p15">
            <a:extLst>
              <a:ext uri="{FF2B5EF4-FFF2-40B4-BE49-F238E27FC236}">
                <a16:creationId xmlns:a16="http://schemas.microsoft.com/office/drawing/2014/main" id="{478707D1-CF19-4AFB-A2D6-54C6917E89FB}"/>
              </a:ext>
            </a:extLst>
          </p:cNvPr>
          <p:cNvSpPr txBox="1"/>
          <p:nvPr/>
        </p:nvSpPr>
        <p:spPr>
          <a:xfrm>
            <a:off x="10896600" y="3646862"/>
            <a:ext cx="211302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GridView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Google Shape;95;p15">
            <a:extLst>
              <a:ext uri="{FF2B5EF4-FFF2-40B4-BE49-F238E27FC236}">
                <a16:creationId xmlns:a16="http://schemas.microsoft.com/office/drawing/2014/main" id="{5790C1E4-2DC4-4668-ACF0-9CF1CE4E3F73}"/>
              </a:ext>
            </a:extLst>
          </p:cNvPr>
          <p:cNvSpPr txBox="1"/>
          <p:nvPr/>
        </p:nvSpPr>
        <p:spPr>
          <a:xfrm>
            <a:off x="6653354" y="5023522"/>
            <a:ext cx="1742671" cy="582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Google Shape;96;p15">
            <a:extLst>
              <a:ext uri="{FF2B5EF4-FFF2-40B4-BE49-F238E27FC236}">
                <a16:creationId xmlns:a16="http://schemas.microsoft.com/office/drawing/2014/main" id="{D3E3F783-2800-44B1-8C48-61A1A2515826}"/>
              </a:ext>
            </a:extLst>
          </p:cNvPr>
          <p:cNvSpPr txBox="1"/>
          <p:nvPr/>
        </p:nvSpPr>
        <p:spPr>
          <a:xfrm>
            <a:off x="11121779" y="7737927"/>
            <a:ext cx="118483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Google Shape;94;p15">
            <a:extLst>
              <a:ext uri="{FF2B5EF4-FFF2-40B4-BE49-F238E27FC236}">
                <a16:creationId xmlns:a16="http://schemas.microsoft.com/office/drawing/2014/main" id="{C5228D2E-D107-4C1C-B06E-21FF3D8E2E45}"/>
              </a:ext>
            </a:extLst>
          </p:cNvPr>
          <p:cNvSpPr txBox="1"/>
          <p:nvPr/>
        </p:nvSpPr>
        <p:spPr>
          <a:xfrm>
            <a:off x="4165786" y="7904244"/>
            <a:ext cx="277633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Radio 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AA05A2-9AF2-4E5D-8FB4-2569E2BC67D0}"/>
              </a:ext>
            </a:extLst>
          </p:cNvPr>
          <p:cNvSpPr/>
          <p:nvPr/>
        </p:nvSpPr>
        <p:spPr>
          <a:xfrm>
            <a:off x="4363597" y="7332718"/>
            <a:ext cx="4064100" cy="64675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Google Shape;96;p15">
            <a:extLst>
              <a:ext uri="{FF2B5EF4-FFF2-40B4-BE49-F238E27FC236}">
                <a16:creationId xmlns:a16="http://schemas.microsoft.com/office/drawing/2014/main" id="{06E49A5E-F0FF-4B81-B6E8-CC4451D49E15}"/>
              </a:ext>
            </a:extLst>
          </p:cNvPr>
          <p:cNvSpPr txBox="1"/>
          <p:nvPr/>
        </p:nvSpPr>
        <p:spPr>
          <a:xfrm>
            <a:off x="9839576" y="8244323"/>
            <a:ext cx="139435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Google Shape;58;p13">
            <a:extLst>
              <a:ext uri="{FF2B5EF4-FFF2-40B4-BE49-F238E27FC236}">
                <a16:creationId xmlns:a16="http://schemas.microsoft.com/office/drawing/2014/main" id="{96A036B2-8938-4ECD-9926-30C82053019C}"/>
              </a:ext>
            </a:extLst>
          </p:cNvPr>
          <p:cNvSpPr txBox="1"/>
          <p:nvPr/>
        </p:nvSpPr>
        <p:spPr>
          <a:xfrm>
            <a:off x="4524413" y="5053623"/>
            <a:ext cx="3788807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TextBox</a:t>
            </a: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MultiLine</a:t>
            </a: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776E30-0B97-437E-88DD-75FB40A5D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675" y="2974112"/>
            <a:ext cx="2398695" cy="21411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744379-DFD8-40E9-9004-37D47ECC91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185" y="5143500"/>
            <a:ext cx="2398695" cy="21411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D45DE2-E388-4007-9D69-F9CF422D5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674" y="7331606"/>
            <a:ext cx="2398695" cy="21411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83F66D0-6F0F-40E5-8F3F-8DE29ECFBD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27643" y="4249893"/>
            <a:ext cx="4845101" cy="2702338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16F26847-963A-41C4-B4C6-D44534A00428}"/>
              </a:ext>
            </a:extLst>
          </p:cNvPr>
          <p:cNvSpPr/>
          <p:nvPr/>
        </p:nvSpPr>
        <p:spPr>
          <a:xfrm>
            <a:off x="7085601" y="8291895"/>
            <a:ext cx="1394356" cy="55396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94BD65B-DE9C-42F7-8E00-1983CE4B047C}"/>
              </a:ext>
            </a:extLst>
          </p:cNvPr>
          <p:cNvCxnSpPr>
            <a:stCxn id="34" idx="2"/>
            <a:endCxn id="13" idx="2"/>
          </p:cNvCxnSpPr>
          <p:nvPr/>
        </p:nvCxnSpPr>
        <p:spPr>
          <a:xfrm rot="5400000" flipH="1" flipV="1">
            <a:off x="10819670" y="3915339"/>
            <a:ext cx="1893632" cy="7967415"/>
          </a:xfrm>
          <a:prstGeom prst="bentConnector3">
            <a:avLst>
              <a:gd name="adj1" fmla="val -12072"/>
            </a:avLst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959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11;p16">
            <a:extLst>
              <a:ext uri="{FF2B5EF4-FFF2-40B4-BE49-F238E27FC236}">
                <a16:creationId xmlns:a16="http://schemas.microsoft.com/office/drawing/2014/main" id="{487136D7-AD3B-4A3C-96DE-8A783FC4AD7E}"/>
              </a:ext>
            </a:extLst>
          </p:cNvPr>
          <p:cNvSpPr txBox="1"/>
          <p:nvPr/>
        </p:nvSpPr>
        <p:spPr>
          <a:xfrm>
            <a:off x="8805314" y="3615712"/>
            <a:ext cx="121077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C2196B-D99E-4592-B31B-12BF0AED9F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2" t="3639" r="1573" b="4254"/>
          <a:stretch/>
        </p:blipFill>
        <p:spPr>
          <a:xfrm>
            <a:off x="9827764" y="4158687"/>
            <a:ext cx="7505201" cy="36318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78DA0F-1763-4F19-B3F2-222EAB15D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10" y="4118420"/>
            <a:ext cx="8445190" cy="367207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62D1E88-7881-44DF-965A-1971A614D8AB}"/>
              </a:ext>
            </a:extLst>
          </p:cNvPr>
          <p:cNvSpPr/>
          <p:nvPr/>
        </p:nvSpPr>
        <p:spPr>
          <a:xfrm>
            <a:off x="1371600" y="4803088"/>
            <a:ext cx="4922520" cy="34041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67B296-D82F-4783-B0D0-54D1FBC643D7}"/>
              </a:ext>
            </a:extLst>
          </p:cNvPr>
          <p:cNvSpPr/>
          <p:nvPr/>
        </p:nvSpPr>
        <p:spPr>
          <a:xfrm>
            <a:off x="10439400" y="5115910"/>
            <a:ext cx="4922520" cy="34041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E181255-1E32-405D-889A-A4B533D8EAE3}"/>
              </a:ext>
            </a:extLst>
          </p:cNvPr>
          <p:cNvSpPr/>
          <p:nvPr/>
        </p:nvSpPr>
        <p:spPr>
          <a:xfrm>
            <a:off x="11910208" y="6070112"/>
            <a:ext cx="3697224" cy="34041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C0571D8-F8E4-4663-B46E-C0EE183739EA}"/>
              </a:ext>
            </a:extLst>
          </p:cNvPr>
          <p:cNvSpPr/>
          <p:nvPr/>
        </p:nvSpPr>
        <p:spPr>
          <a:xfrm>
            <a:off x="1402668" y="5642820"/>
            <a:ext cx="7207931" cy="117707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70E6B04-5434-4052-9148-68D587BAA8B9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>
          <a:xfrm>
            <a:off x="10016086" y="3923474"/>
            <a:ext cx="2884574" cy="1192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2D779508-922D-4DEC-AFFF-1249EEE626A0}"/>
              </a:ext>
            </a:extLst>
          </p:cNvPr>
          <p:cNvCxnSpPr>
            <a:cxnSpLocks/>
            <a:stCxn id="22" idx="1"/>
            <a:endCxn id="24" idx="0"/>
          </p:cNvCxnSpPr>
          <p:nvPr/>
        </p:nvCxnSpPr>
        <p:spPr>
          <a:xfrm rot="10800000" flipV="1">
            <a:off x="3832860" y="3923474"/>
            <a:ext cx="4972454" cy="8796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Object 2"/>
          <p:cNvSpPr txBox="1"/>
          <p:nvPr/>
        </p:nvSpPr>
        <p:spPr>
          <a:xfrm>
            <a:off x="4876800" y="1504541"/>
            <a:ext cx="9067800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/>
              <a:t>교수 응답 확인</a:t>
            </a:r>
            <a:r>
              <a:rPr lang="ko" altLang="ko-KR" sz="4000" dirty="0"/>
              <a:t>(</a:t>
            </a:r>
            <a:r>
              <a:rPr lang="ko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ReplyForm</a:t>
            </a:r>
            <a:r>
              <a:rPr lang="ko" altLang="ko-KR" sz="2800" dirty="0"/>
              <a:t>)</a:t>
            </a:r>
            <a:r>
              <a:rPr lang="ko-KR" altLang="en-US" sz="3200" dirty="0"/>
              <a:t> 레이아웃 구성</a:t>
            </a:r>
            <a:endParaRPr lang="en-US" altLang="ko-KR" sz="3200" dirty="0"/>
          </a:p>
          <a:p>
            <a:pPr algn="just"/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교수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251281" y="1054541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Black Han Sans" pitchFamily="34" charset="0"/>
                <a:cs typeface="Black Han Sans" pitchFamily="34" charset="0"/>
              </a:rPr>
              <a:t>08</a:t>
            </a:r>
            <a:endParaRPr lang="en-US" sz="9600" dirty="0"/>
          </a:p>
        </p:txBody>
      </p:sp>
      <p:sp>
        <p:nvSpPr>
          <p:cNvPr id="28" name="Google Shape;115;p16">
            <a:extLst>
              <a:ext uri="{FF2B5EF4-FFF2-40B4-BE49-F238E27FC236}">
                <a16:creationId xmlns:a16="http://schemas.microsoft.com/office/drawing/2014/main" id="{93CD5C66-D55D-4F51-AFD0-CEB168E2BA39}"/>
              </a:ext>
            </a:extLst>
          </p:cNvPr>
          <p:cNvSpPr txBox="1"/>
          <p:nvPr/>
        </p:nvSpPr>
        <p:spPr>
          <a:xfrm>
            <a:off x="1505223" y="6707084"/>
            <a:ext cx="165654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en-US" alt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Google Shape;120;p16">
            <a:extLst>
              <a:ext uri="{FF2B5EF4-FFF2-40B4-BE49-F238E27FC236}">
                <a16:creationId xmlns:a16="http://schemas.microsoft.com/office/drawing/2014/main" id="{DE83E0DF-27BF-4AB5-A787-2D60B048CB21}"/>
              </a:ext>
            </a:extLst>
          </p:cNvPr>
          <p:cNvSpPr txBox="1"/>
          <p:nvPr/>
        </p:nvSpPr>
        <p:spPr>
          <a:xfrm>
            <a:off x="7477497" y="7482728"/>
            <a:ext cx="1637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Google Shape;120;p16">
            <a:extLst>
              <a:ext uri="{FF2B5EF4-FFF2-40B4-BE49-F238E27FC236}">
                <a16:creationId xmlns:a16="http://schemas.microsoft.com/office/drawing/2014/main" id="{B5518B00-657E-4B03-9DC8-2B8F882D59A6}"/>
              </a:ext>
            </a:extLst>
          </p:cNvPr>
          <p:cNvSpPr txBox="1"/>
          <p:nvPr/>
        </p:nvSpPr>
        <p:spPr>
          <a:xfrm>
            <a:off x="15607432" y="7474009"/>
            <a:ext cx="1637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Google Shape;94;p15">
            <a:extLst>
              <a:ext uri="{FF2B5EF4-FFF2-40B4-BE49-F238E27FC236}">
                <a16:creationId xmlns:a16="http://schemas.microsoft.com/office/drawing/2014/main" id="{CE25C166-0D08-453F-889A-6C3B03BA0886}"/>
              </a:ext>
            </a:extLst>
          </p:cNvPr>
          <p:cNvSpPr txBox="1"/>
          <p:nvPr/>
        </p:nvSpPr>
        <p:spPr>
          <a:xfrm>
            <a:off x="11245501" y="6338530"/>
            <a:ext cx="254669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Radio 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7D7CD70-67C7-47CB-A36B-A4712EBC5A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1769" y="6844639"/>
            <a:ext cx="2480145" cy="34041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FA2F63D-2C65-4311-BF6E-5F1F313B60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92200" y="6504227"/>
            <a:ext cx="2480145" cy="34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3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17D2EA-D504-43FE-9D81-3022AE22B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225" y="2565382"/>
            <a:ext cx="7648012" cy="6997718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876800" y="1504541"/>
            <a:ext cx="9067800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출석부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attendanceForm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레이아웃 구성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교수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251281" y="1054541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09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Google Shape;95;p15">
            <a:extLst>
              <a:ext uri="{FF2B5EF4-FFF2-40B4-BE49-F238E27FC236}">
                <a16:creationId xmlns:a16="http://schemas.microsoft.com/office/drawing/2014/main" id="{B1EA9B13-B46A-495C-A886-13D06BC42771}"/>
              </a:ext>
            </a:extLst>
          </p:cNvPr>
          <p:cNvSpPr txBox="1"/>
          <p:nvPr/>
        </p:nvSpPr>
        <p:spPr>
          <a:xfrm>
            <a:off x="7804736" y="6090542"/>
            <a:ext cx="187266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ListView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Google Shape;95;p15">
            <a:extLst>
              <a:ext uri="{FF2B5EF4-FFF2-40B4-BE49-F238E27FC236}">
                <a16:creationId xmlns:a16="http://schemas.microsoft.com/office/drawing/2014/main" id="{DF9C0D15-EE47-4F1F-9F47-A9054C6EA311}"/>
              </a:ext>
            </a:extLst>
          </p:cNvPr>
          <p:cNvSpPr txBox="1"/>
          <p:nvPr/>
        </p:nvSpPr>
        <p:spPr>
          <a:xfrm>
            <a:off x="10972800" y="3156377"/>
            <a:ext cx="12954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7497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A62204-2622-4941-8690-13D6374FA437}"/>
              </a:ext>
            </a:extLst>
          </p:cNvPr>
          <p:cNvSpPr/>
          <p:nvPr/>
        </p:nvSpPr>
        <p:spPr>
          <a:xfrm>
            <a:off x="6931097" y="1409700"/>
            <a:ext cx="3505200" cy="9525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/>
              <a:t>LOGIN</a:t>
            </a:r>
            <a:endParaRPr lang="ko-KR" altLang="en-US" sz="6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60F1AC-B22E-48F0-A585-A9EB2DBD7C51}"/>
              </a:ext>
            </a:extLst>
          </p:cNvPr>
          <p:cNvSpPr/>
          <p:nvPr/>
        </p:nvSpPr>
        <p:spPr>
          <a:xfrm>
            <a:off x="2331622" y="3077353"/>
            <a:ext cx="3657600" cy="7914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/>
              <a:t>StudentMain</a:t>
            </a:r>
            <a:endParaRPr lang="ko-KR" altLang="en-US" sz="4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61947A-215D-414D-A24A-B601E5C5A4EE}"/>
              </a:ext>
            </a:extLst>
          </p:cNvPr>
          <p:cNvSpPr/>
          <p:nvPr/>
        </p:nvSpPr>
        <p:spPr>
          <a:xfrm>
            <a:off x="10591801" y="3149720"/>
            <a:ext cx="5943598" cy="7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/>
              <a:t>ProfessorMain</a:t>
            </a:r>
            <a:endParaRPr lang="ko-KR" altLang="en-US" sz="4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0D4C6B-C838-4B74-A731-83E27F86E2EE}"/>
              </a:ext>
            </a:extLst>
          </p:cNvPr>
          <p:cNvSpPr/>
          <p:nvPr/>
        </p:nvSpPr>
        <p:spPr>
          <a:xfrm>
            <a:off x="152401" y="5084160"/>
            <a:ext cx="2418735" cy="1141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Student_askf</a:t>
            </a:r>
            <a:endParaRPr lang="ko-KR" altLang="en-US" sz="4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DB8D02-32B3-460E-8B0E-26464D21FF4A}"/>
              </a:ext>
            </a:extLst>
          </p:cNvPr>
          <p:cNvSpPr/>
          <p:nvPr/>
        </p:nvSpPr>
        <p:spPr>
          <a:xfrm>
            <a:off x="152400" y="7560128"/>
            <a:ext cx="2418735" cy="1141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PctClick</a:t>
            </a:r>
            <a:endParaRPr lang="ko-KR" altLang="en-US" sz="4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515A36-6C6C-4079-997A-A3012BE5E00A}"/>
              </a:ext>
            </a:extLst>
          </p:cNvPr>
          <p:cNvSpPr/>
          <p:nvPr/>
        </p:nvSpPr>
        <p:spPr>
          <a:xfrm>
            <a:off x="2991466" y="5084160"/>
            <a:ext cx="2418735" cy="1141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Student_answer</a:t>
            </a:r>
            <a:endParaRPr lang="ko-KR" altLang="en-US" sz="4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0B5169-391E-4F91-9380-8922783A14D6}"/>
              </a:ext>
            </a:extLst>
          </p:cNvPr>
          <p:cNvSpPr/>
          <p:nvPr/>
        </p:nvSpPr>
        <p:spPr>
          <a:xfrm>
            <a:off x="5830531" y="5086165"/>
            <a:ext cx="2627670" cy="1141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/>
              <a:t>StudentOX</a:t>
            </a:r>
            <a:endParaRPr lang="ko-KR" altLang="en-US" sz="4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572216-5DD6-457B-884C-2A1D1FA0E009}"/>
              </a:ext>
            </a:extLst>
          </p:cNvPr>
          <p:cNvSpPr/>
          <p:nvPr/>
        </p:nvSpPr>
        <p:spPr>
          <a:xfrm>
            <a:off x="8878531" y="5044996"/>
            <a:ext cx="2096664" cy="2362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Screen</a:t>
            </a:r>
            <a:endParaRPr lang="en-US" altLang="ko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ko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hot</a:t>
            </a:r>
            <a:endParaRPr lang="en-US" altLang="ko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endParaRPr lang="ko-KR" altLang="en-US" sz="4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4DC7E4-A7CF-490A-86FD-02FE9458EE90}"/>
              </a:ext>
            </a:extLst>
          </p:cNvPr>
          <p:cNvSpPr/>
          <p:nvPr/>
        </p:nvSpPr>
        <p:spPr>
          <a:xfrm>
            <a:off x="11305619" y="5084160"/>
            <a:ext cx="2627670" cy="12555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Question</a:t>
            </a:r>
            <a:endParaRPr lang="en-US" altLang="ko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endParaRPr lang="ko-KR" altLang="en-US" sz="4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D97591-65EC-4A93-BCE5-F70DDFB28114}"/>
              </a:ext>
            </a:extLst>
          </p:cNvPr>
          <p:cNvSpPr/>
          <p:nvPr/>
        </p:nvSpPr>
        <p:spPr>
          <a:xfrm>
            <a:off x="14170777" y="5114360"/>
            <a:ext cx="1846327" cy="118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Reply</a:t>
            </a:r>
            <a:endParaRPr lang="en-US" altLang="ko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endParaRPr lang="ko-KR" altLang="en-US" sz="4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07A8D6-32FD-4514-B04A-0A568C8C465F}"/>
              </a:ext>
            </a:extLst>
          </p:cNvPr>
          <p:cNvSpPr/>
          <p:nvPr/>
        </p:nvSpPr>
        <p:spPr>
          <a:xfrm>
            <a:off x="16260749" y="5114359"/>
            <a:ext cx="1846327" cy="21019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Attendance</a:t>
            </a:r>
          </a:p>
          <a:p>
            <a:pPr algn="ctr"/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endParaRPr lang="ko-KR" altLang="en-US" sz="4400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D3210AF-A09E-471A-897D-27138336A9BE}"/>
              </a:ext>
            </a:extLst>
          </p:cNvPr>
          <p:cNvCxnSpPr>
            <a:cxnSpLocks/>
          </p:cNvCxnSpPr>
          <p:nvPr/>
        </p:nvCxnSpPr>
        <p:spPr>
          <a:xfrm rot="5400000">
            <a:off x="1342453" y="3855478"/>
            <a:ext cx="1334032" cy="1123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DCD628D-CDBC-4677-AF44-FB0C17CF6AEB}"/>
              </a:ext>
            </a:extLst>
          </p:cNvPr>
          <p:cNvCxnSpPr>
            <a:stCxn id="5" idx="2"/>
          </p:cNvCxnSpPr>
          <p:nvPr/>
        </p:nvCxnSpPr>
        <p:spPr>
          <a:xfrm>
            <a:off x="4160422" y="3868793"/>
            <a:ext cx="0" cy="133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1846103-0040-457B-9121-52B062D476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00696" y="3753759"/>
            <a:ext cx="1334030" cy="13267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61B98F-859A-4BF2-B10E-5E16B544FD01}"/>
              </a:ext>
            </a:extLst>
          </p:cNvPr>
          <p:cNvCxnSpPr/>
          <p:nvPr/>
        </p:nvCxnSpPr>
        <p:spPr>
          <a:xfrm>
            <a:off x="1361767" y="6245943"/>
            <a:ext cx="0" cy="133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A12D93AC-2D99-482A-962C-CE36E286E02F}"/>
              </a:ext>
            </a:extLst>
          </p:cNvPr>
          <p:cNvCxnSpPr>
            <a:cxnSpLocks/>
          </p:cNvCxnSpPr>
          <p:nvPr/>
        </p:nvCxnSpPr>
        <p:spPr>
          <a:xfrm rot="5400000">
            <a:off x="10026587" y="4009609"/>
            <a:ext cx="1096699" cy="9740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715AB12-62EE-4406-BB25-30FF7887F553}"/>
              </a:ext>
            </a:extLst>
          </p:cNvPr>
          <p:cNvCxnSpPr>
            <a:cxnSpLocks/>
          </p:cNvCxnSpPr>
          <p:nvPr/>
        </p:nvCxnSpPr>
        <p:spPr>
          <a:xfrm>
            <a:off x="12515236" y="3941160"/>
            <a:ext cx="0" cy="110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80B0F45-D94F-4E28-BFBE-5D7361CCDE2A}"/>
              </a:ext>
            </a:extLst>
          </p:cNvPr>
          <p:cNvCxnSpPr>
            <a:cxnSpLocks/>
          </p:cNvCxnSpPr>
          <p:nvPr/>
        </p:nvCxnSpPr>
        <p:spPr>
          <a:xfrm>
            <a:off x="14401801" y="3941160"/>
            <a:ext cx="0" cy="110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63F4943-996C-4801-84D2-C6AB67158D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139300" y="4069745"/>
            <a:ext cx="1166061" cy="923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8822B09-E5EE-4C64-867D-CFD702996B33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4160423" y="1885949"/>
            <a:ext cx="2712619" cy="11914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4BE22A2A-DB94-46CD-829A-62B0A047057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436297" y="1885948"/>
            <a:ext cx="3127303" cy="12637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07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3827" y="2252454"/>
            <a:ext cx="9625713" cy="241294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9600" kern="0" spc="-600" dirty="0">
                <a:solidFill>
                  <a:srgbClr val="000000"/>
                </a:solidFill>
                <a:latin typeface="+mj-lt"/>
              </a:rPr>
              <a:t> 폼 구성</a:t>
            </a:r>
            <a:endParaRPr lang="en-US" sz="960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340" y="5053578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6020" y="5264099"/>
            <a:ext cx="3702831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메인 화면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0534" y="5690556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Student_main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7455" y="5092293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01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1136" y="5302814"/>
            <a:ext cx="2969608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8 Heavy" pitchFamily="34" charset="0"/>
              </a:rPr>
              <a:t>로그인 폼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5649" y="5729271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Student_login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96213" y="5079498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03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79893" y="5290019"/>
            <a:ext cx="3702831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8 Heavy" pitchFamily="34" charset="0"/>
              </a:rPr>
              <a:t>질문 폼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14407" y="5716476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Student_askf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01490" y="5079498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04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85169" y="5290019"/>
            <a:ext cx="3702831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퀴즈 폼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619684" y="5716476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Student_answer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just"/>
            <a:r>
              <a:rPr lang="en-US" sz="20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Student_ox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35374" y="3764185"/>
            <a:ext cx="15862530" cy="493714"/>
            <a:chOff x="1196638" y="4528658"/>
            <a:chExt cx="15862530" cy="4937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6638" y="4528658"/>
              <a:ext cx="15862530" cy="493714"/>
            </a:xfrm>
            <a:prstGeom prst="rect">
              <a:avLst/>
            </a:prstGeom>
          </p:spPr>
        </p:pic>
      </p:grpSp>
      <p:sp>
        <p:nvSpPr>
          <p:cNvPr id="23" name="Object 11">
            <a:extLst>
              <a:ext uri="{FF2B5EF4-FFF2-40B4-BE49-F238E27FC236}">
                <a16:creationId xmlns:a16="http://schemas.microsoft.com/office/drawing/2014/main" id="{A53EE6FC-2B0E-4260-8276-62CA00834727}"/>
              </a:ext>
            </a:extLst>
          </p:cNvPr>
          <p:cNvSpPr txBox="1"/>
          <p:nvPr/>
        </p:nvSpPr>
        <p:spPr>
          <a:xfrm>
            <a:off x="1220173" y="6616196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05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59F0A7D8-861C-4A74-AFF3-72E662FD6038}"/>
              </a:ext>
            </a:extLst>
          </p:cNvPr>
          <p:cNvSpPr txBox="1"/>
          <p:nvPr/>
        </p:nvSpPr>
        <p:spPr>
          <a:xfrm>
            <a:off x="2303853" y="6826717"/>
            <a:ext cx="3702831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8 Heavy" pitchFamily="34" charset="0"/>
              </a:rPr>
              <a:t>교수 메인 화면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bject 11">
            <a:extLst>
              <a:ext uri="{FF2B5EF4-FFF2-40B4-BE49-F238E27FC236}">
                <a16:creationId xmlns:a16="http://schemas.microsoft.com/office/drawing/2014/main" id="{126F9505-9587-4057-AB1C-74A7321FCC4A}"/>
              </a:ext>
            </a:extLst>
          </p:cNvPr>
          <p:cNvSpPr txBox="1"/>
          <p:nvPr/>
        </p:nvSpPr>
        <p:spPr>
          <a:xfrm>
            <a:off x="5290936" y="6542385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06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5790AE57-3259-434D-AF56-B5FAF6ED64E7}"/>
              </a:ext>
            </a:extLst>
          </p:cNvPr>
          <p:cNvSpPr txBox="1"/>
          <p:nvPr/>
        </p:nvSpPr>
        <p:spPr>
          <a:xfrm>
            <a:off x="6374616" y="6752906"/>
            <a:ext cx="3702831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8 Heavy" pitchFamily="34" charset="0"/>
              </a:rPr>
              <a:t>교수 메인 화면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Object 11">
            <a:extLst>
              <a:ext uri="{FF2B5EF4-FFF2-40B4-BE49-F238E27FC236}">
                <a16:creationId xmlns:a16="http://schemas.microsoft.com/office/drawing/2014/main" id="{3894092C-A9D9-4844-8EE3-708424751FD2}"/>
              </a:ext>
            </a:extLst>
          </p:cNvPr>
          <p:cNvSpPr txBox="1"/>
          <p:nvPr/>
        </p:nvSpPr>
        <p:spPr>
          <a:xfrm>
            <a:off x="9396213" y="6542385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07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Object 12">
            <a:extLst>
              <a:ext uri="{FF2B5EF4-FFF2-40B4-BE49-F238E27FC236}">
                <a16:creationId xmlns:a16="http://schemas.microsoft.com/office/drawing/2014/main" id="{551370E6-CCA3-497F-8E8F-A8EAB481F3CC}"/>
              </a:ext>
            </a:extLst>
          </p:cNvPr>
          <p:cNvSpPr txBox="1"/>
          <p:nvPr/>
        </p:nvSpPr>
        <p:spPr>
          <a:xfrm>
            <a:off x="10479893" y="6752906"/>
            <a:ext cx="3702831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8 Heavy" pitchFamily="34" charset="0"/>
              </a:rPr>
              <a:t>교수 메인 화면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F5D74863-765A-4EF0-9941-CF749628EC7D}"/>
              </a:ext>
            </a:extLst>
          </p:cNvPr>
          <p:cNvSpPr txBox="1"/>
          <p:nvPr/>
        </p:nvSpPr>
        <p:spPr>
          <a:xfrm>
            <a:off x="13501489" y="6542385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08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Object 12">
            <a:extLst>
              <a:ext uri="{FF2B5EF4-FFF2-40B4-BE49-F238E27FC236}">
                <a16:creationId xmlns:a16="http://schemas.microsoft.com/office/drawing/2014/main" id="{D34DECD2-5D49-4CA0-BFB2-1251F46FF1A7}"/>
              </a:ext>
            </a:extLst>
          </p:cNvPr>
          <p:cNvSpPr txBox="1"/>
          <p:nvPr/>
        </p:nvSpPr>
        <p:spPr>
          <a:xfrm>
            <a:off x="14585169" y="6752906"/>
            <a:ext cx="3702831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8 Heavy" pitchFamily="34" charset="0"/>
              </a:rPr>
              <a:t>교수 메인 화면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Object 5">
            <a:extLst>
              <a:ext uri="{FF2B5EF4-FFF2-40B4-BE49-F238E27FC236}">
                <a16:creationId xmlns:a16="http://schemas.microsoft.com/office/drawing/2014/main" id="{77C6D127-135F-44C9-9312-BADA60046542}"/>
              </a:ext>
            </a:extLst>
          </p:cNvPr>
          <p:cNvSpPr txBox="1"/>
          <p:nvPr/>
        </p:nvSpPr>
        <p:spPr>
          <a:xfrm>
            <a:off x="2411098" y="7297041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" altLang="ko-KR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ProfesserMain</a:t>
            </a:r>
            <a:endParaRPr 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Object 5">
            <a:extLst>
              <a:ext uri="{FF2B5EF4-FFF2-40B4-BE49-F238E27FC236}">
                <a16:creationId xmlns:a16="http://schemas.microsoft.com/office/drawing/2014/main" id="{2331A376-196D-468A-AE48-A4C1E09BE893}"/>
              </a:ext>
            </a:extLst>
          </p:cNvPr>
          <p:cNvSpPr txBox="1"/>
          <p:nvPr/>
        </p:nvSpPr>
        <p:spPr>
          <a:xfrm>
            <a:off x="6456461" y="7297041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ScreenshotForm</a:t>
            </a:r>
            <a:endParaRPr 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0C97B838-EF5A-478C-9EAE-6E143568B4CE}"/>
              </a:ext>
            </a:extLst>
          </p:cNvPr>
          <p:cNvSpPr txBox="1"/>
          <p:nvPr/>
        </p:nvSpPr>
        <p:spPr>
          <a:xfrm>
            <a:off x="10479892" y="7339468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QuestionForm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CB915F8A-7D03-414B-97DD-AE9522FCD6B1}"/>
              </a:ext>
            </a:extLst>
          </p:cNvPr>
          <p:cNvSpPr txBox="1"/>
          <p:nvPr/>
        </p:nvSpPr>
        <p:spPr>
          <a:xfrm>
            <a:off x="14619684" y="7325988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ReplyForm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AEF1FC0-B90D-4910-965B-7FB432D9B343}"/>
              </a:ext>
            </a:extLst>
          </p:cNvPr>
          <p:cNvSpPr/>
          <p:nvPr/>
        </p:nvSpPr>
        <p:spPr>
          <a:xfrm>
            <a:off x="9078511" y="7792668"/>
            <a:ext cx="8228849" cy="221683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748A17-2D2E-40DE-B71E-6F97851384AA}"/>
              </a:ext>
            </a:extLst>
          </p:cNvPr>
          <p:cNvSpPr txBox="1"/>
          <p:nvPr/>
        </p:nvSpPr>
        <p:spPr>
          <a:xfrm>
            <a:off x="11796685" y="8034133"/>
            <a:ext cx="4739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[Button </a:t>
            </a:r>
            <a:r>
              <a:rPr lang="ko-KR" altLang="en-US" sz="3200" dirty="0"/>
              <a:t>속성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sp>
        <p:nvSpPr>
          <p:cNvPr id="2" name="Object 2"/>
          <p:cNvSpPr txBox="1"/>
          <p:nvPr/>
        </p:nvSpPr>
        <p:spPr>
          <a:xfrm>
            <a:off x="5029200" y="1942962"/>
            <a:ext cx="7992086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+mj-lt"/>
              </a:rPr>
              <a:t>학생 로그인 폼</a:t>
            </a:r>
            <a:r>
              <a:rPr lang="en-US" altLang="ko-KR" sz="3200" dirty="0">
                <a:latin typeface="+mj-lt"/>
              </a:rPr>
              <a:t>(</a:t>
            </a:r>
            <a:r>
              <a:rPr lang="en-US" altLang="ko-KR" sz="3200">
                <a:latin typeface="+mj-lt"/>
              </a:rPr>
              <a:t>Login.form) </a:t>
            </a:r>
            <a:r>
              <a:rPr lang="ko-KR" altLang="en-US" sz="3200" dirty="0">
                <a:latin typeface="+mj-lt"/>
              </a:rPr>
              <a:t>레이아웃 구성</a:t>
            </a:r>
            <a:endParaRPr lang="en-US" altLang="ko-KR" sz="3200" dirty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+mj-lt"/>
                </a:rPr>
                <a:t>학생 폼  구성</a:t>
              </a:r>
              <a:endParaRPr lang="en-US" dirty="0">
                <a:latin typeface="+mj-lt"/>
              </a:endParaRPr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403681" y="1372170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01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C60FC3-DE7B-4CD2-8607-D8D7C93F1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6363" y="8833566"/>
            <a:ext cx="3900644" cy="7429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0FD367-77C9-4BEF-92FE-72B7B175F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909" y="2952735"/>
            <a:ext cx="5526212" cy="7219052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085E4B3-1503-46E0-A1AC-7591601D02FD}"/>
              </a:ext>
            </a:extLst>
          </p:cNvPr>
          <p:cNvSpPr/>
          <p:nvPr/>
        </p:nvSpPr>
        <p:spPr>
          <a:xfrm>
            <a:off x="9150870" y="5271443"/>
            <a:ext cx="8228849" cy="221683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B1F4DA-06CA-4464-A2FD-9C69E5462CC7}"/>
              </a:ext>
            </a:extLst>
          </p:cNvPr>
          <p:cNvSpPr txBox="1"/>
          <p:nvPr/>
        </p:nvSpPr>
        <p:spPr>
          <a:xfrm>
            <a:off x="11869044" y="5512908"/>
            <a:ext cx="4739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[</a:t>
            </a:r>
            <a:r>
              <a:rPr lang="en-US" altLang="ko-KR" sz="3200" dirty="0" err="1"/>
              <a:t>TextBox</a:t>
            </a:r>
            <a:r>
              <a:rPr lang="en-US" altLang="ko-KR" sz="3200" dirty="0"/>
              <a:t> </a:t>
            </a:r>
            <a:r>
              <a:rPr lang="ko-KR" altLang="en-US" sz="3200" dirty="0"/>
              <a:t>속성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F67E20B-19CC-4C46-B956-1F74EBED30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3600" y="6118003"/>
            <a:ext cx="6107648" cy="584775"/>
          </a:xfrm>
          <a:prstGeom prst="rect">
            <a:avLst/>
          </a:prstGeom>
        </p:spPr>
      </p:pic>
      <p:sp>
        <p:nvSpPr>
          <p:cNvPr id="28" name="Google Shape;58;p13">
            <a:extLst>
              <a:ext uri="{FF2B5EF4-FFF2-40B4-BE49-F238E27FC236}">
                <a16:creationId xmlns:a16="http://schemas.microsoft.com/office/drawing/2014/main" id="{9F1C2339-C4D6-4CF1-97FC-AF22EBCAF1C7}"/>
              </a:ext>
            </a:extLst>
          </p:cNvPr>
          <p:cNvSpPr txBox="1"/>
          <p:nvPr/>
        </p:nvSpPr>
        <p:spPr>
          <a:xfrm>
            <a:off x="5349903" y="6485136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</a:p>
        </p:txBody>
      </p:sp>
      <p:sp>
        <p:nvSpPr>
          <p:cNvPr id="29" name="Google Shape;58;p13">
            <a:extLst>
              <a:ext uri="{FF2B5EF4-FFF2-40B4-BE49-F238E27FC236}">
                <a16:creationId xmlns:a16="http://schemas.microsoft.com/office/drawing/2014/main" id="{22A1CB73-AAF0-4441-9947-39844AD2CC7D}"/>
              </a:ext>
            </a:extLst>
          </p:cNvPr>
          <p:cNvSpPr txBox="1"/>
          <p:nvPr/>
        </p:nvSpPr>
        <p:spPr>
          <a:xfrm>
            <a:off x="5276273" y="7177145"/>
            <a:ext cx="164948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TextBox</a:t>
            </a:r>
            <a:endParaRPr lang="en-US" sz="28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Google Shape;58;p13">
            <a:extLst>
              <a:ext uri="{FF2B5EF4-FFF2-40B4-BE49-F238E27FC236}">
                <a16:creationId xmlns:a16="http://schemas.microsoft.com/office/drawing/2014/main" id="{2E08676C-6486-43EF-AEDC-578A4A782917}"/>
              </a:ext>
            </a:extLst>
          </p:cNvPr>
          <p:cNvSpPr txBox="1"/>
          <p:nvPr/>
        </p:nvSpPr>
        <p:spPr>
          <a:xfrm>
            <a:off x="1835687" y="4004975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Panel</a:t>
            </a:r>
          </a:p>
        </p:txBody>
      </p:sp>
      <p:sp>
        <p:nvSpPr>
          <p:cNvPr id="32" name="Google Shape;58;p13">
            <a:extLst>
              <a:ext uri="{FF2B5EF4-FFF2-40B4-BE49-F238E27FC236}">
                <a16:creationId xmlns:a16="http://schemas.microsoft.com/office/drawing/2014/main" id="{5D4085CE-7114-417B-9F5F-C0EE60020F4B}"/>
              </a:ext>
            </a:extLst>
          </p:cNvPr>
          <p:cNvSpPr txBox="1"/>
          <p:nvPr/>
        </p:nvSpPr>
        <p:spPr>
          <a:xfrm>
            <a:off x="2337108" y="4757408"/>
            <a:ext cx="269209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PictureBox</a:t>
            </a:r>
            <a:endParaRPr sz="28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7B77DC-4104-4BCF-BC6D-FD7092CC61C2}"/>
              </a:ext>
            </a:extLst>
          </p:cNvPr>
          <p:cNvSpPr/>
          <p:nvPr/>
        </p:nvSpPr>
        <p:spPr>
          <a:xfrm>
            <a:off x="3337909" y="3436268"/>
            <a:ext cx="5526212" cy="304886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D68798A-3FBC-484B-A858-9ED53224D683}"/>
              </a:ext>
            </a:extLst>
          </p:cNvPr>
          <p:cNvCxnSpPr/>
          <p:nvPr/>
        </p:nvCxnSpPr>
        <p:spPr>
          <a:xfrm flipH="1">
            <a:off x="6925756" y="9258300"/>
            <a:ext cx="2152755" cy="318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CE811FD-19A2-444D-B51E-F8A78F98B9EF}"/>
              </a:ext>
            </a:extLst>
          </p:cNvPr>
          <p:cNvCxnSpPr>
            <a:cxnSpLocks/>
          </p:cNvCxnSpPr>
          <p:nvPr/>
        </p:nvCxnSpPr>
        <p:spPr>
          <a:xfrm flipH="1">
            <a:off x="7568762" y="6620167"/>
            <a:ext cx="1582108" cy="577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1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CC18B2-277B-4830-9F3C-0F46280D2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62100"/>
            <a:ext cx="4765497" cy="7010400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E7F08DA-6AEC-4C08-9511-905A3A4C1E2B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5603696" y="2740805"/>
            <a:ext cx="4338889" cy="2326495"/>
          </a:xfrm>
          <a:prstGeom prst="bentConnector3">
            <a:avLst>
              <a:gd name="adj1" fmla="val 4147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1C8E29D-F152-4383-8722-AF7EC6E2C241}"/>
              </a:ext>
            </a:extLst>
          </p:cNvPr>
          <p:cNvCxnSpPr>
            <a:stCxn id="5" idx="3"/>
          </p:cNvCxnSpPr>
          <p:nvPr/>
        </p:nvCxnSpPr>
        <p:spPr>
          <a:xfrm>
            <a:off x="5603696" y="5067300"/>
            <a:ext cx="4416124" cy="2819065"/>
          </a:xfrm>
          <a:prstGeom prst="bentConnector3">
            <a:avLst>
              <a:gd name="adj1" fmla="val 405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002">
            <a:extLst>
              <a:ext uri="{FF2B5EF4-FFF2-40B4-BE49-F238E27FC236}">
                <a16:creationId xmlns:a16="http://schemas.microsoft.com/office/drawing/2014/main" id="{0AD84E24-D7C8-48F5-BC6C-C0A056BF61F2}"/>
              </a:ext>
            </a:extLst>
          </p:cNvPr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6" name="그룹 1003">
              <a:extLst>
                <a:ext uri="{FF2B5EF4-FFF2-40B4-BE49-F238E27FC236}">
                  <a16:creationId xmlns:a16="http://schemas.microsoft.com/office/drawing/2014/main" id="{15E989E3-511F-4B83-BB0B-DD0C8D9D1C42}"/>
                </a:ext>
              </a:extLst>
            </p:cNvPr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20" name="Object 7">
                <a:extLst>
                  <a:ext uri="{FF2B5EF4-FFF2-40B4-BE49-F238E27FC236}">
                    <a16:creationId xmlns:a16="http://schemas.microsoft.com/office/drawing/2014/main" id="{D00B0F87-8D8E-44ED-8B03-0106123BE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7" name="그룹 1004">
              <a:extLst>
                <a:ext uri="{FF2B5EF4-FFF2-40B4-BE49-F238E27FC236}">
                  <a16:creationId xmlns:a16="http://schemas.microsoft.com/office/drawing/2014/main" id="{4AFE27D9-6931-4C09-9749-16953B57A588}"/>
                </a:ext>
              </a:extLst>
            </p:cNvPr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9" name="Object 10">
                <a:extLst>
                  <a:ext uri="{FF2B5EF4-FFF2-40B4-BE49-F238E27FC236}">
                    <a16:creationId xmlns:a16="http://schemas.microsoft.com/office/drawing/2014/main" id="{D97E86CA-BB20-489D-98D3-C4DC81D15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4D2AB44F-25AD-4498-816D-22C5D49D099F}"/>
                </a:ext>
              </a:extLst>
            </p:cNvPr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+mj-lt"/>
                </a:rPr>
                <a:t>로그인 폼  실행</a:t>
              </a:r>
              <a:endParaRPr lang="en-US" dirty="0">
                <a:latin typeface="+mj-lt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A0227ECF-1F0C-4877-984D-6AEF02123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356" y="5230998"/>
            <a:ext cx="4974290" cy="50560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42A165C-A3CF-4D8C-BDEC-4C10ED106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2585" y="253633"/>
            <a:ext cx="6465702" cy="497434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6CA0615-ACCB-4316-8EE8-BAA2F41C6E95}"/>
              </a:ext>
            </a:extLst>
          </p:cNvPr>
          <p:cNvSpPr txBox="1"/>
          <p:nvPr/>
        </p:nvSpPr>
        <p:spPr>
          <a:xfrm>
            <a:off x="7315200" y="2170746"/>
            <a:ext cx="2627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교수 화면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95C98F-DEF2-4ACA-A7DA-3BC5FD15E60E}"/>
              </a:ext>
            </a:extLst>
          </p:cNvPr>
          <p:cNvSpPr txBox="1"/>
          <p:nvPr/>
        </p:nvSpPr>
        <p:spPr>
          <a:xfrm>
            <a:off x="7392435" y="7987725"/>
            <a:ext cx="2627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학생 화면</a:t>
            </a:r>
          </a:p>
        </p:txBody>
      </p:sp>
    </p:spTree>
    <p:extLst>
      <p:ext uri="{BB962C8B-B14F-4D97-AF65-F5344CB8AC3E}">
        <p14:creationId xmlns:p14="http://schemas.microsoft.com/office/powerpoint/2010/main" val="223754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0A8AFA3-69C3-4161-B13B-4CCAF9BCA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460" y="2970116"/>
            <a:ext cx="4638675" cy="4714875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954782" y="1921303"/>
            <a:ext cx="7992086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메인 폼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student_main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 구성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학생 폼 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329263" y="1350511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02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5CF1A9-2B90-4F44-BEA0-FA1A650CDCE6}"/>
              </a:ext>
            </a:extLst>
          </p:cNvPr>
          <p:cNvSpPr txBox="1"/>
          <p:nvPr/>
        </p:nvSpPr>
        <p:spPr>
          <a:xfrm>
            <a:off x="2395909" y="7899873"/>
            <a:ext cx="3027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출석 활성화 시점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~300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02C4F5-A509-4DA3-8B45-95C29E152A3C}"/>
              </a:ext>
            </a:extLst>
          </p:cNvPr>
          <p:cNvSpPr txBox="1"/>
          <p:nvPr/>
        </p:nvSpPr>
        <p:spPr>
          <a:xfrm>
            <a:off x="13487400" y="7899873"/>
            <a:ext cx="3027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결석 처리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(900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 이후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CC69C3-DC6B-4007-AE2B-D982B0EE0A09}"/>
              </a:ext>
            </a:extLst>
          </p:cNvPr>
          <p:cNvSpPr txBox="1"/>
          <p:nvPr/>
        </p:nvSpPr>
        <p:spPr>
          <a:xfrm>
            <a:off x="7848600" y="7899873"/>
            <a:ext cx="3674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출석 활성화 시점 이후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(300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~900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8" name="Google Shape;58;p13">
            <a:extLst>
              <a:ext uri="{FF2B5EF4-FFF2-40B4-BE49-F238E27FC236}">
                <a16:creationId xmlns:a16="http://schemas.microsoft.com/office/drawing/2014/main" id="{DAF0273F-EC03-4585-8F46-209D3FF854CB}"/>
              </a:ext>
            </a:extLst>
          </p:cNvPr>
          <p:cNvSpPr txBox="1"/>
          <p:nvPr/>
        </p:nvSpPr>
        <p:spPr>
          <a:xfrm>
            <a:off x="883152" y="5829300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</a:p>
        </p:txBody>
      </p:sp>
      <p:sp>
        <p:nvSpPr>
          <p:cNvPr id="19" name="Google Shape;58;p13">
            <a:extLst>
              <a:ext uri="{FF2B5EF4-FFF2-40B4-BE49-F238E27FC236}">
                <a16:creationId xmlns:a16="http://schemas.microsoft.com/office/drawing/2014/main" id="{95AC3952-F704-44C2-9473-C2274D8D7703}"/>
              </a:ext>
            </a:extLst>
          </p:cNvPr>
          <p:cNvSpPr txBox="1"/>
          <p:nvPr/>
        </p:nvSpPr>
        <p:spPr>
          <a:xfrm>
            <a:off x="4217860" y="4988189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</a:p>
        </p:txBody>
      </p:sp>
      <p:sp>
        <p:nvSpPr>
          <p:cNvPr id="20" name="Google Shape;58;p13">
            <a:extLst>
              <a:ext uri="{FF2B5EF4-FFF2-40B4-BE49-F238E27FC236}">
                <a16:creationId xmlns:a16="http://schemas.microsoft.com/office/drawing/2014/main" id="{485C7C65-EF89-4004-AD3C-F5CBE527DFDE}"/>
              </a:ext>
            </a:extLst>
          </p:cNvPr>
          <p:cNvSpPr txBox="1"/>
          <p:nvPr/>
        </p:nvSpPr>
        <p:spPr>
          <a:xfrm>
            <a:off x="4429913" y="6825738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B36ABC-9399-4602-B6BA-D4AB36E76420}"/>
              </a:ext>
            </a:extLst>
          </p:cNvPr>
          <p:cNvSpPr/>
          <p:nvPr/>
        </p:nvSpPr>
        <p:spPr>
          <a:xfrm>
            <a:off x="4429913" y="6929666"/>
            <a:ext cx="1502222" cy="609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6978478-4D6B-48CE-A229-B9F761E42FA0}"/>
              </a:ext>
            </a:extLst>
          </p:cNvPr>
          <p:cNvCxnSpPr>
            <a:cxnSpLocks/>
          </p:cNvCxnSpPr>
          <p:nvPr/>
        </p:nvCxnSpPr>
        <p:spPr>
          <a:xfrm flipH="1" flipV="1">
            <a:off x="5715002" y="7830846"/>
            <a:ext cx="692079" cy="825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Google Shape;58;p13">
            <a:extLst>
              <a:ext uri="{FF2B5EF4-FFF2-40B4-BE49-F238E27FC236}">
                <a16:creationId xmlns:a16="http://schemas.microsoft.com/office/drawing/2014/main" id="{BFE72177-ECF2-4F14-B5FF-37C39961CA7D}"/>
              </a:ext>
            </a:extLst>
          </p:cNvPr>
          <p:cNvSpPr txBox="1"/>
          <p:nvPr/>
        </p:nvSpPr>
        <p:spPr>
          <a:xfrm>
            <a:off x="6376601" y="8807394"/>
            <a:ext cx="4953000" cy="153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수업종료 </a:t>
            </a:r>
            <a:r>
              <a:rPr lang="en-US" altLang="ko-KR" sz="2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정도 남을 때 </a:t>
            </a:r>
            <a:endParaRPr lang="en-US" altLang="ko-KR" sz="20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visible = true;</a:t>
            </a:r>
          </a:p>
          <a:p>
            <a:pPr algn="ctr"/>
            <a:r>
              <a:rPr lang="ko-KR" altLang="en-US" sz="2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외   </a:t>
            </a:r>
            <a:r>
              <a:rPr lang="en-US" altLang="ko-KR" sz="2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visible = false;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A224D0-D9E1-44E5-A40B-AA3829A9B3C2}"/>
              </a:ext>
            </a:extLst>
          </p:cNvPr>
          <p:cNvSpPr/>
          <p:nvPr/>
        </p:nvSpPr>
        <p:spPr>
          <a:xfrm>
            <a:off x="6407081" y="8744703"/>
            <a:ext cx="4922520" cy="1243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B818D96-AC5F-4DB4-B8F8-FC4DB4F6E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6985" y="2937506"/>
            <a:ext cx="4798114" cy="48869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A1E6276-0CC5-4A5E-AE6B-C053D2A175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60442" y="2857415"/>
            <a:ext cx="4837258" cy="48770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002">
            <a:extLst>
              <a:ext uri="{FF2B5EF4-FFF2-40B4-BE49-F238E27FC236}">
                <a16:creationId xmlns:a16="http://schemas.microsoft.com/office/drawing/2014/main" id="{0AD84E24-D7C8-48F5-BC6C-C0A056BF61F2}"/>
              </a:ext>
            </a:extLst>
          </p:cNvPr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6" name="그룹 1003">
              <a:extLst>
                <a:ext uri="{FF2B5EF4-FFF2-40B4-BE49-F238E27FC236}">
                  <a16:creationId xmlns:a16="http://schemas.microsoft.com/office/drawing/2014/main" id="{15E989E3-511F-4B83-BB0B-DD0C8D9D1C42}"/>
                </a:ext>
              </a:extLst>
            </p:cNvPr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20" name="Object 7">
                <a:extLst>
                  <a:ext uri="{FF2B5EF4-FFF2-40B4-BE49-F238E27FC236}">
                    <a16:creationId xmlns:a16="http://schemas.microsoft.com/office/drawing/2014/main" id="{D00B0F87-8D8E-44ED-8B03-0106123BE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7" name="그룹 1004">
              <a:extLst>
                <a:ext uri="{FF2B5EF4-FFF2-40B4-BE49-F238E27FC236}">
                  <a16:creationId xmlns:a16="http://schemas.microsoft.com/office/drawing/2014/main" id="{4AFE27D9-6931-4C09-9749-16953B57A588}"/>
                </a:ext>
              </a:extLst>
            </p:cNvPr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9" name="Object 10">
                <a:extLst>
                  <a:ext uri="{FF2B5EF4-FFF2-40B4-BE49-F238E27FC236}">
                    <a16:creationId xmlns:a16="http://schemas.microsoft.com/office/drawing/2014/main" id="{D97E86CA-BB20-489D-98D3-C4DC81D15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4D2AB44F-25AD-4498-816D-22C5D49D099F}"/>
                </a:ext>
              </a:extLst>
            </p:cNvPr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+mj-lt"/>
                </a:rPr>
                <a:t>학생 폼 구성</a:t>
              </a:r>
              <a:endParaRPr lang="en-US" dirty="0">
                <a:latin typeface="+mj-lt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4C892FCE-8C8D-4611-B0CE-F4473BCD9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38" y="1866900"/>
            <a:ext cx="7100006" cy="72166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61FA168-CFF1-4334-A7AA-3F549F258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5800" y="2705100"/>
            <a:ext cx="4656666" cy="4572002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7515B379-54F9-42A9-BA4F-E62B0A1DC231}"/>
              </a:ext>
            </a:extLst>
          </p:cNvPr>
          <p:cNvCxnSpPr>
            <a:cxnSpLocks/>
          </p:cNvCxnSpPr>
          <p:nvPr/>
        </p:nvCxnSpPr>
        <p:spPr>
          <a:xfrm>
            <a:off x="7586736" y="2247900"/>
            <a:ext cx="4876800" cy="4419600"/>
          </a:xfrm>
          <a:prstGeom prst="bentConnector3">
            <a:avLst>
              <a:gd name="adj1" fmla="val 26689"/>
            </a:avLst>
          </a:prstGeom>
          <a:ln w="22225">
            <a:headEnd type="triangle"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Google Shape;58;p13">
            <a:extLst>
              <a:ext uri="{FF2B5EF4-FFF2-40B4-BE49-F238E27FC236}">
                <a16:creationId xmlns:a16="http://schemas.microsoft.com/office/drawing/2014/main" id="{C6B2CA9C-90C9-4B0E-8C07-D2A926DD16EA}"/>
              </a:ext>
            </a:extLst>
          </p:cNvPr>
          <p:cNvSpPr txBox="1"/>
          <p:nvPr/>
        </p:nvSpPr>
        <p:spPr>
          <a:xfrm>
            <a:off x="7924800" y="7136870"/>
            <a:ext cx="49530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  <a:r>
              <a:rPr lang="ko-KR" alt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클릭하면 아래 </a:t>
            </a:r>
            <a:r>
              <a:rPr lang="en-US" altLang="ko-KR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tray</a:t>
            </a:r>
            <a:r>
              <a:rPr lang="ko-KR" alt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이동하며</a:t>
            </a:r>
            <a:endParaRPr lang="en-US" altLang="ko-KR" sz="28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아이콘을 다시 </a:t>
            </a:r>
            <a:r>
              <a:rPr lang="ko-KR" alt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더블클릭하면</a:t>
            </a:r>
            <a:r>
              <a:rPr lang="ko-KR" alt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창이 뜬다</a:t>
            </a:r>
            <a:r>
              <a:rPr lang="en-US" altLang="ko-KR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sz="28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724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44FFE2CD-7574-4A81-AC29-C8B6D640A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550707"/>
            <a:ext cx="5265536" cy="7892543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AC1383F-20DF-4580-8A42-1B52C3D7E8E8}"/>
              </a:ext>
            </a:extLst>
          </p:cNvPr>
          <p:cNvSpPr/>
          <p:nvPr/>
        </p:nvSpPr>
        <p:spPr>
          <a:xfrm>
            <a:off x="8154151" y="2058548"/>
            <a:ext cx="8228849" cy="36522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bject 2"/>
          <p:cNvSpPr txBox="1"/>
          <p:nvPr/>
        </p:nvSpPr>
        <p:spPr>
          <a:xfrm>
            <a:off x="4876800" y="1315262"/>
            <a:ext cx="7992086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질문 폼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Student_askf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 구성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학생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251281" y="957309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03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Google Shape;58;p13">
            <a:extLst>
              <a:ext uri="{FF2B5EF4-FFF2-40B4-BE49-F238E27FC236}">
                <a16:creationId xmlns:a16="http://schemas.microsoft.com/office/drawing/2014/main" id="{525DDABA-4118-4C03-B9B0-90689B83BB06}"/>
              </a:ext>
            </a:extLst>
          </p:cNvPr>
          <p:cNvSpPr txBox="1"/>
          <p:nvPr/>
        </p:nvSpPr>
        <p:spPr>
          <a:xfrm>
            <a:off x="2886922" y="4264028"/>
            <a:ext cx="269209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PictureBox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Google Shape;58;p13">
            <a:extLst>
              <a:ext uri="{FF2B5EF4-FFF2-40B4-BE49-F238E27FC236}">
                <a16:creationId xmlns:a16="http://schemas.microsoft.com/office/drawing/2014/main" id="{434651E8-CE5F-4EB0-9989-957141264F5D}"/>
              </a:ext>
            </a:extLst>
          </p:cNvPr>
          <p:cNvSpPr txBox="1"/>
          <p:nvPr/>
        </p:nvSpPr>
        <p:spPr>
          <a:xfrm>
            <a:off x="2781756" y="7823918"/>
            <a:ext cx="294057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RichTextBox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5DA0DF-866F-4498-98C9-69C6A5473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0547" y="3110655"/>
            <a:ext cx="5627545" cy="569539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67C404A-7146-46D0-9BE1-28E68C76EF5F}"/>
              </a:ext>
            </a:extLst>
          </p:cNvPr>
          <p:cNvSpPr/>
          <p:nvPr/>
        </p:nvSpPr>
        <p:spPr>
          <a:xfrm>
            <a:off x="8154151" y="6305558"/>
            <a:ext cx="8228849" cy="36522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EF82C-DD70-4173-8A13-BE001D6B642D}"/>
              </a:ext>
            </a:extLst>
          </p:cNvPr>
          <p:cNvSpPr txBox="1"/>
          <p:nvPr/>
        </p:nvSpPr>
        <p:spPr>
          <a:xfrm>
            <a:off x="10872325" y="2300013"/>
            <a:ext cx="4739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[</a:t>
            </a:r>
            <a:r>
              <a:rPr lang="en-US" altLang="ko-KR" sz="3200" dirty="0" err="1"/>
              <a:t>PictureBox</a:t>
            </a:r>
            <a:r>
              <a:rPr lang="en-US" altLang="ko-KR" sz="3200" dirty="0"/>
              <a:t> </a:t>
            </a:r>
            <a:r>
              <a:rPr lang="ko-KR" altLang="en-US" sz="3200" dirty="0"/>
              <a:t>속성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E7C148-9717-4242-8875-C4781878D8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9243" y="7192608"/>
            <a:ext cx="7758664" cy="60484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9AC95F6-E9C1-4C07-BB46-51CFFD380319}"/>
              </a:ext>
            </a:extLst>
          </p:cNvPr>
          <p:cNvSpPr txBox="1"/>
          <p:nvPr/>
        </p:nvSpPr>
        <p:spPr>
          <a:xfrm>
            <a:off x="10270350" y="6504738"/>
            <a:ext cx="414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[</a:t>
            </a:r>
            <a:r>
              <a:rPr lang="en-US" altLang="ko-KR" sz="3200" dirty="0" err="1"/>
              <a:t>OpenFileDialog</a:t>
            </a:r>
            <a:r>
              <a:rPr lang="en-US" altLang="ko-KR" sz="3200" dirty="0"/>
              <a:t> </a:t>
            </a:r>
            <a:r>
              <a:rPr lang="ko-KR" altLang="en-US" sz="3200" dirty="0"/>
              <a:t>속성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3184DB6-E5BC-4FC1-A801-99A92F17C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8579" y="6051369"/>
            <a:ext cx="2836642" cy="101079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2CE7940-25C3-4937-9D63-EC4AED7F2D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1222" y="8885987"/>
            <a:ext cx="4209711" cy="6048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AB912C5-78E4-4497-AB5E-D61330804E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10547" y="8082842"/>
            <a:ext cx="5305545" cy="60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EBCCCE2-F240-4D48-8D1A-E9B933D837DE}"/>
              </a:ext>
            </a:extLst>
          </p:cNvPr>
          <p:cNvSpPr/>
          <p:nvPr/>
        </p:nvSpPr>
        <p:spPr>
          <a:xfrm>
            <a:off x="9309225" y="3771900"/>
            <a:ext cx="8228849" cy="36522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4F00C4-4318-4A28-9615-5E7C55A7BA38}"/>
              </a:ext>
            </a:extLst>
          </p:cNvPr>
          <p:cNvSpPr txBox="1"/>
          <p:nvPr/>
        </p:nvSpPr>
        <p:spPr>
          <a:xfrm>
            <a:off x="12508616" y="3869400"/>
            <a:ext cx="4739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[Form </a:t>
            </a:r>
            <a:r>
              <a:rPr lang="ko-KR" altLang="en-US" sz="3200" dirty="0"/>
              <a:t>속성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12397F1A-8810-47F9-9B4B-E5D33CAE66A5}"/>
              </a:ext>
            </a:extLst>
          </p:cNvPr>
          <p:cNvSpPr txBox="1"/>
          <p:nvPr/>
        </p:nvSpPr>
        <p:spPr>
          <a:xfrm>
            <a:off x="6019800" y="1333910"/>
            <a:ext cx="7992086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PctClick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사진 클릭 시 확대 레이아웃 구성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002">
            <a:extLst>
              <a:ext uri="{FF2B5EF4-FFF2-40B4-BE49-F238E27FC236}">
                <a16:creationId xmlns:a16="http://schemas.microsoft.com/office/drawing/2014/main" id="{3B75E66C-362A-40BF-BD5A-FF5503C12673}"/>
              </a:ext>
            </a:extLst>
          </p:cNvPr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4" name="그룹 1003">
              <a:extLst>
                <a:ext uri="{FF2B5EF4-FFF2-40B4-BE49-F238E27FC236}">
                  <a16:creationId xmlns:a16="http://schemas.microsoft.com/office/drawing/2014/main" id="{0020B0D8-85D1-4B4D-9454-D98EEEF36D89}"/>
                </a:ext>
              </a:extLst>
            </p:cNvPr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18" name="Object 7">
                <a:extLst>
                  <a:ext uri="{FF2B5EF4-FFF2-40B4-BE49-F238E27FC236}">
                    <a16:creationId xmlns:a16="http://schemas.microsoft.com/office/drawing/2014/main" id="{1C7B5579-2F45-451D-8BAC-AD49334B5A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5" name="그룹 1004">
              <a:extLst>
                <a:ext uri="{FF2B5EF4-FFF2-40B4-BE49-F238E27FC236}">
                  <a16:creationId xmlns:a16="http://schemas.microsoft.com/office/drawing/2014/main" id="{D3D38C55-5144-4BE8-BAD6-E7C1EB157478}"/>
                </a:ext>
              </a:extLst>
            </p:cNvPr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7" name="Object 10">
                <a:extLst>
                  <a:ext uri="{FF2B5EF4-FFF2-40B4-BE49-F238E27FC236}">
                    <a16:creationId xmlns:a16="http://schemas.microsoft.com/office/drawing/2014/main" id="{5D4EAFA6-8105-4623-8AA9-985D5CD05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39C58CFF-7FF6-4ED2-9160-DAAD18926F27}"/>
                </a:ext>
              </a:extLst>
            </p:cNvPr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학생 폼 구성</a:t>
              </a:r>
              <a:endParaRPr lang="en-US" dirty="0"/>
            </a:p>
          </p:txBody>
        </p:sp>
      </p:grpSp>
      <p:sp>
        <p:nvSpPr>
          <p:cNvPr id="19" name="Object 3">
            <a:extLst>
              <a:ext uri="{FF2B5EF4-FFF2-40B4-BE49-F238E27FC236}">
                <a16:creationId xmlns:a16="http://schemas.microsoft.com/office/drawing/2014/main" id="{3FDE8604-ACD3-43BF-BEB7-70586ED602F8}"/>
              </a:ext>
            </a:extLst>
          </p:cNvPr>
          <p:cNvSpPr txBox="1"/>
          <p:nvPr/>
        </p:nvSpPr>
        <p:spPr>
          <a:xfrm>
            <a:off x="3352801" y="975957"/>
            <a:ext cx="2667000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03-1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501C6BE-8283-40CD-91CB-4A86CDBB5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2400" y="4562481"/>
            <a:ext cx="4213061" cy="66522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4AC5ECB-F1F0-435F-8427-D5F538F1C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279" y="3040412"/>
            <a:ext cx="6661582" cy="4986092"/>
          </a:xfrm>
          <a:prstGeom prst="rect">
            <a:avLst/>
          </a:prstGeom>
        </p:spPr>
      </p:pic>
      <p:sp>
        <p:nvSpPr>
          <p:cNvPr id="26" name="Google Shape;58;p13">
            <a:extLst>
              <a:ext uri="{FF2B5EF4-FFF2-40B4-BE49-F238E27FC236}">
                <a16:creationId xmlns:a16="http://schemas.microsoft.com/office/drawing/2014/main" id="{F08790A8-C9C5-4302-A1EA-E061E43D4CB3}"/>
              </a:ext>
            </a:extLst>
          </p:cNvPr>
          <p:cNvSpPr txBox="1"/>
          <p:nvPr/>
        </p:nvSpPr>
        <p:spPr>
          <a:xfrm>
            <a:off x="4038600" y="5225696"/>
            <a:ext cx="269209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PictureBox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320D85E5-8AC3-46BF-B013-4D6D2D5FE7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9800" y="5444313"/>
            <a:ext cx="7418539" cy="628691"/>
          </a:xfrm>
          <a:prstGeom prst="rect">
            <a:avLst/>
          </a:prstGeom>
        </p:spPr>
      </p:pic>
      <p:sp>
        <p:nvSpPr>
          <p:cNvPr id="20" name="Object 2">
            <a:extLst>
              <a:ext uri="{FF2B5EF4-FFF2-40B4-BE49-F238E27FC236}">
                <a16:creationId xmlns:a16="http://schemas.microsoft.com/office/drawing/2014/main" id="{A2A11E70-9F4C-4311-B376-C691C8F75AB7}"/>
              </a:ext>
            </a:extLst>
          </p:cNvPr>
          <p:cNvSpPr txBox="1"/>
          <p:nvPr/>
        </p:nvSpPr>
        <p:spPr>
          <a:xfrm>
            <a:off x="5833756" y="8602425"/>
            <a:ext cx="8644243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용도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교수님께 보내기 전에 사진 확인하려고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058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582D9AA-E1FF-4823-893A-B2BDB2FDC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69" y="2890606"/>
            <a:ext cx="8132840" cy="6341853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876800" y="1625333"/>
            <a:ext cx="10744200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O,X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퀴즈 폼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student_answer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student_ox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 구성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학생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251281" y="1054541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04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Google Shape;58;p13">
            <a:extLst>
              <a:ext uri="{FF2B5EF4-FFF2-40B4-BE49-F238E27FC236}">
                <a16:creationId xmlns:a16="http://schemas.microsoft.com/office/drawing/2014/main" id="{FF0154B2-2194-412A-9979-5C0AB7EC415E}"/>
              </a:ext>
            </a:extLst>
          </p:cNvPr>
          <p:cNvSpPr txBox="1"/>
          <p:nvPr/>
        </p:nvSpPr>
        <p:spPr>
          <a:xfrm>
            <a:off x="1919399" y="3743421"/>
            <a:ext cx="193124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GroupBox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Google Shape;58;p13">
            <a:extLst>
              <a:ext uri="{FF2B5EF4-FFF2-40B4-BE49-F238E27FC236}">
                <a16:creationId xmlns:a16="http://schemas.microsoft.com/office/drawing/2014/main" id="{3081B0C3-4AE1-4D27-B129-679ABD578308}"/>
              </a:ext>
            </a:extLst>
          </p:cNvPr>
          <p:cNvSpPr txBox="1"/>
          <p:nvPr/>
        </p:nvSpPr>
        <p:spPr>
          <a:xfrm>
            <a:off x="3231620" y="6542383"/>
            <a:ext cx="294057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RichTextBox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Google Shape;58;p13">
            <a:extLst>
              <a:ext uri="{FF2B5EF4-FFF2-40B4-BE49-F238E27FC236}">
                <a16:creationId xmlns:a16="http://schemas.microsoft.com/office/drawing/2014/main" id="{4C422CE1-F627-41E4-8EEA-82354AA50299}"/>
              </a:ext>
            </a:extLst>
          </p:cNvPr>
          <p:cNvSpPr txBox="1"/>
          <p:nvPr/>
        </p:nvSpPr>
        <p:spPr>
          <a:xfrm>
            <a:off x="5236022" y="8524240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Google Shape;58;p13">
            <a:extLst>
              <a:ext uri="{FF2B5EF4-FFF2-40B4-BE49-F238E27FC236}">
                <a16:creationId xmlns:a16="http://schemas.microsoft.com/office/drawing/2014/main" id="{D14820B0-CF5E-4816-ABCA-695A874C1F10}"/>
              </a:ext>
            </a:extLst>
          </p:cNvPr>
          <p:cNvSpPr txBox="1"/>
          <p:nvPr/>
        </p:nvSpPr>
        <p:spPr>
          <a:xfrm>
            <a:off x="7459439" y="9780775"/>
            <a:ext cx="33691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 다 창 닫기 없앰</a:t>
            </a:r>
            <a:r>
              <a:rPr lang="en-US" altLang="ko-KR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sz="2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C774DA-1FA7-4437-8906-3902B5632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0700" y="2890606"/>
            <a:ext cx="7972812" cy="6525371"/>
          </a:xfrm>
          <a:prstGeom prst="rect">
            <a:avLst/>
          </a:prstGeom>
        </p:spPr>
      </p:pic>
      <p:sp>
        <p:nvSpPr>
          <p:cNvPr id="27" name="Google Shape;58;p13">
            <a:extLst>
              <a:ext uri="{FF2B5EF4-FFF2-40B4-BE49-F238E27FC236}">
                <a16:creationId xmlns:a16="http://schemas.microsoft.com/office/drawing/2014/main" id="{1DBBC33F-BF40-40A8-B9AD-045426EDC249}"/>
              </a:ext>
            </a:extLst>
          </p:cNvPr>
          <p:cNvSpPr txBox="1"/>
          <p:nvPr/>
        </p:nvSpPr>
        <p:spPr>
          <a:xfrm>
            <a:off x="10798554" y="8264315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Google Shape;58;p13">
            <a:extLst>
              <a:ext uri="{FF2B5EF4-FFF2-40B4-BE49-F238E27FC236}">
                <a16:creationId xmlns:a16="http://schemas.microsoft.com/office/drawing/2014/main" id="{DA9CF119-E138-499D-BD8A-C03BA746B044}"/>
              </a:ext>
            </a:extLst>
          </p:cNvPr>
          <p:cNvSpPr txBox="1"/>
          <p:nvPr/>
        </p:nvSpPr>
        <p:spPr>
          <a:xfrm>
            <a:off x="14630400" y="8264316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Google Shape;58;p13">
            <a:extLst>
              <a:ext uri="{FF2B5EF4-FFF2-40B4-BE49-F238E27FC236}">
                <a16:creationId xmlns:a16="http://schemas.microsoft.com/office/drawing/2014/main" id="{7247C537-1411-4316-83A4-8F6995BCD57E}"/>
              </a:ext>
            </a:extLst>
          </p:cNvPr>
          <p:cNvSpPr txBox="1"/>
          <p:nvPr/>
        </p:nvSpPr>
        <p:spPr>
          <a:xfrm>
            <a:off x="9255468" y="3724791"/>
            <a:ext cx="154308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Google Shape;58;p13">
            <a:extLst>
              <a:ext uri="{FF2B5EF4-FFF2-40B4-BE49-F238E27FC236}">
                <a16:creationId xmlns:a16="http://schemas.microsoft.com/office/drawing/2014/main" id="{7A712537-4602-4C7E-B479-BE5E9FCE7B4D}"/>
              </a:ext>
            </a:extLst>
          </p:cNvPr>
          <p:cNvSpPr txBox="1"/>
          <p:nvPr/>
        </p:nvSpPr>
        <p:spPr>
          <a:xfrm>
            <a:off x="2348421" y="4234004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B6F3C2-CAEC-44B0-BD1E-537FDC0BD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5021" y="9434280"/>
            <a:ext cx="4509986" cy="117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4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862</Words>
  <Application>Microsoft Office PowerPoint</Application>
  <PresentationFormat>사용자 지정</PresentationFormat>
  <Paragraphs>199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Black Han Sans</vt:lpstr>
      <vt:lpstr>S-Core Dream 4 Regular</vt:lpstr>
      <vt:lpstr>돋움체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고 현정</cp:lastModifiedBy>
  <cp:revision>123</cp:revision>
  <dcterms:created xsi:type="dcterms:W3CDTF">2021-09-05T21:29:03Z</dcterms:created>
  <dcterms:modified xsi:type="dcterms:W3CDTF">2021-10-19T04:12:17Z</dcterms:modified>
</cp:coreProperties>
</file>