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E7D1B-B02F-404B-83E0-B1A7B3A03EF5}" v="108" dt="2023-05-16T10:57:3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fiducials" TargetMode="External"/><Relationship Id="rId2" Type="http://schemas.openxmlformats.org/officeDocument/2006/relationships/hyperlink" Target="http://wiki.ros.org/fiducial_slam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UbiquityRobotics/fiducial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compressed_image_transport" TargetMode="External"/><Relationship Id="rId2" Type="http://schemas.openxmlformats.org/officeDocument/2006/relationships/hyperlink" Target="http://wiki.ros.org/image_transport?distro=melodic" TargetMode="Externa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camera_calibration" TargetMode="External"/><Relationship Id="rId2" Type="http://schemas.openxmlformats.org/officeDocument/2006/relationships/hyperlink" Target="http://wiki.ros.org/image_transport?distro=melodic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github.com/opencv/opencv/blob/4.x/doc/pattern.p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cv-contrib-python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openc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3F1C-CE64-9181-FAE3-F63CA57A1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CV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04094-94B1-495A-16BC-F831A7E3E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Detection of ArUco Markers</a:t>
            </a:r>
          </a:p>
        </p:txBody>
      </p:sp>
    </p:spTree>
    <p:extLst>
      <p:ext uri="{BB962C8B-B14F-4D97-AF65-F5344CB8AC3E}">
        <p14:creationId xmlns:p14="http://schemas.microsoft.com/office/powerpoint/2010/main" val="306178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854A3-7EC7-2F72-E24E-E0ACDAAF9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02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Nexa-Bold" panose="01000000000000000000" pitchFamily="2" charset="0"/>
              </a:rPr>
              <a:t>On the Jetson Nano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Nexa-Regular" panose="01000000000000000000" pitchFamily="2" charset="0"/>
              </a:rPr>
              <a:t>Install the Open CV-</a:t>
            </a:r>
            <a:r>
              <a:rPr lang="en-GB" sz="1400" dirty="0" err="1">
                <a:latin typeface="Nexa-Regular" panose="01000000000000000000" pitchFamily="2" charset="0"/>
              </a:rPr>
              <a:t>contrib</a:t>
            </a:r>
            <a:r>
              <a:rPr lang="en-GB" sz="1400" dirty="0">
                <a:latin typeface="Nexa-Regular" panose="01000000000000000000" pitchFamily="2" charset="0"/>
              </a:rPr>
              <a:t> Python library using the MCR2 Jetpack image.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Nexa-Regular" panose="01000000000000000000" pitchFamily="2" charset="0"/>
              </a:rPr>
              <a:t>Warning!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There are two approaches when using ArUco Markers for the Jetson Nano. 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Both work with ROS. Choose one and stick with it to prevent malfunctions.</a:t>
            </a:r>
          </a:p>
          <a:p>
            <a:pPr lvl="1"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FF-FC0F-FDA7-0845-4D7E2C06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20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1100" b="1" dirty="0"/>
              <a:t>Build OpenCV from source</a:t>
            </a:r>
            <a:r>
              <a:rPr lang="en-GB" sz="11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sz="1100" b="1" dirty="0"/>
              <a:t>Pros</a:t>
            </a:r>
            <a:r>
              <a:rPr lang="en-GB" sz="1100" dirty="0"/>
              <a:t>: Develop everything from scratch and have better control over the program. </a:t>
            </a:r>
          </a:p>
          <a:p>
            <a:pPr lvl="1">
              <a:lnSpc>
                <a:spcPct val="150000"/>
              </a:lnSpc>
            </a:pPr>
            <a:r>
              <a:rPr lang="en-GB" sz="1100" b="1" dirty="0"/>
              <a:t>Cons: </a:t>
            </a:r>
            <a:r>
              <a:rPr lang="en-GB" sz="1100" dirty="0"/>
              <a:t>Develop everything from scratch. The covariance matrix of the camera must be specified (typical values between 0.01-0.03 in the diagonal zeros elsewhere)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GB" sz="1100" b="1" dirty="0"/>
              <a:t>Use ROS libraries to work with ArUco Markers.</a:t>
            </a:r>
          </a:p>
          <a:p>
            <a:pPr lvl="1">
              <a:lnSpc>
                <a:spcPct val="150000"/>
              </a:lnSpc>
            </a:pPr>
            <a:r>
              <a:rPr lang="en-GB" sz="1100" b="1" dirty="0"/>
              <a:t>Pros</a:t>
            </a:r>
            <a:r>
              <a:rPr lang="en-GB" sz="1100" dirty="0"/>
              <a:t>: Most things are done. The covariance matrix of the camera is calculated automatically.</a:t>
            </a:r>
          </a:p>
          <a:p>
            <a:pPr lvl="1">
              <a:lnSpc>
                <a:spcPct val="150000"/>
              </a:lnSpc>
            </a:pPr>
            <a:r>
              <a:rPr lang="en-GB" sz="1100" b="1" dirty="0"/>
              <a:t>Cons: </a:t>
            </a:r>
            <a:r>
              <a:rPr lang="en-GB" sz="1100" dirty="0"/>
              <a:t>Less control over the programs and resource management.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>
              <a:latin typeface="Nexa-Regular" panose="01000000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1B213-D4E9-5D61-74C9-06E0654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ArUco library</a:t>
            </a:r>
          </a:p>
        </p:txBody>
      </p:sp>
    </p:spTree>
    <p:extLst>
      <p:ext uri="{BB962C8B-B14F-4D97-AF65-F5344CB8AC3E}">
        <p14:creationId xmlns:p14="http://schemas.microsoft.com/office/powerpoint/2010/main" val="166704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854A3-7EC7-2F72-E24E-E0ACDAAF9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020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Regular" panose="01000000000000000000" pitchFamily="2" charset="0"/>
              </a:rPr>
              <a:t>Build Open CV from source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Open a terminal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Stop the Puzzlebot-ROS Service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Download the script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i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Go to the folder where the script is located (for this example the file is in the Downloads folder) and run it.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896938" lvl="2" indent="-182563">
              <a:lnSpc>
                <a:spcPct val="150000"/>
              </a:lnSpc>
            </a:pPr>
            <a:endParaRPr lang="en-GB" sz="1100" dirty="0"/>
          </a:p>
          <a:p>
            <a:pPr marL="896938" lvl="2" indent="-182563">
              <a:lnSpc>
                <a:spcPct val="150000"/>
              </a:lnSpc>
            </a:pPr>
            <a:r>
              <a:rPr lang="en-GB" sz="1100" dirty="0"/>
              <a:t>If permission is required change the permission using </a:t>
            </a:r>
            <a:r>
              <a:rPr kumimoji="0" lang="en-US" altLang="en-US" sz="11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chmod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+x script_name.sh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896938" lvl="2" indent="-182563">
              <a:lnSpc>
                <a:spcPct val="150000"/>
              </a:lnSpc>
            </a:pPr>
            <a:r>
              <a:rPr lang="en-US" altLang="en-US" sz="1100" b="1" dirty="0">
                <a:latin typeface="Nexa-Regular" panose="01000000000000000000" pitchFamily="2" charset="0"/>
              </a:rPr>
              <a:t>Warning:</a:t>
            </a:r>
            <a:r>
              <a:rPr lang="en-US" altLang="en-US" sz="1100" dirty="0"/>
              <a:t> The installation can take between 2-4 hours, place the Jetson in a cool environment </a:t>
            </a:r>
            <a:r>
              <a:rPr lang="en-US" altLang="en-US" sz="1100" b="1" dirty="0"/>
              <a:t>overheating 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FF-FC0F-FDA7-0845-4D7E2C06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206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+mj-lt"/>
              <a:buAutoNum type="arabicPeriod" startAt="5"/>
            </a:pPr>
            <a:r>
              <a:rPr lang="en-GB" sz="1200" dirty="0"/>
              <a:t>Verify the installation on a </a:t>
            </a:r>
            <a:r>
              <a:rPr lang="en-GB" sz="1200" dirty="0" err="1"/>
              <a:t>cmd</a:t>
            </a:r>
            <a:r>
              <a:rPr lang="en-GB" sz="1200" dirty="0"/>
              <a:t> window and run the following commands</a:t>
            </a:r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r>
              <a:rPr lang="en-GB" sz="1200" dirty="0"/>
              <a:t>Go to the </a:t>
            </a:r>
            <a:r>
              <a:rPr lang="en-GB" sz="1200" i="1" dirty="0" err="1"/>
              <a:t>catkin_ws</a:t>
            </a:r>
            <a:endParaRPr lang="en-GB" sz="1200" i="1" dirty="0"/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r>
              <a:rPr lang="en-GB" sz="1200" dirty="0"/>
              <a:t>Install the </a:t>
            </a:r>
            <a:r>
              <a:rPr lang="en-GB" sz="1200" i="1" dirty="0" err="1"/>
              <a:t>vision_msgs</a:t>
            </a:r>
            <a:r>
              <a:rPr lang="en-GB" sz="1200" i="1" dirty="0"/>
              <a:t> </a:t>
            </a:r>
            <a:r>
              <a:rPr lang="en-GB" sz="1200" dirty="0"/>
              <a:t>library</a:t>
            </a:r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r>
              <a:rPr lang="en-GB" sz="1200" dirty="0"/>
              <a:t>Update the </a:t>
            </a:r>
            <a:r>
              <a:rPr lang="en-GB" sz="1200" i="1" dirty="0" err="1"/>
              <a:t>cv_bridge</a:t>
            </a:r>
            <a:r>
              <a:rPr lang="en-GB" sz="1200" dirty="0"/>
              <a:t> package</a:t>
            </a:r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r>
              <a:rPr lang="en-GB" sz="1200" dirty="0"/>
              <a:t>Go to the folder </a:t>
            </a:r>
            <a:r>
              <a:rPr lang="en-GB" sz="1200" i="1" dirty="0"/>
              <a:t>/opt/</a:t>
            </a:r>
            <a:r>
              <a:rPr lang="en-GB" sz="1200" i="1" dirty="0" err="1"/>
              <a:t>ros</a:t>
            </a:r>
            <a:r>
              <a:rPr lang="en-GB" sz="1200" i="1" dirty="0"/>
              <a:t>/melodic/share/</a:t>
            </a:r>
            <a:r>
              <a:rPr lang="en-GB" sz="1200" i="1" dirty="0" err="1"/>
              <a:t>cv_bridge</a:t>
            </a:r>
            <a:r>
              <a:rPr lang="en-GB" sz="1200" i="1" dirty="0"/>
              <a:t>/</a:t>
            </a:r>
            <a:r>
              <a:rPr lang="en-GB" sz="1200" i="1" dirty="0" err="1"/>
              <a:t>cmake</a:t>
            </a:r>
            <a:r>
              <a:rPr lang="en-GB" sz="1200" i="1" dirty="0"/>
              <a:t> </a:t>
            </a:r>
            <a:r>
              <a:rPr lang="en-GB" sz="1200" dirty="0"/>
              <a:t>and open the file </a:t>
            </a:r>
            <a:r>
              <a:rPr lang="en-GB" sz="1200" i="1" dirty="0" err="1"/>
              <a:t>cv_bridgeConfig.cmake</a:t>
            </a:r>
            <a:endParaRPr lang="en-GB" sz="1200" i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600" dirty="0">
              <a:latin typeface="Nexa-Regular" panose="01000000000000000000" pitchFamily="2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1B213-D4E9-5D61-74C9-06E0654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Installing the ArUco library</a:t>
            </a:r>
            <a:br>
              <a:rPr lang="en-GB" sz="3600" dirty="0"/>
            </a:br>
            <a:r>
              <a:rPr lang="en-GB" sz="3600" dirty="0"/>
              <a:t>(Approach 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DF8CE-2439-431B-4B5A-A8E91DFEB15C}"/>
              </a:ext>
            </a:extLst>
          </p:cNvPr>
          <p:cNvSpPr/>
          <p:nvPr/>
        </p:nvSpPr>
        <p:spPr>
          <a:xfrm>
            <a:off x="838200" y="2958740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sudo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systemctl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stop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puzzlebot.service</a:t>
            </a:r>
            <a:endParaRPr lang="en-GB" sz="1050" dirty="0">
              <a:latin typeface="Nexa-Regular" panose="01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962D3-23F3-CE0B-AFA9-B4724C8B4A0C}"/>
              </a:ext>
            </a:extLst>
          </p:cNvPr>
          <p:cNvSpPr/>
          <p:nvPr/>
        </p:nvSpPr>
        <p:spPr>
          <a:xfrm>
            <a:off x="838200" y="3682011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162050" lvl="1">
              <a:lnSpc>
                <a:spcPct val="150000"/>
              </a:lnSpc>
            </a:pP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install_opencv4.5.0_Jetson.sh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4C8A8-0C6D-7AAC-2557-F8E2C7C6D025}"/>
              </a:ext>
            </a:extLst>
          </p:cNvPr>
          <p:cNvSpPr/>
          <p:nvPr/>
        </p:nvSpPr>
        <p:spPr>
          <a:xfrm>
            <a:off x="838200" y="4647330"/>
            <a:ext cx="51816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1162050" lvl="1">
              <a:lnSpc>
                <a:spcPct val="150000"/>
              </a:lnSpc>
            </a:pP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cd ~/Downloads</a:t>
            </a:r>
          </a:p>
          <a:p>
            <a:pPr marL="1162050" lvl="1">
              <a:lnSpc>
                <a:spcPct val="150000"/>
              </a:lnSpc>
            </a:pP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./install_opencv4.5.0_Jetson.sh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C207E-04B3-D573-0EC6-75A3586A5FF7}"/>
              </a:ext>
            </a:extLst>
          </p:cNvPr>
          <p:cNvSpPr/>
          <p:nvPr/>
        </p:nvSpPr>
        <p:spPr>
          <a:xfrm>
            <a:off x="6172200" y="2512004"/>
            <a:ext cx="5181600" cy="56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python </a:t>
            </a:r>
          </a:p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&gt;&gt;&gt;import cv2 </a:t>
            </a:r>
          </a:p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&gt;&gt;&gt;print(cv2.__version__)</a:t>
            </a:r>
            <a:endParaRPr lang="en-GB" sz="1050" dirty="0">
              <a:solidFill>
                <a:schemeClr val="bg2">
                  <a:lumMod val="50000"/>
                </a:schemeClr>
              </a:solidFill>
              <a:latin typeface="Nexa-Regular" panose="01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3F428-EC67-31CA-B6DC-6F0C0E38CB0A}"/>
              </a:ext>
            </a:extLst>
          </p:cNvPr>
          <p:cNvSpPr/>
          <p:nvPr/>
        </p:nvSpPr>
        <p:spPr>
          <a:xfrm>
            <a:off x="6172200" y="3519154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cd ~/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catkin_ws</a:t>
            </a:r>
            <a:endParaRPr lang="en-GB" sz="1050" dirty="0">
              <a:solidFill>
                <a:schemeClr val="bg2">
                  <a:lumMod val="50000"/>
                </a:schemeClr>
              </a:solidFill>
              <a:latin typeface="Nexa-Regular" panose="010000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7262D-952E-557B-E47F-5792DD9A95EC}"/>
              </a:ext>
            </a:extLst>
          </p:cNvPr>
          <p:cNvSpPr/>
          <p:nvPr/>
        </p:nvSpPr>
        <p:spPr>
          <a:xfrm>
            <a:off x="6172200" y="4213683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-melodic-vision-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msgs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E654B-A7AF-9CCE-2560-5282F13E42C5}"/>
              </a:ext>
            </a:extLst>
          </p:cNvPr>
          <p:cNvSpPr/>
          <p:nvPr/>
        </p:nvSpPr>
        <p:spPr>
          <a:xfrm>
            <a:off x="6172200" y="4863330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-melodic-cv-bridge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D7644-EEFC-68A0-6E0B-908B0812CA29}"/>
              </a:ext>
            </a:extLst>
          </p:cNvPr>
          <p:cNvSpPr/>
          <p:nvPr/>
        </p:nvSpPr>
        <p:spPr>
          <a:xfrm>
            <a:off x="6172200" y="5779234"/>
            <a:ext cx="5181600" cy="433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cd 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/opt/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/melodic/share/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cv_bridge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cmake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gedit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cv_bridgeConfig.cmake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5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854A3-7EC7-2F72-E24E-E0ACDAAF9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020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Regular" panose="01000000000000000000" pitchFamily="2" charset="0"/>
              </a:rPr>
              <a:t>Build Open CV from source (continuation)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0"/>
            </a:pPr>
            <a:r>
              <a:rPr lang="en-GB" sz="1200" dirty="0"/>
              <a:t>Change the line: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0"/>
            </a:pPr>
            <a:endParaRPr lang="en-GB" sz="1200" dirty="0"/>
          </a:p>
          <a:p>
            <a:pPr lvl="2">
              <a:lnSpc>
                <a:spcPct val="150000"/>
              </a:lnSpc>
            </a:pPr>
            <a:r>
              <a:rPr lang="en-GB" sz="1200" dirty="0"/>
              <a:t>For the following line:</a:t>
            </a:r>
          </a:p>
          <a:p>
            <a:pPr lvl="2">
              <a:lnSpc>
                <a:spcPct val="150000"/>
              </a:lnSpc>
            </a:pPr>
            <a:endParaRPr lang="en-GB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GB" sz="1200" dirty="0"/>
              <a:t>Save the file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 startAt="11"/>
            </a:pPr>
            <a:r>
              <a:rPr lang="en-GB" sz="1200" dirty="0"/>
              <a:t>Now you should be able to compile your packages that use OpenCV and </a:t>
            </a:r>
            <a:r>
              <a:rPr lang="en-GB" sz="1200" dirty="0" err="1"/>
              <a:t>cv_bridge</a:t>
            </a:r>
            <a:r>
              <a:rPr lang="en-GB" sz="1200" dirty="0"/>
              <a:t>.</a:t>
            </a:r>
          </a:p>
          <a:p>
            <a:pPr lvl="1">
              <a:lnSpc>
                <a:spcPct val="150000"/>
              </a:lnSpc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FF-FC0F-FDA7-0845-4D7E2C06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206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Starting the camera on the Jetson nano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Restarting the Puzzlebot ROS service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1B213-D4E9-5D61-74C9-06E0654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Installing the ArUco library</a:t>
            </a:r>
            <a:br>
              <a:rPr lang="en-GB" sz="3600" dirty="0"/>
            </a:br>
            <a:r>
              <a:rPr lang="en-GB" sz="3600" dirty="0"/>
              <a:t>(Approach 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6DF8CE-2439-431B-4B5A-A8E91DFEB15C}"/>
              </a:ext>
            </a:extLst>
          </p:cNvPr>
          <p:cNvSpPr/>
          <p:nvPr/>
        </p:nvSpPr>
        <p:spPr>
          <a:xfrm>
            <a:off x="838200" y="2672818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set(_include_dirs "include;/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usr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/include;/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usr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/include/opencv")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962D3-23F3-CE0B-AFA9-B4724C8B4A0C}"/>
              </a:ext>
            </a:extLst>
          </p:cNvPr>
          <p:cNvSpPr/>
          <p:nvPr/>
        </p:nvSpPr>
        <p:spPr>
          <a:xfrm>
            <a:off x="838200" y="3346999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1">
              <a:lnSpc>
                <a:spcPct val="150000"/>
              </a:lnSpc>
            </a:pP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set(_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include_dirs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"include;/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usr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/include;/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usr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/include/opencv4")</a:t>
            </a:r>
            <a:endParaRPr lang="en-GB" sz="10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6128DD-2A00-DABC-37CC-130C38C0DD1A}"/>
              </a:ext>
            </a:extLst>
          </p:cNvPr>
          <p:cNvSpPr/>
          <p:nvPr/>
        </p:nvSpPr>
        <p:spPr>
          <a:xfrm>
            <a:off x="6172200" y="2753818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lvl="1">
              <a:lnSpc>
                <a:spcPct val="150000"/>
              </a:lnSpc>
            </a:pP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roslaunch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ros_deep_learning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video_source.ros1.launch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C75AAA-B48E-388A-F53F-0C4672A090BB}"/>
              </a:ext>
            </a:extLst>
          </p:cNvPr>
          <p:cNvSpPr/>
          <p:nvPr/>
        </p:nvSpPr>
        <p:spPr>
          <a:xfrm>
            <a:off x="6172200" y="3427999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sudo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systemctl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restart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puzzlebot.service</a:t>
            </a:r>
            <a:endParaRPr lang="en-GB" sz="1050" dirty="0">
              <a:latin typeface="Nexa-Regular" panose="01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2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854A3-7EC7-2F72-E24E-E0ACDAAF9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020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Regular" panose="01000000000000000000" pitchFamily="2" charset="0"/>
              </a:rPr>
              <a:t>Using ROS libraries to work with ArUco Markers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/>
              <a:t>For this approach, the ROS Package </a:t>
            </a:r>
            <a:r>
              <a:rPr lang="en-GB" sz="1200" i="1" dirty="0"/>
              <a:t>fiducial_slam </a:t>
            </a:r>
            <a:r>
              <a:rPr lang="en-GB" sz="1200" dirty="0"/>
              <a:t>will be used.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This package provides a system that allows a robot to determine its position and orientation by looking at a number of fiducial markers (similar to QR codes) that are fixed in the environment of the robot.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More information about this package can be found </a:t>
            </a:r>
            <a:r>
              <a:rPr lang="en-GB" sz="1200" dirty="0">
                <a:hlinkClick r:id="rId2"/>
              </a:rPr>
              <a:t>here</a:t>
            </a:r>
            <a:r>
              <a:rPr lang="en-GB" sz="1200" dirty="0"/>
              <a:t>, </a:t>
            </a:r>
            <a:r>
              <a:rPr lang="en-GB" sz="1200" dirty="0">
                <a:hlinkClick r:id="rId3"/>
              </a:rPr>
              <a:t>here</a:t>
            </a:r>
            <a:r>
              <a:rPr lang="en-GB" sz="1200" dirty="0"/>
              <a:t> and </a:t>
            </a:r>
            <a:r>
              <a:rPr lang="en-GB" sz="1200" dirty="0">
                <a:hlinkClick r:id="rId4"/>
              </a:rPr>
              <a:t>here</a:t>
            </a:r>
            <a:r>
              <a:rPr lang="en-GB" sz="12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400" b="1" i="1" dirty="0"/>
              <a:t>Note:  </a:t>
            </a:r>
            <a:r>
              <a:rPr lang="en-GB" sz="1200" b="1" dirty="0"/>
              <a:t>This package depends on another ROS Package named aruco_detect package. This package handles the detection of the ArUco Markers and provides its pose w.r.t the robot’s pose.  </a:t>
            </a:r>
          </a:p>
          <a:p>
            <a:pPr>
              <a:lnSpc>
                <a:spcPct val="150000"/>
              </a:lnSpc>
            </a:pPr>
            <a:r>
              <a:rPr lang="en-GB" sz="1200" b="1" dirty="0"/>
              <a:t>The student can install only the aruco_detect package to obtain the same results as using the previous method of updating OpenCV and build it from source.</a:t>
            </a:r>
          </a:p>
          <a:p>
            <a:pPr>
              <a:lnSpc>
                <a:spcPct val="150000"/>
              </a:lnSpc>
            </a:pPr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FF-FC0F-FDA7-0845-4D7E2C06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20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For this package, nor the aruco_detect, the update of the OpenCV library is not required.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The update of </a:t>
            </a:r>
            <a:r>
              <a:rPr lang="en-GB" sz="1200" i="1" dirty="0" err="1"/>
              <a:t>visions_msgs</a:t>
            </a:r>
            <a:r>
              <a:rPr lang="en-GB" sz="1200" i="1" dirty="0"/>
              <a:t> </a:t>
            </a:r>
            <a:r>
              <a:rPr lang="en-GB" sz="1200" dirty="0"/>
              <a:t>and </a:t>
            </a:r>
            <a:r>
              <a:rPr lang="en-GB" sz="1200" i="1" dirty="0" err="1"/>
              <a:t>cv_bride</a:t>
            </a:r>
            <a:r>
              <a:rPr lang="en-GB" sz="1200" i="1" dirty="0"/>
              <a:t> </a:t>
            </a:r>
            <a:r>
              <a:rPr lang="en-GB" sz="1200" dirty="0"/>
              <a:t>is required.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Open a terminal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Stop the Puzzlebot-ROS Service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Go to the </a:t>
            </a:r>
            <a:r>
              <a:rPr lang="en-GB" sz="1200" i="1" dirty="0" err="1"/>
              <a:t>catkin_ws</a:t>
            </a:r>
            <a:endParaRPr lang="en-GB" sz="1200" i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i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Install the </a:t>
            </a:r>
            <a:r>
              <a:rPr lang="en-GB" sz="1200" i="1" dirty="0" err="1"/>
              <a:t>vision_msgs</a:t>
            </a:r>
            <a:r>
              <a:rPr lang="en-GB" sz="1200" i="1" dirty="0"/>
              <a:t> </a:t>
            </a:r>
            <a:r>
              <a:rPr lang="en-GB" sz="1200" dirty="0"/>
              <a:t>library</a:t>
            </a:r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 startAt="5"/>
            </a:pPr>
            <a:r>
              <a:rPr lang="en-GB" sz="1200" dirty="0"/>
              <a:t>Update the </a:t>
            </a:r>
            <a:r>
              <a:rPr lang="en-GB" sz="1200" i="1" dirty="0" err="1"/>
              <a:t>cv_bridge</a:t>
            </a:r>
            <a:r>
              <a:rPr lang="en-GB" sz="1200" dirty="0"/>
              <a:t> package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1B213-D4E9-5D61-74C9-06E0654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Installing the ArUco library</a:t>
            </a:r>
            <a:br>
              <a:rPr lang="en-GB" sz="3600" dirty="0"/>
            </a:br>
            <a:r>
              <a:rPr lang="en-GB" sz="3600" dirty="0"/>
              <a:t>(Approach 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065C7D-A144-39E9-F8B9-93433514FE1A}"/>
              </a:ext>
            </a:extLst>
          </p:cNvPr>
          <p:cNvSpPr/>
          <p:nvPr/>
        </p:nvSpPr>
        <p:spPr>
          <a:xfrm>
            <a:off x="6172200" y="3665697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sudo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systemctl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stop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puzzlebot.service</a:t>
            </a:r>
            <a:endParaRPr lang="en-GB" sz="1050" dirty="0">
              <a:latin typeface="Nexa-Regular" panose="01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43BCC0-50EC-ECE6-17FC-EB081A39C3EB}"/>
              </a:ext>
            </a:extLst>
          </p:cNvPr>
          <p:cNvSpPr/>
          <p:nvPr/>
        </p:nvSpPr>
        <p:spPr>
          <a:xfrm>
            <a:off x="6172200" y="4278369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cd ~/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catkin_ws</a:t>
            </a:r>
            <a:endParaRPr lang="en-GB" sz="1050" dirty="0">
              <a:solidFill>
                <a:schemeClr val="bg2">
                  <a:lumMod val="50000"/>
                </a:schemeClr>
              </a:solidFill>
              <a:latin typeface="Nexa-Regular" panose="010000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2E452-8210-0984-ECDB-3C99ACB62324}"/>
              </a:ext>
            </a:extLst>
          </p:cNvPr>
          <p:cNvSpPr/>
          <p:nvPr/>
        </p:nvSpPr>
        <p:spPr>
          <a:xfrm>
            <a:off x="6172200" y="4972898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-melodic-vision-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msgs</a:t>
            </a:r>
            <a:endParaRPr lang="en-US" sz="10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6DABC-0D19-A255-E6FD-86A1C306524C}"/>
              </a:ext>
            </a:extLst>
          </p:cNvPr>
          <p:cNvSpPr/>
          <p:nvPr/>
        </p:nvSpPr>
        <p:spPr>
          <a:xfrm>
            <a:off x="6172200" y="5667427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-melodic-cv-bridge</a:t>
            </a:r>
          </a:p>
        </p:txBody>
      </p:sp>
    </p:spTree>
    <p:extLst>
      <p:ext uri="{BB962C8B-B14F-4D97-AF65-F5344CB8AC3E}">
        <p14:creationId xmlns:p14="http://schemas.microsoft.com/office/powerpoint/2010/main" val="104340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854A3-7EC7-2F72-E24E-E0ACDAAF9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020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Regular" panose="01000000000000000000" pitchFamily="2" charset="0"/>
              </a:rPr>
              <a:t>Using ROS libraries to work with ArUco Markers (continuation).</a:t>
            </a:r>
            <a:endParaRPr lang="en-GB" sz="800" dirty="0">
              <a:latin typeface="Nexa-Regular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200" dirty="0"/>
              <a:t>Install the </a:t>
            </a:r>
            <a:r>
              <a:rPr lang="en-GB" sz="1200" i="1" dirty="0"/>
              <a:t>aruco_detect </a:t>
            </a:r>
            <a:r>
              <a:rPr lang="en-GB" sz="1200" dirty="0"/>
              <a:t>package.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Open a terminal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Stop the Puzzlebot-ROS Service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Go to the </a:t>
            </a:r>
            <a:r>
              <a:rPr lang="en-GB" sz="1200" i="1" dirty="0" err="1"/>
              <a:t>catkin_ws</a:t>
            </a:r>
            <a:endParaRPr lang="en-GB" sz="1200" i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i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Install the </a:t>
            </a:r>
            <a:r>
              <a:rPr lang="en-GB" sz="1200" i="1" dirty="0"/>
              <a:t>aruco_detect</a:t>
            </a:r>
            <a:r>
              <a:rPr lang="en-GB" sz="1200" dirty="0"/>
              <a:t> package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>
              <a:latin typeface="Nexa-Regular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FF-FC0F-FDA7-0845-4D7E2C06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20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These packages, (aruco_detect and fiducial_slam) depend on other ROS packages to work. This is due to the fact that NVIDIA Jetson provides the camera image uncompressed on the topic as “</a:t>
            </a:r>
            <a:r>
              <a:rPr lang="en-GB" sz="1200" i="1" dirty="0" err="1"/>
              <a:t>video_source</a:t>
            </a:r>
            <a:r>
              <a:rPr lang="en-GB" sz="1200" i="1" dirty="0"/>
              <a:t>/raw</a:t>
            </a:r>
            <a:r>
              <a:rPr lang="en-GB" sz="1200" dirty="0"/>
              <a:t>” without any camera information (intrinsic parameters of the camera).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The </a:t>
            </a:r>
            <a:r>
              <a:rPr lang="en-GB" sz="1200" i="1" dirty="0"/>
              <a:t>aruco_detect </a:t>
            </a:r>
            <a:r>
              <a:rPr lang="en-GB" sz="1200" dirty="0"/>
              <a:t>package requires a compressed image, this can be done using the </a:t>
            </a:r>
            <a:r>
              <a:rPr lang="en-GB" sz="1200" i="1" dirty="0" err="1"/>
              <a:t>image_transport</a:t>
            </a:r>
            <a:r>
              <a:rPr lang="en-GB" sz="1200" i="1" dirty="0"/>
              <a:t> </a:t>
            </a:r>
            <a:r>
              <a:rPr lang="en-GB" sz="1200" dirty="0"/>
              <a:t>package which depends on the </a:t>
            </a:r>
            <a:r>
              <a:rPr lang="en-GB" sz="1200" i="1" dirty="0" err="1"/>
              <a:t>compressed_image_transport</a:t>
            </a:r>
            <a:r>
              <a:rPr lang="en-GB" sz="1200" dirty="0"/>
              <a:t> to compress the image. More information </a:t>
            </a:r>
            <a:r>
              <a:rPr lang="en-GB" sz="1200" dirty="0">
                <a:hlinkClick r:id="rId2"/>
              </a:rPr>
              <a:t>here</a:t>
            </a:r>
            <a:r>
              <a:rPr lang="en-GB" sz="1200" dirty="0"/>
              <a:t> and </a:t>
            </a:r>
            <a:r>
              <a:rPr lang="en-GB" sz="1200" dirty="0">
                <a:hlinkClick r:id="rId3"/>
              </a:rPr>
              <a:t>here</a:t>
            </a:r>
            <a:r>
              <a:rPr lang="en-GB" sz="1200" dirty="0"/>
              <a:t>. </a:t>
            </a:r>
          </a:p>
          <a:p>
            <a:pPr>
              <a:lnSpc>
                <a:spcPct val="150000"/>
              </a:lnSpc>
            </a:pPr>
            <a:r>
              <a:rPr lang="en-GB" sz="1200" dirty="0"/>
              <a:t>Install the </a:t>
            </a:r>
            <a:r>
              <a:rPr lang="en-GB" sz="1200" i="1" dirty="0" err="1"/>
              <a:t>image_transport</a:t>
            </a:r>
            <a:r>
              <a:rPr lang="en-GB" sz="1200" i="1" dirty="0"/>
              <a:t> </a:t>
            </a:r>
            <a:r>
              <a:rPr lang="en-GB" sz="1200" dirty="0"/>
              <a:t>and the </a:t>
            </a:r>
            <a:r>
              <a:rPr lang="en-GB" sz="1200" i="1" dirty="0" err="1"/>
              <a:t>compressed_image_transport</a:t>
            </a:r>
            <a:r>
              <a:rPr lang="en-GB" sz="1200" i="1" dirty="0"/>
              <a:t> </a:t>
            </a:r>
            <a:r>
              <a:rPr lang="en-GB" sz="1200" dirty="0"/>
              <a:t>packages.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Follow steps 1-3 of the </a:t>
            </a:r>
            <a:r>
              <a:rPr lang="en-GB" sz="1200" i="1" dirty="0"/>
              <a:t>aruco_detect</a:t>
            </a:r>
            <a:r>
              <a:rPr lang="en-GB" sz="1200" dirty="0"/>
              <a:t> package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/>
              <a:t>Install the </a:t>
            </a:r>
            <a:r>
              <a:rPr lang="en-GB" sz="1200" i="1" dirty="0" err="1"/>
              <a:t>image_transport</a:t>
            </a:r>
            <a:r>
              <a:rPr lang="en-GB" sz="1200" i="1" dirty="0"/>
              <a:t> </a:t>
            </a:r>
            <a:r>
              <a:rPr lang="en-GB" sz="1200" dirty="0"/>
              <a:t>and the </a:t>
            </a:r>
            <a:r>
              <a:rPr lang="en-GB" sz="1200" i="1" dirty="0" err="1"/>
              <a:t>compressed_image_transport</a:t>
            </a:r>
            <a:r>
              <a:rPr lang="en-GB" sz="1200" i="1" dirty="0"/>
              <a:t> </a:t>
            </a:r>
            <a:r>
              <a:rPr lang="en-GB" sz="1200" dirty="0"/>
              <a:t>packages.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200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1B213-D4E9-5D61-74C9-06E0654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Installing the ArUco library</a:t>
            </a:r>
            <a:br>
              <a:rPr lang="en-GB" sz="3600" dirty="0"/>
            </a:br>
            <a:r>
              <a:rPr lang="en-GB" sz="3600" dirty="0"/>
              <a:t>(Approach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7DDC1F-24C6-5FF4-EBFE-24EDC8647486}"/>
              </a:ext>
            </a:extLst>
          </p:cNvPr>
          <p:cNvSpPr/>
          <p:nvPr/>
        </p:nvSpPr>
        <p:spPr>
          <a:xfrm>
            <a:off x="838200" y="3844991"/>
            <a:ext cx="5181600" cy="1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sudo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systemctl</a:t>
            </a:r>
            <a:r>
              <a:rPr lang="en-GB" sz="1050" dirty="0">
                <a:solidFill>
                  <a:srgbClr val="6C6C6C"/>
                </a:solidFill>
                <a:latin typeface="Consolas" panose="020B0609020204030204" pitchFamily="49" charset="0"/>
              </a:rPr>
              <a:t> stop </a:t>
            </a:r>
            <a:r>
              <a:rPr lang="en-GB" sz="1050" dirty="0" err="1">
                <a:solidFill>
                  <a:srgbClr val="6C6C6C"/>
                </a:solidFill>
                <a:latin typeface="Consolas" panose="020B0609020204030204" pitchFamily="49" charset="0"/>
              </a:rPr>
              <a:t>puzzlebot.service</a:t>
            </a:r>
            <a:endParaRPr lang="en-GB" sz="1050" dirty="0">
              <a:latin typeface="Nexa-Regular" panose="01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F82CE-13F6-68C8-D0D9-C080332EA18C}"/>
              </a:ext>
            </a:extLst>
          </p:cNvPr>
          <p:cNvSpPr/>
          <p:nvPr/>
        </p:nvSpPr>
        <p:spPr>
          <a:xfrm>
            <a:off x="838200" y="4457663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cd ~/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catkin_ws</a:t>
            </a:r>
            <a:endParaRPr lang="en-GB" sz="1050" dirty="0">
              <a:solidFill>
                <a:schemeClr val="bg2">
                  <a:lumMod val="50000"/>
                </a:schemeClr>
              </a:solidFill>
              <a:latin typeface="Nexa-Regular" panose="01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1BCDC-3C4D-C95D-DDBA-850BA95FC7C6}"/>
              </a:ext>
            </a:extLst>
          </p:cNvPr>
          <p:cNvSpPr/>
          <p:nvPr/>
        </p:nvSpPr>
        <p:spPr>
          <a:xfrm>
            <a:off x="838200" y="5152192"/>
            <a:ext cx="5181600" cy="1628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aruco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-detect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8DFA5-6823-BD04-2DC8-1FCE1C40278F}"/>
              </a:ext>
            </a:extLst>
          </p:cNvPr>
          <p:cNvSpPr/>
          <p:nvPr/>
        </p:nvSpPr>
        <p:spPr>
          <a:xfrm>
            <a:off x="6172200" y="6183133"/>
            <a:ext cx="5181600" cy="468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-melodic-image-transport </a:t>
            </a:r>
          </a:p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-melodic-compressed-image-transport</a:t>
            </a:r>
          </a:p>
        </p:txBody>
      </p:sp>
    </p:spTree>
    <p:extLst>
      <p:ext uri="{BB962C8B-B14F-4D97-AF65-F5344CB8AC3E}">
        <p14:creationId xmlns:p14="http://schemas.microsoft.com/office/powerpoint/2010/main" val="122025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854A3-7EC7-2F72-E24E-E0ACDAAF9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965"/>
            <a:ext cx="5181600" cy="489472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dirty="0">
                <a:latin typeface="Nexa-Regular" panose="01000000000000000000" pitchFamily="2" charset="0"/>
              </a:rPr>
              <a:t>Using ROS libraries to work with ArUco Markers (continuation).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1050" dirty="0"/>
              <a:t>To compress the image please look at the examples in section 5</a:t>
            </a:r>
            <a:r>
              <a:rPr lang="en-GB" sz="1050" dirty="0">
                <a:hlinkClick r:id="rId2"/>
              </a:rPr>
              <a:t> here</a:t>
            </a:r>
            <a:r>
              <a:rPr lang="en-GB" sz="105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05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050" dirty="0">
                <a:latin typeface="Nexa-Regular" panose="01000000000000000000" pitchFamily="2" charset="0"/>
              </a:rPr>
              <a:t>Note: </a:t>
            </a:r>
            <a:r>
              <a:rPr lang="en-GB" sz="1050" dirty="0"/>
              <a:t>The </a:t>
            </a:r>
            <a:r>
              <a:rPr lang="en-GB" sz="1050" i="1" dirty="0"/>
              <a:t>aruco_detect </a:t>
            </a:r>
            <a:r>
              <a:rPr lang="en-GB" sz="1050" dirty="0"/>
              <a:t>package requires the intrinsic parameters of the camera to approximate the pose of the marker. These parameters are obtained using a camera calibration algorithm. It is recommended to use ROS’s </a:t>
            </a:r>
            <a:r>
              <a:rPr lang="en-GB" sz="1050" i="1" dirty="0"/>
              <a:t>camera_calibration </a:t>
            </a:r>
            <a:r>
              <a:rPr lang="en-GB" sz="1050" dirty="0"/>
              <a:t>package. More information </a:t>
            </a:r>
            <a:r>
              <a:rPr lang="en-GB" sz="1050" dirty="0">
                <a:hlinkClick r:id="rId3"/>
              </a:rPr>
              <a:t>here</a:t>
            </a:r>
            <a:r>
              <a:rPr lang="en-GB" sz="105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050" dirty="0"/>
              <a:t>Follow steps 1-3 of the </a:t>
            </a:r>
            <a:r>
              <a:rPr lang="en-GB" sz="1050" i="1" dirty="0"/>
              <a:t>aruco_detect</a:t>
            </a:r>
            <a:r>
              <a:rPr lang="en-GB" sz="1050" dirty="0"/>
              <a:t> package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050" dirty="0"/>
              <a:t>Install the </a:t>
            </a:r>
            <a:r>
              <a:rPr lang="en-GB" sz="1050" i="1" dirty="0"/>
              <a:t>camera_calibration </a:t>
            </a:r>
            <a:r>
              <a:rPr lang="en-GB" sz="1050" dirty="0"/>
              <a:t>package.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05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1050" dirty="0"/>
              <a:t>Run the camera calibration package (run NVIDIA camera node first)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GB" sz="1050" dirty="0"/>
          </a:p>
          <a:p>
            <a:pPr marL="457200" lvl="1" indent="0">
              <a:lnSpc>
                <a:spcPct val="150000"/>
              </a:lnSpc>
              <a:buNone/>
            </a:pPr>
            <a:endParaRPr lang="en-GB" sz="105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050" dirty="0"/>
              <a:t>Note: the camera calibration package requires a Chessboard pattern </a:t>
            </a:r>
            <a:r>
              <a:rPr lang="en-GB" sz="1050" dirty="0">
                <a:hlinkClick r:id="rId4"/>
              </a:rPr>
              <a:t>here</a:t>
            </a:r>
            <a:r>
              <a:rPr lang="en-GB" sz="105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 startAt="4"/>
            </a:pPr>
            <a:r>
              <a:rPr lang="en-GB" sz="1050" dirty="0"/>
              <a:t>The “SAVE” button will save the parameters as a YAML file.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GB" sz="800" dirty="0"/>
          </a:p>
          <a:p>
            <a:pPr marL="0" indent="0">
              <a:lnSpc>
                <a:spcPct val="150000"/>
              </a:lnSpc>
              <a:buNone/>
            </a:pPr>
            <a:endParaRPr lang="en-GB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GB" sz="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FF-FC0F-FDA7-0845-4D7E2C06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206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GB" sz="1200" b="1" dirty="0"/>
              <a:t>Note: The intrinsic camera information (</a:t>
            </a:r>
            <a:r>
              <a:rPr lang="en-GB" sz="1200" b="1" dirty="0" err="1"/>
              <a:t>camera_info</a:t>
            </a:r>
            <a:r>
              <a:rPr lang="en-GB" sz="1200" b="1" dirty="0"/>
              <a:t>) is not published nor updated by the NVIDIA Jetson camera node.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200" b="1" dirty="0"/>
              <a:t>The user must develop a camera information node to publish the camera parameters obtained by the calibration process.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2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GB" sz="1200" b="1" dirty="0"/>
              <a:t>Note: the covariance of the camera can be found in the topic </a:t>
            </a:r>
            <a:endParaRPr lang="en-GB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1B213-D4E9-5D61-74C9-06E0654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Installing the ArUco library</a:t>
            </a:r>
            <a:br>
              <a:rPr lang="en-GB" sz="3600" dirty="0"/>
            </a:br>
            <a:r>
              <a:rPr lang="en-GB" sz="3600" dirty="0"/>
              <a:t>(Approach 2)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181957E-5EF8-ED5E-CCFA-78760C8E3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68485"/>
            <a:ext cx="5181600" cy="36643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rosrun</a:t>
            </a:r>
            <a:r>
              <a:rPr lang="en-US" alt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image_transport</a:t>
            </a:r>
            <a:r>
              <a:rPr lang="en-US" alt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republish raw in:=/</a:t>
            </a:r>
            <a:r>
              <a:rPr lang="en-US" alt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video_source</a:t>
            </a:r>
            <a:r>
              <a:rPr lang="en-US" alt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/raw compressed out:=camera/image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79461E4-11D2-D2AE-DF92-E08CA978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41818"/>
            <a:ext cx="5181600" cy="3664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rosrun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camera_calibration cameracalibrator.py --size 9x6 --square 0.027 image:=/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video_source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/raw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1E7D3-2B64-FA92-5297-1EE09F743BFB}"/>
              </a:ext>
            </a:extLst>
          </p:cNvPr>
          <p:cNvSpPr/>
          <p:nvPr/>
        </p:nvSpPr>
        <p:spPr>
          <a:xfrm>
            <a:off x="838200" y="4476481"/>
            <a:ext cx="5181600" cy="145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sudo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apt install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ros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-melodic-camera-calibration</a:t>
            </a:r>
          </a:p>
        </p:txBody>
      </p:sp>
    </p:spTree>
    <p:extLst>
      <p:ext uri="{BB962C8B-B14F-4D97-AF65-F5344CB8AC3E}">
        <p14:creationId xmlns:p14="http://schemas.microsoft.com/office/powerpoint/2010/main" val="252653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BD10-D98D-D50C-340B-DF0EEDC5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658" y="1597164"/>
            <a:ext cx="5181600" cy="48082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dirty="0">
                <a:latin typeface="Nexa Bold" panose="02000000000000000000" pitchFamily="50" charset="0"/>
              </a:rPr>
              <a:t>What are ArUco Markers?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Augmented Reality University of Cordoba (ArUco)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An ArUco marker is a square marker composed by a wide black border and an inner binary matrix which determines its identifier (id).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marker resembles a QR code.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black border facilitates its fast detection in the image and the binary codification allows its identification and the application of error detection and correction techniques.</a:t>
            </a:r>
          </a:p>
        </p:txBody>
      </p:sp>
      <p:pic>
        <p:nvPicPr>
          <p:cNvPr id="6" name="Content Placeholder 5" descr="A picture containing symbol, font, graphics, design&#10;&#10;Description automatically generated">
            <a:extLst>
              <a:ext uri="{FF2B5EF4-FFF2-40B4-BE49-F238E27FC236}">
                <a16:creationId xmlns:a16="http://schemas.microsoft.com/office/drawing/2014/main" id="{FDE44736-57DB-C2C8-F7D0-C45B544816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584C9A-86CD-372D-4B9D-A687ADFC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ArUco Markers</a:t>
            </a:r>
          </a:p>
        </p:txBody>
      </p:sp>
    </p:spTree>
    <p:extLst>
      <p:ext uri="{BB962C8B-B14F-4D97-AF65-F5344CB8AC3E}">
        <p14:creationId xmlns:p14="http://schemas.microsoft.com/office/powerpoint/2010/main" val="426443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537C9-35E8-22FA-AB4B-1A7B148D3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200" y="1735114"/>
            <a:ext cx="5181600" cy="491163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8000" dirty="0">
                <a:latin typeface="Nexa Bold" panose="02000000000000000000" pitchFamily="50" charset="0"/>
              </a:rPr>
              <a:t>How are ArUco Markers detected?</a:t>
            </a:r>
            <a:endParaRPr lang="en-GB" sz="8000" dirty="0"/>
          </a:p>
          <a:p>
            <a:pPr>
              <a:lnSpc>
                <a:spcPct val="170000"/>
              </a:lnSpc>
            </a:pPr>
            <a:r>
              <a:rPr lang="en-GB" sz="5600" dirty="0"/>
              <a:t>In order to detect the coordinates of marker corners and their respective IDs, two primary steps are involved. </a:t>
            </a:r>
          </a:p>
          <a:p>
            <a:pPr marL="179388" indent="-179388">
              <a:lnSpc>
                <a:spcPct val="170000"/>
              </a:lnSpc>
              <a:buFont typeface="+mj-lt"/>
              <a:buAutoNum type="arabicPeriod"/>
            </a:pPr>
            <a:r>
              <a:rPr lang="en-GB" sz="5600" dirty="0"/>
              <a:t>Firstly, potential regions for ArUco markers are identified by analysing the image and identifying square shapes that could represent markers.</a:t>
            </a:r>
          </a:p>
          <a:p>
            <a:pPr marL="179388" indent="-179388">
              <a:lnSpc>
                <a:spcPct val="170000"/>
              </a:lnSpc>
              <a:buFont typeface="+mj-lt"/>
              <a:buAutoNum type="arabicPeriod"/>
            </a:pPr>
            <a:r>
              <a:rPr lang="en-GB" sz="5600" dirty="0"/>
              <a:t>Secondly, the inner binary matrix is analysed to verify it as an actual marker and compared to a reference "dictionary".</a:t>
            </a:r>
          </a:p>
          <a:p>
            <a:pPr marL="179388" indent="-179388">
              <a:lnSpc>
                <a:spcPct val="170000"/>
              </a:lnSpc>
              <a:buFont typeface="+mj-lt"/>
              <a:buAutoNum type="arabicPeriod"/>
            </a:pPr>
            <a:r>
              <a:rPr lang="en-GB" sz="5600" dirty="0"/>
              <a:t>Finally, if the marker is correctly identified; a corner refinement algorithm is used to obtain the corner position and pose estimation.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1C018F-57C1-C29D-BC92-7694FE28A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82593" y="3312458"/>
            <a:ext cx="6709407" cy="16091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1D5EC-8E26-8859-224E-F4A4961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ArUco Markers</a:t>
            </a:r>
          </a:p>
        </p:txBody>
      </p:sp>
    </p:spTree>
    <p:extLst>
      <p:ext uri="{BB962C8B-B14F-4D97-AF65-F5344CB8AC3E}">
        <p14:creationId xmlns:p14="http://schemas.microsoft.com/office/powerpoint/2010/main" val="214452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537C9-35E8-22FA-AB4B-1A7B148D3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-Regular" panose="01000000000000000000" pitchFamily="2" charset="0"/>
              </a:rPr>
              <a:t>First step: Analysing regions.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b="1" dirty="0">
              <a:latin typeface="Nexa-Regular" panose="01000000000000000000" pitchFamily="2" charset="0"/>
            </a:endParaRPr>
          </a:p>
          <a:p>
            <a:pPr marL="179388" lvl="2" indent="-179388">
              <a:lnSpc>
                <a:spcPct val="150000"/>
              </a:lnSpc>
            </a:pPr>
            <a:r>
              <a:rPr lang="en-GB" sz="1600" dirty="0"/>
              <a:t>This process utilises adaptive threshold binarization and computer vision techniques to segment the image, extract contours, and eliminate any shapes that are not convex or do not approximate a square. 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600" dirty="0"/>
              <a:t>Then, closed quadrilaterals that are not of an appropriate size are discarded, leaving only the most viable marker candidates. </a:t>
            </a:r>
          </a:p>
          <a:p>
            <a:pPr marL="0" indent="0">
              <a:lnSpc>
                <a:spcPct val="170000"/>
              </a:lnSpc>
              <a:buNone/>
            </a:pPr>
            <a:endParaRPr lang="en-GB" sz="5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E8F83-DA8D-8E0A-9AD3-DBC2BDBC6A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9613"/>
            <a:ext cx="5181600" cy="40433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1D5EC-8E26-8859-224E-F4A4961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ArUco Markers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5C148-8F16-F832-17EC-B258E913704E}"/>
              </a:ext>
            </a:extLst>
          </p:cNvPr>
          <p:cNvSpPr txBox="1"/>
          <p:nvPr/>
        </p:nvSpPr>
        <p:spPr>
          <a:xfrm>
            <a:off x="6248400" y="6022975"/>
            <a:ext cx="5567082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Image process for automatic marker detection</a:t>
            </a:r>
            <a:b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</a:b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(a) Original Image, (b) Local threshold-</a:t>
            </a:r>
            <a:r>
              <a:rPr lang="en-GB" sz="105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ing</a:t>
            </a: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. (c) Contour detection results</a:t>
            </a:r>
          </a:p>
          <a:p>
            <a:pPr algn="ctr">
              <a:lnSpc>
                <a:spcPct val="150000"/>
              </a:lnSpc>
            </a:pPr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(</a:t>
            </a:r>
            <a:r>
              <a:rPr lang="es-ES" sz="1050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Garrido-Jurado, S., Muñoz-Salinas, R., 2014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)</a:t>
            </a:r>
          </a:p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13485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537C9-35E8-22FA-AB4B-1A7B148D3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437" y="1712259"/>
            <a:ext cx="5495364" cy="502500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dirty="0">
                <a:latin typeface="Nexa Bold" panose="02000000000000000000" pitchFamily="50" charset="0"/>
              </a:rPr>
              <a:t>What is a dictionary?</a:t>
            </a:r>
          </a:p>
          <a:p>
            <a:pPr>
              <a:lnSpc>
                <a:spcPct val="170000"/>
              </a:lnSpc>
            </a:pPr>
            <a:r>
              <a:rPr lang="en-GB" sz="5600" dirty="0"/>
              <a:t>A dictionary of markers a list of binary codifications of each of its markers.</a:t>
            </a:r>
          </a:p>
          <a:p>
            <a:pPr>
              <a:lnSpc>
                <a:spcPct val="170000"/>
              </a:lnSpc>
            </a:pPr>
            <a:r>
              <a:rPr lang="en-GB" sz="5600" dirty="0"/>
              <a:t>The main properties of a dictionary are the dictionary size and the marker size.</a:t>
            </a:r>
          </a:p>
          <a:p>
            <a:pPr>
              <a:lnSpc>
                <a:spcPct val="170000"/>
              </a:lnSpc>
            </a:pPr>
            <a:r>
              <a:rPr lang="en-GB" sz="5600" dirty="0"/>
              <a:t>The dictionary size is the number of markers that compose the dictionary.</a:t>
            </a:r>
          </a:p>
          <a:p>
            <a:pPr>
              <a:lnSpc>
                <a:spcPct val="170000"/>
              </a:lnSpc>
            </a:pPr>
            <a:r>
              <a:rPr lang="en-GB" sz="5600" dirty="0"/>
              <a:t>The marker size is the size of those markers (the number of bits).</a:t>
            </a:r>
          </a:p>
          <a:p>
            <a:pPr>
              <a:lnSpc>
                <a:spcPct val="170000"/>
              </a:lnSpc>
            </a:pPr>
            <a:r>
              <a:rPr lang="en-GB" sz="5600" dirty="0"/>
              <a:t>ArUco Library does not convert the code values to a decimal value, for efficiency purposes.</a:t>
            </a:r>
          </a:p>
          <a:p>
            <a:pPr>
              <a:lnSpc>
                <a:spcPct val="170000"/>
              </a:lnSpc>
            </a:pPr>
            <a:r>
              <a:rPr lang="en-GB" sz="5600" dirty="0"/>
              <a:t>Instead, it detects the marker id simply by obtaining the marker index of the dictionary it belongs to.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58628-6BBC-960F-0B3D-BF959DACAB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47012" y="2301922"/>
            <a:ext cx="5844988" cy="32878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51D5EC-8E26-8859-224E-F4A4961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ArUco Markers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25AD7-E34C-02C2-0DAF-C08D04E5C0DA}"/>
              </a:ext>
            </a:extLst>
          </p:cNvPr>
          <p:cNvSpPr txBox="1"/>
          <p:nvPr/>
        </p:nvSpPr>
        <p:spPr>
          <a:xfrm>
            <a:off x="6485965" y="5746377"/>
            <a:ext cx="5567082" cy="569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ArUco Markers that belong to the dictionary class 4x4_50</a:t>
            </a:r>
          </a:p>
          <a:p>
            <a:pPr algn="ctr">
              <a:lnSpc>
                <a:spcPct val="150000"/>
              </a:lnSpc>
            </a:pPr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4x4 (Number of bits), 50 Dictionary Size.</a:t>
            </a:r>
          </a:p>
        </p:txBody>
      </p:sp>
    </p:spTree>
    <p:extLst>
      <p:ext uri="{BB962C8B-B14F-4D97-AF65-F5344CB8AC3E}">
        <p14:creationId xmlns:p14="http://schemas.microsoft.com/office/powerpoint/2010/main" val="167662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537C9-35E8-22FA-AB4B-1A7B148D3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67" y="1446302"/>
            <a:ext cx="6187639" cy="529095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-Regular" panose="01000000000000000000" pitchFamily="2" charset="0"/>
              </a:rPr>
              <a:t>Second step: Marker Identification.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500" dirty="0"/>
              <a:t>This process begins by applying a perspective transformation to obtain a square shape. 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500" dirty="0"/>
              <a:t>The image is then </a:t>
            </a:r>
            <a:r>
              <a:rPr lang="en-GB" sz="1500" dirty="0" err="1"/>
              <a:t>thresholded</a:t>
            </a:r>
            <a:r>
              <a:rPr lang="en-GB" sz="1500" dirty="0"/>
              <a:t> using Otsu’s method to separate the white and black parts. 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500" dirty="0"/>
              <a:t>The marker is divided into a grid, and the value of each element is assigned depending on the values of the majority of the pixels. 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500" dirty="0"/>
              <a:t>Using these values, the binary code of the candidate marker can be obtained. 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500" dirty="0"/>
              <a:t>Since the markers can be rotated, four sets of binary codes can be obtained, each corresponding to a different clockwise rotation order starting point. 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500" dirty="0"/>
              <a:t>Comparing these four binary codes with the marker dictionary, it is possible to identify the marker.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51D5EC-8E26-8859-224E-F4A4961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ArUco Markers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5C148-8F16-F832-17EC-B258E913704E}"/>
              </a:ext>
            </a:extLst>
          </p:cNvPr>
          <p:cNvSpPr txBox="1"/>
          <p:nvPr/>
        </p:nvSpPr>
        <p:spPr>
          <a:xfrm>
            <a:off x="7467600" y="5866710"/>
            <a:ext cx="4724400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Image process for automatic marker detection</a:t>
            </a:r>
            <a:b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</a:b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(a) Perspective transformation and threshold, (b)Grid. (c) Binary code.</a:t>
            </a:r>
          </a:p>
          <a:p>
            <a:pPr algn="ctr">
              <a:lnSpc>
                <a:spcPct val="150000"/>
              </a:lnSpc>
            </a:pPr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(</a:t>
            </a:r>
            <a:r>
              <a:rPr lang="es-ES" sz="1050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Garrido-Jurado, S., Muñoz-Salinas, R., 2014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)</a:t>
            </a:r>
          </a:p>
          <a:p>
            <a:endParaRPr lang="en-GB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139208-7CD9-6671-0473-6062BCEBB7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59059" y="1684492"/>
            <a:ext cx="3377477" cy="41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537C9-35E8-22FA-AB4B-1A7B148D3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67" y="1446302"/>
            <a:ext cx="6773333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b="1" dirty="0">
                <a:latin typeface="Nexa-Regular" panose="01000000000000000000" pitchFamily="2" charset="0"/>
              </a:rPr>
              <a:t>Final Step: Corner refinement and pose estimation.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800" b="1" dirty="0">
              <a:latin typeface="Nexa-Regular" panose="01000000000000000000" pitchFamily="2" charset="0"/>
            </a:endParaRPr>
          </a:p>
          <a:p>
            <a:pPr marL="179388" lvl="2" indent="-179388">
              <a:lnSpc>
                <a:spcPct val="150000"/>
              </a:lnSpc>
            </a:pPr>
            <a:r>
              <a:rPr lang="en-GB" sz="1600" dirty="0"/>
              <a:t>If a marker is detected, its pose with respect to the camera is estimated using different algorithms. 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600" dirty="0"/>
              <a:t>This is known as the PnP (Perspective- n-point) problem, which is an inverse problem projection of the camera.</a:t>
            </a:r>
          </a:p>
          <a:p>
            <a:pPr marL="179388" lvl="2" indent="-179388">
              <a:lnSpc>
                <a:spcPct val="150000"/>
              </a:lnSpc>
            </a:pPr>
            <a:r>
              <a:rPr lang="en-GB" sz="1600" dirty="0"/>
              <a:t>For some cases, a linear regression of the pixels on the side of the marker, size and shape, is used, to calculate the line intersections, obtaining its pose.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51D5EC-8E26-8859-224E-F4A49615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ArUco Markers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5C148-8F16-F832-17EC-B258E913704E}"/>
              </a:ext>
            </a:extLst>
          </p:cNvPr>
          <p:cNvSpPr txBox="1"/>
          <p:nvPr/>
        </p:nvSpPr>
        <p:spPr>
          <a:xfrm>
            <a:off x="7843666" y="5423648"/>
            <a:ext cx="399228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5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ArUco pose detection and marker Identification </a:t>
            </a:r>
            <a:r>
              <a:rPr lang="en-GB" sz="1050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(OpenCV Detection of ArUco Markers Tutorial, 2023)</a:t>
            </a:r>
          </a:p>
          <a:p>
            <a:endParaRPr lang="en-GB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F283-9C15-E744-207E-9F21FA9EFC7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94" y="2366681"/>
            <a:ext cx="3873812" cy="290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05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BB27-43FB-C03B-7F8A-3BB092FFE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ArUco Markers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2EF72-B2C4-3ED4-D056-4316CD72C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How to install the ArUco Library</a:t>
            </a:r>
          </a:p>
        </p:txBody>
      </p:sp>
    </p:spTree>
    <p:extLst>
      <p:ext uri="{BB962C8B-B14F-4D97-AF65-F5344CB8AC3E}">
        <p14:creationId xmlns:p14="http://schemas.microsoft.com/office/powerpoint/2010/main" val="169149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2854A3-7EC7-2F72-E24E-E0ACDAAF96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Nexa-Bold" panose="01000000000000000000" pitchFamily="2" charset="0"/>
              </a:rPr>
              <a:t>On a Windows/Ubuntu computer</a:t>
            </a:r>
          </a:p>
          <a:p>
            <a:pPr marL="0" indent="0">
              <a:buNone/>
            </a:pPr>
            <a:r>
              <a:rPr lang="en-GB" sz="1400" dirty="0">
                <a:latin typeface="Nexa-Regular" panose="01000000000000000000" pitchFamily="2" charset="0"/>
              </a:rPr>
              <a:t>Install the Open CV-</a:t>
            </a:r>
            <a:r>
              <a:rPr lang="en-GB" sz="1400" dirty="0" err="1">
                <a:latin typeface="Nexa-Regular" panose="01000000000000000000" pitchFamily="2" charset="0"/>
              </a:rPr>
              <a:t>contrib</a:t>
            </a:r>
            <a:r>
              <a:rPr lang="en-GB" sz="1400" dirty="0">
                <a:latin typeface="Nexa-Regular" panose="01000000000000000000" pitchFamily="2" charset="0"/>
              </a:rPr>
              <a:t> Python library</a:t>
            </a:r>
          </a:p>
          <a:p>
            <a:pPr marL="0" indent="0">
              <a:buNone/>
            </a:pPr>
            <a:endParaRPr lang="en-GB" sz="1600" dirty="0">
              <a:latin typeface="Nexa-Regular" panose="01000000000000000000" pitchFamily="2" charset="0"/>
            </a:endParaRPr>
          </a:p>
          <a:p>
            <a:pPr marL="358775" lvl="1" indent="-179388"/>
            <a:r>
              <a:rPr lang="en-GB" sz="1400" dirty="0">
                <a:latin typeface="Nexa-Regular" panose="01000000000000000000" pitchFamily="2" charset="0"/>
              </a:rPr>
              <a:t>Requirements</a:t>
            </a:r>
          </a:p>
          <a:p>
            <a:pPr marL="358775" lvl="1" indent="-179388"/>
            <a:endParaRPr lang="en-GB" sz="1400" dirty="0"/>
          </a:p>
          <a:p>
            <a:pPr marL="717550" lvl="2" indent="-1793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 Python 3.x (3.4+) or Python 2.7.x from </a:t>
            </a:r>
            <a:r>
              <a:rPr lang="en-US" alt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altLang="en-US" sz="1200" dirty="0"/>
              <a:t>. (ROS Melodic does not work with Python 3).</a:t>
            </a:r>
          </a:p>
          <a:p>
            <a:pPr marL="717550" lvl="2" indent="-1793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717550" lvl="2" indent="-1793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NumPy package (for example, using </a:t>
            </a:r>
            <a:r>
              <a:rPr lang="en-US" altLang="en-US" sz="1200" i="1" dirty="0"/>
              <a:t>pip install </a:t>
            </a:r>
            <a:r>
              <a:rPr lang="en-US" altLang="en-US" sz="1200" i="1" dirty="0" err="1"/>
              <a:t>numpy</a:t>
            </a:r>
            <a:r>
              <a:rPr lang="en-US" altLang="en-US" sz="1200" i="1" dirty="0"/>
              <a:t> </a:t>
            </a:r>
            <a:r>
              <a:rPr lang="en-US" altLang="en-US" sz="1200" dirty="0"/>
              <a:t>command).</a:t>
            </a:r>
          </a:p>
          <a:p>
            <a:pPr marL="717550" lvl="2" indent="-1793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/>
          </a:p>
          <a:p>
            <a:pPr marL="717550" lvl="2" indent="-179388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Matplotlib (</a:t>
            </a:r>
            <a:r>
              <a:rPr lang="en-US" altLang="en-US" sz="1200" i="1" dirty="0"/>
              <a:t>pip install matplotlib</a:t>
            </a:r>
            <a:r>
              <a:rPr lang="en-US" altLang="en-US" sz="1200" dirty="0"/>
              <a:t>) (Matplotlib is optional but recommended).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200" dirty="0">
              <a:latin typeface="Nexa-Regular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51FF-FC0F-FDA7-0845-4D7E2C064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02069"/>
          </a:xfrm>
        </p:spPr>
        <p:txBody>
          <a:bodyPr>
            <a:normAutofit fontScale="92500"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>
                <a:latin typeface="Nexa-Regular" panose="01000000000000000000" pitchFamily="2" charset="0"/>
              </a:rPr>
              <a:t>Go to </a:t>
            </a:r>
            <a:r>
              <a:rPr lang="en-GB" sz="1200" dirty="0">
                <a:latin typeface="Nexa-Regular" panose="01000000000000000000" pitchFamily="2" charset="0"/>
                <a:hlinkClick r:id="rId3"/>
              </a:rPr>
              <a:t>OpenCV Python</a:t>
            </a:r>
            <a:endParaRPr lang="en-GB" sz="1200" dirty="0">
              <a:latin typeface="Nexa-Regular" panose="01000000000000000000" pitchFamily="2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200" dirty="0">
                <a:latin typeface="Nexa-Regular" panose="01000000000000000000" pitchFamily="2" charset="0"/>
              </a:rPr>
              <a:t>Follow the instructions to install the </a:t>
            </a:r>
            <a:r>
              <a:rPr lang="en-GB" sz="1200" dirty="0" err="1">
                <a:latin typeface="Nexa-Regular" panose="01000000000000000000" pitchFamily="2" charset="0"/>
              </a:rPr>
              <a:t>contrib</a:t>
            </a:r>
            <a:r>
              <a:rPr lang="en-GB" sz="1200" dirty="0">
                <a:latin typeface="Nexa-Regular" panose="01000000000000000000" pitchFamily="2" charset="0"/>
              </a:rPr>
              <a:t>-python package (Option 2)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GB" sz="1200" dirty="0">
              <a:latin typeface="Nexa-Regular" panose="01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 startAt="3"/>
            </a:pPr>
            <a:r>
              <a:rPr lang="en-GB" sz="1200" dirty="0">
                <a:latin typeface="Nexa-Regular" panose="01000000000000000000" pitchFamily="2" charset="0"/>
              </a:rPr>
              <a:t>Verify the installation on a </a:t>
            </a:r>
            <a:r>
              <a:rPr lang="en-GB" sz="1200" i="1" dirty="0" err="1">
                <a:latin typeface="Nexa-Regular" panose="01000000000000000000" pitchFamily="2" charset="0"/>
              </a:rPr>
              <a:t>cmd</a:t>
            </a:r>
            <a:r>
              <a:rPr lang="en-GB" sz="1200" dirty="0">
                <a:latin typeface="Nexa-Regular" panose="01000000000000000000" pitchFamily="2" charset="0"/>
              </a:rPr>
              <a:t> window and run the following commands</a:t>
            </a:r>
          </a:p>
          <a:p>
            <a:pPr lvl="1">
              <a:lnSpc>
                <a:spcPct val="150000"/>
              </a:lnSpc>
              <a:buFont typeface="+mj-lt"/>
              <a:buAutoNum type="arabicPeriod" startAt="3"/>
            </a:pPr>
            <a:endParaRPr lang="en-GB" sz="1200" dirty="0">
              <a:latin typeface="Nexa-Regular" panose="01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 startAt="3"/>
            </a:pPr>
            <a:endParaRPr lang="en-GB" sz="1200" dirty="0">
              <a:latin typeface="Nexa-Regular" panose="01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 startAt="3"/>
            </a:pPr>
            <a:r>
              <a:rPr lang="en-GB" sz="1200" dirty="0">
                <a:latin typeface="Nexa-Regular" panose="01000000000000000000" pitchFamily="2" charset="0"/>
              </a:rPr>
              <a:t>The following should appear depending on the version installed</a:t>
            </a:r>
          </a:p>
          <a:p>
            <a:pPr marL="0" lvl="1" indent="0">
              <a:lnSpc>
                <a:spcPct val="150000"/>
              </a:lnSpc>
              <a:buNone/>
            </a:pPr>
            <a:endParaRPr lang="en-GB" sz="1200" dirty="0">
              <a:latin typeface="Nexa-Regular" panose="01000000000000000000" pitchFamily="2" charset="0"/>
            </a:endParaRPr>
          </a:p>
          <a:p>
            <a:pPr marL="0" lvl="1" indent="0">
              <a:lnSpc>
                <a:spcPct val="150000"/>
              </a:lnSpc>
              <a:buNone/>
            </a:pPr>
            <a:endParaRPr lang="en-GB" sz="1200" dirty="0">
              <a:latin typeface="Nexa-Regular" panose="01000000000000000000" pitchFamily="2" charset="0"/>
            </a:endParaRPr>
          </a:p>
          <a:p>
            <a:pPr marL="0" lvl="1" indent="0">
              <a:lnSpc>
                <a:spcPct val="150000"/>
              </a:lnSpc>
              <a:buNone/>
            </a:pPr>
            <a:r>
              <a:rPr lang="en-GB" sz="1200" dirty="0">
                <a:latin typeface="Nexa-Regular" panose="01000000000000000000" pitchFamily="2" charset="0"/>
              </a:rPr>
              <a:t>These instructions are for installing the Open CV library on a Windows/Ubuntu machine. </a:t>
            </a:r>
            <a:r>
              <a:rPr lang="en-GB" sz="1200" b="1" dirty="0">
                <a:latin typeface="Nexa-Regular" panose="01000000000000000000" pitchFamily="2" charset="0"/>
              </a:rPr>
              <a:t>Not to be followed for the Jetson Nano.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>
                <a:latin typeface="Nexa-Regular" panose="01000000000000000000" pitchFamily="2" charset="0"/>
              </a:rPr>
              <a:t>More information can be found in the opencv repository </a:t>
            </a:r>
            <a:r>
              <a:rPr lang="en-GB" sz="1200" dirty="0">
                <a:latin typeface="Nexa-Regular" panose="01000000000000000000" pitchFamily="2" charset="0"/>
                <a:hlinkClick r:id="rId4"/>
              </a:rPr>
              <a:t>here</a:t>
            </a:r>
            <a:r>
              <a:rPr lang="en-GB" sz="1200" dirty="0">
                <a:latin typeface="Nexa-Regular" panose="01000000000000000000" pitchFamily="2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71B213-D4E9-5D61-74C9-06E06544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the ArUco library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B4FAC-1DB0-4387-42B5-64571980F8DF}"/>
              </a:ext>
            </a:extLst>
          </p:cNvPr>
          <p:cNvSpPr/>
          <p:nvPr/>
        </p:nvSpPr>
        <p:spPr>
          <a:xfrm>
            <a:off x="6172200" y="2748795"/>
            <a:ext cx="5181600" cy="242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0" dirty="0">
                <a:solidFill>
                  <a:srgbClr val="6C6C6C"/>
                </a:solidFill>
                <a:effectLst/>
                <a:latin typeface="Consolas" panose="020B0609020204030204" pitchFamily="49" charset="0"/>
              </a:rPr>
              <a:t>pip install opencv-</a:t>
            </a:r>
            <a:r>
              <a:rPr lang="en-GB" sz="1050" b="0" dirty="0" err="1">
                <a:solidFill>
                  <a:srgbClr val="6C6C6C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GB" sz="1050" b="0" dirty="0">
                <a:solidFill>
                  <a:srgbClr val="6C6C6C"/>
                </a:solidFill>
                <a:effectLst/>
                <a:latin typeface="Consolas" panose="020B0609020204030204" pitchFamily="49" charset="0"/>
              </a:rPr>
              <a:t>-python</a:t>
            </a:r>
            <a:endParaRPr lang="en-GB" sz="1050" dirty="0">
              <a:latin typeface="Nexa-Regular" panose="010000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2E413-9CEC-CF79-B27A-E0DF03F9D2DE}"/>
              </a:ext>
            </a:extLst>
          </p:cNvPr>
          <p:cNvSpPr/>
          <p:nvPr/>
        </p:nvSpPr>
        <p:spPr>
          <a:xfrm>
            <a:off x="6172200" y="3658711"/>
            <a:ext cx="5181600" cy="5677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python </a:t>
            </a:r>
          </a:p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&gt;&gt;&gt;import cv2 </a:t>
            </a:r>
          </a:p>
          <a:p>
            <a:pPr marL="896938" lvl="4" indent="-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&gt;&gt;&gt;print(cv2.__version__)</a:t>
            </a:r>
            <a:endParaRPr lang="en-GB" sz="1050" dirty="0">
              <a:solidFill>
                <a:schemeClr val="bg2">
                  <a:lumMod val="50000"/>
                </a:schemeClr>
              </a:solidFill>
              <a:latin typeface="Nexa-Regular" panose="01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6F40CD-8195-41AA-0AB8-B3F22B2746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5922" y="4678079"/>
            <a:ext cx="2368672" cy="3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3479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0</TotalTime>
  <Words>1945</Words>
  <Application>Microsoft Office PowerPoint</Application>
  <PresentationFormat>Widescreen</PresentationFormat>
  <Paragraphs>201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Nexa-Regular</vt:lpstr>
      <vt:lpstr>MCR2 Theme</vt:lpstr>
      <vt:lpstr>Open CV</vt:lpstr>
      <vt:lpstr>ArUco Markers</vt:lpstr>
      <vt:lpstr>ArUco Markers</vt:lpstr>
      <vt:lpstr>ArUco Markers</vt:lpstr>
      <vt:lpstr>ArUco Markers</vt:lpstr>
      <vt:lpstr>ArUco Markers</vt:lpstr>
      <vt:lpstr>ArUco Markers</vt:lpstr>
      <vt:lpstr>ArUco Markers</vt:lpstr>
      <vt:lpstr>Installing the ArUco library</vt:lpstr>
      <vt:lpstr>Installing the ArUco library</vt:lpstr>
      <vt:lpstr>Installing the ArUco library (Approach 1)</vt:lpstr>
      <vt:lpstr>Installing the ArUco library (Approach 1)</vt:lpstr>
      <vt:lpstr>Installing the ArUco library (Approach 2)</vt:lpstr>
      <vt:lpstr>Installing the ArUco library (Approach 2)</vt:lpstr>
      <vt:lpstr>Installing the ArUco library (Approach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CV</dc:title>
  <dc:creator>Mario Martinez</dc:creator>
  <cp:lastModifiedBy>Mario Martinez</cp:lastModifiedBy>
  <cp:revision>2</cp:revision>
  <dcterms:created xsi:type="dcterms:W3CDTF">2023-05-12T11:47:47Z</dcterms:created>
  <dcterms:modified xsi:type="dcterms:W3CDTF">2023-05-16T18:54:11Z</dcterms:modified>
</cp:coreProperties>
</file>