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73" r:id="rId4"/>
    <p:sldId id="277" r:id="rId5"/>
    <p:sldId id="276" r:id="rId6"/>
    <p:sldId id="274" r:id="rId7"/>
    <p:sldId id="262" r:id="rId8"/>
    <p:sldId id="263" r:id="rId9"/>
    <p:sldId id="264" r:id="rId10"/>
    <p:sldId id="492" r:id="rId11"/>
    <p:sldId id="295" r:id="rId12"/>
    <p:sldId id="494" r:id="rId13"/>
    <p:sldId id="493" r:id="rId14"/>
    <p:sldId id="495" r:id="rId15"/>
    <p:sldId id="496" r:id="rId16"/>
    <p:sldId id="498" r:id="rId17"/>
    <p:sldId id="497" r:id="rId18"/>
    <p:sldId id="499" r:id="rId19"/>
    <p:sldId id="500" r:id="rId20"/>
    <p:sldId id="501" r:id="rId21"/>
    <p:sldId id="502" r:id="rId22"/>
    <p:sldId id="503" r:id="rId23"/>
    <p:sldId id="504" r:id="rId24"/>
    <p:sldId id="505" r:id="rId25"/>
    <p:sldId id="50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4F2"/>
    <a:srgbClr val="01CCFF"/>
    <a:srgbClr val="0DC0FF"/>
    <a:srgbClr val="05B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5" d="100"/>
          <a:sy n="105" d="100"/>
        </p:scale>
        <p:origin x="92"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D01585-C3B5-48E9-9338-AAD0C23EB3FF}" type="datetimeFigureOut">
              <a:rPr lang="en-GB" smtClean="0"/>
              <a:t>08/02/2024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D6E479-4FDD-455C-A1B8-516071CD2CED}" type="slidenum">
              <a:rPr lang="en-GB" smtClean="0"/>
              <a:t>‹#›</a:t>
            </a:fld>
            <a:endParaRPr lang="en-GB"/>
          </a:p>
        </p:txBody>
      </p:sp>
    </p:spTree>
    <p:extLst>
      <p:ext uri="{BB962C8B-B14F-4D97-AF65-F5344CB8AC3E}">
        <p14:creationId xmlns:p14="http://schemas.microsoft.com/office/powerpoint/2010/main" val="419774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AB16A1-8F0D-B843-A362-D3E3370D1098}" type="slidenum">
              <a:rPr lang="en-US" smtClean="0"/>
              <a:t>10</a:t>
            </a:fld>
            <a:endParaRPr lang="en-US"/>
          </a:p>
        </p:txBody>
      </p:sp>
    </p:spTree>
    <p:extLst>
      <p:ext uri="{BB962C8B-B14F-4D97-AF65-F5344CB8AC3E}">
        <p14:creationId xmlns:p14="http://schemas.microsoft.com/office/powerpoint/2010/main" val="31023208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Simple Blu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08/02/2024</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545C5B81-6D3C-324B-1D70-12F6AA44804C}"/>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39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Simple Logo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127817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281249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5">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16562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 Blue/Whit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Tree>
    <p:extLst>
      <p:ext uri="{BB962C8B-B14F-4D97-AF65-F5344CB8AC3E}">
        <p14:creationId xmlns:p14="http://schemas.microsoft.com/office/powerpoint/2010/main" val="515585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
        <p:nvSpPr>
          <p:cNvPr id="5" name="Arc 4">
            <a:extLst>
              <a:ext uri="{FF2B5EF4-FFF2-40B4-BE49-F238E27FC236}">
                <a16:creationId xmlns:a16="http://schemas.microsoft.com/office/drawing/2014/main" id="{0CD09993-40FE-D87D-E713-03530C1AD52C}"/>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788066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22815400-80B1-A44B-1B13-B0799E1E5655}"/>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633174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Black/White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311E6D7D-FA47-43C4-18B5-A38BE31725D3}"/>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842531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White/Grey 5">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grpSp>
        <p:nvGrpSpPr>
          <p:cNvPr id="8" name="Group 7">
            <a:extLst>
              <a:ext uri="{FF2B5EF4-FFF2-40B4-BE49-F238E27FC236}">
                <a16:creationId xmlns:a16="http://schemas.microsoft.com/office/drawing/2014/main" id="{C00CF986-FD5A-5975-2EC8-F0EACE7041A6}"/>
              </a:ext>
            </a:extLst>
          </p:cNvPr>
          <p:cNvGrpSpPr/>
          <p:nvPr userDrawn="1"/>
        </p:nvGrpSpPr>
        <p:grpSpPr>
          <a:xfrm>
            <a:off x="5159912" y="1072085"/>
            <a:ext cx="7936447" cy="7920404"/>
            <a:chOff x="5159912" y="1072085"/>
            <a:chExt cx="7936447" cy="7920404"/>
          </a:xfrm>
        </p:grpSpPr>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889620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White/Grey Small Logo 6">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7220584" y="2758227"/>
            <a:ext cx="5612225" cy="5612225"/>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982978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08/02/2024</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2378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Simple Blue 2">
    <p:spTree>
      <p:nvGrpSpPr>
        <p:cNvPr id="1" name=""/>
        <p:cNvGrpSpPr/>
        <p:nvPr/>
      </p:nvGrpSpPr>
      <p:grpSpPr>
        <a:xfrm>
          <a:off x="0" y="0"/>
          <a:ext cx="0" cy="0"/>
          <a:chOff x="0" y="0"/>
          <a:chExt cx="0" cy="0"/>
        </a:xfrm>
      </p:grpSpPr>
      <p:pic>
        <p:nvPicPr>
          <p:cNvPr id="7" name="Content Placeholder 3" descr="Diagram, engineering drawing&#10;&#10;Description automatically generated">
            <a:extLst>
              <a:ext uri="{FF2B5EF4-FFF2-40B4-BE49-F238E27FC236}">
                <a16:creationId xmlns:a16="http://schemas.microsoft.com/office/drawing/2014/main" id="{E9979AA6-E3C5-CBDB-656B-BBF3673289D0}"/>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08/02/2024</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15DC9C2A-0E96-B3DD-E72A-B658606A10BB}"/>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58958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08/02/2024</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6" name="Group 15">
            <a:extLst>
              <a:ext uri="{FF2B5EF4-FFF2-40B4-BE49-F238E27FC236}">
                <a16:creationId xmlns:a16="http://schemas.microsoft.com/office/drawing/2014/main" id="{264BDB03-EE9E-E849-B5B7-7F755201AD96}"/>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FD3C7453-7434-0F61-820C-861F0B51D33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F965FC7E-67B7-8CA6-E111-C3EE58075659}"/>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391208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a:xfrm>
            <a:off x="838200" y="1821396"/>
            <a:ext cx="4686300" cy="435556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08/02/2024</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0" name="Picture Placeholder 2">
            <a:extLst>
              <a:ext uri="{FF2B5EF4-FFF2-40B4-BE49-F238E27FC236}">
                <a16:creationId xmlns:a16="http://schemas.microsoft.com/office/drawing/2014/main" id="{DE48A463-ECCE-6B5E-9715-FC07CD45CDBE}"/>
              </a:ext>
            </a:extLst>
          </p:cNvPr>
          <p:cNvSpPr>
            <a:spLocks noGrp="1"/>
          </p:cNvSpPr>
          <p:nvPr>
            <p:ph type="pic" idx="13"/>
          </p:nvPr>
        </p:nvSpPr>
        <p:spPr>
          <a:xfrm>
            <a:off x="5524500" y="1821396"/>
            <a:ext cx="6172200" cy="43513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Tree>
    <p:extLst>
      <p:ext uri="{BB962C8B-B14F-4D97-AF65-F5344CB8AC3E}">
        <p14:creationId xmlns:p14="http://schemas.microsoft.com/office/powerpoint/2010/main" val="38313443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08/02/2024</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6461179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08/02/2024</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12" name="Group 11">
            <a:extLst>
              <a:ext uri="{FF2B5EF4-FFF2-40B4-BE49-F238E27FC236}">
                <a16:creationId xmlns:a16="http://schemas.microsoft.com/office/drawing/2014/main" id="{2B0B799A-35E1-5885-20B2-35BB5A3F278D}"/>
              </a:ext>
            </a:extLst>
          </p:cNvPr>
          <p:cNvGrpSpPr/>
          <p:nvPr userDrawn="1"/>
        </p:nvGrpSpPr>
        <p:grpSpPr>
          <a:xfrm>
            <a:off x="7209216" y="2758227"/>
            <a:ext cx="5623593" cy="5612225"/>
            <a:chOff x="7209216" y="2758227"/>
            <a:chExt cx="5623593" cy="5612225"/>
          </a:xfrm>
        </p:grpSpPr>
        <p:pic>
          <p:nvPicPr>
            <p:cNvPr id="13" name="Picture 12">
              <a:extLst>
                <a:ext uri="{FF2B5EF4-FFF2-40B4-BE49-F238E27FC236}">
                  <a16:creationId xmlns:a16="http://schemas.microsoft.com/office/drawing/2014/main" id="{66DD9644-D426-35AF-FB09-853CF8CECC0D}"/>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4" name="Arc 13">
              <a:extLst>
                <a:ext uri="{FF2B5EF4-FFF2-40B4-BE49-F238E27FC236}">
                  <a16:creationId xmlns:a16="http://schemas.microsoft.com/office/drawing/2014/main" id="{6F475831-7E53-2D67-970D-48331E632951}"/>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204742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Side Title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08/02/2024</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GB"/>
              <a:t>Click to edit Master title style</a:t>
            </a:r>
            <a:endParaRPr lang="en-GB" dirty="0"/>
          </a:p>
        </p:txBody>
      </p:sp>
    </p:spTree>
    <p:extLst>
      <p:ext uri="{BB962C8B-B14F-4D97-AF65-F5344CB8AC3E}">
        <p14:creationId xmlns:p14="http://schemas.microsoft.com/office/powerpoint/2010/main" val="133041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Side Title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08/02/2024</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GB"/>
              <a:t>Click to edit Master title style</a:t>
            </a:r>
            <a:endParaRPr lang="en-GB" dirty="0"/>
          </a:p>
        </p:txBody>
      </p:sp>
      <p:grpSp>
        <p:nvGrpSpPr>
          <p:cNvPr id="8" name="Group 7">
            <a:extLst>
              <a:ext uri="{FF2B5EF4-FFF2-40B4-BE49-F238E27FC236}">
                <a16:creationId xmlns:a16="http://schemas.microsoft.com/office/drawing/2014/main" id="{391C2020-6297-BAE9-FFAD-EAD757C9C03F}"/>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43EBFA66-BB0C-45B3-9E05-EA476847EED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23DEF0E3-00E5-BFD5-08D5-2E5E65294C13}"/>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2440112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Simpl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8E8D346-A915-4882-A510-80C55F2B0290}" type="datetimeFigureOut">
              <a:rPr lang="en-GB" smtClean="0"/>
              <a:t>08/02/2024</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Tree>
    <p:extLst>
      <p:ext uri="{BB962C8B-B14F-4D97-AF65-F5344CB8AC3E}">
        <p14:creationId xmlns:p14="http://schemas.microsoft.com/office/powerpoint/2010/main" val="4167145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Logo">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8E8D346-A915-4882-A510-80C55F2B0290}" type="datetimeFigureOut">
              <a:rPr lang="en-GB" smtClean="0"/>
              <a:t>08/02/2024</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grpSp>
        <p:nvGrpSpPr>
          <p:cNvPr id="2" name="Group 1">
            <a:extLst>
              <a:ext uri="{FF2B5EF4-FFF2-40B4-BE49-F238E27FC236}">
                <a16:creationId xmlns:a16="http://schemas.microsoft.com/office/drawing/2014/main" id="{3B05ED7F-C3CB-F1AB-0D13-40D64480E1EB}"/>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202B66CE-628F-83AA-6C65-C9CFDA2A244B}"/>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4175E3FC-6420-950D-4C4B-59ED294A8095}"/>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6585520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Simpl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28E8D346-A915-4882-A510-80C55F2B0290}" type="datetimeFigureOut">
              <a:rPr lang="en-GB" smtClean="0"/>
              <a:t>08/02/2024</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Tree>
    <p:extLst>
      <p:ext uri="{BB962C8B-B14F-4D97-AF65-F5344CB8AC3E}">
        <p14:creationId xmlns:p14="http://schemas.microsoft.com/office/powerpoint/2010/main" val="34762538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Logo">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28E8D346-A915-4882-A510-80C55F2B0290}" type="datetimeFigureOut">
              <a:rPr lang="en-GB" smtClean="0"/>
              <a:t>08/02/2024</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grpSp>
        <p:nvGrpSpPr>
          <p:cNvPr id="2" name="Group 1">
            <a:extLst>
              <a:ext uri="{FF2B5EF4-FFF2-40B4-BE49-F238E27FC236}">
                <a16:creationId xmlns:a16="http://schemas.microsoft.com/office/drawing/2014/main" id="{D292B77D-D732-E7D4-A6B1-0A966E6BF488}"/>
              </a:ext>
            </a:extLst>
          </p:cNvPr>
          <p:cNvGrpSpPr/>
          <p:nvPr userDrawn="1"/>
        </p:nvGrpSpPr>
        <p:grpSpPr>
          <a:xfrm>
            <a:off x="7209216" y="2758227"/>
            <a:ext cx="5623593" cy="5612225"/>
            <a:chOff x="7209216" y="2758227"/>
            <a:chExt cx="5623593" cy="5612225"/>
          </a:xfrm>
        </p:grpSpPr>
        <p:pic>
          <p:nvPicPr>
            <p:cNvPr id="11" name="Picture 10">
              <a:extLst>
                <a:ext uri="{FF2B5EF4-FFF2-40B4-BE49-F238E27FC236}">
                  <a16:creationId xmlns:a16="http://schemas.microsoft.com/office/drawing/2014/main" id="{802C5448-A851-B643-5EAD-72DA0FDD41B9}"/>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D11A7CE8-AD7B-8E77-CF09-1609492A8F9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7463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Simple Grey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08/02/2024</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sp>
        <p:nvSpPr>
          <p:cNvPr id="11" name="TextBox 10">
            <a:extLst>
              <a:ext uri="{FF2B5EF4-FFF2-40B4-BE49-F238E27FC236}">
                <a16:creationId xmlns:a16="http://schemas.microsoft.com/office/drawing/2014/main" id="{17E1513E-D9F7-4665-D50A-C49BD062338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07149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Simp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08/02/2024</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24731672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08/02/2024</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8" name="Group 7">
            <a:extLst>
              <a:ext uri="{FF2B5EF4-FFF2-40B4-BE49-F238E27FC236}">
                <a16:creationId xmlns:a16="http://schemas.microsoft.com/office/drawing/2014/main" id="{A062EC69-293D-B068-6694-395BB9B235B7}"/>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E19BD460-7D72-5C8C-9608-81656E56D4E5}"/>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0" name="Arc 9">
              <a:extLst>
                <a:ext uri="{FF2B5EF4-FFF2-40B4-BE49-F238E27FC236}">
                  <a16:creationId xmlns:a16="http://schemas.microsoft.com/office/drawing/2014/main" id="{9603E80E-EE02-763E-A618-4043A879275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878112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08/02/2024</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2568516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Simp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28E8D346-A915-4882-A510-80C55F2B0290}" type="datetimeFigureOut">
              <a:rPr lang="en-GB" smtClean="0"/>
              <a:t>08/02/2024</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948576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Logo">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28E8D346-A915-4882-A510-80C55F2B0290}" type="datetimeFigureOut">
              <a:rPr lang="en-GB" smtClean="0"/>
              <a:t>08/02/2024</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1" name="Group 10">
            <a:extLst>
              <a:ext uri="{FF2B5EF4-FFF2-40B4-BE49-F238E27FC236}">
                <a16:creationId xmlns:a16="http://schemas.microsoft.com/office/drawing/2014/main" id="{30C984A1-6593-853A-9B97-65F3D4B10071}"/>
              </a:ext>
            </a:extLst>
          </p:cNvPr>
          <p:cNvGrpSpPr/>
          <p:nvPr userDrawn="1"/>
        </p:nvGrpSpPr>
        <p:grpSpPr>
          <a:xfrm>
            <a:off x="7209216" y="2758227"/>
            <a:ext cx="5623593" cy="5612225"/>
            <a:chOff x="7209216" y="2758227"/>
            <a:chExt cx="5623593" cy="5612225"/>
          </a:xfrm>
        </p:grpSpPr>
        <p:pic>
          <p:nvPicPr>
            <p:cNvPr id="12" name="Picture 11">
              <a:extLst>
                <a:ext uri="{FF2B5EF4-FFF2-40B4-BE49-F238E27FC236}">
                  <a16:creationId xmlns:a16="http://schemas.microsoft.com/office/drawing/2014/main" id="{D8B8DA1D-5808-60BA-D1A1-B8EECC1B70A4}"/>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3" name="Arc 12">
              <a:extLst>
                <a:ext uri="{FF2B5EF4-FFF2-40B4-BE49-F238E27FC236}">
                  <a16:creationId xmlns:a16="http://schemas.microsoft.com/office/drawing/2014/main" id="{2B67F314-AC9F-2A3B-3561-2F1141B54268}"/>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628375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DF6C-F99F-1AFA-98D0-D46A9AD35D48}"/>
              </a:ext>
            </a:extLst>
          </p:cNvPr>
          <p:cNvSpPr>
            <a:spLocks noGrp="1"/>
          </p:cNvSpPr>
          <p:nvPr>
            <p:ph type="title"/>
          </p:nvPr>
        </p:nvSpPr>
        <p:spPr>
          <a:xfrm>
            <a:off x="839788" y="1207476"/>
            <a:ext cx="3932237" cy="849923"/>
          </a:xfrm>
        </p:spPr>
        <p:txBody>
          <a:bodyPr anchor="b"/>
          <a:lstStyle>
            <a:lvl1pPr>
              <a:defRPr sz="3200">
                <a:solidFill>
                  <a:srgbClr val="00B0F0"/>
                </a:solidFill>
                <a:latin typeface="Nexa-Book" panose="01000000000000000000" pitchFamily="2" charset="0"/>
              </a:defRPr>
            </a:lvl1pPr>
          </a:lstStyle>
          <a:p>
            <a:r>
              <a:rPr lang="en-GB"/>
              <a:t>Click to edit Master title style</a:t>
            </a:r>
            <a:endParaRPr lang="en-GB" dirty="0"/>
          </a:p>
        </p:txBody>
      </p:sp>
      <p:sp>
        <p:nvSpPr>
          <p:cNvPr id="3" name="Picture Placeholder 2">
            <a:extLst>
              <a:ext uri="{FF2B5EF4-FFF2-40B4-BE49-F238E27FC236}">
                <a16:creationId xmlns:a16="http://schemas.microsoft.com/office/drawing/2014/main" id="{2EB44C9D-2112-79B0-4816-9E78BD29BD07}"/>
              </a:ext>
            </a:extLst>
          </p:cNvPr>
          <p:cNvSpPr>
            <a:spLocks noGrp="1"/>
          </p:cNvSpPr>
          <p:nvPr>
            <p:ph type="pic" idx="1"/>
          </p:nvPr>
        </p:nvSpPr>
        <p:spPr>
          <a:xfrm>
            <a:off x="5183188" y="1207476"/>
            <a:ext cx="6172200" cy="4653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a:extLst>
              <a:ext uri="{FF2B5EF4-FFF2-40B4-BE49-F238E27FC236}">
                <a16:creationId xmlns:a16="http://schemas.microsoft.com/office/drawing/2014/main" id="{ED78CF4E-C176-9D12-7120-4D0A9F2DAE39}"/>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FCB104-0143-327D-34B1-7151C91F2E32}"/>
              </a:ext>
            </a:extLst>
          </p:cNvPr>
          <p:cNvSpPr>
            <a:spLocks noGrp="1"/>
          </p:cNvSpPr>
          <p:nvPr>
            <p:ph type="dt" sz="half" idx="10"/>
          </p:nvPr>
        </p:nvSpPr>
        <p:spPr/>
        <p:txBody>
          <a:bodyPr/>
          <a:lstStyle/>
          <a:p>
            <a:fld id="{28E8D346-A915-4882-A510-80C55F2B0290}" type="datetimeFigureOut">
              <a:rPr lang="en-GB" smtClean="0"/>
              <a:t>08/02/2024</a:t>
            </a:fld>
            <a:endParaRPr lang="en-GB"/>
          </a:p>
        </p:txBody>
      </p:sp>
      <p:sp>
        <p:nvSpPr>
          <p:cNvPr id="6" name="Footer Placeholder 5">
            <a:extLst>
              <a:ext uri="{FF2B5EF4-FFF2-40B4-BE49-F238E27FC236}">
                <a16:creationId xmlns:a16="http://schemas.microsoft.com/office/drawing/2014/main" id="{7DCEEECE-E60B-0CC8-E29F-58D51A5130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191EF0-CF7E-5D1F-2062-9EBDCCA48E0B}"/>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8" name="Picture 7">
            <a:extLst>
              <a:ext uri="{FF2B5EF4-FFF2-40B4-BE49-F238E27FC236}">
                <a16:creationId xmlns:a16="http://schemas.microsoft.com/office/drawing/2014/main" id="{EAEA6701-4F96-CE0C-492C-6DFAA4D17FAE}"/>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9" name="Picture 8" descr="Logo&#10;&#10;Description automatically generated">
            <a:extLst>
              <a:ext uri="{FF2B5EF4-FFF2-40B4-BE49-F238E27FC236}">
                <a16:creationId xmlns:a16="http://schemas.microsoft.com/office/drawing/2014/main" id="{04F42B12-34D2-EC73-93B8-A643C1AB7159}"/>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cxnSp>
        <p:nvCxnSpPr>
          <p:cNvPr id="10" name="Straight Connector 9">
            <a:extLst>
              <a:ext uri="{FF2B5EF4-FFF2-40B4-BE49-F238E27FC236}">
                <a16:creationId xmlns:a16="http://schemas.microsoft.com/office/drawing/2014/main" id="{98225E6E-34E3-8E0F-A53C-AEDCE8120288}"/>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333632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c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08/02/2024</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172896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ck Logo Blue Backgo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AF69F4-770D-1B85-848B-D57E7B0CA147}"/>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85000">
                <a:srgbClr val="00B0F0">
                  <a:shade val="100000"/>
                  <a:satMod val="115000"/>
                </a:srgbClr>
              </a:gs>
            </a:gsLst>
            <a:path path="circle">
              <a:fillToRect l="50000" t="50000" r="50000" b="50000"/>
            </a:path>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08/02/2024</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21873174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White Logo Blue Backgro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66A0D65-B433-449D-A2E1-10BC8BD32A5D}"/>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44000">
                <a:srgbClr val="00B0F0">
                  <a:shade val="100000"/>
                  <a:satMod val="115000"/>
                </a:srgbClr>
              </a:gs>
            </a:gsLst>
            <a:path path="circle">
              <a:fillToRect l="50000" t="50000" r="50000" b="50000"/>
            </a:path>
            <a:tileRect/>
          </a:gra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08/02/2024</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7" y="816637"/>
            <a:ext cx="5224725" cy="5224725"/>
          </a:xfrm>
          <a:prstGeom prst="rect">
            <a:avLst/>
          </a:prstGeom>
        </p:spPr>
      </p:pic>
    </p:spTree>
    <p:extLst>
      <p:ext uri="{BB962C8B-B14F-4D97-AF65-F5344CB8AC3E}">
        <p14:creationId xmlns:p14="http://schemas.microsoft.com/office/powerpoint/2010/main" val="42446225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White Logo White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08/02/2024</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6" y="816636"/>
            <a:ext cx="5224725" cy="5224725"/>
          </a:xfrm>
          <a:prstGeom prst="rect">
            <a:avLst/>
          </a:prstGeom>
        </p:spPr>
      </p:pic>
      <p:sp>
        <p:nvSpPr>
          <p:cNvPr id="8" name="Oval 7">
            <a:extLst>
              <a:ext uri="{FF2B5EF4-FFF2-40B4-BE49-F238E27FC236}">
                <a16:creationId xmlns:a16="http://schemas.microsoft.com/office/drawing/2014/main" id="{9CF1ACE1-D73B-D8C2-A924-FC1C935A2DAE}"/>
              </a:ext>
            </a:extLst>
          </p:cNvPr>
          <p:cNvSpPr/>
          <p:nvPr userDrawn="1"/>
        </p:nvSpPr>
        <p:spPr>
          <a:xfrm>
            <a:off x="3483636" y="816637"/>
            <a:ext cx="5224725" cy="5224725"/>
          </a:xfrm>
          <a:prstGeom prst="ellipse">
            <a:avLst/>
          </a:prstGeom>
          <a:noFill/>
          <a:ln w="38100">
            <a:solidFill>
              <a:srgbClr val="01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3178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Simple Gre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08/02/2024</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cxnSp>
        <p:nvCxnSpPr>
          <p:cNvPr id="7" name="Straight Connector 6">
            <a:extLst>
              <a:ext uri="{FF2B5EF4-FFF2-40B4-BE49-F238E27FC236}">
                <a16:creationId xmlns:a16="http://schemas.microsoft.com/office/drawing/2014/main" id="{9EA7E8DB-A4AC-8027-9A53-75C66510D5D0}"/>
              </a:ext>
            </a:extLst>
          </p:cNvPr>
          <p:cNvCxnSpPr>
            <a:cxnSpLocks noChangeShapeType="1"/>
          </p:cNvCxnSpPr>
          <p:nvPr userDrawn="1"/>
        </p:nvCxnSpPr>
        <p:spPr bwMode="auto">
          <a:xfrm>
            <a:off x="3402038" y="3509963"/>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1" name="TextBox 10">
            <a:extLst>
              <a:ext uri="{FF2B5EF4-FFF2-40B4-BE49-F238E27FC236}">
                <a16:creationId xmlns:a16="http://schemas.microsoft.com/office/drawing/2014/main" id="{D7629CA6-0662-2D71-1B21-AE49055667F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1346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Simple Grey 3">
    <p:spTree>
      <p:nvGrpSpPr>
        <p:cNvPr id="1" name=""/>
        <p:cNvGrpSpPr/>
        <p:nvPr/>
      </p:nvGrpSpPr>
      <p:grpSpPr>
        <a:xfrm>
          <a:off x="0" y="0"/>
          <a:ext cx="0" cy="0"/>
          <a:chOff x="0" y="0"/>
          <a:chExt cx="0" cy="0"/>
        </a:xfrm>
      </p:grpSpPr>
      <p:pic>
        <p:nvPicPr>
          <p:cNvPr id="10" name="Content Placeholder 3" descr="Diagram, engineering drawing&#10;&#10;Description automatically generated">
            <a:extLst>
              <a:ext uri="{FF2B5EF4-FFF2-40B4-BE49-F238E27FC236}">
                <a16:creationId xmlns:a16="http://schemas.microsoft.com/office/drawing/2014/main" id="{E1C1C02C-18E1-780A-8763-41AE0F2917BC}"/>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3454400" y="2500833"/>
            <a:ext cx="4347501" cy="565735"/>
          </a:xfrm>
        </p:spPr>
        <p:txBody>
          <a:bodyPr anchor="b">
            <a:normAutofit/>
          </a:bodyPr>
          <a:lstStyle>
            <a:lvl1pPr algn="ctr">
              <a:defRPr sz="3000" spc="150" baseline="0">
                <a:solidFill>
                  <a:schemeClr val="bg2">
                    <a:lumMod val="50000"/>
                  </a:schemeClr>
                </a:solidFill>
                <a:latin typeface="Nexa-Bold" panose="01000000000000000000" pitchFamily="2"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142992"/>
            <a:ext cx="9144000" cy="1655762"/>
          </a:xfrm>
        </p:spPr>
        <p:txBody>
          <a:bodyPr>
            <a:normAutofit/>
          </a:bodyPr>
          <a:lstStyle>
            <a:lvl1pPr marL="0" indent="0" algn="ctr">
              <a:buNone/>
              <a:defRPr sz="20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08/02/2024</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1" name="TextBox 10">
            <a:extLst>
              <a:ext uri="{FF2B5EF4-FFF2-40B4-BE49-F238E27FC236}">
                <a16:creationId xmlns:a16="http://schemas.microsoft.com/office/drawing/2014/main" id="{24644F0A-52D2-552F-0A18-5EBE0472DC5E}"/>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74111F31-A7FB-AB43-EE29-2BCF7DB70B07}"/>
              </a:ext>
            </a:extLst>
          </p:cNvPr>
          <p:cNvCxnSpPr>
            <a:cxnSpLocks noChangeShapeType="1"/>
          </p:cNvCxnSpPr>
          <p:nvPr userDrawn="1"/>
        </p:nvCxnSpPr>
        <p:spPr bwMode="auto">
          <a:xfrm>
            <a:off x="3059138" y="3066568"/>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0448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Simple Logo Blue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08/02/2024</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526956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Simple Logo Grey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08/02/2024</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797332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Logo White/Blu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Tree>
    <p:extLst>
      <p:ext uri="{BB962C8B-B14F-4D97-AF65-F5344CB8AC3E}">
        <p14:creationId xmlns:p14="http://schemas.microsoft.com/office/powerpoint/2010/main" val="116493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Simple Logo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51035886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E79A1B-8910-5BC1-CF92-B38FE72CB2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8646328-37A7-2676-1096-E57A9505D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9AF5011-76B3-0174-3A68-9C86EC07D8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7316D-C409-4712-90E5-1C58F0743890}" type="datetimeFigureOut">
              <a:rPr lang="en-GB" smtClean="0"/>
              <a:t>08/02/2024</a:t>
            </a:fld>
            <a:endParaRPr lang="en-GB"/>
          </a:p>
        </p:txBody>
      </p:sp>
      <p:sp>
        <p:nvSpPr>
          <p:cNvPr id="5" name="Footer Placeholder 4">
            <a:extLst>
              <a:ext uri="{FF2B5EF4-FFF2-40B4-BE49-F238E27FC236}">
                <a16:creationId xmlns:a16="http://schemas.microsoft.com/office/drawing/2014/main" id="{33A66A41-F04C-56FA-AB94-EC92BB1FF8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D5F6920-6913-6447-389F-BACD3E6EE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D00A0-B5A4-4974-B922-5D8D8E00DFDF}" type="slidenum">
              <a:rPr lang="en-GB" smtClean="0"/>
              <a:t>‹#›</a:t>
            </a:fld>
            <a:endParaRPr lang="en-GB"/>
          </a:p>
        </p:txBody>
      </p:sp>
    </p:spTree>
    <p:extLst>
      <p:ext uri="{BB962C8B-B14F-4D97-AF65-F5344CB8AC3E}">
        <p14:creationId xmlns:p14="http://schemas.microsoft.com/office/powerpoint/2010/main" val="210080840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66" r:id="rId3"/>
    <p:sldLayoutId id="2147483670" r:id="rId4"/>
    <p:sldLayoutId id="2147483676" r:id="rId5"/>
    <p:sldLayoutId id="2147483667" r:id="rId6"/>
    <p:sldLayoutId id="2147483671" r:id="rId7"/>
    <p:sldLayoutId id="2147483660" r:id="rId8"/>
    <p:sldLayoutId id="2147483665" r:id="rId9"/>
    <p:sldLayoutId id="2147483672" r:id="rId10"/>
    <p:sldLayoutId id="2147483673" r:id="rId11"/>
    <p:sldLayoutId id="2147483664" r:id="rId12"/>
    <p:sldLayoutId id="2147483661" r:id="rId13"/>
    <p:sldLayoutId id="2147483662" r:id="rId14"/>
    <p:sldLayoutId id="2147483674" r:id="rId15"/>
    <p:sldLayoutId id="2147483675" r:id="rId16"/>
    <p:sldLayoutId id="2147483663" r:id="rId17"/>
    <p:sldLayoutId id="2147483691" r:id="rId18"/>
    <p:sldLayoutId id="2147483677" r:id="rId19"/>
    <p:sldLayoutId id="2147483679" r:id="rId20"/>
    <p:sldLayoutId id="2147483678" r:id="rId21"/>
    <p:sldLayoutId id="2147483680" r:id="rId22"/>
    <p:sldLayoutId id="2147483681" r:id="rId23"/>
    <p:sldLayoutId id="2147483692" r:id="rId24"/>
    <p:sldLayoutId id="2147483682" r:id="rId25"/>
    <p:sldLayoutId id="2147483683" r:id="rId26"/>
    <p:sldLayoutId id="2147483693" r:id="rId27"/>
    <p:sldLayoutId id="2147483685" r:id="rId28"/>
    <p:sldLayoutId id="2147483684" r:id="rId29"/>
    <p:sldLayoutId id="2147483687" r:id="rId30"/>
    <p:sldLayoutId id="2147483686" r:id="rId31"/>
    <p:sldLayoutId id="2147483688" r:id="rId32"/>
    <p:sldLayoutId id="2147483695" r:id="rId33"/>
    <p:sldLayoutId id="2147483689" r:id="rId34"/>
    <p:sldLayoutId id="2147483690" r:id="rId35"/>
    <p:sldLayoutId id="2147483696" r:id="rId36"/>
    <p:sldLayoutId id="2147483698" r:id="rId37"/>
    <p:sldLayoutId id="2147483697" r:id="rId38"/>
    <p:sldLayoutId id="2147483699" r:id="rId3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9.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hyperlink" Target="http://en.wikipedia.org/wiki/North_east_down" TargetMode="External"/><Relationship Id="rId2" Type="http://schemas.openxmlformats.org/officeDocument/2006/relationships/hyperlink" Target="https://www.ros.org/reps/rep-0103.html#id22" TargetMode="External"/><Relationship Id="rId1" Type="http://schemas.openxmlformats.org/officeDocument/2006/relationships/slideLayout" Target="../slideLayouts/slideLayout22.xml"/><Relationship Id="rId5" Type="http://schemas.openxmlformats.org/officeDocument/2006/relationships/hyperlink" Target="https://www.ros.org/reps/rep-0103.html#id23" TargetMode="External"/><Relationship Id="rId4" Type="http://schemas.openxmlformats.org/officeDocument/2006/relationships/hyperlink" Target="https://www.ros.org/reps/rep-0103.html#id1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2.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FACF5-E785-8EDA-6936-DD2FDF63EB53}"/>
              </a:ext>
            </a:extLst>
          </p:cNvPr>
          <p:cNvSpPr>
            <a:spLocks noGrp="1"/>
          </p:cNvSpPr>
          <p:nvPr>
            <p:ph type="ctrTitle"/>
          </p:nvPr>
        </p:nvSpPr>
        <p:spPr/>
        <p:txBody>
          <a:bodyPr/>
          <a:lstStyle/>
          <a:p>
            <a:r>
              <a:rPr lang="en-GB" dirty="0"/>
              <a:t>Localisation</a:t>
            </a:r>
          </a:p>
        </p:txBody>
      </p:sp>
      <p:sp>
        <p:nvSpPr>
          <p:cNvPr id="3" name="Subtitle 2">
            <a:extLst>
              <a:ext uri="{FF2B5EF4-FFF2-40B4-BE49-F238E27FC236}">
                <a16:creationId xmlns:a16="http://schemas.microsoft.com/office/drawing/2014/main" id="{EA83CA59-D0D7-65C6-031D-A5A86C74233B}"/>
              </a:ext>
            </a:extLst>
          </p:cNvPr>
          <p:cNvSpPr>
            <a:spLocks noGrp="1"/>
          </p:cNvSpPr>
          <p:nvPr>
            <p:ph type="subTitle" idx="1"/>
          </p:nvPr>
        </p:nvSpPr>
        <p:spPr/>
        <p:txBody>
          <a:bodyPr/>
          <a:lstStyle/>
          <a:p>
            <a:r>
              <a:rPr lang="en-GB" dirty="0"/>
              <a:t>Dead Reckoning</a:t>
            </a:r>
          </a:p>
        </p:txBody>
      </p:sp>
    </p:spTree>
    <p:extLst>
      <p:ext uri="{BB962C8B-B14F-4D97-AF65-F5344CB8AC3E}">
        <p14:creationId xmlns:p14="http://schemas.microsoft.com/office/powerpoint/2010/main" val="2036534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Content Placeholder 2"/>
              <p:cNvSpPr>
                <a:spLocks noGrp="1"/>
              </p:cNvSpPr>
              <p:nvPr>
                <p:ph sz="half" idx="1"/>
              </p:nvPr>
            </p:nvSpPr>
            <p:spPr/>
            <p:txBody>
              <a:bodyPr>
                <a:normAutofit/>
              </a:bodyPr>
              <a:lstStyle/>
              <a:p>
                <a:pPr marL="0" indent="0">
                  <a:lnSpc>
                    <a:spcPct val="150000"/>
                  </a:lnSpc>
                  <a:buNone/>
                </a:pPr>
                <a:r>
                  <a:rPr lang="en-GB" sz="1600" dirty="0"/>
                  <a:t>Kinematic model for a differential robot model </a:t>
                </a:r>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GB" sz="1600" i="1" smtClean="0">
                              <a:latin typeface="Cambria Math" panose="02040503050406030204" pitchFamily="18" charset="0"/>
                              <a:cs typeface="Times New Roman"/>
                            </a:rPr>
                          </m:ctrlPr>
                        </m:fPr>
                        <m:num>
                          <m:r>
                            <a:rPr lang="en-GB" sz="1600" i="1">
                              <a:latin typeface="Cambria Math"/>
                              <a:ea typeface="Times New Roman"/>
                              <a:cs typeface="Times New Roman"/>
                            </a:rPr>
                            <m:t>𝑑</m:t>
                          </m:r>
                        </m:num>
                        <m:den>
                          <m:r>
                            <a:rPr lang="en-GB" sz="1600" i="1">
                              <a:latin typeface="Cambria Math"/>
                              <a:ea typeface="Times New Roman"/>
                              <a:cs typeface="Times New Roman"/>
                            </a:rPr>
                            <m:t>𝑑𝑡</m:t>
                          </m:r>
                        </m:den>
                      </m:f>
                      <m:d>
                        <m:dPr>
                          <m:begChr m:val="["/>
                          <m:endChr m:val="]"/>
                          <m:ctrlPr>
                            <a:rPr lang="en-GB" sz="1600" i="1">
                              <a:latin typeface="Cambria Math" panose="02040503050406030204" pitchFamily="18" charset="0"/>
                              <a:cs typeface="Times New Roman"/>
                            </a:rPr>
                          </m:ctrlPr>
                        </m:dPr>
                        <m:e>
                          <m:m>
                            <m:mPr>
                              <m:mcs>
                                <m:mc>
                                  <m:mcPr>
                                    <m:count m:val="1"/>
                                    <m:mcJc m:val="center"/>
                                  </m:mcPr>
                                </m:mc>
                              </m:mcs>
                              <m:ctrlPr>
                                <a:rPr lang="en-GB" sz="1600" i="1">
                                  <a:latin typeface="Cambria Math" panose="02040503050406030204" pitchFamily="18" charset="0"/>
                                  <a:cs typeface="Times New Roman"/>
                                </a:rPr>
                              </m:ctrlPr>
                            </m:mPr>
                            <m:mr>
                              <m:e>
                                <m:sSub>
                                  <m:sSubPr>
                                    <m:ctrlPr>
                                      <a:rPr lang="en-GB" sz="1600" i="1">
                                        <a:latin typeface="Cambria Math" panose="02040503050406030204" pitchFamily="18" charset="0"/>
                                        <a:cs typeface="Times New Roman"/>
                                      </a:rPr>
                                    </m:ctrlPr>
                                  </m:sSubPr>
                                  <m:e>
                                    <m:r>
                                      <a:rPr lang="en-GB" sz="1600" i="1">
                                        <a:latin typeface="Cambria Math"/>
                                        <a:ea typeface="Times New Roman"/>
                                        <a:cs typeface="Times New Roman"/>
                                      </a:rPr>
                                      <m:t>𝑠</m:t>
                                    </m:r>
                                  </m:e>
                                  <m:sub>
                                    <m:r>
                                      <a:rPr lang="en-GB" sz="1600" i="1">
                                        <a:latin typeface="Cambria Math"/>
                                        <a:ea typeface="Times New Roman"/>
                                        <a:cs typeface="Times New Roman"/>
                                      </a:rPr>
                                      <m:t>𝑥</m:t>
                                    </m:r>
                                  </m:sub>
                                </m:sSub>
                              </m:e>
                            </m:mr>
                            <m:mr>
                              <m:e>
                                <m:sSub>
                                  <m:sSubPr>
                                    <m:ctrlPr>
                                      <a:rPr lang="en-GB" sz="1600" i="1">
                                        <a:latin typeface="Cambria Math" panose="02040503050406030204" pitchFamily="18" charset="0"/>
                                        <a:cs typeface="Times New Roman"/>
                                      </a:rPr>
                                    </m:ctrlPr>
                                  </m:sSubPr>
                                  <m:e>
                                    <m:r>
                                      <a:rPr lang="en-GB" sz="1600" i="1">
                                        <a:latin typeface="Cambria Math"/>
                                        <a:ea typeface="Times New Roman"/>
                                        <a:cs typeface="Times New Roman"/>
                                      </a:rPr>
                                      <m:t>𝑠</m:t>
                                    </m:r>
                                  </m:e>
                                  <m:sub>
                                    <m:r>
                                      <a:rPr lang="en-GB" sz="1600" i="1">
                                        <a:latin typeface="Cambria Math"/>
                                        <a:ea typeface="Times New Roman"/>
                                        <a:cs typeface="Times New Roman"/>
                                      </a:rPr>
                                      <m:t>𝑦</m:t>
                                    </m:r>
                                  </m:sub>
                                </m:sSub>
                              </m:e>
                            </m:mr>
                            <m:mr>
                              <m:e>
                                <m:sSub>
                                  <m:sSubPr>
                                    <m:ctrlPr>
                                      <a:rPr lang="en-GB" sz="1600" i="1">
                                        <a:latin typeface="Cambria Math" panose="02040503050406030204" pitchFamily="18" charset="0"/>
                                        <a:cs typeface="Times New Roman"/>
                                      </a:rPr>
                                    </m:ctrlPr>
                                  </m:sSubPr>
                                  <m:e>
                                    <m:r>
                                      <a:rPr lang="en-GB" sz="1600" i="1">
                                        <a:latin typeface="Cambria Math"/>
                                        <a:ea typeface="Times New Roman"/>
                                        <a:cs typeface="Times New Roman"/>
                                      </a:rPr>
                                      <m:t>𝑠</m:t>
                                    </m:r>
                                  </m:e>
                                  <m:sub>
                                    <m:r>
                                      <a:rPr lang="en-GB" sz="1600" i="1">
                                        <a:latin typeface="Cambria Math"/>
                                        <a:ea typeface="Times New Roman"/>
                                        <a:cs typeface="Times New Roman"/>
                                      </a:rPr>
                                      <m:t>𝜃</m:t>
                                    </m:r>
                                  </m:sub>
                                </m:sSub>
                              </m:e>
                            </m:mr>
                          </m:m>
                        </m:e>
                      </m:d>
                      <m:r>
                        <a:rPr lang="en-GB" sz="1600" i="1">
                          <a:latin typeface="Cambria Math"/>
                          <a:ea typeface="Times New Roman"/>
                          <a:cs typeface="Times New Roman"/>
                        </a:rPr>
                        <m:t>=</m:t>
                      </m:r>
                      <m:d>
                        <m:dPr>
                          <m:begChr m:val="["/>
                          <m:endChr m:val="]"/>
                          <m:ctrlPr>
                            <a:rPr lang="en-GB" sz="1600" i="1">
                              <a:latin typeface="Cambria Math" panose="02040503050406030204" pitchFamily="18" charset="0"/>
                              <a:cs typeface="Times New Roman"/>
                            </a:rPr>
                          </m:ctrlPr>
                        </m:dPr>
                        <m:e>
                          <m:m>
                            <m:mPr>
                              <m:mcs>
                                <m:mc>
                                  <m:mcPr>
                                    <m:count m:val="2"/>
                                    <m:mcJc m:val="center"/>
                                  </m:mcPr>
                                </m:mc>
                              </m:mcs>
                              <m:ctrlPr>
                                <a:rPr lang="en-GB" sz="1600" i="1">
                                  <a:latin typeface="Cambria Math" panose="02040503050406030204" pitchFamily="18" charset="0"/>
                                  <a:cs typeface="Times New Roman"/>
                                </a:rPr>
                              </m:ctrlPr>
                            </m:mPr>
                            <m:mr>
                              <m:e>
                                <m:r>
                                  <m:rPr>
                                    <m:sty m:val="p"/>
                                  </m:rPr>
                                  <a:rPr lang="en-GB" sz="1600">
                                    <a:latin typeface="Cambria Math"/>
                                    <a:ea typeface="Times New Roman"/>
                                    <a:cs typeface="Times New Roman"/>
                                  </a:rPr>
                                  <m:t>cos</m:t>
                                </m:r>
                                <m:r>
                                  <a:rPr lang="en-GB" sz="1600">
                                    <a:latin typeface="Cambria Math"/>
                                    <a:ea typeface="Times New Roman"/>
                                    <a:cs typeface="Times New Roman"/>
                                  </a:rPr>
                                  <m:t>⁡</m:t>
                                </m:r>
                                <m:r>
                                  <a:rPr lang="en-GB" sz="1600" i="1">
                                    <a:latin typeface="Cambria Math"/>
                                    <a:ea typeface="Times New Roman"/>
                                    <a:cs typeface="Times New Roman"/>
                                  </a:rPr>
                                  <m:t>(</m:t>
                                </m:r>
                                <m:sSub>
                                  <m:sSubPr>
                                    <m:ctrlPr>
                                      <a:rPr lang="en-GB" sz="1600" i="1">
                                        <a:latin typeface="Cambria Math" panose="02040503050406030204" pitchFamily="18" charset="0"/>
                                        <a:cs typeface="Times New Roman"/>
                                      </a:rPr>
                                    </m:ctrlPr>
                                  </m:sSubPr>
                                  <m:e>
                                    <m:r>
                                      <a:rPr lang="en-GB" sz="1600" i="1">
                                        <a:latin typeface="Cambria Math"/>
                                        <a:ea typeface="Times New Roman"/>
                                        <a:cs typeface="Times New Roman"/>
                                      </a:rPr>
                                      <m:t>𝑠</m:t>
                                    </m:r>
                                  </m:e>
                                  <m:sub>
                                    <m:r>
                                      <a:rPr lang="en-GB" sz="1600" i="1">
                                        <a:latin typeface="Cambria Math"/>
                                        <a:ea typeface="Times New Roman"/>
                                        <a:cs typeface="Times New Roman"/>
                                      </a:rPr>
                                      <m:t>𝜃</m:t>
                                    </m:r>
                                  </m:sub>
                                </m:sSub>
                                <m:r>
                                  <a:rPr lang="en-GB" sz="1600" i="1">
                                    <a:latin typeface="Cambria Math"/>
                                    <a:ea typeface="Times New Roman"/>
                                    <a:cs typeface="Times New Roman"/>
                                  </a:rPr>
                                  <m:t>)</m:t>
                                </m:r>
                              </m:e>
                              <m:e>
                                <m:r>
                                  <a:rPr lang="en-GB" sz="1600" i="1">
                                    <a:latin typeface="Cambria Math"/>
                                    <a:ea typeface="Times New Roman"/>
                                    <a:cs typeface="Times New Roman"/>
                                  </a:rPr>
                                  <m:t>0</m:t>
                                </m:r>
                              </m:e>
                            </m:mr>
                            <m:mr>
                              <m:e>
                                <m:r>
                                  <m:rPr>
                                    <m:sty m:val="p"/>
                                  </m:rPr>
                                  <a:rPr lang="en-GB" sz="1600">
                                    <a:latin typeface="Cambria Math"/>
                                    <a:ea typeface="Times New Roman"/>
                                    <a:cs typeface="Times New Roman"/>
                                  </a:rPr>
                                  <m:t>sin</m:t>
                                </m:r>
                                <m:r>
                                  <a:rPr lang="en-GB" sz="1600">
                                    <a:latin typeface="Cambria Math"/>
                                    <a:ea typeface="Times New Roman"/>
                                    <a:cs typeface="Times New Roman"/>
                                  </a:rPr>
                                  <m:t>⁡</m:t>
                                </m:r>
                                <m:r>
                                  <a:rPr lang="en-GB" sz="1600" i="1">
                                    <a:latin typeface="Cambria Math"/>
                                    <a:ea typeface="Times New Roman"/>
                                    <a:cs typeface="Times New Roman"/>
                                  </a:rPr>
                                  <m:t>(</m:t>
                                </m:r>
                                <m:sSub>
                                  <m:sSubPr>
                                    <m:ctrlPr>
                                      <a:rPr lang="en-GB" sz="1600" i="1">
                                        <a:latin typeface="Cambria Math" panose="02040503050406030204" pitchFamily="18" charset="0"/>
                                        <a:cs typeface="Times New Roman"/>
                                      </a:rPr>
                                    </m:ctrlPr>
                                  </m:sSubPr>
                                  <m:e>
                                    <m:r>
                                      <a:rPr lang="en-GB" sz="1600" i="1">
                                        <a:latin typeface="Cambria Math"/>
                                        <a:ea typeface="Times New Roman"/>
                                        <a:cs typeface="Times New Roman"/>
                                      </a:rPr>
                                      <m:t>𝑠</m:t>
                                    </m:r>
                                  </m:e>
                                  <m:sub>
                                    <m:r>
                                      <a:rPr lang="en-GB" sz="1600" i="1">
                                        <a:latin typeface="Cambria Math"/>
                                        <a:ea typeface="Times New Roman"/>
                                        <a:cs typeface="Times New Roman"/>
                                      </a:rPr>
                                      <m:t>𝜃</m:t>
                                    </m:r>
                                  </m:sub>
                                </m:sSub>
                                <m:r>
                                  <a:rPr lang="en-GB" sz="1600" i="1">
                                    <a:latin typeface="Cambria Math"/>
                                    <a:ea typeface="Times New Roman"/>
                                    <a:cs typeface="Times New Roman"/>
                                  </a:rPr>
                                  <m:t>)</m:t>
                                </m:r>
                              </m:e>
                              <m:e>
                                <m:r>
                                  <a:rPr lang="en-GB" sz="1600" i="1">
                                    <a:latin typeface="Cambria Math"/>
                                    <a:ea typeface="Times New Roman"/>
                                    <a:cs typeface="Times New Roman"/>
                                  </a:rPr>
                                  <m:t>0</m:t>
                                </m:r>
                              </m:e>
                            </m:mr>
                            <m:mr>
                              <m:e>
                                <m:r>
                                  <a:rPr lang="en-GB" sz="1600" i="1">
                                    <a:latin typeface="Cambria Math"/>
                                    <a:ea typeface="Times New Roman"/>
                                    <a:cs typeface="Times New Roman"/>
                                  </a:rPr>
                                  <m:t>0</m:t>
                                </m:r>
                              </m:e>
                              <m:e>
                                <m:r>
                                  <a:rPr lang="en-GB" sz="1600" i="1">
                                    <a:latin typeface="Cambria Math"/>
                                    <a:ea typeface="Times New Roman"/>
                                    <a:cs typeface="Times New Roman"/>
                                  </a:rPr>
                                  <m:t>1</m:t>
                                </m:r>
                              </m:e>
                            </m:mr>
                          </m:m>
                        </m:e>
                      </m:d>
                      <m:d>
                        <m:dPr>
                          <m:begChr m:val="["/>
                          <m:endChr m:val="]"/>
                          <m:ctrlPr>
                            <a:rPr lang="en-GB" sz="1600" i="1">
                              <a:latin typeface="Cambria Math" panose="02040503050406030204" pitchFamily="18" charset="0"/>
                              <a:cs typeface="Times New Roman"/>
                            </a:rPr>
                          </m:ctrlPr>
                        </m:dPr>
                        <m:e>
                          <m:m>
                            <m:mPr>
                              <m:mcs>
                                <m:mc>
                                  <m:mcPr>
                                    <m:count m:val="1"/>
                                    <m:mcJc m:val="center"/>
                                  </m:mcPr>
                                </m:mc>
                              </m:mcs>
                              <m:ctrlPr>
                                <a:rPr lang="en-GB" sz="1600" i="1">
                                  <a:latin typeface="Cambria Math" panose="02040503050406030204" pitchFamily="18" charset="0"/>
                                  <a:cs typeface="Times New Roman"/>
                                </a:rPr>
                              </m:ctrlPr>
                            </m:mPr>
                            <m:mr>
                              <m:e>
                                <m:r>
                                  <m:rPr>
                                    <m:brk m:alnAt="7"/>
                                  </m:rPr>
                                  <a:rPr lang="en-US" sz="1600" i="1">
                                    <a:latin typeface="Cambria Math" panose="02040503050406030204" pitchFamily="18" charset="0"/>
                                    <a:cs typeface="Times New Roman"/>
                                  </a:rPr>
                                  <m:t>𝑣</m:t>
                                </m:r>
                              </m:e>
                            </m:mr>
                            <m:mr>
                              <m:e>
                                <m:r>
                                  <a:rPr lang="en-GB" sz="1600" i="1">
                                    <a:latin typeface="Cambria Math"/>
                                    <a:ea typeface="Times New Roman"/>
                                    <a:cs typeface="Times New Roman"/>
                                  </a:rPr>
                                  <m:t>𝜔</m:t>
                                </m:r>
                              </m:e>
                            </m:mr>
                          </m:m>
                        </m:e>
                      </m:d>
                    </m:oMath>
                  </m:oMathPara>
                </a14:m>
                <a:endParaRPr lang="en-GB" sz="1600" dirty="0"/>
              </a:p>
              <a:p>
                <a:pPr marL="0" indent="0">
                  <a:lnSpc>
                    <a:spcPct val="150000"/>
                  </a:lnSpc>
                  <a:buNone/>
                </a:pPr>
                <a:r>
                  <a:rPr lang="en-GB" sz="1600" dirty="0"/>
                  <a:t>The robot pose</a:t>
                </a:r>
              </a:p>
              <a:p>
                <a:pPr marL="0" indent="0">
                  <a:lnSpc>
                    <a:spcPct val="150000"/>
                  </a:lnSpc>
                  <a:buNone/>
                </a:pPr>
                <a:endParaRPr lang="en-GB" sz="1600" dirty="0"/>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n-GB" sz="1600" i="1" smtClean="0">
                              <a:latin typeface="Cambria Math" panose="02040503050406030204" pitchFamily="18" charset="0"/>
                              <a:cs typeface="Times New Roman"/>
                            </a:rPr>
                          </m:ctrlPr>
                        </m:sSupPr>
                        <m:e>
                          <m:sSub>
                            <m:sSubPr>
                              <m:ctrlPr>
                                <a:rPr lang="en-GB" sz="1600" i="1">
                                  <a:latin typeface="Cambria Math" panose="02040503050406030204" pitchFamily="18" charset="0"/>
                                  <a:cs typeface="Times New Roman"/>
                                </a:rPr>
                              </m:ctrlPr>
                            </m:sSubPr>
                            <m:e>
                              <m:r>
                                <a:rPr lang="en-GB" sz="1600" b="1" i="1">
                                  <a:latin typeface="Cambria Math"/>
                                  <a:ea typeface="Times New Roman"/>
                                  <a:cs typeface="Times New Roman"/>
                                </a:rPr>
                                <m:t>𝐬</m:t>
                              </m:r>
                            </m:e>
                            <m:sub>
                              <m:r>
                                <a:rPr lang="en-GB" sz="1600" i="1">
                                  <a:latin typeface="Cambria Math"/>
                                  <a:ea typeface="Times New Roman"/>
                                  <a:cs typeface="Times New Roman"/>
                                </a:rPr>
                                <m:t>𝑘</m:t>
                              </m:r>
                            </m:sub>
                          </m:sSub>
                          <m:r>
                            <a:rPr lang="en-GB" sz="1600" i="1">
                              <a:latin typeface="Cambria Math"/>
                              <a:ea typeface="Times New Roman"/>
                              <a:cs typeface="Times New Roman"/>
                            </a:rPr>
                            <m:t>= </m:t>
                          </m:r>
                          <m:d>
                            <m:dPr>
                              <m:begChr m:val="["/>
                              <m:endChr m:val="]"/>
                              <m:ctrlPr>
                                <a:rPr lang="en-GB" sz="1600" i="1">
                                  <a:latin typeface="Cambria Math" panose="02040503050406030204" pitchFamily="18" charset="0"/>
                                  <a:cs typeface="Times New Roman"/>
                                </a:rPr>
                              </m:ctrlPr>
                            </m:dPr>
                            <m:e>
                              <m:m>
                                <m:mPr>
                                  <m:mcs>
                                    <m:mc>
                                      <m:mcPr>
                                        <m:count m:val="3"/>
                                        <m:mcJc m:val="center"/>
                                      </m:mcPr>
                                    </m:mc>
                                  </m:mcs>
                                  <m:ctrlPr>
                                    <a:rPr lang="en-GB" sz="1600" i="1">
                                      <a:latin typeface="Cambria Math" panose="02040503050406030204" pitchFamily="18" charset="0"/>
                                      <a:cs typeface="Times New Roman"/>
                                    </a:rPr>
                                  </m:ctrlPr>
                                </m:mPr>
                                <m:mr>
                                  <m:e>
                                    <m:sSub>
                                      <m:sSubPr>
                                        <m:ctrlPr>
                                          <a:rPr lang="en-GB" sz="1600" i="1">
                                            <a:latin typeface="Cambria Math" panose="02040503050406030204" pitchFamily="18" charset="0"/>
                                            <a:cs typeface="Times New Roman"/>
                                          </a:rPr>
                                        </m:ctrlPr>
                                      </m:sSubPr>
                                      <m:e>
                                        <m:r>
                                          <a:rPr lang="en-GB" sz="1600" i="1">
                                            <a:latin typeface="Cambria Math"/>
                                            <a:ea typeface="Times New Roman"/>
                                            <a:cs typeface="Times New Roman"/>
                                          </a:rPr>
                                          <m:t>𝑠</m:t>
                                        </m:r>
                                      </m:e>
                                      <m:sub>
                                        <m:r>
                                          <a:rPr lang="en-GB" sz="1600" i="1">
                                            <a:latin typeface="Cambria Math"/>
                                            <a:ea typeface="Times New Roman"/>
                                            <a:cs typeface="Times New Roman"/>
                                          </a:rPr>
                                          <m:t>𝑥</m:t>
                                        </m:r>
                                      </m:sub>
                                    </m:sSub>
                                  </m:e>
                                  <m:e>
                                    <m:sSub>
                                      <m:sSubPr>
                                        <m:ctrlPr>
                                          <a:rPr lang="en-GB" sz="1600" i="1">
                                            <a:latin typeface="Cambria Math" panose="02040503050406030204" pitchFamily="18" charset="0"/>
                                            <a:cs typeface="Times New Roman"/>
                                          </a:rPr>
                                        </m:ctrlPr>
                                      </m:sSubPr>
                                      <m:e>
                                        <m:r>
                                          <a:rPr lang="en-GB" sz="1600" i="1">
                                            <a:latin typeface="Cambria Math"/>
                                            <a:ea typeface="Times New Roman"/>
                                            <a:cs typeface="Times New Roman"/>
                                          </a:rPr>
                                          <m:t>𝑠</m:t>
                                        </m:r>
                                      </m:e>
                                      <m:sub>
                                        <m:r>
                                          <a:rPr lang="en-GB" sz="1600" i="1">
                                            <a:latin typeface="Cambria Math"/>
                                            <a:ea typeface="Times New Roman"/>
                                            <a:cs typeface="Times New Roman"/>
                                          </a:rPr>
                                          <m:t>𝑦</m:t>
                                        </m:r>
                                      </m:sub>
                                    </m:sSub>
                                  </m:e>
                                  <m:e>
                                    <m:sSub>
                                      <m:sSubPr>
                                        <m:ctrlPr>
                                          <a:rPr lang="en-GB" sz="1600" i="1">
                                            <a:latin typeface="Cambria Math" panose="02040503050406030204" pitchFamily="18" charset="0"/>
                                            <a:cs typeface="Times New Roman"/>
                                          </a:rPr>
                                        </m:ctrlPr>
                                      </m:sSubPr>
                                      <m:e>
                                        <m:r>
                                          <a:rPr lang="en-GB" sz="1600" i="1">
                                            <a:latin typeface="Cambria Math"/>
                                            <a:ea typeface="Times New Roman"/>
                                            <a:cs typeface="Times New Roman"/>
                                          </a:rPr>
                                          <m:t>𝑠</m:t>
                                        </m:r>
                                      </m:e>
                                      <m:sub>
                                        <m:r>
                                          <a:rPr lang="en-GB" sz="1600" i="1">
                                            <a:latin typeface="Cambria Math"/>
                                            <a:ea typeface="Times New Roman"/>
                                            <a:cs typeface="Times New Roman"/>
                                          </a:rPr>
                                          <m:t>𝜃</m:t>
                                        </m:r>
                                      </m:sub>
                                    </m:sSub>
                                  </m:e>
                                </m:mr>
                              </m:m>
                            </m:e>
                          </m:d>
                        </m:e>
                        <m:sup>
                          <m:r>
                            <a:rPr lang="en-GB" sz="1600" i="1">
                              <a:latin typeface="Cambria Math"/>
                              <a:ea typeface="Times New Roman"/>
                              <a:cs typeface="Times New Roman"/>
                            </a:rPr>
                            <m:t>𝑇</m:t>
                          </m:r>
                        </m:sup>
                      </m:sSup>
                    </m:oMath>
                  </m:oMathPara>
                </a14:m>
                <a:endParaRPr lang="en-GB" sz="1600" dirty="0"/>
              </a:p>
              <a:p>
                <a:pPr marL="0" indent="0">
                  <a:lnSpc>
                    <a:spcPct val="150000"/>
                  </a:lnSpc>
                  <a:buNone/>
                </a:pPr>
                <a:r>
                  <a:rPr lang="en-GB" sz="1600" dirty="0"/>
                  <a:t>The robot inputs</a:t>
                </a: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n-GB" sz="1600" i="1" smtClean="0">
                              <a:latin typeface="Cambria Math" panose="02040503050406030204" pitchFamily="18" charset="0"/>
                            </a:rPr>
                          </m:ctrlPr>
                        </m:sSupPr>
                        <m:e>
                          <m:sSub>
                            <m:sSubPr>
                              <m:ctrlPr>
                                <a:rPr lang="en-GB" sz="1600" i="1">
                                  <a:latin typeface="Cambria Math" panose="02040503050406030204" pitchFamily="18" charset="0"/>
                                </a:rPr>
                              </m:ctrlPr>
                            </m:sSubPr>
                            <m:e>
                              <m:r>
                                <a:rPr lang="en-GB" sz="1600" b="1" i="1">
                                  <a:latin typeface="Cambria Math"/>
                                </a:rPr>
                                <m:t>𝐮</m:t>
                              </m:r>
                            </m:e>
                            <m:sub>
                              <m:r>
                                <a:rPr lang="en-GB" sz="1600" i="1">
                                  <a:latin typeface="Cambria Math"/>
                                </a:rPr>
                                <m:t>𝑘</m:t>
                              </m:r>
                            </m:sub>
                          </m:sSub>
                          <m:r>
                            <a:rPr lang="en-GB" sz="1600" i="1">
                              <a:latin typeface="Cambria Math"/>
                            </a:rPr>
                            <m:t>= </m:t>
                          </m:r>
                          <m:d>
                            <m:dPr>
                              <m:begChr m:val="["/>
                              <m:endChr m:val="]"/>
                              <m:ctrlPr>
                                <a:rPr lang="en-GB" sz="1600" i="1">
                                  <a:latin typeface="Cambria Math" panose="02040503050406030204" pitchFamily="18" charset="0"/>
                                </a:rPr>
                              </m:ctrlPr>
                            </m:dPr>
                            <m:e>
                              <m:m>
                                <m:mPr>
                                  <m:mcs>
                                    <m:mc>
                                      <m:mcPr>
                                        <m:count m:val="2"/>
                                        <m:mcJc m:val="center"/>
                                      </m:mcPr>
                                    </m:mc>
                                  </m:mcs>
                                  <m:ctrlPr>
                                    <a:rPr lang="en-GB" sz="1600" i="1">
                                      <a:latin typeface="Cambria Math" panose="02040503050406030204" pitchFamily="18" charset="0"/>
                                    </a:rPr>
                                  </m:ctrlPr>
                                </m:mPr>
                                <m:mr>
                                  <m:e>
                                    <m:r>
                                      <m:rPr>
                                        <m:brk m:alnAt="7"/>
                                      </m:rPr>
                                      <a:rPr lang="en-US" sz="1600" i="1">
                                        <a:latin typeface="Cambria Math" panose="02040503050406030204" pitchFamily="18" charset="0"/>
                                      </a:rPr>
                                      <m:t>𝑣</m:t>
                                    </m:r>
                                  </m:e>
                                  <m:e>
                                    <m:r>
                                      <a:rPr lang="en-GB" sz="1600" i="1">
                                        <a:latin typeface="Cambria Math"/>
                                      </a:rPr>
                                      <m:t>𝜔</m:t>
                                    </m:r>
                                  </m:e>
                                </m:mr>
                              </m:m>
                            </m:e>
                          </m:d>
                        </m:e>
                        <m:sup>
                          <m:r>
                            <a:rPr lang="en-GB" sz="1600" i="1">
                              <a:latin typeface="Cambria Math"/>
                            </a:rPr>
                            <m:t>𝑇</m:t>
                          </m:r>
                        </m:sup>
                      </m:sSup>
                    </m:oMath>
                  </m:oMathPara>
                </a14:m>
                <a:endParaRPr lang="en-GB" sz="1400" dirty="0"/>
              </a:p>
              <a:p>
                <a:pPr marL="0" indent="0">
                  <a:buNone/>
                </a:pPr>
                <a:endParaRPr lang="en-GB" sz="1600" dirty="0"/>
              </a:p>
              <a:p>
                <a:pPr marL="0" indent="0">
                  <a:buNone/>
                </a:pPr>
                <a:endParaRPr lang="en-GB" sz="1600" dirty="0"/>
              </a:p>
              <a:p>
                <a:pPr marL="0" indent="0">
                  <a:buNone/>
                </a:pPr>
                <a:endParaRPr lang="en-GB" sz="2400" dirty="0"/>
              </a:p>
              <a:p>
                <a:pPr marL="0" indent="0">
                  <a:buNone/>
                </a:pPr>
                <a:endParaRPr lang="en-GB" sz="2400" dirty="0"/>
              </a:p>
            </p:txBody>
          </p:sp>
        </mc:Choice>
        <mc:Fallback xmlns="">
          <p:sp>
            <p:nvSpPr>
              <p:cNvPr id="13" name="Content Placeholder 2"/>
              <p:cNvSpPr>
                <a:spLocks noGrp="1" noRot="1" noChangeAspect="1" noMove="1" noResize="1" noEditPoints="1" noAdjustHandles="1" noChangeArrowheads="1" noChangeShapeType="1" noTextEdit="1"/>
              </p:cNvSpPr>
              <p:nvPr>
                <p:ph sz="half" idx="1"/>
              </p:nvPr>
            </p:nvSpPr>
            <p:spPr>
              <a:blipFill>
                <a:blip r:embed="rId3"/>
                <a:stretch>
                  <a:fillRect l="-706"/>
                </a:stretch>
              </a:blipFill>
            </p:spPr>
            <p:txBody>
              <a:bodyPr/>
              <a:lstStyle/>
              <a:p>
                <a:r>
                  <a:rPr lang="en-GB">
                    <a:noFill/>
                  </a:rPr>
                  <a:t> </a:t>
                </a:r>
              </a:p>
            </p:txBody>
          </p:sp>
        </mc:Fallback>
      </mc:AlternateContent>
      <p:pic>
        <p:nvPicPr>
          <p:cNvPr id="16" name="Content Placeholder 15">
            <a:extLst>
              <a:ext uri="{FF2B5EF4-FFF2-40B4-BE49-F238E27FC236}">
                <a16:creationId xmlns:a16="http://schemas.microsoft.com/office/drawing/2014/main" id="{298480BE-17D3-F624-555C-7284E1DF751D}"/>
              </a:ext>
            </a:extLst>
          </p:cNvPr>
          <p:cNvPicPr>
            <a:picLocks noGrp="1" noChangeAspect="1"/>
          </p:cNvPicPr>
          <p:nvPr>
            <p:ph sz="half" idx="2"/>
          </p:nvPr>
        </p:nvPicPr>
        <p:blipFill>
          <a:blip r:embed="rId4"/>
          <a:stretch>
            <a:fillRect/>
          </a:stretch>
        </p:blipFill>
        <p:spPr>
          <a:xfrm>
            <a:off x="6172200" y="1966978"/>
            <a:ext cx="5181600" cy="4068631"/>
          </a:xfrm>
          <a:prstGeom prst="rect">
            <a:avLst/>
          </a:prstGeom>
        </p:spPr>
      </p:pic>
      <p:sp>
        <p:nvSpPr>
          <p:cNvPr id="6" name="Slide Number Placeholder 5"/>
          <p:cNvSpPr>
            <a:spLocks noGrp="1"/>
          </p:cNvSpPr>
          <p:nvPr>
            <p:ph type="sldNum" sz="quarter" idx="12"/>
          </p:nvPr>
        </p:nvSpPr>
        <p:spPr/>
        <p:txBody>
          <a:bodyPr/>
          <a:lstStyle/>
          <a:p>
            <a:fld id="{D5838E8C-4238-6B40-A148-DC91294B279B}" type="slidenum">
              <a:rPr lang="en-US" smtClean="0"/>
              <a:t>10</a:t>
            </a:fld>
            <a:endParaRPr lang="en-US" dirty="0"/>
          </a:p>
        </p:txBody>
      </p:sp>
      <p:sp>
        <p:nvSpPr>
          <p:cNvPr id="2" name="Title 1">
            <a:extLst>
              <a:ext uri="{FF2B5EF4-FFF2-40B4-BE49-F238E27FC236}">
                <a16:creationId xmlns:a16="http://schemas.microsoft.com/office/drawing/2014/main" id="{B914A9C0-7445-B53E-5A64-5BAAC177F3AA}"/>
              </a:ext>
            </a:extLst>
          </p:cNvPr>
          <p:cNvSpPr>
            <a:spLocks noGrp="1"/>
          </p:cNvSpPr>
          <p:nvPr>
            <p:ph type="title"/>
          </p:nvPr>
        </p:nvSpPr>
        <p:spPr/>
        <p:txBody>
          <a:bodyPr>
            <a:normAutofit/>
          </a:bodyPr>
          <a:lstStyle/>
          <a:p>
            <a:r>
              <a:rPr lang="en-GB" dirty="0"/>
              <a:t>Motion-based Localisation </a:t>
            </a:r>
            <a:br>
              <a:rPr lang="en-GB" dirty="0"/>
            </a:br>
            <a:r>
              <a:rPr lang="en-GB" dirty="0"/>
              <a:t>(Dead Reckoning)</a:t>
            </a:r>
          </a:p>
        </p:txBody>
      </p:sp>
    </p:spTree>
    <p:extLst>
      <p:ext uri="{BB962C8B-B14F-4D97-AF65-F5344CB8AC3E}">
        <p14:creationId xmlns:p14="http://schemas.microsoft.com/office/powerpoint/2010/main" val="611336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32D52E2-151D-E46E-73E5-4B2534BCB7D2}"/>
                  </a:ext>
                </a:extLst>
              </p:cNvPr>
              <p:cNvSpPr>
                <a:spLocks noGrp="1"/>
              </p:cNvSpPr>
              <p:nvPr>
                <p:ph sz="half" idx="1"/>
              </p:nvPr>
            </p:nvSpPr>
            <p:spPr>
              <a:xfrm>
                <a:off x="290287" y="1485106"/>
                <a:ext cx="5729514" cy="5032375"/>
              </a:xfrm>
            </p:spPr>
            <p:txBody>
              <a:bodyPr>
                <a:normAutofit fontScale="25000" lnSpcReduction="20000"/>
              </a:bodyPr>
              <a:lstStyle/>
              <a:p>
                <a:pPr>
                  <a:lnSpc>
                    <a:spcPct val="170000"/>
                  </a:lnSpc>
                </a:pPr>
                <a:r>
                  <a:rPr lang="en-GB" sz="5600" dirty="0"/>
                  <a:t>If </a:t>
                </a:r>
                <a14:m>
                  <m:oMath xmlns:m="http://schemas.openxmlformats.org/officeDocument/2006/math">
                    <m:r>
                      <m:rPr>
                        <m:sty m:val="p"/>
                      </m:rPr>
                      <a:rPr lang="en-GB" sz="5600">
                        <a:latin typeface="Cambria Math"/>
                      </a:rPr>
                      <m:t>Δ</m:t>
                    </m:r>
                    <m:r>
                      <a:rPr lang="en-GB" sz="5600" i="1">
                        <a:latin typeface="Cambria Math"/>
                      </a:rPr>
                      <m:t>𝑡</m:t>
                    </m:r>
                  </m:oMath>
                </a14:m>
                <a:r>
                  <a:rPr lang="en-GB" sz="5600" dirty="0"/>
                  <a:t> is the sampling time, then it is possible to compute the incremental linear and angular displacements, </a:t>
                </a:r>
                <a14:m>
                  <m:oMath xmlns:m="http://schemas.openxmlformats.org/officeDocument/2006/math">
                    <m:r>
                      <a:rPr lang="en-GB" sz="5600" i="1">
                        <a:latin typeface="Cambria Math"/>
                      </a:rPr>
                      <m:t>∆</m:t>
                    </m:r>
                    <m:r>
                      <a:rPr lang="en-GB" sz="5600" i="1">
                        <a:latin typeface="Cambria Math"/>
                      </a:rPr>
                      <m:t>𝑑</m:t>
                    </m:r>
                  </m:oMath>
                </a14:m>
                <a:r>
                  <a:rPr lang="en-GB" sz="5600" dirty="0"/>
                  <a:t> and </a:t>
                </a:r>
                <a14:m>
                  <m:oMath xmlns:m="http://schemas.openxmlformats.org/officeDocument/2006/math">
                    <m:r>
                      <a:rPr lang="en-GB" sz="5600" i="1">
                        <a:latin typeface="Cambria Math"/>
                      </a:rPr>
                      <m:t>∆</m:t>
                    </m:r>
                    <m:r>
                      <a:rPr lang="en-GB" sz="5600" i="1">
                        <a:latin typeface="Cambria Math"/>
                      </a:rPr>
                      <m:t>𝜃</m:t>
                    </m:r>
                  </m:oMath>
                </a14:m>
                <a:r>
                  <a:rPr lang="en-GB" sz="5600" dirty="0"/>
                  <a:t>, as follows:</a:t>
                </a:r>
              </a:p>
              <a:p>
                <a:pPr marL="0" indent="0" algn="ctr">
                  <a:lnSpc>
                    <a:spcPct val="170000"/>
                  </a:lnSpc>
                  <a:buNone/>
                </a:pPr>
                <a14:m>
                  <m:oMath xmlns:m="http://schemas.openxmlformats.org/officeDocument/2006/math">
                    <m:r>
                      <m:rPr>
                        <m:sty m:val="p"/>
                      </m:rPr>
                      <a:rPr lang="en-GB" sz="5600" smtClean="0">
                        <a:latin typeface="Cambria Math"/>
                      </a:rPr>
                      <m:t>Δ</m:t>
                    </m:r>
                    <m:r>
                      <a:rPr lang="en-GB" sz="5600" i="1">
                        <a:latin typeface="Cambria Math"/>
                      </a:rPr>
                      <m:t>𝑑</m:t>
                    </m:r>
                    <m:r>
                      <a:rPr lang="en-GB" sz="5600" b="0" i="1" smtClean="0">
                        <a:latin typeface="Cambria Math" panose="02040503050406030204" pitchFamily="18" charset="0"/>
                      </a:rPr>
                      <m:t>=</m:t>
                    </m:r>
                    <m:r>
                      <a:rPr lang="en-US" sz="5600" b="0" i="1" smtClean="0">
                        <a:latin typeface="Cambria Math" panose="02040503050406030204" pitchFamily="18" charset="0"/>
                      </a:rPr>
                      <m:t>𝑣</m:t>
                    </m:r>
                    <m:r>
                      <a:rPr lang="en-GB" sz="5600" b="0" i="1" smtClean="0">
                        <a:latin typeface="Cambria Math" panose="02040503050406030204" pitchFamily="18" charset="0"/>
                        <a:ea typeface="Cambria Math" panose="02040503050406030204" pitchFamily="18" charset="0"/>
                      </a:rPr>
                      <m:t>∙</m:t>
                    </m:r>
                    <m:r>
                      <m:rPr>
                        <m:sty m:val="p"/>
                      </m:rPr>
                      <a:rPr lang="el-GR" sz="5600" b="0" i="1" smtClean="0">
                        <a:latin typeface="Cambria Math" panose="02040503050406030204" pitchFamily="18" charset="0"/>
                        <a:ea typeface="Cambria Math" panose="02040503050406030204" pitchFamily="18" charset="0"/>
                      </a:rPr>
                      <m:t>Δ</m:t>
                    </m:r>
                    <m:r>
                      <a:rPr lang="en-GB" sz="5600" b="0" i="1" smtClean="0">
                        <a:latin typeface="Cambria Math" panose="02040503050406030204" pitchFamily="18" charset="0"/>
                        <a:ea typeface="Cambria Math" panose="02040503050406030204" pitchFamily="18" charset="0"/>
                      </a:rPr>
                      <m:t>𝑡</m:t>
                    </m:r>
                  </m:oMath>
                </a14:m>
                <a:r>
                  <a:rPr lang="en-GB" sz="5600" dirty="0"/>
                  <a:t> 		</a:t>
                </a:r>
                <a14:m>
                  <m:oMath xmlns:m="http://schemas.openxmlformats.org/officeDocument/2006/math">
                    <m:r>
                      <m:rPr>
                        <m:sty m:val="p"/>
                      </m:rPr>
                      <a:rPr lang="en-GB" sz="5600">
                        <a:latin typeface="Cambria Math"/>
                      </a:rPr>
                      <m:t>Δ</m:t>
                    </m:r>
                    <m:r>
                      <a:rPr lang="en-GB" sz="5600" i="1">
                        <a:latin typeface="Cambria Math" panose="02040503050406030204" pitchFamily="18" charset="0"/>
                        <a:ea typeface="Cambria Math" panose="02040503050406030204" pitchFamily="18" charset="0"/>
                      </a:rPr>
                      <m:t>𝜃</m:t>
                    </m:r>
                    <m:r>
                      <a:rPr lang="en-GB" sz="5600" i="1">
                        <a:latin typeface="Cambria Math" panose="02040503050406030204" pitchFamily="18" charset="0"/>
                      </a:rPr>
                      <m:t>=</m:t>
                    </m:r>
                    <m:r>
                      <a:rPr lang="en-GB" sz="5600" i="1">
                        <a:latin typeface="Cambria Math" panose="02040503050406030204" pitchFamily="18" charset="0"/>
                        <a:ea typeface="Cambria Math" panose="02040503050406030204" pitchFamily="18" charset="0"/>
                      </a:rPr>
                      <m:t>𝜔</m:t>
                    </m:r>
                    <m:r>
                      <a:rPr lang="en-GB" sz="5600" i="1">
                        <a:latin typeface="Cambria Math" panose="02040503050406030204" pitchFamily="18" charset="0"/>
                        <a:ea typeface="Cambria Math" panose="02040503050406030204" pitchFamily="18" charset="0"/>
                      </a:rPr>
                      <m:t>∙</m:t>
                    </m:r>
                    <m:r>
                      <m:rPr>
                        <m:sty m:val="p"/>
                      </m:rPr>
                      <a:rPr lang="el-GR" sz="5600" i="1">
                        <a:latin typeface="Cambria Math" panose="02040503050406030204" pitchFamily="18" charset="0"/>
                        <a:ea typeface="Cambria Math" panose="02040503050406030204" pitchFamily="18" charset="0"/>
                      </a:rPr>
                      <m:t>Δ</m:t>
                    </m:r>
                    <m:r>
                      <a:rPr lang="en-GB" sz="5600" i="1">
                        <a:latin typeface="Cambria Math" panose="02040503050406030204" pitchFamily="18" charset="0"/>
                        <a:ea typeface="Cambria Math" panose="02040503050406030204" pitchFamily="18" charset="0"/>
                      </a:rPr>
                      <m:t>𝑡</m:t>
                    </m:r>
                  </m:oMath>
                </a14:m>
                <a:endParaRPr lang="en-GB" sz="5600" dirty="0"/>
              </a:p>
              <a:p>
                <a:pPr marL="0" indent="0">
                  <a:lnSpc>
                    <a:spcPct val="170000"/>
                  </a:lnSpc>
                  <a:buNone/>
                </a:pPr>
                <a14:m>
                  <m:oMathPara xmlns:m="http://schemas.openxmlformats.org/officeDocument/2006/math">
                    <m:oMathParaPr>
                      <m:jc m:val="centerGroup"/>
                    </m:oMathParaPr>
                    <m:oMath xmlns:m="http://schemas.openxmlformats.org/officeDocument/2006/math">
                      <m:d>
                        <m:dPr>
                          <m:begChr m:val="["/>
                          <m:endChr m:val="]"/>
                          <m:ctrlPr>
                            <a:rPr lang="en-GB" sz="5600" i="1" smtClean="0">
                              <a:latin typeface="Cambria Math" panose="02040503050406030204" pitchFamily="18" charset="0"/>
                            </a:rPr>
                          </m:ctrlPr>
                        </m:dPr>
                        <m:e>
                          <m:m>
                            <m:mPr>
                              <m:mcs>
                                <m:mc>
                                  <m:mcPr>
                                    <m:count m:val="1"/>
                                    <m:mcJc m:val="center"/>
                                  </m:mcPr>
                                </m:mc>
                              </m:mcs>
                              <m:ctrlPr>
                                <a:rPr lang="en-GB" sz="5600" i="1">
                                  <a:latin typeface="Cambria Math" panose="02040503050406030204" pitchFamily="18" charset="0"/>
                                </a:rPr>
                              </m:ctrlPr>
                            </m:mPr>
                            <m:mr>
                              <m:e>
                                <m:r>
                                  <m:rPr>
                                    <m:sty m:val="p"/>
                                  </m:rPr>
                                  <a:rPr lang="en-GB" sz="5600">
                                    <a:latin typeface="Cambria Math"/>
                                  </a:rPr>
                                  <m:t>Δ</m:t>
                                </m:r>
                                <m:r>
                                  <a:rPr lang="en-GB" sz="5600" i="1">
                                    <a:latin typeface="Cambria Math"/>
                                  </a:rPr>
                                  <m:t>𝑑</m:t>
                                </m:r>
                              </m:e>
                            </m:mr>
                            <m:mr>
                              <m:e>
                                <m:r>
                                  <m:rPr>
                                    <m:sty m:val="p"/>
                                  </m:rPr>
                                  <a:rPr lang="en-GB" sz="5600">
                                    <a:latin typeface="Cambria Math"/>
                                  </a:rPr>
                                  <m:t>Δ</m:t>
                                </m:r>
                                <m:r>
                                  <a:rPr lang="en-GB" sz="5600" i="1">
                                    <a:latin typeface="Cambria Math"/>
                                  </a:rPr>
                                  <m:t>𝜃</m:t>
                                </m:r>
                              </m:e>
                            </m:mr>
                          </m:m>
                        </m:e>
                      </m:d>
                      <m:r>
                        <a:rPr lang="en-GB" sz="5600" i="1">
                          <a:latin typeface="Cambria Math"/>
                        </a:rPr>
                        <m:t>=</m:t>
                      </m:r>
                      <m:d>
                        <m:dPr>
                          <m:begChr m:val="["/>
                          <m:endChr m:val="]"/>
                          <m:ctrlPr>
                            <a:rPr lang="en-GB" sz="5600" i="1">
                              <a:latin typeface="Cambria Math" panose="02040503050406030204" pitchFamily="18" charset="0"/>
                            </a:rPr>
                          </m:ctrlPr>
                        </m:dPr>
                        <m:e>
                          <m:m>
                            <m:mPr>
                              <m:mcs>
                                <m:mc>
                                  <m:mcPr>
                                    <m:count m:val="2"/>
                                    <m:mcJc m:val="center"/>
                                  </m:mcPr>
                                </m:mc>
                              </m:mcs>
                              <m:ctrlPr>
                                <a:rPr lang="en-GB" sz="5600" i="1">
                                  <a:latin typeface="Cambria Math" panose="02040503050406030204" pitchFamily="18" charset="0"/>
                                </a:rPr>
                              </m:ctrlPr>
                            </m:mPr>
                            <m:mr>
                              <m:e>
                                <m:r>
                                  <a:rPr lang="en-GB" sz="5600" i="1">
                                    <a:latin typeface="Cambria Math"/>
                                  </a:rPr>
                                  <m:t>1/2</m:t>
                                </m:r>
                              </m:e>
                              <m:e>
                                <m:r>
                                  <a:rPr lang="en-GB" sz="5600" i="1">
                                    <a:latin typeface="Cambria Math"/>
                                  </a:rPr>
                                  <m:t>1/2</m:t>
                                </m:r>
                              </m:e>
                            </m:mr>
                            <m:mr>
                              <m:e>
                                <m:r>
                                  <a:rPr lang="en-GB" sz="5600" i="1">
                                    <a:latin typeface="Cambria Math"/>
                                  </a:rPr>
                                  <m:t>1/</m:t>
                                </m:r>
                                <m:r>
                                  <a:rPr lang="en-GB" sz="5600" i="1">
                                    <a:latin typeface="Cambria Math"/>
                                  </a:rPr>
                                  <m:t>𝑙</m:t>
                                </m:r>
                              </m:e>
                              <m:e>
                                <m:r>
                                  <a:rPr lang="en-GB" sz="5600" i="1">
                                    <a:latin typeface="Cambria Math"/>
                                  </a:rPr>
                                  <m:t>−1/</m:t>
                                </m:r>
                                <m:r>
                                  <a:rPr lang="en-GB" sz="5600" i="1">
                                    <a:latin typeface="Cambria Math"/>
                                  </a:rPr>
                                  <m:t>𝑙</m:t>
                                </m:r>
                              </m:e>
                            </m:mr>
                          </m:m>
                        </m:e>
                      </m:d>
                      <m:d>
                        <m:dPr>
                          <m:begChr m:val="["/>
                          <m:endChr m:val="]"/>
                          <m:ctrlPr>
                            <a:rPr lang="en-GB" sz="5600" i="1">
                              <a:latin typeface="Cambria Math" panose="02040503050406030204" pitchFamily="18" charset="0"/>
                            </a:rPr>
                          </m:ctrlPr>
                        </m:dPr>
                        <m:e>
                          <m:m>
                            <m:mPr>
                              <m:mcs>
                                <m:mc>
                                  <m:mcPr>
                                    <m:count m:val="1"/>
                                    <m:mcJc m:val="center"/>
                                  </m:mcPr>
                                </m:mc>
                              </m:mcs>
                              <m:ctrlPr>
                                <a:rPr lang="en-GB" sz="5600" i="1">
                                  <a:latin typeface="Cambria Math" panose="02040503050406030204" pitchFamily="18" charset="0"/>
                                </a:rPr>
                              </m:ctrlPr>
                            </m:mPr>
                            <m:mr>
                              <m:e>
                                <m:sSub>
                                  <m:sSubPr>
                                    <m:ctrlPr>
                                      <a:rPr lang="en-GB" sz="5600" i="1">
                                        <a:latin typeface="Cambria Math" panose="02040503050406030204" pitchFamily="18" charset="0"/>
                                      </a:rPr>
                                    </m:ctrlPr>
                                  </m:sSubPr>
                                  <m:e>
                                    <m:r>
                                      <m:rPr>
                                        <m:sty m:val="p"/>
                                      </m:rPr>
                                      <a:rPr lang="en-GB" sz="5600">
                                        <a:latin typeface="Cambria Math"/>
                                      </a:rPr>
                                      <m:t>Δ</m:t>
                                    </m:r>
                                    <m:r>
                                      <a:rPr lang="en-GB" sz="5600" i="1">
                                        <a:latin typeface="Cambria Math"/>
                                      </a:rPr>
                                      <m:t>𝑑</m:t>
                                    </m:r>
                                  </m:e>
                                  <m:sub>
                                    <m:r>
                                      <a:rPr lang="en-GB" sz="5600" i="1">
                                        <a:latin typeface="Cambria Math"/>
                                      </a:rPr>
                                      <m:t>𝑟</m:t>
                                    </m:r>
                                  </m:sub>
                                </m:sSub>
                              </m:e>
                            </m:mr>
                            <m:mr>
                              <m:e>
                                <m:sSub>
                                  <m:sSubPr>
                                    <m:ctrlPr>
                                      <a:rPr lang="en-GB" sz="5600" i="1">
                                        <a:latin typeface="Cambria Math" panose="02040503050406030204" pitchFamily="18" charset="0"/>
                                      </a:rPr>
                                    </m:ctrlPr>
                                  </m:sSubPr>
                                  <m:e>
                                    <m:r>
                                      <m:rPr>
                                        <m:sty m:val="p"/>
                                      </m:rPr>
                                      <a:rPr lang="en-GB" sz="5600">
                                        <a:latin typeface="Cambria Math"/>
                                      </a:rPr>
                                      <m:t>Δ</m:t>
                                    </m:r>
                                    <m:r>
                                      <a:rPr lang="en-GB" sz="5600" i="1">
                                        <a:latin typeface="Cambria Math"/>
                                      </a:rPr>
                                      <m:t>𝑑</m:t>
                                    </m:r>
                                  </m:e>
                                  <m:sub>
                                    <m:r>
                                      <a:rPr lang="en-GB" sz="5600" i="1">
                                        <a:latin typeface="Cambria Math"/>
                                      </a:rPr>
                                      <m:t>𝑙</m:t>
                                    </m:r>
                                  </m:sub>
                                </m:sSub>
                              </m:e>
                            </m:mr>
                          </m:m>
                        </m:e>
                      </m:d>
                    </m:oMath>
                  </m:oMathPara>
                </a14:m>
                <a:endParaRPr lang="en-GB" sz="5600" dirty="0"/>
              </a:p>
              <a:p>
                <a:pPr marL="0" indent="0">
                  <a:lnSpc>
                    <a:spcPct val="170000"/>
                  </a:lnSpc>
                  <a:buNone/>
                </a:pPr>
                <a:r>
                  <a:rPr lang="en-GB" sz="5600" dirty="0"/>
                  <a:t>To compute the pose of the robot at any given time step, the kinematic model must be numerically integrated.</a:t>
                </a:r>
              </a:p>
              <a:p>
                <a:pPr marL="0" indent="0">
                  <a:lnSpc>
                    <a:spcPct val="170000"/>
                  </a:lnSpc>
                  <a:buNone/>
                </a:pPr>
                <a:r>
                  <a:rPr lang="en-GB" sz="5600" dirty="0"/>
                  <a:t> This approximation follows the </a:t>
                </a:r>
                <a:r>
                  <a:rPr lang="en-GB" sz="5600" b="1" dirty="0"/>
                  <a:t>Markov assumption</a:t>
                </a:r>
                <a:r>
                  <a:rPr lang="en-GB" sz="5600" dirty="0"/>
                  <a:t> where the current robot pose depends only on the previous pose and the input velocities.</a:t>
                </a:r>
              </a:p>
              <a:p>
                <a:pPr marL="0" indent="0">
                  <a:lnSpc>
                    <a:spcPct val="120000"/>
                  </a:lnSpc>
                  <a:buNone/>
                </a:pPr>
                <a14:m>
                  <m:oMathPara xmlns:m="http://schemas.openxmlformats.org/officeDocument/2006/math">
                    <m:oMathParaPr>
                      <m:jc m:val="centerGroup"/>
                    </m:oMathParaPr>
                    <m:oMath xmlns:m="http://schemas.openxmlformats.org/officeDocument/2006/math">
                      <m:d>
                        <m:dPr>
                          <m:begChr m:val="["/>
                          <m:endChr m:val="]"/>
                          <m:ctrlPr>
                            <a:rPr lang="en-GB" sz="5600" i="1" smtClean="0">
                              <a:latin typeface="Cambria Math" panose="02040503050406030204" pitchFamily="18" charset="0"/>
                            </a:rPr>
                          </m:ctrlPr>
                        </m:dPr>
                        <m:e>
                          <m:m>
                            <m:mPr>
                              <m:mcs>
                                <m:mc>
                                  <m:mcPr>
                                    <m:count m:val="1"/>
                                    <m:mcJc m:val="center"/>
                                  </m:mcPr>
                                </m:mc>
                              </m:mcs>
                              <m:ctrlPr>
                                <a:rPr lang="en-GB" sz="5600" i="1">
                                  <a:latin typeface="Cambria Math" panose="02040503050406030204" pitchFamily="18" charset="0"/>
                                </a:rPr>
                              </m:ctrlPr>
                            </m:mPr>
                            <m:mr>
                              <m:e>
                                <m:sSub>
                                  <m:sSubPr>
                                    <m:ctrlPr>
                                      <a:rPr lang="en-GB" sz="5600" i="1">
                                        <a:latin typeface="Cambria Math" panose="02040503050406030204" pitchFamily="18" charset="0"/>
                                      </a:rPr>
                                    </m:ctrlPr>
                                  </m:sSubPr>
                                  <m:e>
                                    <m:r>
                                      <a:rPr lang="en-GB" sz="5600" i="1">
                                        <a:latin typeface="Cambria Math"/>
                                      </a:rPr>
                                      <m:t>𝑠</m:t>
                                    </m:r>
                                  </m:e>
                                  <m:sub>
                                    <m:r>
                                      <a:rPr lang="en-GB" sz="5600" i="1">
                                        <a:latin typeface="Cambria Math"/>
                                      </a:rPr>
                                      <m:t>𝑥</m:t>
                                    </m:r>
                                    <m:r>
                                      <a:rPr lang="en-GB" sz="5600" i="1">
                                        <a:latin typeface="Cambria Math"/>
                                      </a:rPr>
                                      <m:t>,</m:t>
                                    </m:r>
                                    <m:r>
                                      <a:rPr lang="en-GB" sz="5600" i="1">
                                        <a:latin typeface="Cambria Math"/>
                                      </a:rPr>
                                      <m:t>𝑘</m:t>
                                    </m:r>
                                  </m:sub>
                                </m:sSub>
                              </m:e>
                            </m:mr>
                            <m:mr>
                              <m:e>
                                <m:sSub>
                                  <m:sSubPr>
                                    <m:ctrlPr>
                                      <a:rPr lang="en-GB" sz="5600" i="1">
                                        <a:latin typeface="Cambria Math" panose="02040503050406030204" pitchFamily="18" charset="0"/>
                                      </a:rPr>
                                    </m:ctrlPr>
                                  </m:sSubPr>
                                  <m:e>
                                    <m:r>
                                      <a:rPr lang="en-GB" sz="5600" i="1">
                                        <a:latin typeface="Cambria Math"/>
                                      </a:rPr>
                                      <m:t>𝑠</m:t>
                                    </m:r>
                                  </m:e>
                                  <m:sub>
                                    <m:r>
                                      <a:rPr lang="en-GB" sz="5600" i="1">
                                        <a:latin typeface="Cambria Math"/>
                                      </a:rPr>
                                      <m:t>𝑦</m:t>
                                    </m:r>
                                    <m:r>
                                      <a:rPr lang="en-GB" sz="5600" i="1">
                                        <a:latin typeface="Cambria Math"/>
                                      </a:rPr>
                                      <m:t>,</m:t>
                                    </m:r>
                                    <m:r>
                                      <a:rPr lang="en-GB" sz="5600" i="1">
                                        <a:latin typeface="Cambria Math"/>
                                      </a:rPr>
                                      <m:t>𝑘</m:t>
                                    </m:r>
                                  </m:sub>
                                </m:sSub>
                              </m:e>
                            </m:mr>
                            <m:mr>
                              <m:e>
                                <m:sSub>
                                  <m:sSubPr>
                                    <m:ctrlPr>
                                      <a:rPr lang="en-GB" sz="5600" i="1">
                                        <a:latin typeface="Cambria Math" panose="02040503050406030204" pitchFamily="18" charset="0"/>
                                      </a:rPr>
                                    </m:ctrlPr>
                                  </m:sSubPr>
                                  <m:e>
                                    <m:r>
                                      <a:rPr lang="en-GB" sz="5600" i="1">
                                        <a:latin typeface="Cambria Math"/>
                                      </a:rPr>
                                      <m:t>𝑠</m:t>
                                    </m:r>
                                  </m:e>
                                  <m:sub>
                                    <m:r>
                                      <a:rPr lang="en-GB" sz="5600" i="1">
                                        <a:latin typeface="Cambria Math"/>
                                      </a:rPr>
                                      <m:t>𝜃</m:t>
                                    </m:r>
                                    <m:r>
                                      <a:rPr lang="en-GB" sz="5600" i="1">
                                        <a:latin typeface="Cambria Math"/>
                                      </a:rPr>
                                      <m:t>,</m:t>
                                    </m:r>
                                    <m:r>
                                      <a:rPr lang="en-GB" sz="5600" i="1">
                                        <a:latin typeface="Cambria Math"/>
                                      </a:rPr>
                                      <m:t>𝑘</m:t>
                                    </m:r>
                                  </m:sub>
                                </m:sSub>
                              </m:e>
                            </m:mr>
                          </m:m>
                        </m:e>
                      </m:d>
                      <m:r>
                        <a:rPr lang="en-GB" sz="5600" i="1">
                          <a:latin typeface="Cambria Math"/>
                        </a:rPr>
                        <m:t>=</m:t>
                      </m:r>
                      <m:d>
                        <m:dPr>
                          <m:begChr m:val="["/>
                          <m:endChr m:val="]"/>
                          <m:ctrlPr>
                            <a:rPr lang="en-GB" sz="5600" i="1">
                              <a:latin typeface="Cambria Math" panose="02040503050406030204" pitchFamily="18" charset="0"/>
                            </a:rPr>
                          </m:ctrlPr>
                        </m:dPr>
                        <m:e>
                          <m:m>
                            <m:mPr>
                              <m:mcs>
                                <m:mc>
                                  <m:mcPr>
                                    <m:count m:val="1"/>
                                    <m:mcJc m:val="center"/>
                                  </m:mcPr>
                                </m:mc>
                              </m:mcs>
                              <m:ctrlPr>
                                <a:rPr lang="en-GB" sz="5600" i="1">
                                  <a:latin typeface="Cambria Math" panose="02040503050406030204" pitchFamily="18" charset="0"/>
                                </a:rPr>
                              </m:ctrlPr>
                            </m:mPr>
                            <m:mr>
                              <m:e>
                                <m:sSub>
                                  <m:sSubPr>
                                    <m:ctrlPr>
                                      <a:rPr lang="en-GB" sz="5600" i="1">
                                        <a:latin typeface="Cambria Math" panose="02040503050406030204" pitchFamily="18" charset="0"/>
                                      </a:rPr>
                                    </m:ctrlPr>
                                  </m:sSubPr>
                                  <m:e>
                                    <m:r>
                                      <a:rPr lang="en-GB" sz="5600" i="1">
                                        <a:latin typeface="Cambria Math"/>
                                      </a:rPr>
                                      <m:t>𝑠</m:t>
                                    </m:r>
                                  </m:e>
                                  <m:sub>
                                    <m:r>
                                      <a:rPr lang="en-GB" sz="5600" i="1">
                                        <a:latin typeface="Cambria Math"/>
                                      </a:rPr>
                                      <m:t>𝑥</m:t>
                                    </m:r>
                                    <m:r>
                                      <a:rPr lang="en-GB" sz="5600" i="1">
                                        <a:latin typeface="Cambria Math"/>
                                      </a:rPr>
                                      <m:t>,</m:t>
                                    </m:r>
                                    <m:r>
                                      <a:rPr lang="en-GB" sz="5600" i="1">
                                        <a:latin typeface="Cambria Math"/>
                                      </a:rPr>
                                      <m:t>𝑘</m:t>
                                    </m:r>
                                    <m:r>
                                      <a:rPr lang="en-GB" sz="5600" i="1">
                                        <a:latin typeface="Cambria Math"/>
                                      </a:rPr>
                                      <m:t>−1</m:t>
                                    </m:r>
                                  </m:sub>
                                </m:sSub>
                              </m:e>
                            </m:mr>
                            <m:mr>
                              <m:e>
                                <m:sSub>
                                  <m:sSubPr>
                                    <m:ctrlPr>
                                      <a:rPr lang="en-GB" sz="5600" i="1">
                                        <a:latin typeface="Cambria Math" panose="02040503050406030204" pitchFamily="18" charset="0"/>
                                      </a:rPr>
                                    </m:ctrlPr>
                                  </m:sSubPr>
                                  <m:e>
                                    <m:r>
                                      <a:rPr lang="en-GB" sz="5600" i="1">
                                        <a:latin typeface="Cambria Math"/>
                                      </a:rPr>
                                      <m:t>𝑠</m:t>
                                    </m:r>
                                  </m:e>
                                  <m:sub>
                                    <m:r>
                                      <a:rPr lang="en-GB" sz="5600" i="1">
                                        <a:latin typeface="Cambria Math"/>
                                      </a:rPr>
                                      <m:t>𝑦</m:t>
                                    </m:r>
                                    <m:r>
                                      <a:rPr lang="en-GB" sz="5600" i="1">
                                        <a:latin typeface="Cambria Math"/>
                                      </a:rPr>
                                      <m:t>,</m:t>
                                    </m:r>
                                    <m:r>
                                      <a:rPr lang="en-GB" sz="5600" i="1">
                                        <a:latin typeface="Cambria Math"/>
                                      </a:rPr>
                                      <m:t>𝑘</m:t>
                                    </m:r>
                                    <m:r>
                                      <a:rPr lang="en-GB" sz="5600" i="1">
                                        <a:latin typeface="Cambria Math"/>
                                      </a:rPr>
                                      <m:t>−1</m:t>
                                    </m:r>
                                  </m:sub>
                                </m:sSub>
                              </m:e>
                            </m:mr>
                            <m:mr>
                              <m:e>
                                <m:sSub>
                                  <m:sSubPr>
                                    <m:ctrlPr>
                                      <a:rPr lang="en-GB" sz="5600" i="1">
                                        <a:latin typeface="Cambria Math" panose="02040503050406030204" pitchFamily="18" charset="0"/>
                                      </a:rPr>
                                    </m:ctrlPr>
                                  </m:sSubPr>
                                  <m:e>
                                    <m:r>
                                      <a:rPr lang="en-GB" sz="5600" i="1">
                                        <a:latin typeface="Cambria Math"/>
                                      </a:rPr>
                                      <m:t>𝑠</m:t>
                                    </m:r>
                                  </m:e>
                                  <m:sub>
                                    <m:r>
                                      <a:rPr lang="en-GB" sz="5600" i="1">
                                        <a:latin typeface="Cambria Math"/>
                                      </a:rPr>
                                      <m:t>𝜃</m:t>
                                    </m:r>
                                    <m:r>
                                      <a:rPr lang="en-GB" sz="5600" i="1">
                                        <a:latin typeface="Cambria Math"/>
                                      </a:rPr>
                                      <m:t>,</m:t>
                                    </m:r>
                                    <m:r>
                                      <a:rPr lang="en-GB" sz="5600" i="1">
                                        <a:latin typeface="Cambria Math"/>
                                      </a:rPr>
                                      <m:t>𝑘</m:t>
                                    </m:r>
                                    <m:r>
                                      <a:rPr lang="en-GB" sz="5600" i="1">
                                        <a:latin typeface="Cambria Math"/>
                                      </a:rPr>
                                      <m:t>−1</m:t>
                                    </m:r>
                                  </m:sub>
                                </m:sSub>
                              </m:e>
                            </m:mr>
                          </m:m>
                        </m:e>
                      </m:d>
                      <m:r>
                        <a:rPr lang="en-GB" sz="5600" i="1">
                          <a:latin typeface="Cambria Math"/>
                        </a:rPr>
                        <m:t>+</m:t>
                      </m:r>
                      <m:d>
                        <m:dPr>
                          <m:begChr m:val="["/>
                          <m:endChr m:val="]"/>
                          <m:ctrlPr>
                            <a:rPr lang="en-GB" sz="5600" i="1">
                              <a:latin typeface="Cambria Math" panose="02040503050406030204" pitchFamily="18" charset="0"/>
                            </a:rPr>
                          </m:ctrlPr>
                        </m:dPr>
                        <m:e>
                          <m:m>
                            <m:mPr>
                              <m:mcs>
                                <m:mc>
                                  <m:mcPr>
                                    <m:count m:val="1"/>
                                    <m:mcJc m:val="center"/>
                                  </m:mcPr>
                                </m:mc>
                              </m:mcs>
                              <m:ctrlPr>
                                <a:rPr lang="en-GB" sz="5600" i="1">
                                  <a:latin typeface="Cambria Math" panose="02040503050406030204" pitchFamily="18" charset="0"/>
                                </a:rPr>
                              </m:ctrlPr>
                            </m:mPr>
                            <m:mr>
                              <m:e>
                                <m:r>
                                  <m:rPr>
                                    <m:sty m:val="p"/>
                                  </m:rPr>
                                  <a:rPr lang="en-GB" sz="5600">
                                    <a:latin typeface="Cambria Math"/>
                                  </a:rPr>
                                  <m:t>Δ</m:t>
                                </m:r>
                                <m:r>
                                  <a:rPr lang="en-GB" sz="5600" i="1">
                                    <a:latin typeface="Cambria Math"/>
                                  </a:rPr>
                                  <m:t>𝑑</m:t>
                                </m:r>
                                <m:func>
                                  <m:funcPr>
                                    <m:ctrlPr>
                                      <a:rPr lang="en-GB" sz="5600" i="1">
                                        <a:latin typeface="Cambria Math" panose="02040503050406030204" pitchFamily="18" charset="0"/>
                                      </a:rPr>
                                    </m:ctrlPr>
                                  </m:funcPr>
                                  <m:fName>
                                    <m:r>
                                      <m:rPr>
                                        <m:sty m:val="p"/>
                                      </m:rPr>
                                      <a:rPr lang="en-GB" sz="5600">
                                        <a:latin typeface="Cambria Math"/>
                                      </a:rPr>
                                      <m:t>cos</m:t>
                                    </m:r>
                                  </m:fName>
                                  <m:e>
                                    <m:d>
                                      <m:dPr>
                                        <m:ctrlPr>
                                          <a:rPr lang="en-GB" sz="5600" i="1">
                                            <a:latin typeface="Cambria Math" panose="02040503050406030204" pitchFamily="18" charset="0"/>
                                          </a:rPr>
                                        </m:ctrlPr>
                                      </m:dPr>
                                      <m:e>
                                        <m:sSub>
                                          <m:sSubPr>
                                            <m:ctrlPr>
                                              <a:rPr lang="en-GB" sz="5600" i="1">
                                                <a:latin typeface="Cambria Math" panose="02040503050406030204" pitchFamily="18" charset="0"/>
                                              </a:rPr>
                                            </m:ctrlPr>
                                          </m:sSubPr>
                                          <m:e>
                                            <m:r>
                                              <a:rPr lang="en-GB" sz="5600" i="1">
                                                <a:latin typeface="Cambria Math"/>
                                              </a:rPr>
                                              <m:t>𝑠</m:t>
                                            </m:r>
                                          </m:e>
                                          <m:sub>
                                            <m:r>
                                              <a:rPr lang="en-GB" sz="5600" i="1">
                                                <a:latin typeface="Cambria Math"/>
                                              </a:rPr>
                                              <m:t>𝜃</m:t>
                                            </m:r>
                                            <m:r>
                                              <a:rPr lang="en-GB" sz="5600" i="1">
                                                <a:latin typeface="Cambria Math"/>
                                              </a:rPr>
                                              <m:t>,</m:t>
                                            </m:r>
                                            <m:r>
                                              <a:rPr lang="en-GB" sz="5600" i="1">
                                                <a:latin typeface="Cambria Math"/>
                                              </a:rPr>
                                              <m:t>𝑘</m:t>
                                            </m:r>
                                            <m:r>
                                              <a:rPr lang="en-GB" sz="5600" i="1">
                                                <a:latin typeface="Cambria Math"/>
                                              </a:rPr>
                                              <m:t>−1</m:t>
                                            </m:r>
                                          </m:sub>
                                        </m:sSub>
                                      </m:e>
                                    </m:d>
                                  </m:e>
                                </m:func>
                              </m:e>
                            </m:mr>
                            <m:mr>
                              <m:e>
                                <m:r>
                                  <m:rPr>
                                    <m:sty m:val="p"/>
                                  </m:rPr>
                                  <a:rPr lang="en-GB" sz="5600">
                                    <a:latin typeface="Cambria Math"/>
                                  </a:rPr>
                                  <m:t>Δ</m:t>
                                </m:r>
                                <m:r>
                                  <a:rPr lang="en-GB" sz="5600" i="1">
                                    <a:latin typeface="Cambria Math"/>
                                  </a:rPr>
                                  <m:t>𝑑</m:t>
                                </m:r>
                                <m:func>
                                  <m:funcPr>
                                    <m:ctrlPr>
                                      <a:rPr lang="en-GB" sz="5600" i="1">
                                        <a:latin typeface="Cambria Math" panose="02040503050406030204" pitchFamily="18" charset="0"/>
                                      </a:rPr>
                                    </m:ctrlPr>
                                  </m:funcPr>
                                  <m:fName>
                                    <m:r>
                                      <m:rPr>
                                        <m:sty m:val="p"/>
                                      </m:rPr>
                                      <a:rPr lang="en-GB" sz="5600">
                                        <a:latin typeface="Cambria Math"/>
                                      </a:rPr>
                                      <m:t>sin</m:t>
                                    </m:r>
                                  </m:fName>
                                  <m:e>
                                    <m:d>
                                      <m:dPr>
                                        <m:ctrlPr>
                                          <a:rPr lang="en-GB" sz="5600" i="1">
                                            <a:latin typeface="Cambria Math" panose="02040503050406030204" pitchFamily="18" charset="0"/>
                                          </a:rPr>
                                        </m:ctrlPr>
                                      </m:dPr>
                                      <m:e>
                                        <m:sSub>
                                          <m:sSubPr>
                                            <m:ctrlPr>
                                              <a:rPr lang="en-GB" sz="5600" i="1">
                                                <a:latin typeface="Cambria Math" panose="02040503050406030204" pitchFamily="18" charset="0"/>
                                              </a:rPr>
                                            </m:ctrlPr>
                                          </m:sSubPr>
                                          <m:e>
                                            <m:r>
                                              <a:rPr lang="en-GB" sz="5600" i="1">
                                                <a:latin typeface="Cambria Math"/>
                                              </a:rPr>
                                              <m:t>𝑠</m:t>
                                            </m:r>
                                          </m:e>
                                          <m:sub>
                                            <m:r>
                                              <a:rPr lang="en-GB" sz="5600" i="1">
                                                <a:latin typeface="Cambria Math"/>
                                              </a:rPr>
                                              <m:t>𝜃</m:t>
                                            </m:r>
                                            <m:r>
                                              <a:rPr lang="en-GB" sz="5600" i="1">
                                                <a:latin typeface="Cambria Math"/>
                                              </a:rPr>
                                              <m:t>,</m:t>
                                            </m:r>
                                            <m:r>
                                              <a:rPr lang="en-GB" sz="5600" i="1">
                                                <a:latin typeface="Cambria Math"/>
                                              </a:rPr>
                                              <m:t>𝑘</m:t>
                                            </m:r>
                                            <m:r>
                                              <a:rPr lang="en-GB" sz="5600" i="1">
                                                <a:latin typeface="Cambria Math"/>
                                              </a:rPr>
                                              <m:t>−1</m:t>
                                            </m:r>
                                          </m:sub>
                                        </m:sSub>
                                      </m:e>
                                    </m:d>
                                  </m:e>
                                </m:func>
                              </m:e>
                            </m:mr>
                            <m:mr>
                              <m:e>
                                <m:r>
                                  <m:rPr>
                                    <m:sty m:val="p"/>
                                  </m:rPr>
                                  <a:rPr lang="en-GB" sz="5600">
                                    <a:latin typeface="Cambria Math"/>
                                  </a:rPr>
                                  <m:t>Δ</m:t>
                                </m:r>
                                <m:r>
                                  <a:rPr lang="en-GB" sz="5600" i="1">
                                    <a:latin typeface="Cambria Math"/>
                                  </a:rPr>
                                  <m:t>𝜃</m:t>
                                </m:r>
                              </m:e>
                            </m:mr>
                          </m:m>
                        </m:e>
                      </m:d>
                    </m:oMath>
                  </m:oMathPara>
                </a14:m>
                <a:endParaRPr lang="en-GB" sz="5600" dirty="0"/>
              </a:p>
              <a:p>
                <a:pPr marL="0" indent="0">
                  <a:buNone/>
                </a:pPr>
                <a:endParaRPr lang="en-GB" dirty="0"/>
              </a:p>
              <a:p>
                <a:endParaRPr lang="en-GB" dirty="0"/>
              </a:p>
            </p:txBody>
          </p:sp>
        </mc:Choice>
        <mc:Fallback xmlns="">
          <p:sp>
            <p:nvSpPr>
              <p:cNvPr id="2" name="Content Placeholder 1">
                <a:extLst>
                  <a:ext uri="{FF2B5EF4-FFF2-40B4-BE49-F238E27FC236}">
                    <a16:creationId xmlns:a16="http://schemas.microsoft.com/office/drawing/2014/main" id="{A32D52E2-151D-E46E-73E5-4B2534BCB7D2}"/>
                  </a:ext>
                </a:extLst>
              </p:cNvPr>
              <p:cNvSpPr>
                <a:spLocks noGrp="1" noRot="1" noChangeAspect="1" noMove="1" noResize="1" noEditPoints="1" noAdjustHandles="1" noChangeArrowheads="1" noChangeShapeType="1" noTextEdit="1"/>
              </p:cNvSpPr>
              <p:nvPr>
                <p:ph sz="half" idx="1"/>
              </p:nvPr>
            </p:nvSpPr>
            <p:spPr>
              <a:xfrm>
                <a:off x="290287" y="1485106"/>
                <a:ext cx="5729514" cy="5032375"/>
              </a:xfrm>
              <a:blipFill>
                <a:blip r:embed="rId2"/>
                <a:stretch>
                  <a:fillRect l="-319"/>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E5B72643-77B7-2624-9F9B-0BDDB87F44DC}"/>
              </a:ext>
            </a:extLst>
          </p:cNvPr>
          <p:cNvPicPr>
            <a:picLocks noGrp="1" noChangeAspect="1"/>
          </p:cNvPicPr>
          <p:nvPr>
            <p:ph sz="half" idx="2"/>
          </p:nvPr>
        </p:nvPicPr>
        <p:blipFill>
          <a:blip r:embed="rId3"/>
          <a:stretch>
            <a:fillRect/>
          </a:stretch>
        </p:blipFill>
        <p:spPr>
          <a:xfrm>
            <a:off x="6172200" y="1964915"/>
            <a:ext cx="5181600" cy="4072758"/>
          </a:xfrm>
          <a:prstGeom prst="rect">
            <a:avLst/>
          </a:prstGeom>
        </p:spPr>
      </p:pic>
      <p:sp>
        <p:nvSpPr>
          <p:cNvPr id="4" name="Title 3">
            <a:extLst>
              <a:ext uri="{FF2B5EF4-FFF2-40B4-BE49-F238E27FC236}">
                <a16:creationId xmlns:a16="http://schemas.microsoft.com/office/drawing/2014/main" id="{B720B05E-5DD7-71E7-84D4-B09F3660C4F0}"/>
              </a:ext>
            </a:extLst>
          </p:cNvPr>
          <p:cNvSpPr>
            <a:spLocks noGrp="1"/>
          </p:cNvSpPr>
          <p:nvPr>
            <p:ph type="title"/>
          </p:nvPr>
        </p:nvSpPr>
        <p:spPr/>
        <p:txBody>
          <a:bodyPr>
            <a:normAutofit/>
          </a:bodyPr>
          <a:lstStyle/>
          <a:p>
            <a:r>
              <a:rPr lang="en-GB" dirty="0"/>
              <a:t>Motion-based Localisation </a:t>
            </a:r>
            <a:br>
              <a:rPr lang="en-GB" dirty="0"/>
            </a:br>
            <a:r>
              <a:rPr lang="en-GB" dirty="0"/>
              <a:t>(Dead Reckoning)</a:t>
            </a:r>
          </a:p>
        </p:txBody>
      </p:sp>
    </p:spTree>
    <p:extLst>
      <p:ext uri="{BB962C8B-B14F-4D97-AF65-F5344CB8AC3E}">
        <p14:creationId xmlns:p14="http://schemas.microsoft.com/office/powerpoint/2010/main" val="2356690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Picture 100">
            <a:extLst>
              <a:ext uri="{FF2B5EF4-FFF2-40B4-BE49-F238E27FC236}">
                <a16:creationId xmlns:a16="http://schemas.microsoft.com/office/drawing/2014/main" id="{42247758-ACE4-B9FC-B3FB-85D69A4BDDE5}"/>
              </a:ext>
            </a:extLst>
          </p:cNvPr>
          <p:cNvPicPr>
            <a:picLocks noChangeAspect="1"/>
          </p:cNvPicPr>
          <p:nvPr/>
        </p:nvPicPr>
        <p:blipFill>
          <a:blip r:embed="rId2"/>
          <a:stretch>
            <a:fillRect/>
          </a:stretch>
        </p:blipFill>
        <p:spPr>
          <a:xfrm>
            <a:off x="0" y="768402"/>
            <a:ext cx="12192000" cy="5321196"/>
          </a:xfrm>
          <a:prstGeom prst="rect">
            <a:avLst/>
          </a:prstGeom>
        </p:spPr>
      </p:pic>
    </p:spTree>
    <p:extLst>
      <p:ext uri="{BB962C8B-B14F-4D97-AF65-F5344CB8AC3E}">
        <p14:creationId xmlns:p14="http://schemas.microsoft.com/office/powerpoint/2010/main" val="2387220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17A3F-F66C-4363-530D-9E616326A2DF}"/>
              </a:ext>
            </a:extLst>
          </p:cNvPr>
          <p:cNvSpPr>
            <a:spLocks noGrp="1"/>
          </p:cNvSpPr>
          <p:nvPr>
            <p:ph type="title"/>
          </p:nvPr>
        </p:nvSpPr>
        <p:spPr/>
        <p:txBody>
          <a:bodyPr>
            <a:normAutofit/>
          </a:bodyPr>
          <a:lstStyle/>
          <a:p>
            <a:r>
              <a:rPr lang="en-GB" dirty="0"/>
              <a:t>Motion-based Localisation </a:t>
            </a:r>
            <a:br>
              <a:rPr lang="en-GB" dirty="0"/>
            </a:br>
            <a:r>
              <a:rPr lang="en-GB" dirty="0"/>
              <a:t>(Dead Reckoning)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5BE6F0-7103-E91E-DF97-1F7BFD2A3A01}"/>
                  </a:ext>
                </a:extLst>
              </p:cNvPr>
              <p:cNvSpPr>
                <a:spLocks noGrp="1"/>
              </p:cNvSpPr>
              <p:nvPr>
                <p:ph idx="1"/>
              </p:nvPr>
            </p:nvSpPr>
            <p:spPr/>
            <p:txBody>
              <a:bodyPr>
                <a:normAutofit/>
              </a:bodyPr>
              <a:lstStyle/>
              <a:p>
                <a:pPr marL="0" indent="0">
                  <a:lnSpc>
                    <a:spcPct val="170000"/>
                  </a:lnSpc>
                  <a:buNone/>
                </a:pPr>
                <a:r>
                  <a:rPr lang="en-GB" sz="1800" dirty="0"/>
                  <a:t>The pose estimation of a mobile robot is </a:t>
                </a:r>
                <a:r>
                  <a:rPr lang="en-GB" sz="1800" b="1" dirty="0"/>
                  <a:t>always associated with some uncertainty</a:t>
                </a:r>
                <a:r>
                  <a:rPr lang="en-GB" sz="1800" dirty="0"/>
                  <a:t> with respect to its state parameters.</a:t>
                </a:r>
              </a:p>
              <a:p>
                <a:pPr marL="0" indent="0">
                  <a:lnSpc>
                    <a:spcPct val="170000"/>
                  </a:lnSpc>
                  <a:buNone/>
                </a:pPr>
                <a:r>
                  <a:rPr lang="en-GB" sz="1800" dirty="0"/>
                  <a:t>From a geometric point of view, the error in differential-drive robots is classified into three groups:</a:t>
                </a:r>
              </a:p>
              <a:p>
                <a:pPr lvl="0">
                  <a:lnSpc>
                    <a:spcPct val="170000"/>
                  </a:lnSpc>
                </a:pPr>
                <a:r>
                  <a:rPr lang="en-GB" sz="1800" b="1" dirty="0"/>
                  <a:t>Range error:</a:t>
                </a:r>
                <a:r>
                  <a:rPr lang="en-GB" sz="1800" dirty="0"/>
                  <a:t> it is associated with the computation of </a:t>
                </a:r>
                <a14:m>
                  <m:oMath xmlns:m="http://schemas.openxmlformats.org/officeDocument/2006/math">
                    <m:r>
                      <m:rPr>
                        <m:sty m:val="p"/>
                      </m:rPr>
                      <a:rPr lang="en-GB" sz="1800">
                        <a:latin typeface="Cambria Math"/>
                      </a:rPr>
                      <m:t>Δ</m:t>
                    </m:r>
                    <m:r>
                      <a:rPr lang="en-GB" sz="1800" i="1">
                        <a:latin typeface="Cambria Math"/>
                      </a:rPr>
                      <m:t>𝑑</m:t>
                    </m:r>
                  </m:oMath>
                </a14:m>
                <a:r>
                  <a:rPr lang="en-GB" sz="1800" dirty="0"/>
                  <a:t> over time.</a:t>
                </a:r>
              </a:p>
              <a:p>
                <a:pPr lvl="0">
                  <a:lnSpc>
                    <a:spcPct val="170000"/>
                  </a:lnSpc>
                </a:pPr>
                <a:r>
                  <a:rPr lang="en-GB" sz="1800" b="1" dirty="0"/>
                  <a:t>Turn error:</a:t>
                </a:r>
                <a:r>
                  <a:rPr lang="en-GB" sz="1800" dirty="0"/>
                  <a:t> it is associated with the computation of </a:t>
                </a:r>
                <a14:m>
                  <m:oMath xmlns:m="http://schemas.openxmlformats.org/officeDocument/2006/math">
                    <m:r>
                      <m:rPr>
                        <m:sty m:val="p"/>
                      </m:rPr>
                      <a:rPr lang="en-GB" sz="1800">
                        <a:latin typeface="Cambria Math"/>
                      </a:rPr>
                      <m:t>Δ</m:t>
                    </m:r>
                    <m:r>
                      <a:rPr lang="en-GB" sz="1800" i="1">
                        <a:latin typeface="Cambria Math"/>
                      </a:rPr>
                      <m:t>𝜃</m:t>
                    </m:r>
                  </m:oMath>
                </a14:m>
                <a:r>
                  <a:rPr lang="en-GB" sz="1800" dirty="0"/>
                  <a:t> over time.</a:t>
                </a:r>
              </a:p>
              <a:p>
                <a:pPr lvl="0">
                  <a:lnSpc>
                    <a:spcPct val="170000"/>
                  </a:lnSpc>
                </a:pPr>
                <a:r>
                  <a:rPr lang="en-GB" sz="1800" b="1" dirty="0"/>
                  <a:t>Drift error:</a:t>
                </a:r>
                <a:r>
                  <a:rPr lang="en-GB" sz="1800" dirty="0"/>
                  <a:t> it is associated with the difference between the angular speed of the wheels and it affects the error in the angular rotation of the robot.</a:t>
                </a:r>
              </a:p>
              <a:p>
                <a:pPr marL="0" indent="0">
                  <a:buNone/>
                </a:pPr>
                <a:endParaRPr lang="en-GB" dirty="0"/>
              </a:p>
            </p:txBody>
          </p:sp>
        </mc:Choice>
        <mc:Fallback xmlns="">
          <p:sp>
            <p:nvSpPr>
              <p:cNvPr id="3" name="Content Placeholder 2">
                <a:extLst>
                  <a:ext uri="{FF2B5EF4-FFF2-40B4-BE49-F238E27FC236}">
                    <a16:creationId xmlns:a16="http://schemas.microsoft.com/office/drawing/2014/main" id="{3E5BE6F0-7103-E91E-DF97-1F7BFD2A3A01}"/>
                  </a:ext>
                </a:extLst>
              </p:cNvPr>
              <p:cNvSpPr>
                <a:spLocks noGrp="1" noRot="1" noChangeAspect="1" noMove="1" noResize="1" noEditPoints="1" noAdjustHandles="1" noChangeArrowheads="1" noChangeShapeType="1" noTextEdit="1"/>
              </p:cNvSpPr>
              <p:nvPr>
                <p:ph idx="1"/>
              </p:nvPr>
            </p:nvSpPr>
            <p:spPr>
              <a:blipFill>
                <a:blip r:embed="rId2"/>
                <a:stretch>
                  <a:fillRect l="-522" r="-406" b="-280"/>
                </a:stretch>
              </a:blipFill>
            </p:spPr>
            <p:txBody>
              <a:bodyPr/>
              <a:lstStyle/>
              <a:p>
                <a:r>
                  <a:rPr lang="en-GB">
                    <a:noFill/>
                  </a:rPr>
                  <a:t> </a:t>
                </a:r>
              </a:p>
            </p:txBody>
          </p:sp>
        </mc:Fallback>
      </mc:AlternateContent>
    </p:spTree>
    <p:extLst>
      <p:ext uri="{BB962C8B-B14F-4D97-AF65-F5344CB8AC3E}">
        <p14:creationId xmlns:p14="http://schemas.microsoft.com/office/powerpoint/2010/main" val="1012380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77B5F-3320-55F9-7FCF-576EFA8ECC5E}"/>
              </a:ext>
            </a:extLst>
          </p:cNvPr>
          <p:cNvSpPr>
            <a:spLocks noGrp="1"/>
          </p:cNvSpPr>
          <p:nvPr>
            <p:ph type="ctrTitle"/>
          </p:nvPr>
        </p:nvSpPr>
        <p:spPr/>
        <p:txBody>
          <a:bodyPr/>
          <a:lstStyle/>
          <a:p>
            <a:r>
              <a:rPr lang="en-GB" dirty="0"/>
              <a:t>Activity 1</a:t>
            </a:r>
          </a:p>
        </p:txBody>
      </p:sp>
      <p:sp>
        <p:nvSpPr>
          <p:cNvPr id="3" name="Subtitle 2">
            <a:extLst>
              <a:ext uri="{FF2B5EF4-FFF2-40B4-BE49-F238E27FC236}">
                <a16:creationId xmlns:a16="http://schemas.microsoft.com/office/drawing/2014/main" id="{42B2697F-88F1-FB07-1113-59D324696D2E}"/>
              </a:ext>
            </a:extLst>
          </p:cNvPr>
          <p:cNvSpPr>
            <a:spLocks noGrp="1"/>
          </p:cNvSpPr>
          <p:nvPr>
            <p:ph type="subTitle" idx="1"/>
          </p:nvPr>
        </p:nvSpPr>
        <p:spPr/>
        <p:txBody>
          <a:bodyPr/>
          <a:lstStyle/>
          <a:p>
            <a:r>
              <a:rPr lang="en-GB" dirty="0"/>
              <a:t>Localisation in ROS</a:t>
            </a:r>
          </a:p>
        </p:txBody>
      </p:sp>
    </p:spTree>
    <p:extLst>
      <p:ext uri="{BB962C8B-B14F-4D97-AF65-F5344CB8AC3E}">
        <p14:creationId xmlns:p14="http://schemas.microsoft.com/office/powerpoint/2010/main" val="3128807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55FDAE-A1D1-3199-625E-31A517655844}"/>
              </a:ext>
            </a:extLst>
          </p:cNvPr>
          <p:cNvSpPr>
            <a:spLocks noGrp="1"/>
          </p:cNvSpPr>
          <p:nvPr>
            <p:ph sz="half" idx="1"/>
          </p:nvPr>
        </p:nvSpPr>
        <p:spPr>
          <a:xfrm>
            <a:off x="273423" y="1825625"/>
            <a:ext cx="5181600" cy="4351338"/>
          </a:xfrm>
        </p:spPr>
        <p:txBody>
          <a:bodyPr>
            <a:normAutofit fontScale="92500" lnSpcReduction="20000"/>
          </a:bodyPr>
          <a:lstStyle/>
          <a:p>
            <a:pPr>
              <a:lnSpc>
                <a:spcPct val="150000"/>
              </a:lnSpc>
            </a:pPr>
            <a:r>
              <a:rPr lang="en-GB" sz="1600" dirty="0"/>
              <a:t>In this activity, the student will develop an odometry node in ROS.</a:t>
            </a:r>
          </a:p>
          <a:p>
            <a:pPr>
              <a:lnSpc>
                <a:spcPct val="150000"/>
              </a:lnSpc>
            </a:pPr>
            <a:r>
              <a:rPr lang="en-GB" sz="1600" dirty="0"/>
              <a:t>In ROS, localisation is typically done in a separate node.</a:t>
            </a:r>
          </a:p>
          <a:p>
            <a:pPr>
              <a:lnSpc>
                <a:spcPct val="150000"/>
              </a:lnSpc>
            </a:pPr>
            <a:r>
              <a:rPr lang="en-GB" sz="1600" dirty="0"/>
              <a:t> The concept of localisation, states that it should be an action independent of the robot, that may or may not be performed by an internal or using an external computing unit. </a:t>
            </a:r>
          </a:p>
          <a:p>
            <a:pPr>
              <a:lnSpc>
                <a:spcPct val="150000"/>
              </a:lnSpc>
            </a:pPr>
            <a:r>
              <a:rPr lang="en-GB" sz="1600" dirty="0"/>
              <a:t>This provides more flexibility when developing robotics, and independence so that the user can define the internal parameters of the node and reuse it for other robots and not only for a specific type of robot platform.</a:t>
            </a:r>
          </a:p>
          <a:p>
            <a:pPr>
              <a:lnSpc>
                <a:spcPct val="150000"/>
              </a:lnSpc>
            </a:pPr>
            <a:endParaRPr lang="en-GB" sz="1600" dirty="0"/>
          </a:p>
        </p:txBody>
      </p:sp>
      <p:pic>
        <p:nvPicPr>
          <p:cNvPr id="5" name="Content Placeholder 4">
            <a:extLst>
              <a:ext uri="{FF2B5EF4-FFF2-40B4-BE49-F238E27FC236}">
                <a16:creationId xmlns:a16="http://schemas.microsoft.com/office/drawing/2014/main" id="{B80E76E4-9211-9346-4C2E-E2FAA4F26491}"/>
              </a:ext>
            </a:extLst>
          </p:cNvPr>
          <p:cNvPicPr>
            <a:picLocks noGrp="1" noChangeAspect="1"/>
          </p:cNvPicPr>
          <p:nvPr>
            <p:ph sz="half" idx="2"/>
          </p:nvPr>
        </p:nvPicPr>
        <p:blipFill>
          <a:blip r:embed="rId2"/>
          <a:stretch>
            <a:fillRect/>
          </a:stretch>
        </p:blipFill>
        <p:spPr>
          <a:xfrm>
            <a:off x="5241387" y="2940424"/>
            <a:ext cx="7124732" cy="2097741"/>
          </a:xfrm>
          <a:prstGeom prst="rect">
            <a:avLst/>
          </a:prstGeom>
        </p:spPr>
      </p:pic>
      <p:sp>
        <p:nvSpPr>
          <p:cNvPr id="4" name="Title 3">
            <a:extLst>
              <a:ext uri="{FF2B5EF4-FFF2-40B4-BE49-F238E27FC236}">
                <a16:creationId xmlns:a16="http://schemas.microsoft.com/office/drawing/2014/main" id="{F7B35C78-F47A-707D-4007-DB9F7CB089C9}"/>
              </a:ext>
            </a:extLst>
          </p:cNvPr>
          <p:cNvSpPr>
            <a:spLocks noGrp="1"/>
          </p:cNvSpPr>
          <p:nvPr>
            <p:ph type="title"/>
          </p:nvPr>
        </p:nvSpPr>
        <p:spPr/>
        <p:txBody>
          <a:bodyPr/>
          <a:lstStyle/>
          <a:p>
            <a:r>
              <a:rPr lang="en-GB" dirty="0"/>
              <a:t>Localisation ROS</a:t>
            </a:r>
          </a:p>
        </p:txBody>
      </p:sp>
    </p:spTree>
    <p:extLst>
      <p:ext uri="{BB962C8B-B14F-4D97-AF65-F5344CB8AC3E}">
        <p14:creationId xmlns:p14="http://schemas.microsoft.com/office/powerpoint/2010/main" val="4205365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55FDAE-A1D1-3199-625E-31A517655844}"/>
              </a:ext>
            </a:extLst>
          </p:cNvPr>
          <p:cNvSpPr>
            <a:spLocks noGrp="1"/>
          </p:cNvSpPr>
          <p:nvPr>
            <p:ph sz="half" idx="1"/>
          </p:nvPr>
        </p:nvSpPr>
        <p:spPr>
          <a:xfrm>
            <a:off x="273423" y="1825624"/>
            <a:ext cx="5181600" cy="4673787"/>
          </a:xfrm>
        </p:spPr>
        <p:txBody>
          <a:bodyPr>
            <a:normAutofit fontScale="85000" lnSpcReduction="10000"/>
          </a:bodyPr>
          <a:lstStyle/>
          <a:p>
            <a:pPr>
              <a:lnSpc>
                <a:spcPct val="150000"/>
              </a:lnSpc>
            </a:pPr>
            <a:r>
              <a:rPr lang="en-GB" sz="1600" dirty="0"/>
              <a:t>In ROS, the odometry of a robot is published using an Odometry message.</a:t>
            </a:r>
          </a:p>
          <a:p>
            <a:pPr>
              <a:lnSpc>
                <a:spcPct val="150000"/>
              </a:lnSpc>
            </a:pPr>
            <a:r>
              <a:rPr lang="en-GB" sz="1600" dirty="0"/>
              <a:t>The message is found in “</a:t>
            </a:r>
            <a:r>
              <a:rPr lang="en-GB" sz="1600" i="1" dirty="0"/>
              <a:t>nav_msgs/Odometry</a:t>
            </a:r>
            <a:r>
              <a:rPr lang="en-GB" sz="1600" dirty="0"/>
              <a:t>”</a:t>
            </a:r>
          </a:p>
          <a:p>
            <a:pPr>
              <a:lnSpc>
                <a:spcPct val="150000"/>
              </a:lnSpc>
            </a:pPr>
            <a:r>
              <a:rPr lang="en-GB" sz="1600" dirty="0"/>
              <a:t>Typically, the odometry message uses the topic “</a:t>
            </a:r>
            <a:r>
              <a:rPr lang="en-GB" sz="1600" i="1" dirty="0"/>
              <a:t>/</a:t>
            </a:r>
            <a:r>
              <a:rPr lang="en-GB" sz="1600" i="1" dirty="0" err="1"/>
              <a:t>odom</a:t>
            </a:r>
            <a:r>
              <a:rPr lang="en-GB" sz="1600" dirty="0"/>
              <a:t>”.</a:t>
            </a:r>
          </a:p>
          <a:p>
            <a:pPr>
              <a:lnSpc>
                <a:spcPct val="150000"/>
              </a:lnSpc>
            </a:pPr>
            <a:r>
              <a:rPr lang="en-GB" sz="1600" dirty="0"/>
              <a:t>The pose in this message corresponds to the estimated position of the robot in the </a:t>
            </a:r>
            <a:r>
              <a:rPr lang="en-GB" sz="1600" dirty="0" err="1"/>
              <a:t>odometric</a:t>
            </a:r>
            <a:r>
              <a:rPr lang="en-GB" sz="1600" dirty="0"/>
              <a:t> frame along with an optional covariance for the certainty of that pose estimate. </a:t>
            </a:r>
          </a:p>
          <a:p>
            <a:pPr>
              <a:lnSpc>
                <a:spcPct val="150000"/>
              </a:lnSpc>
            </a:pPr>
            <a:r>
              <a:rPr lang="en-GB" sz="1600" dirty="0"/>
              <a:t>The twist in this message corresponds to the robot's velocity in the child frame, normally the coordinate frame of the mobile base, along with an optional covariance for the certainty of that velocity estimate.</a:t>
            </a:r>
          </a:p>
          <a:p>
            <a:pPr>
              <a:lnSpc>
                <a:spcPct val="150000"/>
              </a:lnSpc>
            </a:pPr>
            <a:endParaRPr lang="en-GB" sz="1600" dirty="0"/>
          </a:p>
        </p:txBody>
      </p:sp>
      <p:sp>
        <p:nvSpPr>
          <p:cNvPr id="4" name="Title 3">
            <a:extLst>
              <a:ext uri="{FF2B5EF4-FFF2-40B4-BE49-F238E27FC236}">
                <a16:creationId xmlns:a16="http://schemas.microsoft.com/office/drawing/2014/main" id="{F7B35C78-F47A-707D-4007-DB9F7CB089C9}"/>
              </a:ext>
            </a:extLst>
          </p:cNvPr>
          <p:cNvSpPr>
            <a:spLocks noGrp="1"/>
          </p:cNvSpPr>
          <p:nvPr>
            <p:ph type="title"/>
          </p:nvPr>
        </p:nvSpPr>
        <p:spPr/>
        <p:txBody>
          <a:bodyPr/>
          <a:lstStyle/>
          <a:p>
            <a:r>
              <a:rPr lang="en-GB" dirty="0"/>
              <a:t>Localisation ROS</a:t>
            </a:r>
          </a:p>
        </p:txBody>
      </p:sp>
      <p:sp>
        <p:nvSpPr>
          <p:cNvPr id="7" name="Rectangle 6">
            <a:extLst>
              <a:ext uri="{FF2B5EF4-FFF2-40B4-BE49-F238E27FC236}">
                <a16:creationId xmlns:a16="http://schemas.microsoft.com/office/drawing/2014/main" id="{382F93F8-23CC-AC5A-0620-006DCD0682EE}"/>
              </a:ext>
            </a:extLst>
          </p:cNvPr>
          <p:cNvSpPr/>
          <p:nvPr/>
        </p:nvSpPr>
        <p:spPr>
          <a:xfrm>
            <a:off x="6096000" y="2339788"/>
            <a:ext cx="5181600" cy="3119718"/>
          </a:xfrm>
          <a:prstGeom prst="rect">
            <a:avLst/>
          </a:prstGeom>
          <a:solidFill>
            <a:schemeClr val="bg1">
              <a:lumMod val="85000"/>
            </a:schemeClr>
          </a:solidFill>
        </p:spPr>
        <p:style>
          <a:lnRef idx="3">
            <a:schemeClr val="lt1"/>
          </a:lnRef>
          <a:fillRef idx="1">
            <a:schemeClr val="accent3"/>
          </a:fillRef>
          <a:effectRef idx="1">
            <a:schemeClr val="accent3"/>
          </a:effectRef>
          <a:fontRef idx="minor">
            <a:schemeClr val="lt1"/>
          </a:fontRef>
        </p:style>
        <p:txBody>
          <a:bodyPr rtlCol="0" anchor="ctr"/>
          <a:lstStyle/>
          <a:p>
            <a:r>
              <a:rPr lang="en-GB" sz="1200" dirty="0">
                <a:solidFill>
                  <a:schemeClr val="tx1">
                    <a:lumMod val="95000"/>
                    <a:lumOff val="5000"/>
                  </a:schemeClr>
                </a:solidFill>
                <a:latin typeface="Consolas" panose="020B0609020204030204" pitchFamily="49" charset="0"/>
              </a:rPr>
              <a:t>Odometry Message:</a:t>
            </a:r>
          </a:p>
          <a:p>
            <a:endParaRPr lang="en-GB" sz="1200" dirty="0">
              <a:solidFill>
                <a:schemeClr val="tx1">
                  <a:lumMod val="95000"/>
                  <a:lumOff val="5000"/>
                </a:schemeClr>
              </a:solidFill>
              <a:latin typeface="Consolas" panose="020B0609020204030204" pitchFamily="49" charset="0"/>
            </a:endParaRPr>
          </a:p>
          <a:p>
            <a:r>
              <a:rPr lang="en-GB" sz="1200" dirty="0">
                <a:solidFill>
                  <a:schemeClr val="tx1">
                    <a:lumMod val="95000"/>
                    <a:lumOff val="5000"/>
                  </a:schemeClr>
                </a:solidFill>
                <a:latin typeface="Consolas" panose="020B0609020204030204" pitchFamily="49" charset="0"/>
              </a:rPr>
              <a:t># This represents an estimate of a position and velocity in free space.  </a:t>
            </a:r>
          </a:p>
          <a:p>
            <a:r>
              <a:rPr lang="en-GB" sz="1200" dirty="0">
                <a:solidFill>
                  <a:schemeClr val="tx1">
                    <a:lumMod val="95000"/>
                    <a:lumOff val="5000"/>
                  </a:schemeClr>
                </a:solidFill>
                <a:latin typeface="Consolas" panose="020B0609020204030204" pitchFamily="49" charset="0"/>
              </a:rPr>
              <a:t># The pose in this message should be specified in the coordinate frame given by </a:t>
            </a:r>
            <a:r>
              <a:rPr lang="en-GB" sz="1200" dirty="0" err="1">
                <a:solidFill>
                  <a:schemeClr val="tx1">
                    <a:lumMod val="95000"/>
                    <a:lumOff val="5000"/>
                  </a:schemeClr>
                </a:solidFill>
                <a:latin typeface="Consolas" panose="020B0609020204030204" pitchFamily="49" charset="0"/>
              </a:rPr>
              <a:t>header.frame_id</a:t>
            </a:r>
            <a:r>
              <a:rPr lang="en-GB" sz="1200" dirty="0">
                <a:solidFill>
                  <a:schemeClr val="tx1">
                    <a:lumMod val="95000"/>
                    <a:lumOff val="5000"/>
                  </a:schemeClr>
                </a:solidFill>
                <a:latin typeface="Consolas" panose="020B0609020204030204" pitchFamily="49" charset="0"/>
              </a:rPr>
              <a:t>.</a:t>
            </a:r>
          </a:p>
          <a:p>
            <a:r>
              <a:rPr lang="en-GB" sz="1200" dirty="0">
                <a:solidFill>
                  <a:schemeClr val="tx1">
                    <a:lumMod val="95000"/>
                    <a:lumOff val="5000"/>
                  </a:schemeClr>
                </a:solidFill>
                <a:latin typeface="Consolas" panose="020B0609020204030204" pitchFamily="49" charset="0"/>
              </a:rPr>
              <a:t># The twist in this message should be specified in the coordinate frame given by the </a:t>
            </a:r>
            <a:r>
              <a:rPr lang="en-GB" sz="1200" dirty="0" err="1">
                <a:solidFill>
                  <a:schemeClr val="tx1">
                    <a:lumMod val="95000"/>
                    <a:lumOff val="5000"/>
                  </a:schemeClr>
                </a:solidFill>
                <a:latin typeface="Consolas" panose="020B0609020204030204" pitchFamily="49" charset="0"/>
              </a:rPr>
              <a:t>child_frame_id</a:t>
            </a:r>
            <a:endParaRPr lang="en-GB" sz="1200" dirty="0">
              <a:solidFill>
                <a:schemeClr val="tx1">
                  <a:lumMod val="95000"/>
                  <a:lumOff val="5000"/>
                </a:schemeClr>
              </a:solidFill>
              <a:latin typeface="Consolas" panose="020B0609020204030204" pitchFamily="49" charset="0"/>
            </a:endParaRPr>
          </a:p>
          <a:p>
            <a:endParaRPr lang="en-GB" sz="1200" dirty="0">
              <a:solidFill>
                <a:schemeClr val="tx1">
                  <a:lumMod val="95000"/>
                  <a:lumOff val="5000"/>
                </a:schemeClr>
              </a:solidFill>
              <a:latin typeface="Consolas" panose="020B0609020204030204" pitchFamily="49" charset="0"/>
            </a:endParaRPr>
          </a:p>
          <a:p>
            <a:r>
              <a:rPr lang="en-GB" sz="1200" dirty="0">
                <a:solidFill>
                  <a:schemeClr val="tx1">
                    <a:lumMod val="95000"/>
                    <a:lumOff val="5000"/>
                  </a:schemeClr>
                </a:solidFill>
                <a:latin typeface="Consolas" panose="020B0609020204030204" pitchFamily="49" charset="0"/>
              </a:rPr>
              <a:t>Header </a:t>
            </a:r>
            <a:r>
              <a:rPr lang="en-GB" sz="1200" dirty="0" err="1">
                <a:solidFill>
                  <a:schemeClr val="tx1">
                    <a:lumMod val="95000"/>
                    <a:lumOff val="5000"/>
                  </a:schemeClr>
                </a:solidFill>
                <a:latin typeface="Consolas" panose="020B0609020204030204" pitchFamily="49" charset="0"/>
              </a:rPr>
              <a:t>header</a:t>
            </a:r>
            <a:endParaRPr lang="en-GB" sz="1200" dirty="0">
              <a:solidFill>
                <a:schemeClr val="tx1">
                  <a:lumMod val="95000"/>
                  <a:lumOff val="5000"/>
                </a:schemeClr>
              </a:solidFill>
              <a:latin typeface="Consolas" panose="020B0609020204030204" pitchFamily="49" charset="0"/>
            </a:endParaRPr>
          </a:p>
          <a:p>
            <a:r>
              <a:rPr lang="en-GB" sz="1200" dirty="0">
                <a:solidFill>
                  <a:schemeClr val="tx1">
                    <a:lumMod val="95000"/>
                    <a:lumOff val="5000"/>
                  </a:schemeClr>
                </a:solidFill>
                <a:latin typeface="Consolas" panose="020B0609020204030204" pitchFamily="49" charset="0"/>
              </a:rPr>
              <a:t>string </a:t>
            </a:r>
            <a:r>
              <a:rPr lang="en-GB" sz="1200" dirty="0" err="1">
                <a:solidFill>
                  <a:schemeClr val="tx1">
                    <a:lumMod val="95000"/>
                    <a:lumOff val="5000"/>
                  </a:schemeClr>
                </a:solidFill>
                <a:latin typeface="Consolas" panose="020B0609020204030204" pitchFamily="49" charset="0"/>
              </a:rPr>
              <a:t>child_frame_id</a:t>
            </a:r>
            <a:endParaRPr lang="en-GB" sz="1200" dirty="0">
              <a:solidFill>
                <a:schemeClr val="tx1">
                  <a:lumMod val="95000"/>
                  <a:lumOff val="5000"/>
                </a:schemeClr>
              </a:solidFill>
              <a:latin typeface="Consolas" panose="020B0609020204030204" pitchFamily="49" charset="0"/>
            </a:endParaRPr>
          </a:p>
          <a:p>
            <a:r>
              <a:rPr lang="en-GB" sz="1200" dirty="0">
                <a:solidFill>
                  <a:schemeClr val="tx1">
                    <a:lumMod val="95000"/>
                    <a:lumOff val="5000"/>
                  </a:schemeClr>
                </a:solidFill>
                <a:latin typeface="Consolas" panose="020B0609020204030204" pitchFamily="49" charset="0"/>
              </a:rPr>
              <a:t>geometry_msgs/</a:t>
            </a:r>
            <a:r>
              <a:rPr lang="en-GB" sz="1200" dirty="0" err="1">
                <a:solidFill>
                  <a:schemeClr val="tx1">
                    <a:lumMod val="95000"/>
                    <a:lumOff val="5000"/>
                  </a:schemeClr>
                </a:solidFill>
                <a:latin typeface="Consolas" panose="020B0609020204030204" pitchFamily="49" charset="0"/>
              </a:rPr>
              <a:t>PoseWithCovariance</a:t>
            </a:r>
            <a:r>
              <a:rPr lang="en-GB" sz="1200" dirty="0">
                <a:solidFill>
                  <a:schemeClr val="tx1">
                    <a:lumMod val="95000"/>
                    <a:lumOff val="5000"/>
                  </a:schemeClr>
                </a:solidFill>
                <a:latin typeface="Consolas" panose="020B0609020204030204" pitchFamily="49" charset="0"/>
              </a:rPr>
              <a:t> pose</a:t>
            </a:r>
          </a:p>
          <a:p>
            <a:r>
              <a:rPr lang="en-GB" sz="1200" dirty="0">
                <a:solidFill>
                  <a:schemeClr val="tx1">
                    <a:lumMod val="95000"/>
                    <a:lumOff val="5000"/>
                  </a:schemeClr>
                </a:solidFill>
                <a:latin typeface="Consolas" panose="020B0609020204030204" pitchFamily="49" charset="0"/>
              </a:rPr>
              <a:t>geometry_msgs/</a:t>
            </a:r>
            <a:r>
              <a:rPr lang="en-GB" sz="1200" dirty="0" err="1">
                <a:solidFill>
                  <a:schemeClr val="tx1">
                    <a:lumMod val="95000"/>
                    <a:lumOff val="5000"/>
                  </a:schemeClr>
                </a:solidFill>
                <a:latin typeface="Consolas" panose="020B0609020204030204" pitchFamily="49" charset="0"/>
              </a:rPr>
              <a:t>TwistWithCovariance</a:t>
            </a:r>
            <a:r>
              <a:rPr lang="en-GB" sz="1200" dirty="0">
                <a:solidFill>
                  <a:schemeClr val="tx1">
                    <a:lumMod val="95000"/>
                    <a:lumOff val="5000"/>
                  </a:schemeClr>
                </a:solidFill>
                <a:latin typeface="Consolas" panose="020B0609020204030204" pitchFamily="49" charset="0"/>
              </a:rPr>
              <a:t> twist</a:t>
            </a:r>
          </a:p>
        </p:txBody>
      </p:sp>
    </p:spTree>
    <p:extLst>
      <p:ext uri="{BB962C8B-B14F-4D97-AF65-F5344CB8AC3E}">
        <p14:creationId xmlns:p14="http://schemas.microsoft.com/office/powerpoint/2010/main" val="356195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55FDAE-A1D1-3199-625E-31A517655844}"/>
              </a:ext>
            </a:extLst>
          </p:cNvPr>
          <p:cNvSpPr>
            <a:spLocks noGrp="1"/>
          </p:cNvSpPr>
          <p:nvPr>
            <p:ph sz="half" idx="1"/>
          </p:nvPr>
        </p:nvSpPr>
        <p:spPr>
          <a:xfrm>
            <a:off x="273423" y="1825625"/>
            <a:ext cx="5181600" cy="4351338"/>
          </a:xfrm>
        </p:spPr>
        <p:txBody>
          <a:bodyPr>
            <a:normAutofit fontScale="85000" lnSpcReduction="10000"/>
          </a:bodyPr>
          <a:lstStyle/>
          <a:p>
            <a:pPr>
              <a:lnSpc>
                <a:spcPct val="150000"/>
              </a:lnSpc>
            </a:pPr>
            <a:r>
              <a:rPr lang="en-GB" sz="1600" dirty="0"/>
              <a:t>Develop a simple node called “localisation” that subscribes to the pose topic of the simulated robot.</a:t>
            </a:r>
          </a:p>
          <a:p>
            <a:pPr>
              <a:lnSpc>
                <a:spcPct val="150000"/>
              </a:lnSpc>
            </a:pPr>
            <a:r>
              <a:rPr lang="en-GB" sz="1600" dirty="0"/>
              <a:t>Use this information to create an Odometry Message and publish the message in an </a:t>
            </a:r>
            <a:r>
              <a:rPr lang="en-GB" sz="1600" i="1" dirty="0"/>
              <a:t>/</a:t>
            </a:r>
            <a:r>
              <a:rPr lang="en-GB" sz="1600" i="1" dirty="0" err="1"/>
              <a:t>odom</a:t>
            </a:r>
            <a:r>
              <a:rPr lang="en-GB" sz="1600" dirty="0"/>
              <a:t> topic.</a:t>
            </a:r>
          </a:p>
          <a:p>
            <a:pPr>
              <a:lnSpc>
                <a:spcPct val="150000"/>
              </a:lnSpc>
            </a:pPr>
            <a:r>
              <a:rPr lang="en-GB" sz="1600" dirty="0"/>
              <a:t>Establish the inertial frame to be called </a:t>
            </a:r>
            <a:r>
              <a:rPr lang="en-GB" sz="1600" i="1" dirty="0"/>
              <a:t>“</a:t>
            </a:r>
            <a:r>
              <a:rPr lang="en-GB" sz="1600" i="1" dirty="0" err="1"/>
              <a:t>odom</a:t>
            </a:r>
            <a:r>
              <a:rPr lang="en-GB" sz="1600" i="1" dirty="0"/>
              <a:t>”</a:t>
            </a:r>
          </a:p>
          <a:p>
            <a:pPr>
              <a:lnSpc>
                <a:spcPct val="150000"/>
              </a:lnSpc>
            </a:pPr>
            <a:r>
              <a:rPr lang="en-GB" sz="1600" dirty="0"/>
              <a:t>Make a transform between the </a:t>
            </a:r>
            <a:r>
              <a:rPr lang="en-GB" sz="1600" i="1" dirty="0"/>
              <a:t>“</a:t>
            </a:r>
            <a:r>
              <a:rPr lang="en-GB" sz="1600" i="1" dirty="0" err="1"/>
              <a:t>odom</a:t>
            </a:r>
            <a:r>
              <a:rPr lang="en-GB" sz="1600" i="1" dirty="0"/>
              <a:t>” </a:t>
            </a:r>
            <a:r>
              <a:rPr lang="en-GB" sz="1600" dirty="0"/>
              <a:t>frame and the </a:t>
            </a:r>
            <a:r>
              <a:rPr lang="en-GB" sz="1600" i="1" dirty="0"/>
              <a:t>“</a:t>
            </a:r>
            <a:r>
              <a:rPr lang="en-GB" sz="1600" i="1" dirty="0" err="1"/>
              <a:t>base_link</a:t>
            </a:r>
            <a:r>
              <a:rPr lang="en-GB" sz="1600" dirty="0"/>
              <a:t>” frame.</a:t>
            </a:r>
          </a:p>
          <a:p>
            <a:pPr>
              <a:lnSpc>
                <a:spcPct val="150000"/>
              </a:lnSpc>
            </a:pPr>
            <a:r>
              <a:rPr lang="en-GB" sz="1600" dirty="0"/>
              <a:t>Verify that the results are correct using the “</a:t>
            </a:r>
            <a:r>
              <a:rPr lang="en-GB" sz="1600" i="1" dirty="0" err="1"/>
              <a:t>rqt_plot</a:t>
            </a:r>
            <a:r>
              <a:rPr lang="en-GB" sz="1600" dirty="0"/>
              <a:t>” or the </a:t>
            </a:r>
            <a:r>
              <a:rPr lang="en-GB" sz="1600" i="1" dirty="0"/>
              <a:t>“</a:t>
            </a:r>
            <a:r>
              <a:rPr lang="en-GB" sz="1600" i="1" dirty="0" err="1"/>
              <a:t>rqt_multiplot</a:t>
            </a:r>
            <a:r>
              <a:rPr lang="en-GB" sz="1600" i="1" dirty="0"/>
              <a:t>”</a:t>
            </a:r>
          </a:p>
          <a:p>
            <a:pPr>
              <a:lnSpc>
                <a:spcPct val="150000"/>
              </a:lnSpc>
            </a:pPr>
            <a:r>
              <a:rPr lang="en-GB" sz="1600" dirty="0"/>
              <a:t>Modify the previously defined Joint publisher for the </a:t>
            </a:r>
            <a:r>
              <a:rPr lang="en-GB" sz="1600" dirty="0" err="1"/>
              <a:t>Dashgo</a:t>
            </a:r>
            <a:r>
              <a:rPr lang="en-GB" sz="1600" dirty="0"/>
              <a:t> B1 robot to read the message and publish the joint information.</a:t>
            </a:r>
          </a:p>
          <a:p>
            <a:pPr>
              <a:lnSpc>
                <a:spcPct val="150000"/>
              </a:lnSpc>
            </a:pPr>
            <a:endParaRPr lang="en-GB" sz="1600" dirty="0"/>
          </a:p>
        </p:txBody>
      </p:sp>
      <p:sp>
        <p:nvSpPr>
          <p:cNvPr id="4" name="Title 3">
            <a:extLst>
              <a:ext uri="{FF2B5EF4-FFF2-40B4-BE49-F238E27FC236}">
                <a16:creationId xmlns:a16="http://schemas.microsoft.com/office/drawing/2014/main" id="{F7B35C78-F47A-707D-4007-DB9F7CB089C9}"/>
              </a:ext>
            </a:extLst>
          </p:cNvPr>
          <p:cNvSpPr>
            <a:spLocks noGrp="1"/>
          </p:cNvSpPr>
          <p:nvPr>
            <p:ph type="title"/>
          </p:nvPr>
        </p:nvSpPr>
        <p:spPr/>
        <p:txBody>
          <a:bodyPr/>
          <a:lstStyle/>
          <a:p>
            <a:r>
              <a:rPr lang="en-GB" dirty="0"/>
              <a:t>Activity 1</a:t>
            </a:r>
          </a:p>
        </p:txBody>
      </p:sp>
      <p:sp>
        <p:nvSpPr>
          <p:cNvPr id="10" name="Content Placeholder 9">
            <a:extLst>
              <a:ext uri="{FF2B5EF4-FFF2-40B4-BE49-F238E27FC236}">
                <a16:creationId xmlns:a16="http://schemas.microsoft.com/office/drawing/2014/main" id="{DEBD3700-AD58-5A0D-7871-9E478B97A771}"/>
              </a:ext>
            </a:extLst>
          </p:cNvPr>
          <p:cNvSpPr>
            <a:spLocks noGrp="1"/>
          </p:cNvSpPr>
          <p:nvPr>
            <p:ph sz="half" idx="2"/>
          </p:nvPr>
        </p:nvSpPr>
        <p:spPr/>
        <p:txBody>
          <a:bodyPr/>
          <a:lstStyle/>
          <a:p>
            <a:pPr>
              <a:lnSpc>
                <a:spcPct val="150000"/>
              </a:lnSpc>
            </a:pPr>
            <a:r>
              <a:rPr lang="en-GB" sz="1400" dirty="0"/>
              <a:t>Use the robot State publisher to read the URDF file and publish the transformations for the </a:t>
            </a:r>
            <a:r>
              <a:rPr lang="en-GB" sz="1400" dirty="0" err="1"/>
              <a:t>Dasgho</a:t>
            </a:r>
            <a:r>
              <a:rPr lang="en-GB" sz="1400" dirty="0"/>
              <a:t> B1 robot.</a:t>
            </a:r>
          </a:p>
          <a:p>
            <a:endParaRPr lang="en-GB" dirty="0"/>
          </a:p>
        </p:txBody>
      </p:sp>
      <p:pic>
        <p:nvPicPr>
          <p:cNvPr id="14" name="Picture 13">
            <a:extLst>
              <a:ext uri="{FF2B5EF4-FFF2-40B4-BE49-F238E27FC236}">
                <a16:creationId xmlns:a16="http://schemas.microsoft.com/office/drawing/2014/main" id="{383D09CD-C2AA-717E-26B3-FE7E013F4B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455023" y="3429000"/>
            <a:ext cx="6735320" cy="1983574"/>
          </a:xfrm>
          <a:prstGeom prst="rect">
            <a:avLst/>
          </a:prstGeom>
        </p:spPr>
      </p:pic>
    </p:spTree>
    <p:extLst>
      <p:ext uri="{BB962C8B-B14F-4D97-AF65-F5344CB8AC3E}">
        <p14:creationId xmlns:p14="http://schemas.microsoft.com/office/powerpoint/2010/main" val="726125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40EF864-9388-7773-65F4-1C199692B856}"/>
              </a:ext>
            </a:extLst>
          </p:cNvPr>
          <p:cNvPicPr>
            <a:picLocks noGrp="1" noChangeAspect="1"/>
          </p:cNvPicPr>
          <p:nvPr>
            <p:ph sz="half" idx="1"/>
          </p:nvPr>
        </p:nvPicPr>
        <p:blipFill>
          <a:blip r:embed="rId2"/>
          <a:stretch>
            <a:fillRect/>
          </a:stretch>
        </p:blipFill>
        <p:spPr>
          <a:xfrm>
            <a:off x="6598508" y="3209292"/>
            <a:ext cx="4755292" cy="3346994"/>
          </a:xfrm>
          <a:prstGeom prst="rect">
            <a:avLst/>
          </a:prstGeom>
        </p:spPr>
      </p:pic>
      <p:sp>
        <p:nvSpPr>
          <p:cNvPr id="4" name="Title 3">
            <a:extLst>
              <a:ext uri="{FF2B5EF4-FFF2-40B4-BE49-F238E27FC236}">
                <a16:creationId xmlns:a16="http://schemas.microsoft.com/office/drawing/2014/main" id="{F7B35C78-F47A-707D-4007-DB9F7CB089C9}"/>
              </a:ext>
            </a:extLst>
          </p:cNvPr>
          <p:cNvSpPr>
            <a:spLocks noGrp="1"/>
          </p:cNvSpPr>
          <p:nvPr>
            <p:ph type="title"/>
          </p:nvPr>
        </p:nvSpPr>
        <p:spPr/>
        <p:txBody>
          <a:bodyPr/>
          <a:lstStyle/>
          <a:p>
            <a:r>
              <a:rPr lang="en-GB" dirty="0"/>
              <a:t>Activity 1</a:t>
            </a:r>
          </a:p>
        </p:txBody>
      </p:sp>
      <p:sp>
        <p:nvSpPr>
          <p:cNvPr id="7" name="Content Placeholder 6">
            <a:extLst>
              <a:ext uri="{FF2B5EF4-FFF2-40B4-BE49-F238E27FC236}">
                <a16:creationId xmlns:a16="http://schemas.microsoft.com/office/drawing/2014/main" id="{8FBA7231-8FB2-13C5-07FB-C08D83F5CEFE}"/>
              </a:ext>
            </a:extLst>
          </p:cNvPr>
          <p:cNvSpPr>
            <a:spLocks noGrp="1"/>
          </p:cNvSpPr>
          <p:nvPr>
            <p:ph sz="half" idx="2"/>
          </p:nvPr>
        </p:nvSpPr>
        <p:spPr/>
        <p:txBody>
          <a:bodyPr>
            <a:normAutofit/>
          </a:bodyPr>
          <a:lstStyle/>
          <a:p>
            <a:pPr>
              <a:lnSpc>
                <a:spcPct val="150000"/>
              </a:lnSpc>
            </a:pPr>
            <a:r>
              <a:rPr lang="en-GB" sz="1600" dirty="0"/>
              <a:t>Use the Teleoperation node in ROS to control the robot in Open Loop.</a:t>
            </a:r>
          </a:p>
        </p:txBody>
      </p:sp>
      <p:pic>
        <p:nvPicPr>
          <p:cNvPr id="9" name="Content Placeholder 7">
            <a:extLst>
              <a:ext uri="{FF2B5EF4-FFF2-40B4-BE49-F238E27FC236}">
                <a16:creationId xmlns:a16="http://schemas.microsoft.com/office/drawing/2014/main" id="{779EC962-B330-52B2-00FE-FE57A1B3C4B8}"/>
              </a:ext>
            </a:extLst>
          </p:cNvPr>
          <p:cNvPicPr>
            <a:picLocks noChangeAspect="1"/>
          </p:cNvPicPr>
          <p:nvPr/>
        </p:nvPicPr>
        <p:blipFill>
          <a:blip r:embed="rId3"/>
          <a:stretch>
            <a:fillRect/>
          </a:stretch>
        </p:blipFill>
        <p:spPr>
          <a:xfrm>
            <a:off x="398929" y="2431812"/>
            <a:ext cx="5181600" cy="3138964"/>
          </a:xfrm>
          <a:prstGeom prst="rect">
            <a:avLst/>
          </a:prstGeom>
        </p:spPr>
      </p:pic>
    </p:spTree>
    <p:extLst>
      <p:ext uri="{BB962C8B-B14F-4D97-AF65-F5344CB8AC3E}">
        <p14:creationId xmlns:p14="http://schemas.microsoft.com/office/powerpoint/2010/main" val="3226067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77B5F-3320-55F9-7FCF-576EFA8ECC5E}"/>
              </a:ext>
            </a:extLst>
          </p:cNvPr>
          <p:cNvSpPr>
            <a:spLocks noGrp="1"/>
          </p:cNvSpPr>
          <p:nvPr>
            <p:ph type="ctrTitle"/>
          </p:nvPr>
        </p:nvSpPr>
        <p:spPr/>
        <p:txBody>
          <a:bodyPr/>
          <a:lstStyle/>
          <a:p>
            <a:r>
              <a:rPr lang="en-GB" dirty="0"/>
              <a:t>Activity 2</a:t>
            </a:r>
          </a:p>
        </p:txBody>
      </p:sp>
      <p:sp>
        <p:nvSpPr>
          <p:cNvPr id="3" name="Subtitle 2">
            <a:extLst>
              <a:ext uri="{FF2B5EF4-FFF2-40B4-BE49-F238E27FC236}">
                <a16:creationId xmlns:a16="http://schemas.microsoft.com/office/drawing/2014/main" id="{42B2697F-88F1-FB07-1113-59D324696D2E}"/>
              </a:ext>
            </a:extLst>
          </p:cNvPr>
          <p:cNvSpPr>
            <a:spLocks noGrp="1"/>
          </p:cNvSpPr>
          <p:nvPr>
            <p:ph type="subTitle" idx="1"/>
          </p:nvPr>
        </p:nvSpPr>
        <p:spPr/>
        <p:txBody>
          <a:bodyPr/>
          <a:lstStyle/>
          <a:p>
            <a:r>
              <a:rPr lang="en-GB" dirty="0"/>
              <a:t>Localisation in ROS</a:t>
            </a:r>
          </a:p>
        </p:txBody>
      </p:sp>
    </p:spTree>
    <p:extLst>
      <p:ext uri="{BB962C8B-B14F-4D97-AF65-F5344CB8AC3E}">
        <p14:creationId xmlns:p14="http://schemas.microsoft.com/office/powerpoint/2010/main" val="187394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BDE8C2-B0C3-7F51-F76A-402E06DF7340}"/>
              </a:ext>
            </a:extLst>
          </p:cNvPr>
          <p:cNvSpPr>
            <a:spLocks noGrp="1"/>
          </p:cNvSpPr>
          <p:nvPr>
            <p:ph sz="half" idx="1"/>
          </p:nvPr>
        </p:nvSpPr>
        <p:spPr/>
        <p:txBody>
          <a:bodyPr>
            <a:normAutofit/>
          </a:bodyPr>
          <a:lstStyle/>
          <a:p>
            <a:pPr>
              <a:lnSpc>
                <a:spcPct val="150000"/>
              </a:lnSpc>
            </a:pPr>
            <a:r>
              <a:rPr lang="en-GB" sz="1600" dirty="0"/>
              <a:t>One of the basic functions of mobile robots is to traverse from a certain position to another one in the environment. </a:t>
            </a:r>
          </a:p>
          <a:p>
            <a:pPr>
              <a:lnSpc>
                <a:spcPct val="150000"/>
              </a:lnSpc>
            </a:pPr>
            <a:r>
              <a:rPr lang="en-GB" sz="1600" dirty="0"/>
              <a:t>To accomplish this task the mobile robot needs to know its </a:t>
            </a:r>
            <a:r>
              <a:rPr lang="en-GB" sz="1600" b="1" dirty="0"/>
              <a:t>pose</a:t>
            </a:r>
            <a:r>
              <a:rPr lang="en-GB" sz="1600" dirty="0"/>
              <a:t> in the environment at any time to determine whether it has reached its destination; such process is called </a:t>
            </a:r>
            <a:r>
              <a:rPr lang="en-GB" sz="1600" b="1" dirty="0"/>
              <a:t>localisation</a:t>
            </a:r>
            <a:r>
              <a:rPr lang="en-GB" sz="1600" dirty="0"/>
              <a:t>. </a:t>
            </a:r>
          </a:p>
          <a:p>
            <a:pPr>
              <a:lnSpc>
                <a:spcPct val="150000"/>
              </a:lnSpc>
            </a:pPr>
            <a:r>
              <a:rPr lang="en-GB" sz="1600" dirty="0"/>
              <a:t>There are many techniques to approach the localisation problem and they differ in the type of sensors used and how the uncertainty is addressed.</a:t>
            </a:r>
          </a:p>
        </p:txBody>
      </p:sp>
      <p:pic>
        <p:nvPicPr>
          <p:cNvPr id="5" name="Content Placeholder 4">
            <a:extLst>
              <a:ext uri="{FF2B5EF4-FFF2-40B4-BE49-F238E27FC236}">
                <a16:creationId xmlns:a16="http://schemas.microsoft.com/office/drawing/2014/main" id="{C17D4A76-8788-CF20-760E-868F1A4D8280}"/>
              </a:ext>
            </a:extLst>
          </p:cNvPr>
          <p:cNvPicPr>
            <a:picLocks noGrp="1" noChangeAspect="1"/>
          </p:cNvPicPr>
          <p:nvPr>
            <p:ph sz="half" idx="2"/>
          </p:nvPr>
        </p:nvPicPr>
        <p:blipFill>
          <a:blip r:embed="rId2"/>
          <a:stretch>
            <a:fillRect/>
          </a:stretch>
        </p:blipFill>
        <p:spPr>
          <a:xfrm>
            <a:off x="6172200" y="1964915"/>
            <a:ext cx="5181600" cy="4072758"/>
          </a:xfrm>
          <a:prstGeom prst="rect">
            <a:avLst/>
          </a:prstGeom>
        </p:spPr>
      </p:pic>
      <p:sp>
        <p:nvSpPr>
          <p:cNvPr id="4" name="Title 3">
            <a:extLst>
              <a:ext uri="{FF2B5EF4-FFF2-40B4-BE49-F238E27FC236}">
                <a16:creationId xmlns:a16="http://schemas.microsoft.com/office/drawing/2014/main" id="{C6735831-7F98-D821-FEFC-359FD27AA55D}"/>
              </a:ext>
            </a:extLst>
          </p:cNvPr>
          <p:cNvSpPr>
            <a:spLocks noGrp="1"/>
          </p:cNvSpPr>
          <p:nvPr>
            <p:ph type="title"/>
          </p:nvPr>
        </p:nvSpPr>
        <p:spPr/>
        <p:txBody>
          <a:bodyPr/>
          <a:lstStyle/>
          <a:p>
            <a:r>
              <a:rPr lang="en-GB" dirty="0"/>
              <a:t>Mobile Robot Localisation</a:t>
            </a:r>
          </a:p>
        </p:txBody>
      </p:sp>
    </p:spTree>
    <p:extLst>
      <p:ext uri="{BB962C8B-B14F-4D97-AF65-F5344CB8AC3E}">
        <p14:creationId xmlns:p14="http://schemas.microsoft.com/office/powerpoint/2010/main" val="1903157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55FDAE-A1D1-3199-625E-31A517655844}"/>
              </a:ext>
            </a:extLst>
          </p:cNvPr>
          <p:cNvSpPr>
            <a:spLocks noGrp="1"/>
          </p:cNvSpPr>
          <p:nvPr>
            <p:ph sz="half" idx="1"/>
          </p:nvPr>
        </p:nvSpPr>
        <p:spPr>
          <a:xfrm>
            <a:off x="273423" y="1825625"/>
            <a:ext cx="5181600" cy="4351338"/>
          </a:xfrm>
        </p:spPr>
        <p:txBody>
          <a:bodyPr>
            <a:normAutofit/>
          </a:bodyPr>
          <a:lstStyle/>
          <a:p>
            <a:pPr>
              <a:lnSpc>
                <a:spcPct val="150000"/>
              </a:lnSpc>
            </a:pPr>
            <a:r>
              <a:rPr lang="en-GB" sz="1600" dirty="0"/>
              <a:t>Repeat the previous activity, but this time, the “localisation” node must subscribe to the velocities output of the simulation “/</a:t>
            </a:r>
            <a:r>
              <a:rPr lang="en-GB" sz="1600" dirty="0" err="1"/>
              <a:t>robot_vel</a:t>
            </a:r>
            <a:r>
              <a:rPr lang="en-GB" sz="1600" dirty="0"/>
              <a:t>”</a:t>
            </a:r>
          </a:p>
          <a:p>
            <a:pPr>
              <a:lnSpc>
                <a:spcPct val="150000"/>
              </a:lnSpc>
            </a:pPr>
            <a:r>
              <a:rPr lang="en-GB" sz="1600" dirty="0"/>
              <a:t>Use the robot State publisher to read the URDF file and publish the transformations for the </a:t>
            </a:r>
            <a:r>
              <a:rPr lang="en-GB" sz="1600" dirty="0" err="1"/>
              <a:t>Dasgho</a:t>
            </a:r>
            <a:r>
              <a:rPr lang="en-GB" sz="1600" dirty="0"/>
              <a:t> B1 robot.</a:t>
            </a:r>
          </a:p>
          <a:p>
            <a:pPr>
              <a:lnSpc>
                <a:spcPct val="150000"/>
              </a:lnSpc>
            </a:pPr>
            <a:r>
              <a:rPr lang="en-GB" sz="1600" dirty="0"/>
              <a:t>Use the Teleoperation node in ROS to control the robot in Open Loop.</a:t>
            </a:r>
          </a:p>
          <a:p>
            <a:pPr>
              <a:lnSpc>
                <a:spcPct val="150000"/>
              </a:lnSpc>
            </a:pPr>
            <a:endParaRPr lang="en-GB" sz="1600" dirty="0"/>
          </a:p>
          <a:p>
            <a:pPr>
              <a:lnSpc>
                <a:spcPct val="150000"/>
              </a:lnSpc>
            </a:pPr>
            <a:endParaRPr lang="en-GB" sz="1600" dirty="0"/>
          </a:p>
        </p:txBody>
      </p:sp>
      <p:sp>
        <p:nvSpPr>
          <p:cNvPr id="4" name="Title 3">
            <a:extLst>
              <a:ext uri="{FF2B5EF4-FFF2-40B4-BE49-F238E27FC236}">
                <a16:creationId xmlns:a16="http://schemas.microsoft.com/office/drawing/2014/main" id="{F7B35C78-F47A-707D-4007-DB9F7CB089C9}"/>
              </a:ext>
            </a:extLst>
          </p:cNvPr>
          <p:cNvSpPr>
            <a:spLocks noGrp="1"/>
          </p:cNvSpPr>
          <p:nvPr>
            <p:ph type="title"/>
          </p:nvPr>
        </p:nvSpPr>
        <p:spPr/>
        <p:txBody>
          <a:bodyPr/>
          <a:lstStyle/>
          <a:p>
            <a:r>
              <a:rPr lang="en-GB" dirty="0"/>
              <a:t>Activity 2</a:t>
            </a:r>
          </a:p>
        </p:txBody>
      </p:sp>
      <p:pic>
        <p:nvPicPr>
          <p:cNvPr id="3" name="Content Placeholder 2">
            <a:extLst>
              <a:ext uri="{FF2B5EF4-FFF2-40B4-BE49-F238E27FC236}">
                <a16:creationId xmlns:a16="http://schemas.microsoft.com/office/drawing/2014/main" id="{3A6C9238-6E2F-0B1F-94AE-46CF8E92BFE3}"/>
              </a:ext>
            </a:extLst>
          </p:cNvPr>
          <p:cNvPicPr>
            <a:picLocks noGrp="1" noChangeAspect="1"/>
          </p:cNvPicPr>
          <p:nvPr>
            <p:ph sz="half" idx="2"/>
          </p:nvPr>
        </p:nvPicPr>
        <p:blipFill>
          <a:blip r:embed="rId2"/>
          <a:stretch>
            <a:fillRect/>
          </a:stretch>
        </p:blipFill>
        <p:spPr>
          <a:xfrm>
            <a:off x="5294185" y="2974207"/>
            <a:ext cx="6897816" cy="2030930"/>
          </a:xfrm>
          <a:prstGeom prst="rect">
            <a:avLst/>
          </a:prstGeom>
        </p:spPr>
      </p:pic>
    </p:spTree>
    <p:extLst>
      <p:ext uri="{BB962C8B-B14F-4D97-AF65-F5344CB8AC3E}">
        <p14:creationId xmlns:p14="http://schemas.microsoft.com/office/powerpoint/2010/main" val="1023462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77B5F-3320-55F9-7FCF-576EFA8ECC5E}"/>
              </a:ext>
            </a:extLst>
          </p:cNvPr>
          <p:cNvSpPr>
            <a:spLocks noGrp="1"/>
          </p:cNvSpPr>
          <p:nvPr>
            <p:ph type="ctrTitle"/>
          </p:nvPr>
        </p:nvSpPr>
        <p:spPr/>
        <p:txBody>
          <a:bodyPr/>
          <a:lstStyle/>
          <a:p>
            <a:r>
              <a:rPr lang="en-GB" dirty="0"/>
              <a:t>Activity 3</a:t>
            </a:r>
          </a:p>
        </p:txBody>
      </p:sp>
      <p:sp>
        <p:nvSpPr>
          <p:cNvPr id="3" name="Subtitle 2">
            <a:extLst>
              <a:ext uri="{FF2B5EF4-FFF2-40B4-BE49-F238E27FC236}">
                <a16:creationId xmlns:a16="http://schemas.microsoft.com/office/drawing/2014/main" id="{42B2697F-88F1-FB07-1113-59D324696D2E}"/>
              </a:ext>
            </a:extLst>
          </p:cNvPr>
          <p:cNvSpPr>
            <a:spLocks noGrp="1"/>
          </p:cNvSpPr>
          <p:nvPr>
            <p:ph type="subTitle" idx="1"/>
          </p:nvPr>
        </p:nvSpPr>
        <p:spPr/>
        <p:txBody>
          <a:bodyPr/>
          <a:lstStyle/>
          <a:p>
            <a:r>
              <a:rPr lang="en-GB" dirty="0"/>
              <a:t>Localisation in ROS</a:t>
            </a:r>
          </a:p>
        </p:txBody>
      </p:sp>
    </p:spTree>
    <p:extLst>
      <p:ext uri="{BB962C8B-B14F-4D97-AF65-F5344CB8AC3E}">
        <p14:creationId xmlns:p14="http://schemas.microsoft.com/office/powerpoint/2010/main" val="983941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55FDAE-A1D1-3199-625E-31A517655844}"/>
              </a:ext>
            </a:extLst>
          </p:cNvPr>
          <p:cNvSpPr>
            <a:spLocks noGrp="1"/>
          </p:cNvSpPr>
          <p:nvPr>
            <p:ph sz="half" idx="1"/>
          </p:nvPr>
        </p:nvSpPr>
        <p:spPr>
          <a:xfrm>
            <a:off x="152400" y="1888557"/>
            <a:ext cx="5181600" cy="4963463"/>
          </a:xfrm>
        </p:spPr>
        <p:txBody>
          <a:bodyPr>
            <a:normAutofit/>
          </a:bodyPr>
          <a:lstStyle/>
          <a:p>
            <a:pPr>
              <a:lnSpc>
                <a:spcPct val="150000"/>
              </a:lnSpc>
            </a:pPr>
            <a:r>
              <a:rPr lang="en-GB" sz="1400" dirty="0"/>
              <a:t>Use the “launch” files to simulate two independent robots at the same time.</a:t>
            </a:r>
          </a:p>
          <a:p>
            <a:pPr>
              <a:lnSpc>
                <a:spcPct val="150000"/>
              </a:lnSpc>
            </a:pPr>
            <a:r>
              <a:rPr lang="en-GB" sz="1400" dirty="0"/>
              <a:t>Repeat the previous activity, but this time, the “localisation” node must subscribe to the velocities output of the simulation “/</a:t>
            </a:r>
            <a:r>
              <a:rPr lang="en-GB" sz="1400" dirty="0" err="1"/>
              <a:t>robot_vel</a:t>
            </a:r>
            <a:r>
              <a:rPr lang="en-GB" sz="1400" dirty="0"/>
              <a:t>”</a:t>
            </a:r>
          </a:p>
          <a:p>
            <a:pPr>
              <a:lnSpc>
                <a:spcPct val="150000"/>
              </a:lnSpc>
            </a:pPr>
            <a:r>
              <a:rPr lang="en-GB" sz="1400" dirty="0"/>
              <a:t>Use the robot State publisher to read the URDF file and publish the transformations for the </a:t>
            </a:r>
            <a:r>
              <a:rPr lang="en-GB" sz="1400" dirty="0" err="1"/>
              <a:t>Dasgho</a:t>
            </a:r>
            <a:r>
              <a:rPr lang="en-GB" sz="1400" dirty="0"/>
              <a:t> B1 robot.</a:t>
            </a:r>
          </a:p>
          <a:p>
            <a:pPr>
              <a:lnSpc>
                <a:spcPct val="150000"/>
              </a:lnSpc>
            </a:pPr>
            <a:r>
              <a:rPr lang="en-GB" sz="1400" dirty="0"/>
              <a:t>Use one single Teleoperation node in ROS to control both robots at the same time in Open Loop.</a:t>
            </a:r>
          </a:p>
          <a:p>
            <a:pPr>
              <a:lnSpc>
                <a:spcPct val="150000"/>
              </a:lnSpc>
            </a:pPr>
            <a:endParaRPr lang="en-GB" sz="1600" dirty="0"/>
          </a:p>
          <a:p>
            <a:pPr>
              <a:lnSpc>
                <a:spcPct val="150000"/>
              </a:lnSpc>
            </a:pPr>
            <a:endParaRPr lang="en-GB" sz="1600" dirty="0"/>
          </a:p>
        </p:txBody>
      </p:sp>
      <p:sp>
        <p:nvSpPr>
          <p:cNvPr id="4" name="Title 3">
            <a:extLst>
              <a:ext uri="{FF2B5EF4-FFF2-40B4-BE49-F238E27FC236}">
                <a16:creationId xmlns:a16="http://schemas.microsoft.com/office/drawing/2014/main" id="{F7B35C78-F47A-707D-4007-DB9F7CB089C9}"/>
              </a:ext>
            </a:extLst>
          </p:cNvPr>
          <p:cNvSpPr>
            <a:spLocks noGrp="1"/>
          </p:cNvSpPr>
          <p:nvPr>
            <p:ph type="title"/>
          </p:nvPr>
        </p:nvSpPr>
        <p:spPr/>
        <p:txBody>
          <a:bodyPr/>
          <a:lstStyle/>
          <a:p>
            <a:r>
              <a:rPr lang="en-GB" dirty="0"/>
              <a:t>Activity 3</a:t>
            </a:r>
          </a:p>
        </p:txBody>
      </p:sp>
      <p:pic>
        <p:nvPicPr>
          <p:cNvPr id="7" name="Content Placeholder 6">
            <a:extLst>
              <a:ext uri="{FF2B5EF4-FFF2-40B4-BE49-F238E27FC236}">
                <a16:creationId xmlns:a16="http://schemas.microsoft.com/office/drawing/2014/main" id="{63067D16-CC2B-42A4-FEB2-748A46765C52}"/>
              </a:ext>
            </a:extLst>
          </p:cNvPr>
          <p:cNvPicPr>
            <a:picLocks noGrp="1" noChangeAspect="1"/>
          </p:cNvPicPr>
          <p:nvPr>
            <p:ph sz="half" idx="2"/>
          </p:nvPr>
        </p:nvPicPr>
        <p:blipFill>
          <a:blip r:embed="rId2"/>
          <a:stretch>
            <a:fillRect/>
          </a:stretch>
        </p:blipFill>
        <p:spPr>
          <a:xfrm>
            <a:off x="4686511" y="1965817"/>
            <a:ext cx="7658619" cy="3486772"/>
          </a:xfrm>
          <a:prstGeom prst="rect">
            <a:avLst/>
          </a:prstGeom>
        </p:spPr>
      </p:pic>
    </p:spTree>
    <p:extLst>
      <p:ext uri="{BB962C8B-B14F-4D97-AF65-F5344CB8AC3E}">
        <p14:creationId xmlns:p14="http://schemas.microsoft.com/office/powerpoint/2010/main" val="3221332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4B63D9-4CBD-E515-87F1-4B9008D763BC}"/>
              </a:ext>
            </a:extLst>
          </p:cNvPr>
          <p:cNvPicPr>
            <a:picLocks noChangeAspect="1"/>
          </p:cNvPicPr>
          <p:nvPr/>
        </p:nvPicPr>
        <p:blipFill>
          <a:blip r:embed="rId2"/>
          <a:stretch>
            <a:fillRect/>
          </a:stretch>
        </p:blipFill>
        <p:spPr>
          <a:xfrm>
            <a:off x="1557057" y="1757362"/>
            <a:ext cx="9239250" cy="4867275"/>
          </a:xfrm>
          <a:prstGeom prst="rect">
            <a:avLst/>
          </a:prstGeom>
        </p:spPr>
      </p:pic>
      <p:sp>
        <p:nvSpPr>
          <p:cNvPr id="6" name="Title 5">
            <a:extLst>
              <a:ext uri="{FF2B5EF4-FFF2-40B4-BE49-F238E27FC236}">
                <a16:creationId xmlns:a16="http://schemas.microsoft.com/office/drawing/2014/main" id="{5DB19873-47FF-B01F-E4A4-7E0A36B8ECD3}"/>
              </a:ext>
            </a:extLst>
          </p:cNvPr>
          <p:cNvSpPr>
            <a:spLocks noGrp="1"/>
          </p:cNvSpPr>
          <p:nvPr>
            <p:ph type="title"/>
          </p:nvPr>
        </p:nvSpPr>
        <p:spPr/>
        <p:txBody>
          <a:bodyPr/>
          <a:lstStyle/>
          <a:p>
            <a:r>
              <a:rPr lang="en-GB" dirty="0"/>
              <a:t>Activity 3</a:t>
            </a:r>
          </a:p>
        </p:txBody>
      </p:sp>
    </p:spTree>
    <p:extLst>
      <p:ext uri="{BB962C8B-B14F-4D97-AF65-F5344CB8AC3E}">
        <p14:creationId xmlns:p14="http://schemas.microsoft.com/office/powerpoint/2010/main" val="1953834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0B9D64-7DAD-2122-A1FD-2F1A8A61BE99}"/>
              </a:ext>
            </a:extLst>
          </p:cNvPr>
          <p:cNvSpPr>
            <a:spLocks noGrp="1"/>
          </p:cNvSpPr>
          <p:nvPr>
            <p:ph sz="half" idx="1"/>
          </p:nvPr>
        </p:nvSpPr>
        <p:spPr>
          <a:xfrm>
            <a:off x="371917" y="1589455"/>
            <a:ext cx="5181600" cy="5147805"/>
          </a:xfrm>
        </p:spPr>
        <p:txBody>
          <a:bodyPr>
            <a:normAutofit fontScale="25000" lnSpcReduction="20000"/>
          </a:bodyPr>
          <a:lstStyle/>
          <a:p>
            <a:pPr marL="0" indent="0">
              <a:lnSpc>
                <a:spcPct val="170000"/>
              </a:lnSpc>
              <a:buNone/>
            </a:pPr>
            <a:r>
              <a:rPr lang="en-GB" sz="5600" dirty="0"/>
              <a:t>According to ROS best practices, the frame conventions are as follows</a:t>
            </a:r>
          </a:p>
          <a:p>
            <a:pPr marL="342900" marR="0" lvl="0" indent="-342900" algn="l" defTabSz="914400" rtl="0" eaLnBrk="0" fontAlgn="base" latinLnBrk="0" hangingPunct="0">
              <a:lnSpc>
                <a:spcPct val="170000"/>
              </a:lnSpc>
              <a:spcBef>
                <a:spcPct val="0"/>
              </a:spcBef>
              <a:spcAft>
                <a:spcPct val="0"/>
              </a:spcAft>
              <a:buClrTx/>
              <a:buSzTx/>
              <a:buFont typeface="+mj-lt"/>
              <a:buAutoNum type="arabicPeriod"/>
              <a:tabLst/>
            </a:pPr>
            <a:r>
              <a:rPr lang="en-US" altLang="en-US" sz="5600" dirty="0">
                <a:latin typeface="Nexa-Bold" panose="01000000000000000000" pitchFamily="2" charset="0"/>
              </a:rPr>
              <a:t>Chirality</a:t>
            </a:r>
          </a:p>
          <a:p>
            <a:pPr lvl="1" eaLnBrk="0" fontAlgn="base" hangingPunct="0">
              <a:lnSpc>
                <a:spcPct val="170000"/>
              </a:lnSpc>
              <a:spcBef>
                <a:spcPct val="0"/>
              </a:spcBef>
              <a:spcAft>
                <a:spcPct val="0"/>
              </a:spcAft>
            </a:pPr>
            <a:r>
              <a:rPr lang="en-US" altLang="en-US" sz="5600" dirty="0"/>
              <a:t>All systems are right-handed. This means they comply with the right-hand rule.</a:t>
            </a:r>
          </a:p>
          <a:p>
            <a:pPr marL="342900" indent="-342900" eaLnBrk="0" fontAlgn="base" hangingPunct="0">
              <a:lnSpc>
                <a:spcPct val="170000"/>
              </a:lnSpc>
              <a:spcBef>
                <a:spcPct val="0"/>
              </a:spcBef>
              <a:spcAft>
                <a:spcPct val="0"/>
              </a:spcAft>
              <a:buFont typeface="+mj-lt"/>
              <a:buAutoNum type="arabicPeriod"/>
            </a:pPr>
            <a:r>
              <a:rPr lang="en-US" altLang="en-US" sz="5600" dirty="0">
                <a:latin typeface="Nexa-Bold" panose="01000000000000000000" pitchFamily="2" charset="0"/>
              </a:rPr>
              <a:t>Axis Orientation</a:t>
            </a:r>
          </a:p>
          <a:p>
            <a:pPr lvl="1" eaLnBrk="0" fontAlgn="base" hangingPunct="0">
              <a:lnSpc>
                <a:spcPct val="170000"/>
              </a:lnSpc>
              <a:spcBef>
                <a:spcPct val="0"/>
              </a:spcBef>
              <a:spcAft>
                <a:spcPct val="0"/>
              </a:spcAft>
            </a:pPr>
            <a:r>
              <a:rPr lang="en-US" altLang="en-US" sz="5600" dirty="0"/>
              <a:t>In relation to a body the standard is:</a:t>
            </a:r>
          </a:p>
          <a:p>
            <a:pPr marL="914400" lvl="2" indent="0" eaLnBrk="0" fontAlgn="base" hangingPunct="0">
              <a:lnSpc>
                <a:spcPct val="170000"/>
              </a:lnSpc>
              <a:spcBef>
                <a:spcPct val="0"/>
              </a:spcBef>
              <a:spcAft>
                <a:spcPct val="0"/>
              </a:spcAft>
              <a:buFontTx/>
              <a:buChar char="•"/>
            </a:pPr>
            <a:r>
              <a:rPr lang="en-US" altLang="en-US" sz="5600" dirty="0"/>
              <a:t>x forward</a:t>
            </a:r>
          </a:p>
          <a:p>
            <a:pPr marL="914400" lvl="2" indent="0" eaLnBrk="0" fontAlgn="base" hangingPunct="0">
              <a:lnSpc>
                <a:spcPct val="170000"/>
              </a:lnSpc>
              <a:spcBef>
                <a:spcPct val="0"/>
              </a:spcBef>
              <a:spcAft>
                <a:spcPct val="0"/>
              </a:spcAft>
              <a:buFontTx/>
              <a:buChar char="•"/>
            </a:pPr>
            <a:r>
              <a:rPr lang="en-US" altLang="en-US" sz="5600" dirty="0"/>
              <a:t>y left</a:t>
            </a:r>
          </a:p>
          <a:p>
            <a:pPr marL="914400" lvl="2" indent="0" eaLnBrk="0" fontAlgn="base" hangingPunct="0">
              <a:lnSpc>
                <a:spcPct val="170000"/>
              </a:lnSpc>
              <a:spcBef>
                <a:spcPct val="0"/>
              </a:spcBef>
              <a:spcAft>
                <a:spcPct val="0"/>
              </a:spcAft>
              <a:buFontTx/>
              <a:buChar char="•"/>
            </a:pPr>
            <a:r>
              <a:rPr lang="en-US" altLang="en-US" sz="5600" dirty="0"/>
              <a:t>z up</a:t>
            </a:r>
          </a:p>
          <a:p>
            <a:pPr eaLnBrk="0" fontAlgn="base" hangingPunct="0">
              <a:lnSpc>
                <a:spcPct val="170000"/>
              </a:lnSpc>
              <a:spcBef>
                <a:spcPct val="0"/>
              </a:spcBef>
              <a:spcAft>
                <a:spcPct val="0"/>
              </a:spcAft>
            </a:pPr>
            <a:r>
              <a:rPr lang="en-US" altLang="en-US" sz="5600" dirty="0"/>
              <a:t>For short-range Cartesian representations of geographic locations, use the east-north up (ENU) convention:</a:t>
            </a:r>
          </a:p>
          <a:p>
            <a:pPr lvl="2" eaLnBrk="0" fontAlgn="base" hangingPunct="0">
              <a:lnSpc>
                <a:spcPct val="170000"/>
              </a:lnSpc>
              <a:spcBef>
                <a:spcPct val="0"/>
              </a:spcBef>
              <a:spcAft>
                <a:spcPct val="0"/>
              </a:spcAft>
            </a:pPr>
            <a:r>
              <a:rPr lang="en-US" altLang="en-US" sz="5600" dirty="0"/>
              <a:t>X east</a:t>
            </a:r>
          </a:p>
          <a:p>
            <a:pPr lvl="2" eaLnBrk="0" fontAlgn="base" hangingPunct="0">
              <a:lnSpc>
                <a:spcPct val="170000"/>
              </a:lnSpc>
              <a:spcBef>
                <a:spcPct val="0"/>
              </a:spcBef>
              <a:spcAft>
                <a:spcPct val="0"/>
              </a:spcAft>
            </a:pPr>
            <a:r>
              <a:rPr lang="en-US" altLang="en-US" sz="5600" dirty="0"/>
              <a:t>Y north</a:t>
            </a:r>
          </a:p>
          <a:p>
            <a:pPr lvl="2" eaLnBrk="0" fontAlgn="base" hangingPunct="0">
              <a:lnSpc>
                <a:spcPct val="170000"/>
              </a:lnSpc>
              <a:spcBef>
                <a:spcPct val="0"/>
              </a:spcBef>
              <a:spcAft>
                <a:spcPct val="0"/>
              </a:spcAft>
            </a:pPr>
            <a:r>
              <a:rPr lang="en-US" altLang="en-US" sz="5600" dirty="0"/>
              <a:t>Z up</a:t>
            </a:r>
          </a:p>
        </p:txBody>
      </p:sp>
      <p:sp>
        <p:nvSpPr>
          <p:cNvPr id="4" name="Title 3">
            <a:extLst>
              <a:ext uri="{FF2B5EF4-FFF2-40B4-BE49-F238E27FC236}">
                <a16:creationId xmlns:a16="http://schemas.microsoft.com/office/drawing/2014/main" id="{F2CFCB92-9A2B-282B-FA0D-DE7E418B64C9}"/>
              </a:ext>
            </a:extLst>
          </p:cNvPr>
          <p:cNvSpPr>
            <a:spLocks noGrp="1"/>
          </p:cNvSpPr>
          <p:nvPr>
            <p:ph type="title"/>
          </p:nvPr>
        </p:nvSpPr>
        <p:spPr/>
        <p:txBody>
          <a:bodyPr/>
          <a:lstStyle/>
          <a:p>
            <a:r>
              <a:rPr lang="en-GB" dirty="0"/>
              <a:t>Localisation in ROS</a:t>
            </a:r>
          </a:p>
        </p:txBody>
      </p:sp>
      <p:sp>
        <p:nvSpPr>
          <p:cNvPr id="6" name="Content Placeholder 1">
            <a:extLst>
              <a:ext uri="{FF2B5EF4-FFF2-40B4-BE49-F238E27FC236}">
                <a16:creationId xmlns:a16="http://schemas.microsoft.com/office/drawing/2014/main" id="{54AE5F3B-DF83-C77E-1BC3-8F8801A0356E}"/>
              </a:ext>
            </a:extLst>
          </p:cNvPr>
          <p:cNvSpPr txBox="1">
            <a:spLocks/>
          </p:cNvSpPr>
          <p:nvPr/>
        </p:nvSpPr>
        <p:spPr>
          <a:xfrm>
            <a:off x="6096000" y="1589454"/>
            <a:ext cx="5181600" cy="51478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70000"/>
              </a:lnSpc>
              <a:spcBef>
                <a:spcPct val="0"/>
              </a:spcBef>
              <a:spcAft>
                <a:spcPct val="0"/>
              </a:spcAft>
              <a:buFontTx/>
              <a:buNone/>
            </a:pPr>
            <a:r>
              <a:rPr lang="en-US" altLang="en-US" sz="1400" dirty="0"/>
              <a:t>To avoid precision problems with large float32 values, it is recommended to choose a nearby origin, such as your system's starting position.</a:t>
            </a:r>
          </a:p>
          <a:p>
            <a:pPr eaLnBrk="0" fontAlgn="base" hangingPunct="0">
              <a:lnSpc>
                <a:spcPct val="150000"/>
              </a:lnSpc>
              <a:spcBef>
                <a:spcPct val="0"/>
              </a:spcBef>
              <a:spcAft>
                <a:spcPct val="0"/>
              </a:spcAft>
            </a:pPr>
            <a:endParaRPr lang="en-GB" sz="1400" dirty="0"/>
          </a:p>
        </p:txBody>
      </p:sp>
      <p:pic>
        <p:nvPicPr>
          <p:cNvPr id="17" name="Picture 16">
            <a:extLst>
              <a:ext uri="{FF2B5EF4-FFF2-40B4-BE49-F238E27FC236}">
                <a16:creationId xmlns:a16="http://schemas.microsoft.com/office/drawing/2014/main" id="{756C332D-C1FD-7A62-3B46-4E31191CF790}"/>
              </a:ext>
            </a:extLst>
          </p:cNvPr>
          <p:cNvPicPr>
            <a:picLocks noChangeAspect="1"/>
          </p:cNvPicPr>
          <p:nvPr/>
        </p:nvPicPr>
        <p:blipFill>
          <a:blip r:embed="rId2"/>
          <a:stretch>
            <a:fillRect/>
          </a:stretch>
        </p:blipFill>
        <p:spPr>
          <a:xfrm>
            <a:off x="6727805" y="2952491"/>
            <a:ext cx="3950924" cy="3441571"/>
          </a:xfrm>
          <a:prstGeom prst="rect">
            <a:avLst/>
          </a:prstGeom>
        </p:spPr>
      </p:pic>
    </p:spTree>
    <p:extLst>
      <p:ext uri="{BB962C8B-B14F-4D97-AF65-F5344CB8AC3E}">
        <p14:creationId xmlns:p14="http://schemas.microsoft.com/office/powerpoint/2010/main" val="830605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0B9D64-7DAD-2122-A1FD-2F1A8A61BE99}"/>
              </a:ext>
            </a:extLst>
          </p:cNvPr>
          <p:cNvSpPr>
            <a:spLocks noGrp="1"/>
          </p:cNvSpPr>
          <p:nvPr>
            <p:ph sz="half" idx="1"/>
          </p:nvPr>
        </p:nvSpPr>
        <p:spPr>
          <a:xfrm>
            <a:off x="371917" y="1589455"/>
            <a:ext cx="5181600" cy="5147805"/>
          </a:xfrm>
        </p:spPr>
        <p:txBody>
          <a:bodyPr>
            <a:normAutofit fontScale="25000" lnSpcReduction="20000"/>
          </a:bodyPr>
          <a:lstStyle/>
          <a:p>
            <a:pPr marL="0" indent="0">
              <a:lnSpc>
                <a:spcPct val="170000"/>
              </a:lnSpc>
              <a:buNone/>
            </a:pPr>
            <a:r>
              <a:rPr lang="en-GB" sz="5600" dirty="0"/>
              <a:t>According to ROS best practices, the frame conventions are as follows</a:t>
            </a:r>
          </a:p>
          <a:p>
            <a:pPr marL="342900" marR="0" lvl="0" indent="-342900" algn="l" defTabSz="914400" rtl="0" eaLnBrk="0" fontAlgn="base" latinLnBrk="0" hangingPunct="0">
              <a:lnSpc>
                <a:spcPct val="170000"/>
              </a:lnSpc>
              <a:spcBef>
                <a:spcPct val="0"/>
              </a:spcBef>
              <a:spcAft>
                <a:spcPct val="0"/>
              </a:spcAft>
              <a:buClrTx/>
              <a:buSzTx/>
              <a:buFont typeface="+mj-lt"/>
              <a:buAutoNum type="arabicPeriod"/>
              <a:tabLst/>
            </a:pPr>
            <a:r>
              <a:rPr lang="en-US" altLang="en-US" sz="5600" dirty="0">
                <a:latin typeface="Nexa-Bold" panose="01000000000000000000" pitchFamily="2" charset="0"/>
              </a:rPr>
              <a:t>Chirality</a:t>
            </a:r>
          </a:p>
          <a:p>
            <a:pPr marL="800100" lvl="1" indent="-342900" eaLnBrk="0" fontAlgn="base" hangingPunct="0">
              <a:lnSpc>
                <a:spcPct val="170000"/>
              </a:lnSpc>
              <a:spcBef>
                <a:spcPct val="0"/>
              </a:spcBef>
              <a:spcAft>
                <a:spcPct val="0"/>
              </a:spcAft>
              <a:buFont typeface="+mj-lt"/>
              <a:buAutoNum type="arabicPeriod"/>
            </a:pPr>
            <a:r>
              <a:rPr lang="en-US" altLang="en-US" sz="5600" dirty="0"/>
              <a:t>All systems are right-handed. This means they comply with the right-hand rule.</a:t>
            </a:r>
          </a:p>
          <a:p>
            <a:pPr marL="342900" indent="-342900" eaLnBrk="0" fontAlgn="base" hangingPunct="0">
              <a:lnSpc>
                <a:spcPct val="170000"/>
              </a:lnSpc>
              <a:spcBef>
                <a:spcPct val="0"/>
              </a:spcBef>
              <a:spcAft>
                <a:spcPct val="0"/>
              </a:spcAft>
              <a:buFont typeface="+mj-lt"/>
              <a:buAutoNum type="arabicPeriod"/>
            </a:pPr>
            <a:r>
              <a:rPr lang="en-US" altLang="en-US" sz="5600" dirty="0">
                <a:latin typeface="Nexa-Bold" panose="01000000000000000000" pitchFamily="2" charset="0"/>
              </a:rPr>
              <a:t>Axis Orientation</a:t>
            </a:r>
          </a:p>
          <a:p>
            <a:pPr marL="457200" lvl="1" indent="0" eaLnBrk="0" fontAlgn="base" hangingPunct="0">
              <a:lnSpc>
                <a:spcPct val="170000"/>
              </a:lnSpc>
              <a:spcBef>
                <a:spcPct val="0"/>
              </a:spcBef>
              <a:spcAft>
                <a:spcPct val="0"/>
              </a:spcAft>
              <a:buNone/>
            </a:pPr>
            <a:r>
              <a:rPr lang="en-US" altLang="en-US" sz="5600" dirty="0"/>
              <a:t>In relation to a body the standard is:</a:t>
            </a:r>
          </a:p>
          <a:p>
            <a:pPr marL="457200" lvl="1" indent="0" eaLnBrk="0" fontAlgn="base" hangingPunct="0">
              <a:lnSpc>
                <a:spcPct val="170000"/>
              </a:lnSpc>
              <a:spcBef>
                <a:spcPct val="0"/>
              </a:spcBef>
              <a:spcAft>
                <a:spcPct val="0"/>
              </a:spcAft>
              <a:buFontTx/>
              <a:buChar char="•"/>
            </a:pPr>
            <a:r>
              <a:rPr lang="en-US" altLang="en-US" sz="5600" dirty="0"/>
              <a:t>x forward</a:t>
            </a:r>
          </a:p>
          <a:p>
            <a:pPr marL="457200" lvl="1" indent="0" eaLnBrk="0" fontAlgn="base" hangingPunct="0">
              <a:lnSpc>
                <a:spcPct val="170000"/>
              </a:lnSpc>
              <a:spcBef>
                <a:spcPct val="0"/>
              </a:spcBef>
              <a:spcAft>
                <a:spcPct val="0"/>
              </a:spcAft>
              <a:buFontTx/>
              <a:buChar char="•"/>
            </a:pPr>
            <a:r>
              <a:rPr lang="en-US" altLang="en-US" sz="5600" dirty="0"/>
              <a:t>y left</a:t>
            </a:r>
          </a:p>
          <a:p>
            <a:pPr marL="457200" lvl="1" indent="0" eaLnBrk="0" fontAlgn="base" hangingPunct="0">
              <a:lnSpc>
                <a:spcPct val="170000"/>
              </a:lnSpc>
              <a:spcBef>
                <a:spcPct val="0"/>
              </a:spcBef>
              <a:spcAft>
                <a:spcPct val="0"/>
              </a:spcAft>
              <a:buFontTx/>
              <a:buChar char="•"/>
            </a:pPr>
            <a:r>
              <a:rPr lang="en-US" altLang="en-US" sz="5600" dirty="0"/>
              <a:t>z up</a:t>
            </a:r>
          </a:p>
          <a:p>
            <a:pPr marL="0" marR="0" lvl="0" indent="0" algn="l" defTabSz="914400" rtl="0" eaLnBrk="0" fontAlgn="base" latinLnBrk="0" hangingPunct="0">
              <a:lnSpc>
                <a:spcPct val="170000"/>
              </a:lnSpc>
              <a:spcBef>
                <a:spcPct val="0"/>
              </a:spcBef>
              <a:spcAft>
                <a:spcPct val="0"/>
              </a:spcAft>
              <a:buClrTx/>
              <a:buSzTx/>
              <a:buFontTx/>
              <a:buNone/>
              <a:tabLst/>
            </a:pPr>
            <a:r>
              <a:rPr lang="en-US" altLang="en-US" sz="5600" dirty="0"/>
              <a:t>For short-range Cartesian representations of geographic locations, use the east-north up (ENU) convention:</a:t>
            </a:r>
          </a:p>
          <a:p>
            <a:pPr marL="0" marR="0" lvl="0" indent="0" algn="l" defTabSz="914400" rtl="0" eaLnBrk="0" fontAlgn="base" latinLnBrk="0" hangingPunct="0">
              <a:lnSpc>
                <a:spcPct val="170000"/>
              </a:lnSpc>
              <a:spcBef>
                <a:spcPct val="0"/>
              </a:spcBef>
              <a:spcAft>
                <a:spcPct val="0"/>
              </a:spcAft>
              <a:buClrTx/>
              <a:buSzTx/>
              <a:buFontTx/>
              <a:buChar char="•"/>
              <a:tabLst/>
            </a:pPr>
            <a:r>
              <a:rPr lang="en-US" altLang="en-US" sz="5600" dirty="0"/>
              <a:t>X east</a:t>
            </a:r>
          </a:p>
          <a:p>
            <a:pPr marL="0" marR="0" lvl="0" indent="0" algn="l" defTabSz="914400" rtl="0" eaLnBrk="0" fontAlgn="base" latinLnBrk="0" hangingPunct="0">
              <a:lnSpc>
                <a:spcPct val="170000"/>
              </a:lnSpc>
              <a:spcBef>
                <a:spcPct val="0"/>
              </a:spcBef>
              <a:spcAft>
                <a:spcPct val="0"/>
              </a:spcAft>
              <a:buClrTx/>
              <a:buSzTx/>
              <a:buFontTx/>
              <a:buChar char="•"/>
              <a:tabLst/>
            </a:pPr>
            <a:r>
              <a:rPr lang="en-US" altLang="en-US" sz="5600" dirty="0"/>
              <a:t>Y north</a:t>
            </a:r>
          </a:p>
          <a:p>
            <a:pPr marL="0" marR="0" lvl="0" indent="0" algn="l" defTabSz="914400" rtl="0" eaLnBrk="0" fontAlgn="base" latinLnBrk="0" hangingPunct="0">
              <a:lnSpc>
                <a:spcPct val="170000"/>
              </a:lnSpc>
              <a:spcBef>
                <a:spcPct val="0"/>
              </a:spcBef>
              <a:spcAft>
                <a:spcPct val="0"/>
              </a:spcAft>
              <a:buClrTx/>
              <a:buSzTx/>
              <a:buFontTx/>
              <a:buChar char="•"/>
              <a:tabLst/>
            </a:pPr>
            <a:r>
              <a:rPr lang="en-US" altLang="en-US" sz="5600" dirty="0"/>
              <a:t>Z up</a:t>
            </a:r>
          </a:p>
          <a:p>
            <a:pPr marL="0" marR="0" lvl="0" indent="0" algn="l" defTabSz="914400" rtl="0" eaLnBrk="0" fontAlgn="base" latinLnBrk="0" hangingPunct="0">
              <a:lnSpc>
                <a:spcPct val="170000"/>
              </a:lnSpc>
              <a:spcBef>
                <a:spcPct val="0"/>
              </a:spcBef>
              <a:spcAft>
                <a:spcPct val="0"/>
              </a:spcAft>
              <a:buClrTx/>
              <a:buSzTx/>
              <a:buFontTx/>
              <a:buChar char="•"/>
              <a:tabLst/>
            </a:pPr>
            <a:endParaRPr lang="en-US" altLang="en-US" sz="5600" dirty="0"/>
          </a:p>
          <a:p>
            <a:pPr marL="0" marR="0" lvl="0" indent="0" algn="l" defTabSz="914400" rtl="0" eaLnBrk="0" fontAlgn="base" latinLnBrk="0" hangingPunct="0">
              <a:lnSpc>
                <a:spcPct val="170000"/>
              </a:lnSpc>
              <a:spcBef>
                <a:spcPct val="0"/>
              </a:spcBef>
              <a:spcAft>
                <a:spcPct val="0"/>
              </a:spcAft>
              <a:buClrTx/>
              <a:buSzTx/>
              <a:buFontTx/>
              <a:buNone/>
              <a:tabLst/>
            </a:pPr>
            <a:r>
              <a:rPr lang="en-US" altLang="en-US" sz="5600" dirty="0"/>
              <a:t>To avoid precision problems with large float32 values, it is recommended to choose a nearby origin such as your system's starting position.</a:t>
            </a:r>
          </a:p>
          <a:p>
            <a:pPr eaLnBrk="0" fontAlgn="base" hangingPunct="0">
              <a:lnSpc>
                <a:spcPct val="150000"/>
              </a:lnSpc>
              <a:spcBef>
                <a:spcPct val="0"/>
              </a:spcBef>
              <a:spcAft>
                <a:spcPct val="0"/>
              </a:spcAft>
            </a:pPr>
            <a:endParaRPr lang="en-GB" sz="1400" dirty="0"/>
          </a:p>
        </p:txBody>
      </p:sp>
      <p:sp>
        <p:nvSpPr>
          <p:cNvPr id="4" name="Title 3">
            <a:extLst>
              <a:ext uri="{FF2B5EF4-FFF2-40B4-BE49-F238E27FC236}">
                <a16:creationId xmlns:a16="http://schemas.microsoft.com/office/drawing/2014/main" id="{F2CFCB92-9A2B-282B-FA0D-DE7E418B64C9}"/>
              </a:ext>
            </a:extLst>
          </p:cNvPr>
          <p:cNvSpPr>
            <a:spLocks noGrp="1"/>
          </p:cNvSpPr>
          <p:nvPr>
            <p:ph type="title"/>
          </p:nvPr>
        </p:nvSpPr>
        <p:spPr/>
        <p:txBody>
          <a:bodyPr/>
          <a:lstStyle/>
          <a:p>
            <a:r>
              <a:rPr lang="en-GB" dirty="0"/>
              <a:t>Localisation in ROS</a:t>
            </a:r>
          </a:p>
        </p:txBody>
      </p:sp>
      <p:sp>
        <p:nvSpPr>
          <p:cNvPr id="5" name="Rectangle 1">
            <a:extLst>
              <a:ext uri="{FF2B5EF4-FFF2-40B4-BE49-F238E27FC236}">
                <a16:creationId xmlns:a16="http://schemas.microsoft.com/office/drawing/2014/main" id="{E98D6B0A-47DF-74FA-EC84-C367D41DB01E}"/>
              </a:ext>
            </a:extLst>
          </p:cNvPr>
          <p:cNvSpPr>
            <a:spLocks noGrp="1" noChangeArrowheads="1"/>
          </p:cNvSpPr>
          <p:nvPr>
            <p:ph sz="half" idx="2"/>
          </p:nvPr>
        </p:nvSpPr>
        <p:spPr bwMode="auto">
          <a:xfrm>
            <a:off x="6172200" y="1877378"/>
            <a:ext cx="14478322" cy="4247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3805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0000"/>
                </a:solidFill>
                <a:effectLst/>
                <a:latin typeface="Arial" panose="020B0604020202020204" pitchFamily="34" charset="0"/>
                <a:cs typeface="Arial" panose="020B0604020202020204" pitchFamily="34" charset="0"/>
                <a:hlinkClick r:id="rId2"/>
              </a:rPr>
              <a:t>Suffix Frames</a:t>
            </a:r>
            <a:endParaRPr kumimoji="0" lang="en-US" altLang="en-US" sz="15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panose="020B0604020202020204" pitchFamily="34" charset="0"/>
              </a:rPr>
              <a:t>In the case of cameras, there is often a second frame defined with a "_optical" suffix. This uses a slightly different convention: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Helvetica" panose="020B0604020202020204" pitchFamily="34" charset="0"/>
              </a:rPr>
              <a:t>z forward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Helvetica" panose="020B0604020202020204" pitchFamily="34" charset="0"/>
              </a:rPr>
              <a:t>x right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Helvetica" panose="020B0604020202020204" pitchFamily="34" charset="0"/>
              </a:rPr>
              <a:t>y down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panose="020B0604020202020204" pitchFamily="34" charset="0"/>
              </a:rPr>
              <a:t>For outdoor systems where it is desirable to work under the </a:t>
            </a:r>
            <a:r>
              <a:rPr kumimoji="0" lang="en-US" altLang="en-US" sz="1000" b="0" i="0" u="none" strike="noStrike" cap="none" normalizeH="0" baseline="0" dirty="0">
                <a:ln>
                  <a:noFill/>
                </a:ln>
                <a:solidFill>
                  <a:srgbClr val="2B7FCF"/>
                </a:solidFill>
                <a:effectLst/>
                <a:latin typeface="Helvetica" panose="020B0604020202020204" pitchFamily="34" charset="0"/>
                <a:hlinkClick r:id="rId3"/>
              </a:rPr>
              <a:t>north east down</a:t>
            </a:r>
            <a:r>
              <a:rPr kumimoji="0" lang="en-US" altLang="en-US" sz="1000" b="0" i="0" u="none" strike="noStrike" cap="none" normalizeH="0" baseline="0" dirty="0">
                <a:ln>
                  <a:noFill/>
                </a:ln>
                <a:solidFill>
                  <a:srgbClr val="000000"/>
                </a:solidFill>
                <a:effectLst/>
                <a:latin typeface="Helvetica" panose="020B0604020202020204" pitchFamily="34" charset="0"/>
              </a:rPr>
              <a:t> </a:t>
            </a:r>
            <a:r>
              <a:rPr kumimoji="0" lang="en-US" altLang="en-US" sz="1000" b="0" i="0" u="none" strike="noStrike" cap="none" normalizeH="0" baseline="0" dirty="0">
                <a:ln>
                  <a:noFill/>
                </a:ln>
                <a:solidFill>
                  <a:srgbClr val="2B7FCF"/>
                </a:solidFill>
                <a:effectLst/>
                <a:latin typeface="Helvetica" panose="020B0604020202020204" pitchFamily="34" charset="0"/>
                <a:hlinkClick r:id="rId4"/>
              </a:rPr>
              <a:t>[6]</a:t>
            </a:r>
            <a:r>
              <a:rPr kumimoji="0" lang="en-US" altLang="en-US" sz="1000" b="0" i="0" u="none" strike="noStrike" cap="none" normalizeH="0" baseline="0" dirty="0">
                <a:ln>
                  <a:noFill/>
                </a:ln>
                <a:solidFill>
                  <a:srgbClr val="000000"/>
                </a:solidFill>
                <a:effectLst/>
                <a:latin typeface="Helvetica" panose="020B0604020202020204" pitchFamily="34" charset="0"/>
              </a:rPr>
              <a:t> (NED) convention, define an appropriately transformed secondary frame with the "_</a:t>
            </a:r>
            <a:r>
              <a:rPr kumimoji="0" lang="en-US" altLang="en-US" sz="1000" b="0" i="0" u="none" strike="noStrike" cap="none" normalizeH="0" baseline="0" dirty="0" err="1">
                <a:ln>
                  <a:noFill/>
                </a:ln>
                <a:solidFill>
                  <a:srgbClr val="000000"/>
                </a:solidFill>
                <a:effectLst/>
                <a:latin typeface="Helvetica" panose="020B0604020202020204" pitchFamily="34" charset="0"/>
              </a:rPr>
              <a:t>ned</a:t>
            </a:r>
            <a:r>
              <a:rPr kumimoji="0" lang="en-US" altLang="en-US" sz="1000" b="0" i="0" u="none" strike="noStrike" cap="none" normalizeH="0" baseline="0" dirty="0">
                <a:ln>
                  <a:noFill/>
                </a:ln>
                <a:solidFill>
                  <a:srgbClr val="000000"/>
                </a:solidFill>
                <a:effectLst/>
                <a:latin typeface="Helvetica" panose="020B0604020202020204" pitchFamily="34" charset="0"/>
              </a:rPr>
              <a:t>" suffix: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Helvetica" panose="020B0604020202020204" pitchFamily="34" charset="0"/>
              </a:rPr>
              <a:t>X north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Helvetica" panose="020B0604020202020204" pitchFamily="34" charset="0"/>
              </a:rPr>
              <a:t>Y east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Helvetica" panose="020B0604020202020204" pitchFamily="34" charset="0"/>
              </a:rPr>
              <a:t>Z down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0000"/>
                </a:solidFill>
                <a:effectLst/>
                <a:latin typeface="Arial" panose="020B0604020202020204" pitchFamily="34" charset="0"/>
                <a:cs typeface="Arial" panose="020B0604020202020204" pitchFamily="34" charset="0"/>
                <a:hlinkClick r:id="rId5"/>
              </a:rPr>
              <a:t>Rotation Representation</a:t>
            </a:r>
            <a:endParaRPr kumimoji="0" lang="en-US" altLang="en-US" sz="15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panose="020B0604020202020204" pitchFamily="34" charset="0"/>
              </a:rPr>
              <a:t>There are many ways to represent rotations. The preferred order is listed below, along with rationale.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dirty="0">
                <a:ln>
                  <a:noFill/>
                </a:ln>
                <a:solidFill>
                  <a:srgbClr val="000000"/>
                </a:solidFill>
                <a:effectLst/>
                <a:latin typeface="Helvetica" panose="020B0604020202020204" pitchFamily="34" charset="0"/>
              </a:rPr>
              <a:t>quaternion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Helvetica" panose="020B0604020202020204" pitchFamily="34" charset="0"/>
              </a:rPr>
              <a:t>Compact representation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Helvetica" panose="020B0604020202020204" pitchFamily="34" charset="0"/>
              </a:rPr>
              <a:t>No singularities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000" b="0" i="0" u="none" strike="noStrike" cap="none" normalizeH="0" baseline="0" dirty="0">
                <a:ln>
                  <a:noFill/>
                </a:ln>
                <a:solidFill>
                  <a:srgbClr val="000000"/>
                </a:solidFill>
                <a:effectLst/>
                <a:latin typeface="Helvetica" panose="020B0604020202020204" pitchFamily="34" charset="0"/>
              </a:rPr>
              <a:t>rotation matrix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Helvetica" panose="020B0604020202020204" pitchFamily="34" charset="0"/>
              </a:rPr>
              <a:t>No singularities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000" b="0" i="0" u="none" strike="noStrike" cap="none" normalizeH="0" baseline="0" dirty="0">
                <a:ln>
                  <a:noFill/>
                </a:ln>
                <a:solidFill>
                  <a:srgbClr val="000000"/>
                </a:solidFill>
                <a:effectLst/>
                <a:latin typeface="Helvetica" panose="020B0604020202020204" pitchFamily="34" charset="0"/>
              </a:rPr>
              <a:t>fixed axis roll, pitch, yaw about X, Y, Z axes respectively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Helvetica" panose="020B0604020202020204" pitchFamily="34" charset="0"/>
              </a:rPr>
              <a:t>No ambiguity on 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Helvetica" panose="020B0604020202020204" pitchFamily="34" charset="0"/>
              </a:rPr>
              <a:t>Used for angular velocities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000" b="0" i="0" u="none" strike="noStrike" cap="none" normalizeH="0" baseline="0" dirty="0" err="1">
                <a:ln>
                  <a:noFill/>
                </a:ln>
                <a:solidFill>
                  <a:srgbClr val="000000"/>
                </a:solidFill>
                <a:effectLst/>
                <a:latin typeface="Helvetica" panose="020B0604020202020204" pitchFamily="34" charset="0"/>
              </a:rPr>
              <a:t>euler</a:t>
            </a:r>
            <a:r>
              <a:rPr kumimoji="0" lang="en-US" altLang="en-US" sz="1000" b="0" i="0" u="none" strike="noStrike" cap="none" normalizeH="0" baseline="0" dirty="0">
                <a:ln>
                  <a:noFill/>
                </a:ln>
                <a:solidFill>
                  <a:srgbClr val="000000"/>
                </a:solidFill>
                <a:effectLst/>
                <a:latin typeface="Helvetica" panose="020B0604020202020204" pitchFamily="34" charset="0"/>
              </a:rPr>
              <a:t> angles yaw, pitch, and roll about Z, Y, X axes respectively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Helvetica" panose="020B0604020202020204" pitchFamily="34" charset="0"/>
              </a:rPr>
              <a:t>Euler angles are generally discouraged due to having 24 'valid' conventions with different domains using different conventions by default.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panose="020B0604020202020204" pitchFamily="34" charset="0"/>
              </a:rPr>
              <a:t>By the right hand rule, the yaw component of orientation increases as the child frame rotates counter-clockwise, and for geographic poses, yaw is zero when pointing east.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panose="020B0604020202020204" pitchFamily="34" charset="0"/>
              </a:rPr>
              <a:t>This requires special mention only because it differs from a traditional compass bearing, which is zero when pointing north and increments clockwise. Hardware drivers should make the appropriate transformations before publishing standard ROS messages.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5595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006D862-35FE-EC19-D386-420561009C2F}"/>
                  </a:ext>
                </a:extLst>
              </p:cNvPr>
              <p:cNvSpPr>
                <a:spLocks noGrp="1"/>
              </p:cNvSpPr>
              <p:nvPr>
                <p:ph sz="half" idx="1"/>
              </p:nvPr>
            </p:nvSpPr>
            <p:spPr>
              <a:xfrm>
                <a:off x="130629" y="1825625"/>
                <a:ext cx="5889171" cy="4911636"/>
              </a:xfrm>
            </p:spPr>
            <p:txBody>
              <a:bodyPr>
                <a:noAutofit/>
              </a:bodyPr>
              <a:lstStyle/>
              <a:p>
                <a:pPr>
                  <a:lnSpc>
                    <a:spcPct val="170000"/>
                  </a:lnSpc>
                </a:pPr>
                <a:endParaRPr lang="en-GB" sz="1600" dirty="0"/>
              </a:p>
              <a:p>
                <a:pPr>
                  <a:lnSpc>
                    <a:spcPct val="170000"/>
                  </a:lnSpc>
                </a:pPr>
                <a:r>
                  <a:rPr lang="en-GB" sz="1600" dirty="0"/>
                  <a:t>In general, in the mobile robotic community, the state of a robot is denoted by </a:t>
                </a:r>
                <a14:m>
                  <m:oMath xmlns:m="http://schemas.openxmlformats.org/officeDocument/2006/math">
                    <m:r>
                      <a:rPr lang="en-GB" sz="1600" b="0" i="0" smtClean="0">
                        <a:effectLst/>
                        <a:latin typeface="Cambria Math" panose="02040503050406030204" pitchFamily="18" charset="0"/>
                        <a:ea typeface="Times New Roman"/>
                        <a:cs typeface="Times New Roman"/>
                      </a:rPr>
                      <m:t>"</m:t>
                    </m:r>
                    <m:r>
                      <a:rPr lang="en-US" sz="1600" b="1" i="1" smtClean="0">
                        <a:effectLst/>
                        <a:latin typeface="Cambria Math" panose="02040503050406030204" pitchFamily="18" charset="0"/>
                        <a:ea typeface="Times New Roman"/>
                        <a:cs typeface="Times New Roman"/>
                      </a:rPr>
                      <m:t>𝒔</m:t>
                    </m:r>
                    <m:r>
                      <a:rPr lang="en-GB" sz="1600" b="1" i="1" smtClean="0">
                        <a:effectLst/>
                        <a:latin typeface="Cambria Math" panose="02040503050406030204" pitchFamily="18" charset="0"/>
                        <a:ea typeface="Times New Roman"/>
                        <a:cs typeface="Times New Roman"/>
                      </a:rPr>
                      <m:t>"</m:t>
                    </m:r>
                    <m:r>
                      <a:rPr lang="en-US" sz="1600" b="0" i="1" smtClean="0">
                        <a:effectLst/>
                        <a:latin typeface="Cambria Math" panose="02040503050406030204" pitchFamily="18" charset="0"/>
                        <a:ea typeface="Times New Roman"/>
                        <a:cs typeface="Times New Roman"/>
                      </a:rPr>
                      <m:t>,</m:t>
                    </m:r>
                  </m:oMath>
                </a14:m>
                <a:r>
                  <a:rPr lang="en-GB" sz="1600" dirty="0"/>
                  <a:t> namely the </a:t>
                </a:r>
                <a:r>
                  <a:rPr lang="en-GB" sz="1600" i="1" dirty="0"/>
                  <a:t>pose </a:t>
                </a:r>
                <a:r>
                  <a:rPr lang="en-GB" sz="1600" dirty="0"/>
                  <a:t>or</a:t>
                </a:r>
                <a:r>
                  <a:rPr lang="en-GB" sz="1600" i="1" dirty="0"/>
                  <a:t> posture</a:t>
                </a:r>
                <a:r>
                  <a:rPr lang="en-GB" sz="1600" dirty="0"/>
                  <a:t>, for this case it consists of the robot position and orientation with respect to a frame of reference (world frame).  </a:t>
                </a:r>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GB" sz="1600" i="1" smtClean="0">
                              <a:latin typeface="Cambria Math" panose="02040503050406030204" pitchFamily="18" charset="0"/>
                              <a:cs typeface="Times New Roman"/>
                            </a:rPr>
                          </m:ctrlPr>
                        </m:sSupPr>
                        <m:e>
                          <m:r>
                            <a:rPr lang="en-GB" sz="1600" b="1" i="1">
                              <a:latin typeface="Cambria Math"/>
                              <a:ea typeface="Times New Roman"/>
                              <a:cs typeface="Times New Roman"/>
                            </a:rPr>
                            <m:t>𝐬</m:t>
                          </m:r>
                          <m:r>
                            <a:rPr lang="en-GB" sz="1600" i="1">
                              <a:effectLst/>
                              <a:latin typeface="Cambria Math"/>
                              <a:ea typeface="Times New Roman"/>
                              <a:cs typeface="Times New Roman"/>
                            </a:rPr>
                            <m:t>= </m:t>
                          </m:r>
                          <m:d>
                            <m:dPr>
                              <m:begChr m:val="["/>
                              <m:endChr m:val="]"/>
                              <m:ctrlPr>
                                <a:rPr lang="en-GB" sz="1600" i="1">
                                  <a:effectLst/>
                                  <a:latin typeface="Cambria Math" panose="02040503050406030204" pitchFamily="18" charset="0"/>
                                  <a:cs typeface="Times New Roman"/>
                                </a:rPr>
                              </m:ctrlPr>
                            </m:dPr>
                            <m:e>
                              <m:m>
                                <m:mPr>
                                  <m:mcs>
                                    <m:mc>
                                      <m:mcPr>
                                        <m:count m:val="3"/>
                                        <m:mcJc m:val="center"/>
                                      </m:mcPr>
                                    </m:mc>
                                  </m:mcs>
                                  <m:ctrlPr>
                                    <a:rPr lang="en-GB" sz="1600" i="1">
                                      <a:effectLst/>
                                      <a:latin typeface="Cambria Math" panose="02040503050406030204" pitchFamily="18" charset="0"/>
                                      <a:cs typeface="Times New Roman"/>
                                    </a:rPr>
                                  </m:ctrlPr>
                                </m:mPr>
                                <m:mr>
                                  <m:e>
                                    <m:sSub>
                                      <m:sSubPr>
                                        <m:ctrlPr>
                                          <a:rPr lang="en-GB" sz="1600" i="1">
                                            <a:effectLst/>
                                            <a:latin typeface="Cambria Math" panose="02040503050406030204" pitchFamily="18" charset="0"/>
                                            <a:cs typeface="Times New Roman"/>
                                          </a:rPr>
                                        </m:ctrlPr>
                                      </m:sSubPr>
                                      <m:e>
                                        <m:r>
                                          <a:rPr lang="en-GB" sz="1600" i="1">
                                            <a:effectLst/>
                                            <a:latin typeface="Cambria Math"/>
                                            <a:ea typeface="Times New Roman"/>
                                            <a:cs typeface="Times New Roman"/>
                                          </a:rPr>
                                          <m:t>𝑠</m:t>
                                        </m:r>
                                      </m:e>
                                      <m:sub>
                                        <m:r>
                                          <a:rPr lang="en-GB" sz="1600" i="1">
                                            <a:effectLst/>
                                            <a:latin typeface="Cambria Math"/>
                                            <a:ea typeface="Times New Roman"/>
                                            <a:cs typeface="Times New Roman"/>
                                          </a:rPr>
                                          <m:t>𝑥</m:t>
                                        </m:r>
                                      </m:sub>
                                    </m:sSub>
                                  </m:e>
                                  <m:e>
                                    <m:sSub>
                                      <m:sSubPr>
                                        <m:ctrlPr>
                                          <a:rPr lang="en-GB" sz="1600" i="1">
                                            <a:effectLst/>
                                            <a:latin typeface="Cambria Math" panose="02040503050406030204" pitchFamily="18" charset="0"/>
                                            <a:cs typeface="Times New Roman"/>
                                          </a:rPr>
                                        </m:ctrlPr>
                                      </m:sSubPr>
                                      <m:e>
                                        <m:r>
                                          <a:rPr lang="en-GB" sz="1600" i="1">
                                            <a:effectLst/>
                                            <a:latin typeface="Cambria Math"/>
                                            <a:ea typeface="Times New Roman"/>
                                            <a:cs typeface="Times New Roman"/>
                                          </a:rPr>
                                          <m:t>𝑠</m:t>
                                        </m:r>
                                      </m:e>
                                      <m:sub>
                                        <m:r>
                                          <a:rPr lang="en-GB" sz="1600" i="1">
                                            <a:effectLst/>
                                            <a:latin typeface="Cambria Math"/>
                                            <a:ea typeface="Times New Roman"/>
                                            <a:cs typeface="Times New Roman"/>
                                          </a:rPr>
                                          <m:t>𝑦</m:t>
                                        </m:r>
                                      </m:sub>
                                    </m:sSub>
                                  </m:e>
                                  <m:e>
                                    <m:sSub>
                                      <m:sSubPr>
                                        <m:ctrlPr>
                                          <a:rPr lang="en-GB" sz="1600" i="1">
                                            <a:effectLst/>
                                            <a:latin typeface="Cambria Math" panose="02040503050406030204" pitchFamily="18" charset="0"/>
                                            <a:cs typeface="Times New Roman"/>
                                          </a:rPr>
                                        </m:ctrlPr>
                                      </m:sSubPr>
                                      <m:e>
                                        <m:r>
                                          <a:rPr lang="en-GB" sz="1600" i="1">
                                            <a:effectLst/>
                                            <a:latin typeface="Cambria Math"/>
                                            <a:ea typeface="Times New Roman"/>
                                            <a:cs typeface="Times New Roman"/>
                                          </a:rPr>
                                          <m:t>𝑠</m:t>
                                        </m:r>
                                      </m:e>
                                      <m:sub>
                                        <m:r>
                                          <a:rPr lang="en-GB" sz="1600" i="1">
                                            <a:effectLst/>
                                            <a:latin typeface="Cambria Math"/>
                                            <a:ea typeface="Times New Roman"/>
                                            <a:cs typeface="Times New Roman"/>
                                          </a:rPr>
                                          <m:t>𝜃</m:t>
                                        </m:r>
                                      </m:sub>
                                    </m:sSub>
                                  </m:e>
                                </m:mr>
                              </m:m>
                            </m:e>
                          </m:d>
                        </m:e>
                        <m:sup>
                          <m:r>
                            <a:rPr lang="en-GB" sz="1600" i="1">
                              <a:effectLst/>
                              <a:latin typeface="Cambria Math"/>
                              <a:ea typeface="Times New Roman"/>
                              <a:cs typeface="Times New Roman"/>
                            </a:rPr>
                            <m:t>𝑇</m:t>
                          </m:r>
                        </m:sup>
                      </m:sSup>
                    </m:oMath>
                  </m:oMathPara>
                </a14:m>
                <a:endParaRPr lang="en-GB" sz="1600" dirty="0"/>
              </a:p>
            </p:txBody>
          </p:sp>
        </mc:Choice>
        <mc:Fallback xmlns="">
          <p:sp>
            <p:nvSpPr>
              <p:cNvPr id="2" name="Content Placeholder 1">
                <a:extLst>
                  <a:ext uri="{FF2B5EF4-FFF2-40B4-BE49-F238E27FC236}">
                    <a16:creationId xmlns:a16="http://schemas.microsoft.com/office/drawing/2014/main" id="{9006D862-35FE-EC19-D386-420561009C2F}"/>
                  </a:ext>
                </a:extLst>
              </p:cNvPr>
              <p:cNvSpPr>
                <a:spLocks noGrp="1" noRot="1" noChangeAspect="1" noMove="1" noResize="1" noEditPoints="1" noAdjustHandles="1" noChangeArrowheads="1" noChangeShapeType="1" noTextEdit="1"/>
              </p:cNvSpPr>
              <p:nvPr>
                <p:ph sz="half" idx="1"/>
              </p:nvPr>
            </p:nvSpPr>
            <p:spPr>
              <a:xfrm>
                <a:off x="130629" y="1825625"/>
                <a:ext cx="5889171" cy="4911636"/>
              </a:xfrm>
              <a:blipFill>
                <a:blip r:embed="rId2"/>
                <a:stretch>
                  <a:fillRect l="-414" r="-620"/>
                </a:stretch>
              </a:blipFill>
            </p:spPr>
            <p:txBody>
              <a:bodyPr/>
              <a:lstStyle/>
              <a:p>
                <a:r>
                  <a:rPr lang="en-GB">
                    <a:noFill/>
                  </a:rPr>
                  <a:t> </a:t>
                </a:r>
              </a:p>
            </p:txBody>
          </p:sp>
        </mc:Fallback>
      </mc:AlternateContent>
      <p:sp>
        <p:nvSpPr>
          <p:cNvPr id="4" name="Title 3">
            <a:extLst>
              <a:ext uri="{FF2B5EF4-FFF2-40B4-BE49-F238E27FC236}">
                <a16:creationId xmlns:a16="http://schemas.microsoft.com/office/drawing/2014/main" id="{BDBF467E-B7EA-C219-E88E-18A568B90716}"/>
              </a:ext>
            </a:extLst>
          </p:cNvPr>
          <p:cNvSpPr>
            <a:spLocks noGrp="1"/>
          </p:cNvSpPr>
          <p:nvPr>
            <p:ph type="title"/>
          </p:nvPr>
        </p:nvSpPr>
        <p:spPr/>
        <p:txBody>
          <a:bodyPr/>
          <a:lstStyle/>
          <a:p>
            <a:r>
              <a:rPr lang="en-GB" dirty="0"/>
              <a:t>Mobile Robot Localisation</a:t>
            </a:r>
          </a:p>
        </p:txBody>
      </p:sp>
      <p:pic>
        <p:nvPicPr>
          <p:cNvPr id="10" name="Content Placeholder 9">
            <a:extLst>
              <a:ext uri="{FF2B5EF4-FFF2-40B4-BE49-F238E27FC236}">
                <a16:creationId xmlns:a16="http://schemas.microsoft.com/office/drawing/2014/main" id="{E10A49D5-4705-A21C-CFC3-8D60340A0040}"/>
              </a:ext>
            </a:extLst>
          </p:cNvPr>
          <p:cNvPicPr>
            <a:picLocks noGrp="1" noChangeAspect="1"/>
          </p:cNvPicPr>
          <p:nvPr>
            <p:ph sz="half" idx="2"/>
          </p:nvPr>
        </p:nvPicPr>
        <p:blipFill>
          <a:blip r:embed="rId3"/>
          <a:stretch>
            <a:fillRect/>
          </a:stretch>
        </p:blipFill>
        <p:spPr>
          <a:xfrm>
            <a:off x="6172200" y="1964915"/>
            <a:ext cx="5181600" cy="4072758"/>
          </a:xfrm>
          <a:prstGeom prst="rect">
            <a:avLst/>
          </a:prstGeom>
        </p:spPr>
      </p:pic>
    </p:spTree>
    <p:extLst>
      <p:ext uri="{BB962C8B-B14F-4D97-AF65-F5344CB8AC3E}">
        <p14:creationId xmlns:p14="http://schemas.microsoft.com/office/powerpoint/2010/main" val="282429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06D862-35FE-EC19-D386-420561009C2F}"/>
              </a:ext>
            </a:extLst>
          </p:cNvPr>
          <p:cNvSpPr>
            <a:spLocks noGrp="1"/>
          </p:cNvSpPr>
          <p:nvPr>
            <p:ph sz="half" idx="1"/>
          </p:nvPr>
        </p:nvSpPr>
        <p:spPr>
          <a:xfrm>
            <a:off x="130630" y="1545476"/>
            <a:ext cx="5889171" cy="4911636"/>
          </a:xfrm>
        </p:spPr>
        <p:txBody>
          <a:bodyPr>
            <a:noAutofit/>
          </a:bodyPr>
          <a:lstStyle/>
          <a:p>
            <a:pPr>
              <a:lnSpc>
                <a:spcPct val="170000"/>
              </a:lnSpc>
            </a:pPr>
            <a:r>
              <a:rPr lang="en-GB" sz="1600" dirty="0"/>
              <a:t>Dead reckoning (DR) is the typical standalone technique that old sailors used to determine the current position of their ship.</a:t>
            </a:r>
          </a:p>
          <a:p>
            <a:pPr>
              <a:lnSpc>
                <a:spcPct val="170000"/>
              </a:lnSpc>
            </a:pPr>
            <a:r>
              <a:rPr lang="en-GB" sz="1600" dirty="0"/>
              <a:t>DR incrementally integrates the distance </a:t>
            </a:r>
            <a:r>
              <a:rPr lang="en-GB" sz="1600" dirty="0" err="1"/>
              <a:t>traveled</a:t>
            </a:r>
            <a:r>
              <a:rPr lang="en-GB" sz="1600" dirty="0"/>
              <a:t> and the direction of travel relative to a known start location.</a:t>
            </a:r>
          </a:p>
          <a:p>
            <a:pPr>
              <a:lnSpc>
                <a:spcPct val="170000"/>
              </a:lnSpc>
            </a:pPr>
            <a:r>
              <a:rPr lang="en-GB" sz="1600" dirty="0"/>
              <a:t>A ship's direction used to be determined by magnetic compass, and the distance </a:t>
            </a:r>
            <a:r>
              <a:rPr lang="en-GB" sz="1600" dirty="0" err="1"/>
              <a:t>traveled</a:t>
            </a:r>
            <a:r>
              <a:rPr lang="en-GB" sz="1600" dirty="0"/>
              <a:t> was computed by the time of travel and the speed of the vehicle.</a:t>
            </a:r>
          </a:p>
          <a:p>
            <a:pPr>
              <a:lnSpc>
                <a:spcPct val="170000"/>
              </a:lnSpc>
            </a:pPr>
            <a:r>
              <a:rPr lang="en-GB" sz="1600" dirty="0"/>
              <a:t>Posing the technical challenge of building mechanical clocks that work with high accuracy in an environment of rough motions and changing climates.</a:t>
            </a:r>
          </a:p>
          <a:p>
            <a:pPr>
              <a:lnSpc>
                <a:spcPct val="170000"/>
              </a:lnSpc>
            </a:pPr>
            <a:endParaRPr lang="en-GB" sz="1600" dirty="0"/>
          </a:p>
        </p:txBody>
      </p:sp>
      <p:sp>
        <p:nvSpPr>
          <p:cNvPr id="4" name="Title 3">
            <a:extLst>
              <a:ext uri="{FF2B5EF4-FFF2-40B4-BE49-F238E27FC236}">
                <a16:creationId xmlns:a16="http://schemas.microsoft.com/office/drawing/2014/main" id="{BDBF467E-B7EA-C219-E88E-18A568B90716}"/>
              </a:ext>
            </a:extLst>
          </p:cNvPr>
          <p:cNvSpPr>
            <a:spLocks noGrp="1"/>
          </p:cNvSpPr>
          <p:nvPr>
            <p:ph type="title"/>
          </p:nvPr>
        </p:nvSpPr>
        <p:spPr/>
        <p:txBody>
          <a:bodyPr/>
          <a:lstStyle/>
          <a:p>
            <a:r>
              <a:rPr lang="en-GB" dirty="0"/>
              <a:t>Dead  Reckoning</a:t>
            </a:r>
          </a:p>
        </p:txBody>
      </p:sp>
      <p:grpSp>
        <p:nvGrpSpPr>
          <p:cNvPr id="48" name="Group 47">
            <a:extLst>
              <a:ext uri="{FF2B5EF4-FFF2-40B4-BE49-F238E27FC236}">
                <a16:creationId xmlns:a16="http://schemas.microsoft.com/office/drawing/2014/main" id="{C4510269-0294-80AE-FDB2-A7C15235B277}"/>
              </a:ext>
            </a:extLst>
          </p:cNvPr>
          <p:cNvGrpSpPr/>
          <p:nvPr/>
        </p:nvGrpSpPr>
        <p:grpSpPr>
          <a:xfrm>
            <a:off x="6332886" y="1795930"/>
            <a:ext cx="5728484" cy="4231963"/>
            <a:chOff x="6332886" y="1553882"/>
            <a:chExt cx="5728484" cy="4231963"/>
          </a:xfrm>
        </p:grpSpPr>
        <p:pic>
          <p:nvPicPr>
            <p:cNvPr id="10" name="Graphic 9" descr="Stopwatch 75% outline">
              <a:extLst>
                <a:ext uri="{FF2B5EF4-FFF2-40B4-BE49-F238E27FC236}">
                  <a16:creationId xmlns:a16="http://schemas.microsoft.com/office/drawing/2014/main" id="{73ACE6BA-2ADA-0A66-9E15-E587B8C5F4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2258" y="4532891"/>
              <a:ext cx="914400" cy="914400"/>
            </a:xfrm>
            <a:prstGeom prst="rect">
              <a:avLst/>
            </a:prstGeom>
          </p:spPr>
        </p:pic>
        <p:pic>
          <p:nvPicPr>
            <p:cNvPr id="12" name="Graphic 11" descr="Speedometer Low outline">
              <a:extLst>
                <a:ext uri="{FF2B5EF4-FFF2-40B4-BE49-F238E27FC236}">
                  <a16:creationId xmlns:a16="http://schemas.microsoft.com/office/drawing/2014/main" id="{377A6B53-FBAE-ADEF-C1E2-FBEC2E520E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22258" y="1553882"/>
              <a:ext cx="914400" cy="914400"/>
            </a:xfrm>
            <a:prstGeom prst="rect">
              <a:avLst/>
            </a:prstGeom>
          </p:spPr>
        </p:pic>
        <p:pic>
          <p:nvPicPr>
            <p:cNvPr id="16" name="Graphic 15" descr="Drawing compass outline">
              <a:extLst>
                <a:ext uri="{FF2B5EF4-FFF2-40B4-BE49-F238E27FC236}">
                  <a16:creationId xmlns:a16="http://schemas.microsoft.com/office/drawing/2014/main" id="{34DCD34D-EBE7-D4A1-B41E-FCE2EBF9604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538644" y="2569857"/>
              <a:ext cx="914400" cy="914400"/>
            </a:xfrm>
            <a:prstGeom prst="rect">
              <a:avLst/>
            </a:prstGeom>
          </p:spPr>
        </p:pic>
        <p:pic>
          <p:nvPicPr>
            <p:cNvPr id="18" name="Graphic 17" descr="Compass outline">
              <a:extLst>
                <a:ext uri="{FF2B5EF4-FFF2-40B4-BE49-F238E27FC236}">
                  <a16:creationId xmlns:a16="http://schemas.microsoft.com/office/drawing/2014/main" id="{D35D7F24-8FB7-8C38-8DD8-09E1FC2E0A1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22258" y="3079380"/>
              <a:ext cx="914400" cy="914400"/>
            </a:xfrm>
            <a:prstGeom prst="rect">
              <a:avLst/>
            </a:prstGeom>
          </p:spPr>
        </p:pic>
        <p:pic>
          <p:nvPicPr>
            <p:cNvPr id="24" name="Graphic 23" descr="Map with pin outline">
              <a:extLst>
                <a:ext uri="{FF2B5EF4-FFF2-40B4-BE49-F238E27FC236}">
                  <a16:creationId xmlns:a16="http://schemas.microsoft.com/office/drawing/2014/main" id="{92A4A142-C706-788F-43BA-B238B0EA889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538644" y="2777077"/>
              <a:ext cx="1522726" cy="1522726"/>
            </a:xfrm>
            <a:prstGeom prst="rect">
              <a:avLst/>
            </a:prstGeom>
          </p:spPr>
        </p:pic>
        <p:sp>
          <p:nvSpPr>
            <p:cNvPr id="28" name="TextBox 27">
              <a:extLst>
                <a:ext uri="{FF2B5EF4-FFF2-40B4-BE49-F238E27FC236}">
                  <a16:creationId xmlns:a16="http://schemas.microsoft.com/office/drawing/2014/main" id="{5D7F0C37-D331-206D-A21F-FE1E99786288}"/>
                </a:ext>
              </a:extLst>
            </p:cNvPr>
            <p:cNvSpPr txBox="1"/>
            <p:nvPr/>
          </p:nvSpPr>
          <p:spPr>
            <a:xfrm>
              <a:off x="6332886" y="2397617"/>
              <a:ext cx="1493145" cy="338554"/>
            </a:xfrm>
            <a:prstGeom prst="rect">
              <a:avLst/>
            </a:prstGeom>
            <a:noFill/>
            <a:ln>
              <a:noFill/>
            </a:ln>
          </p:spPr>
          <p:txBody>
            <a:bodyPr wrap="square">
              <a:spAutoFit/>
            </a:bodyPr>
            <a:lstStyle/>
            <a:p>
              <a:pPr algn="ctr"/>
              <a:r>
                <a:rPr lang="en-GB" sz="1600" dirty="0">
                  <a:solidFill>
                    <a:schemeClr val="bg2">
                      <a:lumMod val="50000"/>
                    </a:schemeClr>
                  </a:solidFill>
                  <a:latin typeface="Nexa-Light" panose="01000000000000000000" pitchFamily="2" charset="0"/>
                </a:rPr>
                <a:t>Ship’s Speed</a:t>
              </a:r>
            </a:p>
          </p:txBody>
        </p:sp>
        <p:sp>
          <p:nvSpPr>
            <p:cNvPr id="29" name="TextBox 28">
              <a:extLst>
                <a:ext uri="{FF2B5EF4-FFF2-40B4-BE49-F238E27FC236}">
                  <a16:creationId xmlns:a16="http://schemas.microsoft.com/office/drawing/2014/main" id="{DA366FA5-424D-1675-451D-C247550FE3FB}"/>
                </a:ext>
              </a:extLst>
            </p:cNvPr>
            <p:cNvSpPr txBox="1"/>
            <p:nvPr/>
          </p:nvSpPr>
          <p:spPr>
            <a:xfrm>
              <a:off x="6332886" y="3939597"/>
              <a:ext cx="1493145" cy="338554"/>
            </a:xfrm>
            <a:prstGeom prst="rect">
              <a:avLst/>
            </a:prstGeom>
            <a:noFill/>
            <a:ln>
              <a:noFill/>
            </a:ln>
          </p:spPr>
          <p:txBody>
            <a:bodyPr wrap="square">
              <a:spAutoFit/>
            </a:bodyPr>
            <a:lstStyle/>
            <a:p>
              <a:pPr algn="ctr"/>
              <a:r>
                <a:rPr lang="en-GB" sz="1600" dirty="0">
                  <a:solidFill>
                    <a:schemeClr val="bg2">
                      <a:lumMod val="50000"/>
                    </a:schemeClr>
                  </a:solidFill>
                  <a:latin typeface="Nexa-Light" panose="01000000000000000000" pitchFamily="2" charset="0"/>
                </a:rPr>
                <a:t>Direction</a:t>
              </a:r>
            </a:p>
          </p:txBody>
        </p:sp>
        <p:sp>
          <p:nvSpPr>
            <p:cNvPr id="30" name="TextBox 29">
              <a:extLst>
                <a:ext uri="{FF2B5EF4-FFF2-40B4-BE49-F238E27FC236}">
                  <a16:creationId xmlns:a16="http://schemas.microsoft.com/office/drawing/2014/main" id="{5D8BAB11-1412-0F06-14F9-FD231B36E96D}"/>
                </a:ext>
              </a:extLst>
            </p:cNvPr>
            <p:cNvSpPr txBox="1"/>
            <p:nvPr/>
          </p:nvSpPr>
          <p:spPr>
            <a:xfrm>
              <a:off x="6332886" y="5447291"/>
              <a:ext cx="1493145" cy="338554"/>
            </a:xfrm>
            <a:prstGeom prst="rect">
              <a:avLst/>
            </a:prstGeom>
            <a:noFill/>
            <a:ln>
              <a:noFill/>
            </a:ln>
          </p:spPr>
          <p:txBody>
            <a:bodyPr wrap="square">
              <a:spAutoFit/>
            </a:bodyPr>
            <a:lstStyle/>
            <a:p>
              <a:pPr algn="ctr"/>
              <a:r>
                <a:rPr lang="en-GB" sz="1600" dirty="0">
                  <a:solidFill>
                    <a:schemeClr val="bg2">
                      <a:lumMod val="50000"/>
                    </a:schemeClr>
                  </a:solidFill>
                  <a:latin typeface="Nexa-Light" panose="01000000000000000000" pitchFamily="2" charset="0"/>
                </a:rPr>
                <a:t>Time</a:t>
              </a:r>
            </a:p>
          </p:txBody>
        </p:sp>
        <p:sp>
          <p:nvSpPr>
            <p:cNvPr id="31" name="TextBox 30">
              <a:extLst>
                <a:ext uri="{FF2B5EF4-FFF2-40B4-BE49-F238E27FC236}">
                  <a16:creationId xmlns:a16="http://schemas.microsoft.com/office/drawing/2014/main" id="{3451731C-4B3D-1BC0-88B7-38B910270350}"/>
                </a:ext>
              </a:extLst>
            </p:cNvPr>
            <p:cNvSpPr txBox="1"/>
            <p:nvPr/>
          </p:nvSpPr>
          <p:spPr>
            <a:xfrm>
              <a:off x="8463665" y="4086757"/>
              <a:ext cx="1493145" cy="338554"/>
            </a:xfrm>
            <a:prstGeom prst="rect">
              <a:avLst/>
            </a:prstGeom>
            <a:noFill/>
          </p:spPr>
          <p:txBody>
            <a:bodyPr wrap="square">
              <a:spAutoFit/>
            </a:bodyPr>
            <a:lstStyle/>
            <a:p>
              <a:pPr algn="ctr"/>
              <a:r>
                <a:rPr lang="en-GB" sz="1600" dirty="0">
                  <a:solidFill>
                    <a:schemeClr val="bg2">
                      <a:lumMod val="50000"/>
                    </a:schemeClr>
                  </a:solidFill>
                  <a:latin typeface="Nexa-Light" panose="01000000000000000000" pitchFamily="2" charset="0"/>
                </a:rPr>
                <a:t>Ship</a:t>
              </a:r>
            </a:p>
          </p:txBody>
        </p:sp>
        <p:cxnSp>
          <p:nvCxnSpPr>
            <p:cNvPr id="33" name="Connector: Elbow 32">
              <a:extLst>
                <a:ext uri="{FF2B5EF4-FFF2-40B4-BE49-F238E27FC236}">
                  <a16:creationId xmlns:a16="http://schemas.microsoft.com/office/drawing/2014/main" id="{A7288EDC-2C44-2913-ED5C-B125E1F53408}"/>
                </a:ext>
              </a:extLst>
            </p:cNvPr>
            <p:cNvCxnSpPr>
              <a:cxnSpLocks/>
              <a:stCxn id="12" idx="3"/>
              <a:endCxn id="45" idx="1"/>
            </p:cNvCxnSpPr>
            <p:nvPr/>
          </p:nvCxnSpPr>
          <p:spPr>
            <a:xfrm>
              <a:off x="7536658" y="2011082"/>
              <a:ext cx="815550" cy="1525498"/>
            </a:xfrm>
            <a:prstGeom prst="bentConnector3">
              <a:avLst/>
            </a:prstGeom>
            <a:ln w="38100"/>
          </p:spPr>
          <p:style>
            <a:lnRef idx="3">
              <a:schemeClr val="accent3"/>
            </a:lnRef>
            <a:fillRef idx="0">
              <a:schemeClr val="accent3"/>
            </a:fillRef>
            <a:effectRef idx="2">
              <a:schemeClr val="accent3"/>
            </a:effectRef>
            <a:fontRef idx="minor">
              <a:schemeClr val="tx1"/>
            </a:fontRef>
          </p:style>
        </p:cxnSp>
        <p:cxnSp>
          <p:nvCxnSpPr>
            <p:cNvPr id="34" name="Connector: Elbow 33">
              <a:extLst>
                <a:ext uri="{FF2B5EF4-FFF2-40B4-BE49-F238E27FC236}">
                  <a16:creationId xmlns:a16="http://schemas.microsoft.com/office/drawing/2014/main" id="{41359315-B74D-F121-93E2-B64B32B0795B}"/>
                </a:ext>
              </a:extLst>
            </p:cNvPr>
            <p:cNvCxnSpPr>
              <a:cxnSpLocks/>
              <a:stCxn id="18" idx="3"/>
              <a:endCxn id="45" idx="1"/>
            </p:cNvCxnSpPr>
            <p:nvPr/>
          </p:nvCxnSpPr>
          <p:spPr>
            <a:xfrm>
              <a:off x="7536658" y="3536580"/>
              <a:ext cx="815550" cy="12700"/>
            </a:xfrm>
            <a:prstGeom prst="bentConnector3">
              <a:avLst/>
            </a:prstGeom>
            <a:ln w="38100"/>
          </p:spPr>
          <p:style>
            <a:lnRef idx="3">
              <a:schemeClr val="accent3"/>
            </a:lnRef>
            <a:fillRef idx="0">
              <a:schemeClr val="accent3"/>
            </a:fillRef>
            <a:effectRef idx="2">
              <a:schemeClr val="accent3"/>
            </a:effectRef>
            <a:fontRef idx="minor">
              <a:schemeClr val="tx1"/>
            </a:fontRef>
          </p:style>
        </p:cxnSp>
        <p:cxnSp>
          <p:nvCxnSpPr>
            <p:cNvPr id="37" name="Connector: Elbow 36">
              <a:extLst>
                <a:ext uri="{FF2B5EF4-FFF2-40B4-BE49-F238E27FC236}">
                  <a16:creationId xmlns:a16="http://schemas.microsoft.com/office/drawing/2014/main" id="{9C6447A4-D53F-A3DF-B6CF-A9E86CF4AA1B}"/>
                </a:ext>
              </a:extLst>
            </p:cNvPr>
            <p:cNvCxnSpPr>
              <a:cxnSpLocks/>
              <a:stCxn id="10" idx="3"/>
              <a:endCxn id="45" idx="1"/>
            </p:cNvCxnSpPr>
            <p:nvPr/>
          </p:nvCxnSpPr>
          <p:spPr>
            <a:xfrm flipV="1">
              <a:off x="7536658" y="3536580"/>
              <a:ext cx="815550" cy="1453511"/>
            </a:xfrm>
            <a:prstGeom prst="bentConnector3">
              <a:avLst>
                <a:gd name="adj1" fmla="val 50000"/>
              </a:avLst>
            </a:prstGeom>
            <a:ln w="38100"/>
          </p:spPr>
          <p:style>
            <a:lnRef idx="3">
              <a:schemeClr val="accent3"/>
            </a:lnRef>
            <a:fillRef idx="0">
              <a:schemeClr val="accent3"/>
            </a:fillRef>
            <a:effectRef idx="2">
              <a:schemeClr val="accent3"/>
            </a:effectRef>
            <a:fontRef idx="minor">
              <a:schemeClr val="tx1"/>
            </a:fontRef>
          </p:style>
        </p:cxnSp>
        <p:cxnSp>
          <p:nvCxnSpPr>
            <p:cNvPr id="41" name="Straight Connector 40">
              <a:extLst>
                <a:ext uri="{FF2B5EF4-FFF2-40B4-BE49-F238E27FC236}">
                  <a16:creationId xmlns:a16="http://schemas.microsoft.com/office/drawing/2014/main" id="{4B480C7F-416C-5708-C67C-35E8B045A755}"/>
                </a:ext>
              </a:extLst>
            </p:cNvPr>
            <p:cNvCxnSpPr>
              <a:cxnSpLocks/>
              <a:stCxn id="45" idx="3"/>
              <a:endCxn id="24" idx="1"/>
            </p:cNvCxnSpPr>
            <p:nvPr/>
          </p:nvCxnSpPr>
          <p:spPr>
            <a:xfrm>
              <a:off x="10062485" y="3536580"/>
              <a:ext cx="476159" cy="1860"/>
            </a:xfrm>
            <a:prstGeom prst="line">
              <a:avLst/>
            </a:prstGeom>
            <a:ln w="38100"/>
          </p:spPr>
          <p:style>
            <a:lnRef idx="3">
              <a:schemeClr val="accent3"/>
            </a:lnRef>
            <a:fillRef idx="0">
              <a:schemeClr val="accent3"/>
            </a:fillRef>
            <a:effectRef idx="2">
              <a:schemeClr val="accent3"/>
            </a:effectRef>
            <a:fontRef idx="minor">
              <a:schemeClr val="tx1"/>
            </a:fontRef>
          </p:style>
        </p:cxnSp>
        <p:sp>
          <p:nvSpPr>
            <p:cNvPr id="43" name="TextBox 42">
              <a:extLst>
                <a:ext uri="{FF2B5EF4-FFF2-40B4-BE49-F238E27FC236}">
                  <a16:creationId xmlns:a16="http://schemas.microsoft.com/office/drawing/2014/main" id="{01F4F6BF-E35E-29C1-5927-1021FFD0E1B1}"/>
                </a:ext>
              </a:extLst>
            </p:cNvPr>
            <p:cNvSpPr txBox="1"/>
            <p:nvPr/>
          </p:nvSpPr>
          <p:spPr>
            <a:xfrm>
              <a:off x="10668923" y="4108874"/>
              <a:ext cx="1262168" cy="584775"/>
            </a:xfrm>
            <a:prstGeom prst="rect">
              <a:avLst/>
            </a:prstGeom>
            <a:noFill/>
          </p:spPr>
          <p:txBody>
            <a:bodyPr wrap="square">
              <a:spAutoFit/>
            </a:bodyPr>
            <a:lstStyle/>
            <a:p>
              <a:pPr algn="ctr"/>
              <a:r>
                <a:rPr lang="en-GB" sz="1600" dirty="0">
                  <a:solidFill>
                    <a:schemeClr val="bg2">
                      <a:lumMod val="50000"/>
                    </a:schemeClr>
                  </a:solidFill>
                  <a:latin typeface="Nexa-Light" panose="01000000000000000000" pitchFamily="2" charset="0"/>
                </a:rPr>
                <a:t>Change in Position</a:t>
              </a:r>
            </a:p>
          </p:txBody>
        </p:sp>
        <p:pic>
          <p:nvPicPr>
            <p:cNvPr id="45" name="Graphic 44" descr="Sailboat outline">
              <a:extLst>
                <a:ext uri="{FF2B5EF4-FFF2-40B4-BE49-F238E27FC236}">
                  <a16:creationId xmlns:a16="http://schemas.microsoft.com/office/drawing/2014/main" id="{A9BB5C27-BE1A-8CFC-D427-0C931C4BC1E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352208" y="2681441"/>
              <a:ext cx="1710277" cy="1710277"/>
            </a:xfrm>
            <a:prstGeom prst="rect">
              <a:avLst/>
            </a:prstGeom>
          </p:spPr>
        </p:pic>
      </p:grpSp>
    </p:spTree>
    <p:extLst>
      <p:ext uri="{BB962C8B-B14F-4D97-AF65-F5344CB8AC3E}">
        <p14:creationId xmlns:p14="http://schemas.microsoft.com/office/powerpoint/2010/main" val="2600897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06D862-35FE-EC19-D386-420561009C2F}"/>
              </a:ext>
            </a:extLst>
          </p:cNvPr>
          <p:cNvSpPr>
            <a:spLocks noGrp="1"/>
          </p:cNvSpPr>
          <p:nvPr>
            <p:ph sz="half" idx="1"/>
          </p:nvPr>
        </p:nvSpPr>
        <p:spPr>
          <a:xfrm>
            <a:off x="130629" y="1825625"/>
            <a:ext cx="5889171" cy="4911636"/>
          </a:xfrm>
        </p:spPr>
        <p:txBody>
          <a:bodyPr>
            <a:noAutofit/>
          </a:bodyPr>
          <a:lstStyle/>
          <a:p>
            <a:pPr>
              <a:lnSpc>
                <a:spcPct val="170000"/>
              </a:lnSpc>
            </a:pPr>
            <a:r>
              <a:rPr lang="en-GB" sz="1600" dirty="0"/>
              <a:t>In navigation, </a:t>
            </a:r>
            <a:r>
              <a:rPr lang="en-GB" sz="1600" b="1" dirty="0"/>
              <a:t>dead reckoning </a:t>
            </a:r>
            <a:r>
              <a:rPr lang="en-GB" sz="1600" dirty="0"/>
              <a:t>is the process of calculating the current position of a moving object by using a previously determined position, and incorporating estimates of speed, heading (or direction or course), and elapsed time.</a:t>
            </a:r>
          </a:p>
          <a:p>
            <a:pPr>
              <a:lnSpc>
                <a:spcPct val="170000"/>
              </a:lnSpc>
            </a:pPr>
            <a:r>
              <a:rPr lang="en-GB" sz="1600" dirty="0"/>
              <a:t>This technique uses the internal kinematics of the robot to localise it in the environment. </a:t>
            </a:r>
          </a:p>
          <a:p>
            <a:pPr>
              <a:lnSpc>
                <a:spcPct val="150000"/>
              </a:lnSpc>
            </a:pPr>
            <a:r>
              <a:rPr lang="en-GB" sz="1600" dirty="0"/>
              <a:t>The robot may also employ some proprioceptive or exteroceptive sensors such as: encoders, cameras or IMUs, to provide a better estimate of the pose change over time. </a:t>
            </a:r>
          </a:p>
          <a:p>
            <a:pPr marL="0" indent="0">
              <a:lnSpc>
                <a:spcPct val="150000"/>
              </a:lnSpc>
              <a:buNone/>
            </a:pPr>
            <a:endParaRPr lang="en-GB" sz="1600" dirty="0"/>
          </a:p>
          <a:p>
            <a:pPr>
              <a:lnSpc>
                <a:spcPct val="170000"/>
              </a:lnSpc>
            </a:pPr>
            <a:endParaRPr lang="en-GB" sz="1600" dirty="0"/>
          </a:p>
        </p:txBody>
      </p:sp>
      <p:sp>
        <p:nvSpPr>
          <p:cNvPr id="4" name="Title 3">
            <a:extLst>
              <a:ext uri="{FF2B5EF4-FFF2-40B4-BE49-F238E27FC236}">
                <a16:creationId xmlns:a16="http://schemas.microsoft.com/office/drawing/2014/main" id="{BDBF467E-B7EA-C219-E88E-18A568B90716}"/>
              </a:ext>
            </a:extLst>
          </p:cNvPr>
          <p:cNvSpPr>
            <a:spLocks noGrp="1"/>
          </p:cNvSpPr>
          <p:nvPr>
            <p:ph type="title"/>
          </p:nvPr>
        </p:nvSpPr>
        <p:spPr/>
        <p:txBody>
          <a:bodyPr/>
          <a:lstStyle/>
          <a:p>
            <a:r>
              <a:rPr lang="en-GB" dirty="0"/>
              <a:t>Dead  Reckoning</a:t>
            </a:r>
          </a:p>
        </p:txBody>
      </p:sp>
      <p:sp>
        <p:nvSpPr>
          <p:cNvPr id="5" name="Content Placeholder 4">
            <a:extLst>
              <a:ext uri="{FF2B5EF4-FFF2-40B4-BE49-F238E27FC236}">
                <a16:creationId xmlns:a16="http://schemas.microsoft.com/office/drawing/2014/main" id="{72A381BE-8949-BD80-FDF2-B5A515C9FB55}"/>
              </a:ext>
            </a:extLst>
          </p:cNvPr>
          <p:cNvSpPr>
            <a:spLocks noGrp="1"/>
          </p:cNvSpPr>
          <p:nvPr>
            <p:ph sz="half" idx="2"/>
          </p:nvPr>
        </p:nvSpPr>
        <p:spPr/>
        <p:txBody>
          <a:bodyPr>
            <a:normAutofit/>
          </a:bodyPr>
          <a:lstStyle/>
          <a:p>
            <a:pPr>
              <a:lnSpc>
                <a:spcPct val="170000"/>
              </a:lnSpc>
            </a:pPr>
            <a:r>
              <a:rPr lang="en-GB" sz="1600" dirty="0"/>
              <a:t>However, such technique suffers from the unbounded growth of uncertainty about the robot pose over time due to the numerical integration and accumulation of error.</a:t>
            </a:r>
            <a:endParaRPr lang="en-US" sz="1600" dirty="0"/>
          </a:p>
          <a:p>
            <a:endParaRPr lang="en-GB" dirty="0"/>
          </a:p>
        </p:txBody>
      </p:sp>
      <p:pic>
        <p:nvPicPr>
          <p:cNvPr id="30" name="Picture 29">
            <a:extLst>
              <a:ext uri="{FF2B5EF4-FFF2-40B4-BE49-F238E27FC236}">
                <a16:creationId xmlns:a16="http://schemas.microsoft.com/office/drawing/2014/main" id="{88262781-D90E-0D96-1CF9-7A74C8B6AE8D}"/>
              </a:ext>
            </a:extLst>
          </p:cNvPr>
          <p:cNvPicPr>
            <a:picLocks noChangeAspect="1"/>
          </p:cNvPicPr>
          <p:nvPr/>
        </p:nvPicPr>
        <p:blipFill>
          <a:blip r:embed="rId2"/>
          <a:stretch>
            <a:fillRect/>
          </a:stretch>
        </p:blipFill>
        <p:spPr>
          <a:xfrm>
            <a:off x="6717614" y="3847547"/>
            <a:ext cx="4090771" cy="2408129"/>
          </a:xfrm>
          <a:prstGeom prst="rect">
            <a:avLst/>
          </a:prstGeom>
        </p:spPr>
      </p:pic>
    </p:spTree>
    <p:extLst>
      <p:ext uri="{BB962C8B-B14F-4D97-AF65-F5344CB8AC3E}">
        <p14:creationId xmlns:p14="http://schemas.microsoft.com/office/powerpoint/2010/main" val="1614165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60CE09-FEA1-F39E-E01A-492F9D9F15A7}"/>
              </a:ext>
            </a:extLst>
          </p:cNvPr>
          <p:cNvSpPr>
            <a:spLocks noGrp="1"/>
          </p:cNvSpPr>
          <p:nvPr>
            <p:ph sz="half" idx="1"/>
          </p:nvPr>
        </p:nvSpPr>
        <p:spPr/>
        <p:txBody>
          <a:bodyPr>
            <a:normAutofit fontScale="92500"/>
          </a:bodyPr>
          <a:lstStyle/>
          <a:p>
            <a:pPr>
              <a:lnSpc>
                <a:spcPct val="150000"/>
              </a:lnSpc>
            </a:pPr>
            <a:r>
              <a:rPr lang="en-GB" sz="1600" dirty="0"/>
              <a:t>The word odometry is composed of the Greek words </a:t>
            </a:r>
            <a:r>
              <a:rPr lang="en-GB" sz="1600" dirty="0" err="1"/>
              <a:t>odos</a:t>
            </a:r>
            <a:r>
              <a:rPr lang="en-GB" sz="1600" dirty="0"/>
              <a:t> (meaning "route") and </a:t>
            </a:r>
            <a:r>
              <a:rPr lang="en-GB" sz="1600" dirty="0" err="1"/>
              <a:t>metron</a:t>
            </a:r>
            <a:r>
              <a:rPr lang="en-GB" sz="1600" dirty="0"/>
              <a:t> (meaning "measure").</a:t>
            </a:r>
          </a:p>
          <a:p>
            <a:pPr algn="l">
              <a:lnSpc>
                <a:spcPct val="150000"/>
              </a:lnSpc>
            </a:pPr>
            <a:r>
              <a:rPr lang="en-GB" sz="1600" b="1" dirty="0"/>
              <a:t>Odometry</a:t>
            </a:r>
            <a:r>
              <a:rPr lang="en-GB" sz="1600" dirty="0"/>
              <a:t> is the use of data from motion sensors (encoders for wheeled-based robots) to estimate </a:t>
            </a:r>
            <a:r>
              <a:rPr lang="en-GB" sz="1600" b="1" dirty="0"/>
              <a:t>changes in position over time</a:t>
            </a:r>
            <a:r>
              <a:rPr lang="en-GB" sz="1600" dirty="0"/>
              <a:t>. </a:t>
            </a:r>
          </a:p>
          <a:p>
            <a:pPr algn="l">
              <a:lnSpc>
                <a:spcPct val="150000"/>
              </a:lnSpc>
            </a:pPr>
            <a:r>
              <a:rPr lang="en-GB" sz="1600" dirty="0"/>
              <a:t>Odometry is a type of dead reckoning localisation, based on estimating the distance travelled.</a:t>
            </a:r>
          </a:p>
          <a:p>
            <a:pPr algn="l">
              <a:lnSpc>
                <a:spcPct val="150000"/>
              </a:lnSpc>
            </a:pPr>
            <a:r>
              <a:rPr lang="en-GB" sz="1600" dirty="0"/>
              <a:t>It is used in robotics by some legged or wheeled robots to estimate their position relative to a starting location. </a:t>
            </a:r>
          </a:p>
          <a:p>
            <a:endParaRPr lang="en-GB" dirty="0"/>
          </a:p>
        </p:txBody>
      </p:sp>
      <p:sp>
        <p:nvSpPr>
          <p:cNvPr id="3" name="Content Placeholder 2">
            <a:extLst>
              <a:ext uri="{FF2B5EF4-FFF2-40B4-BE49-F238E27FC236}">
                <a16:creationId xmlns:a16="http://schemas.microsoft.com/office/drawing/2014/main" id="{C00D670F-2197-6A83-3DE0-5D0746163AD6}"/>
              </a:ext>
            </a:extLst>
          </p:cNvPr>
          <p:cNvSpPr>
            <a:spLocks noGrp="1"/>
          </p:cNvSpPr>
          <p:nvPr>
            <p:ph sz="half" idx="2"/>
          </p:nvPr>
        </p:nvSpPr>
        <p:spPr/>
        <p:txBody>
          <a:bodyPr>
            <a:normAutofit/>
          </a:bodyPr>
          <a:lstStyle/>
          <a:p>
            <a:pPr>
              <a:lnSpc>
                <a:spcPct val="150000"/>
              </a:lnSpc>
            </a:pPr>
            <a:r>
              <a:rPr lang="en-GB" sz="1600" dirty="0"/>
              <a:t>This method, presents the same errors of other dead reckoning methods.</a:t>
            </a:r>
          </a:p>
          <a:p>
            <a:pPr>
              <a:lnSpc>
                <a:spcPct val="150000"/>
              </a:lnSpc>
            </a:pPr>
            <a:r>
              <a:rPr lang="en-GB" sz="1600" dirty="0"/>
              <a:t>Rapid and accurate data collection, instrument calibration, and processing are required in most cases for odometry to be used effectively.</a:t>
            </a:r>
          </a:p>
          <a:p>
            <a:endParaRPr lang="en-GB" dirty="0"/>
          </a:p>
        </p:txBody>
      </p:sp>
      <p:sp>
        <p:nvSpPr>
          <p:cNvPr id="4" name="Title 3">
            <a:extLst>
              <a:ext uri="{FF2B5EF4-FFF2-40B4-BE49-F238E27FC236}">
                <a16:creationId xmlns:a16="http://schemas.microsoft.com/office/drawing/2014/main" id="{2CDCC62B-AD6B-90E2-0EC3-4FCB2A3632D4}"/>
              </a:ext>
            </a:extLst>
          </p:cNvPr>
          <p:cNvSpPr>
            <a:spLocks noGrp="1"/>
          </p:cNvSpPr>
          <p:nvPr>
            <p:ph type="title"/>
          </p:nvPr>
        </p:nvSpPr>
        <p:spPr/>
        <p:txBody>
          <a:bodyPr/>
          <a:lstStyle/>
          <a:p>
            <a:r>
              <a:rPr lang="en-GB" dirty="0"/>
              <a:t>Odometry</a:t>
            </a:r>
          </a:p>
        </p:txBody>
      </p:sp>
      <p:pic>
        <p:nvPicPr>
          <p:cNvPr id="17" name="Picture 16">
            <a:extLst>
              <a:ext uri="{FF2B5EF4-FFF2-40B4-BE49-F238E27FC236}">
                <a16:creationId xmlns:a16="http://schemas.microsoft.com/office/drawing/2014/main" id="{180E66F2-0534-D5B3-5CD7-70BE756DDCF6}"/>
              </a:ext>
            </a:extLst>
          </p:cNvPr>
          <p:cNvPicPr>
            <a:picLocks noChangeAspect="1"/>
          </p:cNvPicPr>
          <p:nvPr/>
        </p:nvPicPr>
        <p:blipFill>
          <a:blip r:embed="rId2"/>
          <a:stretch>
            <a:fillRect/>
          </a:stretch>
        </p:blipFill>
        <p:spPr>
          <a:xfrm>
            <a:off x="6627297" y="4001294"/>
            <a:ext cx="4271406" cy="2821479"/>
          </a:xfrm>
          <a:prstGeom prst="rect">
            <a:avLst/>
          </a:prstGeom>
        </p:spPr>
      </p:pic>
    </p:spTree>
    <p:extLst>
      <p:ext uri="{BB962C8B-B14F-4D97-AF65-F5344CB8AC3E}">
        <p14:creationId xmlns:p14="http://schemas.microsoft.com/office/powerpoint/2010/main" val="1098891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52F2B-8DD1-0CC7-63A2-6948353E9700}"/>
              </a:ext>
            </a:extLst>
          </p:cNvPr>
          <p:cNvSpPr>
            <a:spLocks noGrp="1"/>
          </p:cNvSpPr>
          <p:nvPr>
            <p:ph type="title"/>
          </p:nvPr>
        </p:nvSpPr>
        <p:spPr/>
        <p:txBody>
          <a:bodyPr>
            <a:normAutofit/>
          </a:bodyPr>
          <a:lstStyle/>
          <a:p>
            <a:r>
              <a:rPr lang="en-GB" dirty="0"/>
              <a:t>Proprioceptive sensors</a:t>
            </a:r>
            <a:br>
              <a:rPr lang="en-GB" dirty="0"/>
            </a:br>
            <a:r>
              <a:rPr lang="en-GB" dirty="0"/>
              <a:t>Rotary Encoders</a:t>
            </a:r>
          </a:p>
        </p:txBody>
      </p:sp>
      <p:sp>
        <p:nvSpPr>
          <p:cNvPr id="3" name="Content Placeholder 2">
            <a:extLst>
              <a:ext uri="{FF2B5EF4-FFF2-40B4-BE49-F238E27FC236}">
                <a16:creationId xmlns:a16="http://schemas.microsoft.com/office/drawing/2014/main" id="{CB329430-0D3C-1A22-B8BB-8AF3E3AF87C5}"/>
              </a:ext>
            </a:extLst>
          </p:cNvPr>
          <p:cNvSpPr>
            <a:spLocks noGrp="1"/>
          </p:cNvSpPr>
          <p:nvPr>
            <p:ph idx="1"/>
          </p:nvPr>
        </p:nvSpPr>
        <p:spPr/>
        <p:txBody>
          <a:bodyPr>
            <a:normAutofit/>
          </a:bodyPr>
          <a:lstStyle/>
          <a:p>
            <a:pPr>
              <a:lnSpc>
                <a:spcPct val="150000"/>
              </a:lnSpc>
            </a:pPr>
            <a:r>
              <a:rPr lang="en-GB" sz="1600" dirty="0"/>
              <a:t>Rotary optical encoders, are proprioceptive sensors, used to determine the angular position of the shaft they are attached to.</a:t>
            </a:r>
          </a:p>
          <a:p>
            <a:pPr>
              <a:lnSpc>
                <a:spcPct val="150000"/>
              </a:lnSpc>
            </a:pPr>
            <a:r>
              <a:rPr lang="en-GB" sz="1600" dirty="0"/>
              <a:t>VERY IMPORTANT!!! Encoders in mobile robots are considered proprioceptive sensors because they only acquire information about the robot itself, not the structure of the environment.</a:t>
            </a:r>
          </a:p>
          <a:p>
            <a:pPr marL="0" indent="0">
              <a:lnSpc>
                <a:spcPct val="150000"/>
              </a:lnSpc>
              <a:buNone/>
            </a:pPr>
            <a:r>
              <a:rPr lang="en-GB" sz="1600" dirty="0"/>
              <a:t>Essentially, it is a mechanical light chopper that produces a certain number of pulses for each shaft revolution. </a:t>
            </a:r>
          </a:p>
          <a:p>
            <a:endParaRPr lang="en-GB" dirty="0"/>
          </a:p>
        </p:txBody>
      </p:sp>
      <p:pic>
        <p:nvPicPr>
          <p:cNvPr id="4" name="Picture 3">
            <a:extLst>
              <a:ext uri="{FF2B5EF4-FFF2-40B4-BE49-F238E27FC236}">
                <a16:creationId xmlns:a16="http://schemas.microsoft.com/office/drawing/2014/main" id="{FE13B32A-BBC3-7AA2-6393-D2A90FEDDE60}"/>
              </a:ext>
            </a:extLst>
          </p:cNvPr>
          <p:cNvPicPr/>
          <p:nvPr/>
        </p:nvPicPr>
        <p:blipFill>
          <a:blip r:embed="rId2">
            <a:extLst>
              <a:ext uri="{28A0092B-C50C-407E-A947-70E740481C1C}">
                <a14:useLocalDpi xmlns:a14="http://schemas.microsoft.com/office/drawing/2010/main" val="0"/>
              </a:ext>
            </a:extLst>
          </a:blip>
          <a:stretch>
            <a:fillRect/>
          </a:stretch>
        </p:blipFill>
        <p:spPr>
          <a:xfrm>
            <a:off x="2536654" y="4486803"/>
            <a:ext cx="2133600" cy="2069483"/>
          </a:xfrm>
          <a:prstGeom prst="rect">
            <a:avLst/>
          </a:prstGeom>
        </p:spPr>
      </p:pic>
      <p:pic>
        <p:nvPicPr>
          <p:cNvPr id="5" name="Picture 4">
            <a:extLst>
              <a:ext uri="{FF2B5EF4-FFF2-40B4-BE49-F238E27FC236}">
                <a16:creationId xmlns:a16="http://schemas.microsoft.com/office/drawing/2014/main" id="{5B223104-515F-C3BB-2C6B-DD1D14D027A7}"/>
              </a:ext>
            </a:extLst>
          </p:cNvPr>
          <p:cNvPicPr/>
          <p:nvPr/>
        </p:nvPicPr>
        <p:blipFill>
          <a:blip r:embed="rId3">
            <a:extLst>
              <a:ext uri="{28A0092B-C50C-407E-A947-70E740481C1C}">
                <a14:useLocalDpi xmlns:a14="http://schemas.microsoft.com/office/drawing/2010/main" val="0"/>
              </a:ext>
            </a:extLst>
          </a:blip>
          <a:stretch>
            <a:fillRect/>
          </a:stretch>
        </p:blipFill>
        <p:spPr>
          <a:xfrm>
            <a:off x="7103481" y="4406122"/>
            <a:ext cx="2736326" cy="2150164"/>
          </a:xfrm>
          <a:prstGeom prst="rect">
            <a:avLst/>
          </a:prstGeom>
        </p:spPr>
      </p:pic>
    </p:spTree>
    <p:extLst>
      <p:ext uri="{BB962C8B-B14F-4D97-AF65-F5344CB8AC3E}">
        <p14:creationId xmlns:p14="http://schemas.microsoft.com/office/powerpoint/2010/main" val="106676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0F8BD-9FDD-CB7F-688B-239C982A5813}"/>
              </a:ext>
            </a:extLst>
          </p:cNvPr>
          <p:cNvSpPr>
            <a:spLocks noGrp="1"/>
          </p:cNvSpPr>
          <p:nvPr>
            <p:ph type="title"/>
          </p:nvPr>
        </p:nvSpPr>
        <p:spPr/>
        <p:txBody>
          <a:bodyPr>
            <a:normAutofit/>
          </a:bodyPr>
          <a:lstStyle/>
          <a:p>
            <a:r>
              <a:rPr lang="en-GB" dirty="0"/>
              <a:t>Proprioceptive sensors</a:t>
            </a:r>
            <a:br>
              <a:rPr lang="en-GB" dirty="0"/>
            </a:br>
            <a:r>
              <a:rPr lang="en-GB" dirty="0"/>
              <a:t>Rotary Encoders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7260C9-7194-5A78-6A34-4E571B39C25C}"/>
                  </a:ext>
                </a:extLst>
              </p:cNvPr>
              <p:cNvSpPr>
                <a:spLocks noGrp="1"/>
              </p:cNvSpPr>
              <p:nvPr>
                <p:ph idx="1"/>
              </p:nvPr>
            </p:nvSpPr>
            <p:spPr/>
            <p:txBody>
              <a:bodyPr>
                <a:normAutofit fontScale="70000" lnSpcReduction="20000"/>
              </a:bodyPr>
              <a:lstStyle/>
              <a:p>
                <a:pPr>
                  <a:lnSpc>
                    <a:spcPct val="160000"/>
                  </a:lnSpc>
                </a:pPr>
                <a:r>
                  <a:rPr lang="en-GB" dirty="0"/>
                  <a:t>When an encoder is attached to the axle of each wheel in a differential-drive robot, it is possible to convert the number of pulses into useful information, such as the distance travelled by each wheel. By measuring the wheel diameter, the distance travelled by each wheel is calculated as follows:</a:t>
                </a:r>
              </a:p>
              <a:p>
                <a:pPr marL="0" indent="0">
                  <a:lnSpc>
                    <a:spcPct val="160000"/>
                  </a:lnSpc>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𝑑𝑖𝑠𝑡𝑎𝑛𝑐𝑒</m:t>
                      </m:r>
                      <m:r>
                        <a:rPr lang="en-GB" i="1" dirty="0" smtClean="0">
                          <a:latin typeface="Cambria Math" panose="02040503050406030204" pitchFamily="18" charset="0"/>
                        </a:rPr>
                        <m:t>=</m:t>
                      </m:r>
                      <m:f>
                        <m:fPr>
                          <m:ctrlPr>
                            <a:rPr lang="en-GB" i="1" dirty="0" smtClean="0">
                              <a:latin typeface="Cambria Math" panose="02040503050406030204" pitchFamily="18" charset="0"/>
                            </a:rPr>
                          </m:ctrlPr>
                        </m:fPr>
                        <m:num>
                          <m:r>
                            <a:rPr lang="en-GB" i="1" dirty="0" smtClean="0">
                              <a:latin typeface="Cambria Math" panose="02040503050406030204" pitchFamily="18" charset="0"/>
                            </a:rPr>
                            <m:t>𝑐𝑜𝑢𝑛𝑡𝑠</m:t>
                          </m:r>
                        </m:num>
                        <m:den>
                          <m:r>
                            <a:rPr lang="en-GB" i="1" dirty="0" smtClean="0">
                              <a:latin typeface="Cambria Math" panose="02040503050406030204" pitchFamily="18" charset="0"/>
                            </a:rPr>
                            <m:t>𝐶𝑃𝑅</m:t>
                          </m:r>
                        </m:den>
                      </m:f>
                      <m:r>
                        <a:rPr lang="en-GB" b="0" i="1" dirty="0" smtClean="0">
                          <a:latin typeface="Cambria Math" panose="02040503050406030204" pitchFamily="18" charset="0"/>
                        </a:rPr>
                        <m:t> </m:t>
                      </m:r>
                      <m:r>
                        <a:rPr lang="en-GB" i="1" dirty="0" smtClean="0">
                          <a:latin typeface="Cambria Math" panose="02040503050406030204" pitchFamily="18" charset="0"/>
                        </a:rPr>
                        <m:t>(</m:t>
                      </m:r>
                      <m:r>
                        <a:rPr lang="en-GB" i="1" dirty="0" smtClean="0">
                          <a:latin typeface="Cambria Math" panose="02040503050406030204" pitchFamily="18" charset="0"/>
                        </a:rPr>
                        <m:t>𝜋</m:t>
                      </m:r>
                      <m:r>
                        <a:rPr lang="en-GB" i="1" dirty="0" smtClean="0">
                          <a:latin typeface="Cambria Math" panose="02040503050406030204" pitchFamily="18" charset="0"/>
                        </a:rPr>
                        <m:t>𝑑</m:t>
                      </m:r>
                      <m:r>
                        <a:rPr lang="en-GB" i="1" dirty="0" smtClean="0">
                          <a:latin typeface="Cambria Math" panose="02040503050406030204" pitchFamily="18" charset="0"/>
                        </a:rPr>
                        <m:t>)</m:t>
                      </m:r>
                    </m:oMath>
                  </m:oMathPara>
                </a14:m>
                <a:endParaRPr lang="en-GB" dirty="0"/>
              </a:p>
              <a:p>
                <a:pPr>
                  <a:lnSpc>
                    <a:spcPct val="160000"/>
                  </a:lnSpc>
                </a:pPr>
                <a:r>
                  <a:rPr lang="en-GB" dirty="0"/>
                  <a:t>CPR – counts per revolution</a:t>
                </a:r>
              </a:p>
              <a:p>
                <a:pPr>
                  <a:lnSpc>
                    <a:spcPct val="160000"/>
                  </a:lnSpc>
                </a:pPr>
                <a:r>
                  <a:rPr lang="en-GB" dirty="0"/>
                  <a:t>d – wheel diameter</a:t>
                </a:r>
              </a:p>
              <a:p>
                <a:endParaRPr lang="en-GB" dirty="0"/>
              </a:p>
            </p:txBody>
          </p:sp>
        </mc:Choice>
        <mc:Fallback xmlns="">
          <p:sp>
            <p:nvSpPr>
              <p:cNvPr id="3" name="Content Placeholder 2">
                <a:extLst>
                  <a:ext uri="{FF2B5EF4-FFF2-40B4-BE49-F238E27FC236}">
                    <a16:creationId xmlns:a16="http://schemas.microsoft.com/office/drawing/2014/main" id="{B87260C9-7194-5A78-6A34-4E571B39C25C}"/>
                  </a:ext>
                </a:extLst>
              </p:cNvPr>
              <p:cNvSpPr>
                <a:spLocks noGrp="1" noRot="1" noChangeAspect="1" noMove="1" noResize="1" noEditPoints="1" noAdjustHandles="1" noChangeArrowheads="1" noChangeShapeType="1" noTextEdit="1"/>
              </p:cNvSpPr>
              <p:nvPr>
                <p:ph idx="1"/>
              </p:nvPr>
            </p:nvSpPr>
            <p:spPr>
              <a:blipFill>
                <a:blip r:embed="rId2"/>
                <a:stretch>
                  <a:fillRect l="-522" r="-870"/>
                </a:stretch>
              </a:blipFill>
            </p:spPr>
            <p:txBody>
              <a:bodyPr/>
              <a:lstStyle/>
              <a:p>
                <a:r>
                  <a:rPr lang="en-GB">
                    <a:noFill/>
                  </a:rPr>
                  <a:t> </a:t>
                </a:r>
              </a:p>
            </p:txBody>
          </p:sp>
        </mc:Fallback>
      </mc:AlternateContent>
    </p:spTree>
    <p:extLst>
      <p:ext uri="{BB962C8B-B14F-4D97-AF65-F5344CB8AC3E}">
        <p14:creationId xmlns:p14="http://schemas.microsoft.com/office/powerpoint/2010/main" val="2877856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9425-0F19-B8CB-25F1-E889EA6A6538}"/>
              </a:ext>
            </a:extLst>
          </p:cNvPr>
          <p:cNvSpPr>
            <a:spLocks noGrp="1"/>
          </p:cNvSpPr>
          <p:nvPr>
            <p:ph type="title"/>
          </p:nvPr>
        </p:nvSpPr>
        <p:spPr/>
        <p:txBody>
          <a:bodyPr>
            <a:normAutofit/>
          </a:bodyPr>
          <a:lstStyle/>
          <a:p>
            <a:r>
              <a:rPr lang="en-GB" dirty="0"/>
              <a:t>Proprioceptive sensors</a:t>
            </a:r>
            <a:br>
              <a:rPr lang="en-GB" dirty="0"/>
            </a:br>
            <a:r>
              <a:rPr lang="en-GB" dirty="0"/>
              <a:t>IMUs</a:t>
            </a:r>
          </a:p>
        </p:txBody>
      </p:sp>
      <p:sp>
        <p:nvSpPr>
          <p:cNvPr id="3" name="Content Placeholder 2">
            <a:extLst>
              <a:ext uri="{FF2B5EF4-FFF2-40B4-BE49-F238E27FC236}">
                <a16:creationId xmlns:a16="http://schemas.microsoft.com/office/drawing/2014/main" id="{9F5205C9-F5F0-51A5-C8E4-DED8C1E5D639}"/>
              </a:ext>
            </a:extLst>
          </p:cNvPr>
          <p:cNvSpPr>
            <a:spLocks noGrp="1"/>
          </p:cNvSpPr>
          <p:nvPr>
            <p:ph idx="1"/>
          </p:nvPr>
        </p:nvSpPr>
        <p:spPr/>
        <p:txBody>
          <a:bodyPr>
            <a:normAutofit/>
          </a:bodyPr>
          <a:lstStyle/>
          <a:p>
            <a:pPr marL="0" indent="0">
              <a:lnSpc>
                <a:spcPct val="150000"/>
              </a:lnSpc>
              <a:buNone/>
            </a:pPr>
            <a:r>
              <a:rPr lang="en-GB" sz="1600" dirty="0"/>
              <a:t>Another type of proprioceptive sensing device is the </a:t>
            </a:r>
            <a:r>
              <a:rPr lang="en-GB" sz="1600" i="1" dirty="0"/>
              <a:t>inertial measurement unit</a:t>
            </a:r>
            <a:r>
              <a:rPr lang="en-GB" sz="1600" dirty="0"/>
              <a:t> (IMU). An IMU is an electronic sensor that maintains a 6-degree-of-freedom (DOF) estimate of the relative pose of a mobile vehicle, this is, position in </a:t>
            </a:r>
            <a:r>
              <a:rPr lang="en-GB" sz="1600" i="1" dirty="0"/>
              <a:t>x</a:t>
            </a:r>
            <a:r>
              <a:rPr lang="en-GB" sz="1600" dirty="0"/>
              <a:t>, </a:t>
            </a:r>
            <a:r>
              <a:rPr lang="en-GB" sz="1600" i="1" dirty="0"/>
              <a:t>y</a:t>
            </a:r>
            <a:r>
              <a:rPr lang="en-GB" sz="1600" dirty="0"/>
              <a:t> and </a:t>
            </a:r>
            <a:r>
              <a:rPr lang="en-GB" sz="1600" i="1" dirty="0"/>
              <a:t>z</a:t>
            </a:r>
            <a:r>
              <a:rPr lang="en-GB" sz="1600" dirty="0"/>
              <a:t>, and orientation roll, pitch and yaw.  Such task is achieved using a set of gyroscopes and accelerometers. IMUs are a common navigational component of aircrafts and ships, particularly for their capability to determine changes in the yaw, pitch and roll.</a:t>
            </a:r>
          </a:p>
          <a:p>
            <a:endParaRPr lang="en-GB" dirty="0"/>
          </a:p>
        </p:txBody>
      </p:sp>
      <p:pic>
        <p:nvPicPr>
          <p:cNvPr id="4" name="Picture 3">
            <a:extLst>
              <a:ext uri="{FF2B5EF4-FFF2-40B4-BE49-F238E27FC236}">
                <a16:creationId xmlns:a16="http://schemas.microsoft.com/office/drawing/2014/main" id="{4F47CA84-8F51-2552-11BC-D0D4906A03F3}"/>
              </a:ext>
            </a:extLst>
          </p:cNvPr>
          <p:cNvPicPr/>
          <p:nvPr/>
        </p:nvPicPr>
        <p:blipFill>
          <a:blip r:embed="rId2"/>
          <a:stretch>
            <a:fillRect/>
          </a:stretch>
        </p:blipFill>
        <p:spPr>
          <a:xfrm>
            <a:off x="2566147" y="4009686"/>
            <a:ext cx="7059706" cy="2727575"/>
          </a:xfrm>
          <a:prstGeom prst="rect">
            <a:avLst/>
          </a:prstGeom>
        </p:spPr>
      </p:pic>
    </p:spTree>
    <p:extLst>
      <p:ext uri="{BB962C8B-B14F-4D97-AF65-F5344CB8AC3E}">
        <p14:creationId xmlns:p14="http://schemas.microsoft.com/office/powerpoint/2010/main" val="4178525703"/>
      </p:ext>
    </p:extLst>
  </p:cSld>
  <p:clrMapOvr>
    <a:masterClrMapping/>
  </p:clrMapOvr>
</p:sld>
</file>

<file path=ppt/theme/theme1.xml><?xml version="1.0" encoding="utf-8"?>
<a:theme xmlns:a="http://schemas.openxmlformats.org/drawingml/2006/main" name="MCR2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31C2F4BA-8CD1-424B-B5B5-360BB9C4429E}" vid="{4383FA9D-3BE3-4AD1-B8EA-46A5EDA21D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MCR2_PowerPoint_Template</Template>
  <TotalTime>370</TotalTime>
  <Words>1986</Words>
  <Application>Microsoft Office PowerPoint</Application>
  <PresentationFormat>Widescreen</PresentationFormat>
  <Paragraphs>167</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MCR2 Theme</vt:lpstr>
      <vt:lpstr>Localisation</vt:lpstr>
      <vt:lpstr>Mobile Robot Localisation</vt:lpstr>
      <vt:lpstr>Mobile Robot Localisation</vt:lpstr>
      <vt:lpstr>Dead  Reckoning</vt:lpstr>
      <vt:lpstr>Dead  Reckoning</vt:lpstr>
      <vt:lpstr>Odometry</vt:lpstr>
      <vt:lpstr>Proprioceptive sensors Rotary Encoders</vt:lpstr>
      <vt:lpstr>Proprioceptive sensors Rotary Encoders</vt:lpstr>
      <vt:lpstr>Proprioceptive sensors IMUs</vt:lpstr>
      <vt:lpstr>Motion-based Localisation  (Dead Reckoning)</vt:lpstr>
      <vt:lpstr>Motion-based Localisation  (Dead Reckoning)</vt:lpstr>
      <vt:lpstr>PowerPoint Presentation</vt:lpstr>
      <vt:lpstr>Motion-based Localisation  (Dead Reckoning)</vt:lpstr>
      <vt:lpstr>Activity 1</vt:lpstr>
      <vt:lpstr>Localisation ROS</vt:lpstr>
      <vt:lpstr>Localisation ROS</vt:lpstr>
      <vt:lpstr>Activity 1</vt:lpstr>
      <vt:lpstr>Activity 1</vt:lpstr>
      <vt:lpstr>Activity 2</vt:lpstr>
      <vt:lpstr>Activity 2</vt:lpstr>
      <vt:lpstr>Activity 3</vt:lpstr>
      <vt:lpstr>Activity 3</vt:lpstr>
      <vt:lpstr>Activity 3</vt:lpstr>
      <vt:lpstr>Localisation in ROS</vt:lpstr>
      <vt:lpstr>Localisation in ROS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Localisation</dc:title>
  <dc:creator>Mario Martinez</dc:creator>
  <cp:lastModifiedBy>Mario Martinez</cp:lastModifiedBy>
  <cp:revision>8</cp:revision>
  <dcterms:created xsi:type="dcterms:W3CDTF">2023-10-02T08:47:22Z</dcterms:created>
  <dcterms:modified xsi:type="dcterms:W3CDTF">2024-02-08T19:10:00Z</dcterms:modified>
</cp:coreProperties>
</file>