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274" r:id="rId5"/>
    <p:sldId id="258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79" r:id="rId14"/>
    <p:sldId id="283" r:id="rId15"/>
    <p:sldId id="291" r:id="rId16"/>
    <p:sldId id="306" r:id="rId17"/>
    <p:sldId id="284" r:id="rId18"/>
    <p:sldId id="285" r:id="rId19"/>
    <p:sldId id="290" r:id="rId20"/>
    <p:sldId id="286" r:id="rId21"/>
    <p:sldId id="288" r:id="rId22"/>
    <p:sldId id="259" r:id="rId23"/>
    <p:sldId id="287" r:id="rId24"/>
    <p:sldId id="302" r:id="rId25"/>
    <p:sldId id="303" r:id="rId26"/>
    <p:sldId id="308" r:id="rId27"/>
    <p:sldId id="294" r:id="rId28"/>
    <p:sldId id="296" r:id="rId29"/>
    <p:sldId id="297" r:id="rId30"/>
    <p:sldId id="298" r:id="rId31"/>
    <p:sldId id="299" r:id="rId32"/>
    <p:sldId id="30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2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1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2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0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A771-05D0-4907-8584-6D12F47D9390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E2CB-537B-4DC1-864D-9F7304045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0506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DI/</a:t>
            </a:r>
            <a:r>
              <a:rPr lang="en-US" altLang="ko-KR" sz="2000" b="1" dirty="0" err="1"/>
              <a:t>IoC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/>
              <a:t>강결합</a:t>
            </a:r>
            <a:r>
              <a:rPr lang="en-US" altLang="ko-KR" sz="2400" dirty="0"/>
              <a:t> : </a:t>
            </a:r>
            <a:r>
              <a:rPr lang="ko-KR" altLang="en-US" sz="2400" dirty="0"/>
              <a:t>객체 간 결합도가 강한 프로그램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000" dirty="0" err="1"/>
              <a:t>HelloApp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MessageBean</a:t>
            </a:r>
            <a:r>
              <a:rPr lang="ko-KR" altLang="en-US" sz="2000" dirty="0"/>
              <a:t>을 직접 객체 생성하여 사용하고 있다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MessageBean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다른 클래스로 변경할 경우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HelloApp</a:t>
            </a:r>
            <a:r>
              <a:rPr lang="ko-KR" altLang="en-US" sz="2000" dirty="0"/>
              <a:t>의 소스를 같이 수정해 주어야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87" y="4871544"/>
            <a:ext cx="655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0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DI/</a:t>
            </a:r>
            <a:r>
              <a:rPr lang="en-US" altLang="ko-KR" sz="2000" b="1" dirty="0" err="1"/>
              <a:t>IoC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/>
              <a:t>약결합</a:t>
            </a:r>
            <a:r>
              <a:rPr lang="en-US" altLang="ko-KR" sz="2400" dirty="0"/>
              <a:t> : </a:t>
            </a:r>
            <a:r>
              <a:rPr lang="ko-KR" altLang="en-US" sz="2400" dirty="0"/>
              <a:t>인터페이스를 사용하여 객체 간 </a:t>
            </a:r>
            <a:r>
              <a:rPr lang="ko-KR" altLang="en-US" sz="2400" dirty="0" err="1"/>
              <a:t>결합도를</a:t>
            </a:r>
            <a:r>
              <a:rPr lang="ko-KR" altLang="en-US" sz="2400" dirty="0"/>
              <a:t> 낮춘 프로그램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000" dirty="0" err="1"/>
              <a:t>HelloApp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MessageBean</a:t>
            </a:r>
            <a:r>
              <a:rPr lang="en-US" altLang="ko-KR" sz="2000" dirty="0"/>
              <a:t> </a:t>
            </a:r>
            <a:r>
              <a:rPr lang="ko-KR" altLang="en-US" sz="2000" dirty="0"/>
              <a:t>이라는 인터페이스를 통해 객체를 사용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일반적으로 </a:t>
            </a:r>
            <a:r>
              <a:rPr lang="ko-KR" altLang="en-US" sz="2000" dirty="0" err="1"/>
              <a:t>팩토리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활용하여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사용할 객체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MessageBeanKo</a:t>
            </a:r>
            <a:r>
              <a:rPr lang="en-US" altLang="ko-KR" sz="2000" dirty="0"/>
              <a:t> or </a:t>
            </a:r>
            <a:r>
              <a:rPr lang="en-US" altLang="ko-KR" sz="2000" dirty="0" err="1"/>
              <a:t>MessageBeanEn</a:t>
            </a:r>
            <a:r>
              <a:rPr lang="en-US" altLang="ko-KR" sz="2000" dirty="0"/>
              <a:t>)</a:t>
            </a:r>
            <a:r>
              <a:rPr lang="ko-KR" altLang="en-US" sz="2000" dirty="0"/>
              <a:t>를 생성한다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MessageBean</a:t>
            </a:r>
            <a:r>
              <a:rPr lang="en-US" altLang="ko-KR" sz="2000" dirty="0"/>
              <a:t> </a:t>
            </a:r>
            <a:r>
              <a:rPr lang="ko-KR" altLang="en-US" sz="2000" dirty="0"/>
              <a:t>이라는 이름의 </a:t>
            </a:r>
            <a:r>
              <a:rPr lang="en-US" altLang="ko-KR" sz="2000" dirty="0" err="1"/>
              <a:t>MessageBeanKo</a:t>
            </a:r>
            <a:r>
              <a:rPr lang="ko-KR" altLang="en-US" sz="2000" dirty="0"/>
              <a:t>의 객체가 생성되든 </a:t>
            </a:r>
            <a:r>
              <a:rPr lang="en-US" altLang="ko-KR" sz="2000" dirty="0" err="1"/>
              <a:t>MessageBeanEn</a:t>
            </a:r>
            <a:r>
              <a:rPr lang="ko-KR" altLang="en-US" sz="2000" dirty="0"/>
              <a:t>의 객체가 생성되든 </a:t>
            </a:r>
            <a:r>
              <a:rPr lang="en-US" altLang="ko-KR" sz="2000" dirty="0" err="1"/>
              <a:t>HelloApp</a:t>
            </a:r>
            <a:r>
              <a:rPr lang="ko-KR" altLang="en-US" sz="2000" dirty="0"/>
              <a:t>은 수정될 사항이 없다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1" y="4487499"/>
            <a:ext cx="65532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0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DI/</a:t>
            </a:r>
            <a:r>
              <a:rPr lang="en-US" altLang="ko-KR" sz="2000" b="1" dirty="0" err="1"/>
              <a:t>IoC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/>
              <a:t>약결합</a:t>
            </a:r>
            <a:r>
              <a:rPr lang="en-US" altLang="ko-KR" sz="2400" dirty="0"/>
              <a:t> : </a:t>
            </a:r>
            <a:r>
              <a:rPr lang="ko-KR" altLang="en-US" sz="2400" dirty="0"/>
              <a:t>스프링을 사용하여 객체 간 </a:t>
            </a:r>
            <a:r>
              <a:rPr lang="ko-KR" altLang="en-US" sz="2400" dirty="0" err="1"/>
              <a:t>결합도를</a:t>
            </a:r>
            <a:r>
              <a:rPr lang="ko-KR" altLang="en-US" sz="2400" dirty="0"/>
              <a:t> 낮춘 프로그램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000" dirty="0"/>
              <a:t>프로그램에서 필요한 객체를 스프링컨테이너가 미리 생성하여 이 객체를 필요로 하는 프로그램에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setter </a:t>
            </a:r>
            <a:r>
              <a:rPr lang="ko-KR" altLang="en-US" sz="2000" dirty="0"/>
              <a:t>또는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통해서 전달</a:t>
            </a:r>
            <a:r>
              <a:rPr lang="en-US" altLang="ko-KR" sz="2000" dirty="0"/>
              <a:t>(</a:t>
            </a:r>
            <a:r>
              <a:rPr lang="ko-KR" altLang="en-US" sz="2000" dirty="0"/>
              <a:t>주입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어떠한 객체를 생성하여 전달할지는 </a:t>
            </a:r>
            <a:r>
              <a:rPr lang="ko-KR" altLang="en-US" sz="2000" dirty="0" err="1"/>
              <a:t>디스크립터</a:t>
            </a:r>
            <a:r>
              <a:rPr lang="ko-KR" altLang="en-US" sz="2000" dirty="0"/>
              <a:t> 파일</a:t>
            </a:r>
            <a:r>
              <a:rPr lang="en-US" altLang="ko-KR" sz="2000" dirty="0"/>
              <a:t>(XML</a:t>
            </a:r>
            <a:r>
              <a:rPr lang="ko-KR" altLang="en-US" sz="2000" dirty="0"/>
              <a:t>로 작성</a:t>
            </a:r>
            <a:r>
              <a:rPr lang="en-US" altLang="ko-KR" sz="2000" dirty="0"/>
              <a:t>)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27" y="3833514"/>
            <a:ext cx="59055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73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DI/</a:t>
            </a:r>
            <a:r>
              <a:rPr lang="en-US" altLang="ko-KR" sz="2000" b="1" dirty="0" err="1"/>
              <a:t>IoC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err="1"/>
              <a:t>IoC</a:t>
            </a:r>
            <a:r>
              <a:rPr lang="en-US" altLang="ko-KR" sz="2400" b="1" dirty="0"/>
              <a:t> (Inversion of Control)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프로그램의 제어 흐름 구조가 뒤바뀌는 것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84702" y="31551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84702" y="3803244"/>
            <a:ext cx="1152128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Main(){}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4702" y="4883364"/>
            <a:ext cx="1152128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Class{}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2694" y="5891476"/>
            <a:ext cx="1296144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Method(){}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460766" y="44513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11" idx="0"/>
          </p:cNvCxnSpPr>
          <p:nvPr/>
        </p:nvCxnSpPr>
        <p:spPr>
          <a:xfrm>
            <a:off x="2460766" y="55314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2007" y="4235292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모든 종류의 </a:t>
            </a:r>
            <a:endParaRPr lang="en-US" altLang="ko-KR" sz="1400" dirty="0"/>
          </a:p>
          <a:p>
            <a:r>
              <a:rPr lang="ko-KR" altLang="en-US" sz="1400" dirty="0"/>
              <a:t>작업을 사용하는 쪽에서</a:t>
            </a:r>
            <a:endParaRPr lang="en-US" altLang="ko-KR" sz="1400" dirty="0"/>
          </a:p>
          <a:p>
            <a:r>
              <a:rPr lang="ko-KR" altLang="en-US" sz="1400" dirty="0"/>
              <a:t>제어하는 구조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37230" y="32271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제어 역전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16704" y="5466979"/>
            <a:ext cx="1152128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8872" y="5466979"/>
            <a:ext cx="1152128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69032" y="5466979"/>
            <a:ext cx="1152128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6864" y="4026819"/>
            <a:ext cx="1224136" cy="648072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6" idx="0"/>
            <a:endCxn id="19" idx="2"/>
          </p:cNvCxnSpPr>
          <p:nvPr/>
        </p:nvCxnSpPr>
        <p:spPr>
          <a:xfrm flipV="1">
            <a:off x="5692768" y="4674891"/>
            <a:ext cx="14761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0"/>
            <a:endCxn id="19" idx="2"/>
          </p:cNvCxnSpPr>
          <p:nvPr/>
        </p:nvCxnSpPr>
        <p:spPr>
          <a:xfrm flipH="1" flipV="1">
            <a:off x="7168932" y="4674891"/>
            <a:ext cx="360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0"/>
            <a:endCxn id="19" idx="2"/>
          </p:cNvCxnSpPr>
          <p:nvPr/>
        </p:nvCxnSpPr>
        <p:spPr>
          <a:xfrm flipH="1" flipV="1">
            <a:off x="7168932" y="4674891"/>
            <a:ext cx="14761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53008" y="3875252"/>
            <a:ext cx="2744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오브젝트 자신이 제어를 못하고 </a:t>
            </a:r>
            <a:endParaRPr lang="en-US" altLang="ko-KR" sz="1200" dirty="0"/>
          </a:p>
          <a:p>
            <a:r>
              <a:rPr lang="ko-KR" altLang="en-US" sz="1200" dirty="0"/>
              <a:t>다른 대상에서 제어 권한을 부여한다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제어 권한을 가진 컨테이너에서 </a:t>
            </a:r>
            <a:endParaRPr lang="en-US" altLang="ko-KR" sz="1200" dirty="0"/>
          </a:p>
          <a:p>
            <a:r>
              <a:rPr lang="ko-KR" altLang="en-US" sz="1200" dirty="0"/>
              <a:t>상황에 따라 </a:t>
            </a:r>
            <a:r>
              <a:rPr lang="ko-KR" altLang="en-US" sz="1200" dirty="0" err="1"/>
              <a:t>필요할때</a:t>
            </a:r>
            <a:r>
              <a:rPr lang="ko-KR" altLang="en-US" sz="1200" dirty="0"/>
              <a:t> 호출한다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317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AOP(Aspect Oriented Programming)</a:t>
            </a:r>
          </a:p>
          <a:p>
            <a:pPr>
              <a:buFontTx/>
              <a:buChar char="-"/>
            </a:pPr>
            <a:r>
              <a:rPr lang="ko-KR" altLang="en-US" sz="2400" dirty="0"/>
              <a:t>관점지향 프로그래밍</a:t>
            </a:r>
            <a:r>
              <a:rPr lang="en-US" altLang="ko-KR" sz="2400" dirty="0"/>
              <a:t>(AOP)</a:t>
            </a:r>
            <a:r>
              <a:rPr lang="ko-KR" altLang="en-US" sz="2400" dirty="0"/>
              <a:t>은 객체지향 프로그래밍의 뒤를 이은 또 하나의 프로그래밍 언어구조이다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/>
              <a:t>관점지향의 중요한 개념은 </a:t>
            </a:r>
            <a:r>
              <a:rPr lang="en-US" altLang="ko-KR" sz="2400" dirty="0"/>
              <a:t>‘</a:t>
            </a:r>
            <a:r>
              <a:rPr lang="ko-KR" altLang="en-US" sz="2400" dirty="0"/>
              <a:t>횡단 관점의 분리</a:t>
            </a:r>
            <a:r>
              <a:rPr lang="en-US" altLang="ko-KR" sz="2400" dirty="0"/>
              <a:t>(Separation of Cross Cutting Concern)’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4872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CC (Core Concern) 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주 관심사항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CCC (Cross Cutting Concern)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공통 관심사항</a:t>
            </a:r>
            <a:r>
              <a:rPr lang="en-US" altLang="ko-KR" sz="2400" dirty="0"/>
              <a:t>. Logging, transaction </a:t>
            </a:r>
            <a:r>
              <a:rPr lang="ko-KR" altLang="en-US" sz="2400" dirty="0"/>
              <a:t>등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3" y="1037772"/>
            <a:ext cx="3238139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74456" y="670375"/>
            <a:ext cx="836149" cy="19174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4456" y="1015068"/>
            <a:ext cx="836149" cy="922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4456" y="1355755"/>
            <a:ext cx="836149" cy="92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74456" y="2041136"/>
            <a:ext cx="836149" cy="922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274452" y="4782659"/>
            <a:ext cx="836150" cy="1917444"/>
            <a:chOff x="3811348" y="4396765"/>
            <a:chExt cx="836150" cy="1917444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811349" y="4396765"/>
              <a:ext cx="836149" cy="191744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11349" y="5640479"/>
              <a:ext cx="836149" cy="922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11348" y="5930227"/>
              <a:ext cx="836149" cy="92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11349" y="5767526"/>
              <a:ext cx="836149" cy="922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11348" y="4661389"/>
              <a:ext cx="836149" cy="922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274451" y="2726517"/>
            <a:ext cx="836154" cy="1917444"/>
            <a:chOff x="3811347" y="2340623"/>
            <a:chExt cx="836154" cy="191744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811352" y="2340623"/>
              <a:ext cx="836149" cy="191744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11352" y="2685316"/>
              <a:ext cx="836149" cy="922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11349" y="4017303"/>
              <a:ext cx="836149" cy="92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11350" y="2836224"/>
              <a:ext cx="836149" cy="922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11347" y="3809536"/>
              <a:ext cx="836149" cy="922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7917832" y="1984371"/>
            <a:ext cx="836149" cy="19174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07733" y="1984371"/>
            <a:ext cx="836149" cy="19174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897634" y="1978591"/>
            <a:ext cx="836149" cy="19174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986318" y="4753668"/>
            <a:ext cx="699176" cy="6991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976219" y="4753668"/>
            <a:ext cx="699176" cy="699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966120" y="4753668"/>
            <a:ext cx="699176" cy="6991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1349929" y="1641067"/>
            <a:ext cx="16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&lt;Before&gt;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8486558" y="1282751"/>
            <a:ext cx="16784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&lt;After&gt;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4840448" y="2801923"/>
            <a:ext cx="2600587" cy="119937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AOP </a:t>
            </a:r>
            <a:r>
              <a:rPr lang="ko-KR" altLang="en-US" b="1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47822" y="2399251"/>
            <a:ext cx="39887" cy="2470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9308886" y="3634275"/>
            <a:ext cx="19672" cy="1427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10330258" y="3314397"/>
            <a:ext cx="125522" cy="174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321593" y="2239011"/>
            <a:ext cx="1001114" cy="2629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8413540" y="2165995"/>
            <a:ext cx="1962269" cy="2694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8413950" y="3150478"/>
            <a:ext cx="1928848" cy="1920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9388444" y="3685239"/>
            <a:ext cx="911655" cy="1377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359149" y="2801923"/>
            <a:ext cx="872798" cy="2264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8353790" y="3541499"/>
            <a:ext cx="1875484" cy="1501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9322707" y="3314397"/>
            <a:ext cx="996101" cy="1728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9308886" y="2502565"/>
            <a:ext cx="1069671" cy="2559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1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161700312" descr="EMB00000a1c12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11" y="4024789"/>
            <a:ext cx="4497977" cy="283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문제를 해결하기 위한 핵심관심사항과 전체에 적용되는 공통관심사항을 기준으로 프로그래밍함으로써 공통모듈을 여러 코드에 쉽게 적용할 수 있도록 지원하는 기술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공통으로 사용하는 기능들을 모듈화하고 해당 기능을 프로그램 코드에서 직접 명시하지 않고 선언적으로 처리하여 필요한 컴포넌트에 계층적으로 다양한 기능들을 적용한다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358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008017" y="1463040"/>
          <a:ext cx="10515600" cy="494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24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용    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설   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4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결합점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b="1" dirty="0"/>
                        <a:t>(Join</a:t>
                      </a:r>
                      <a:r>
                        <a:rPr lang="en-US" altLang="ko-KR" sz="2000" b="1" baseline="0" dirty="0"/>
                        <a:t> Point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인스턴스의</a:t>
                      </a:r>
                      <a:r>
                        <a:rPr lang="ko-KR" altLang="en-US" dirty="0"/>
                        <a:t> 생성시점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 err="1"/>
                        <a:t>메소드를</a:t>
                      </a:r>
                      <a:r>
                        <a:rPr lang="ko-KR" altLang="en-US" dirty="0"/>
                        <a:t> 호출하는 시점</a:t>
                      </a:r>
                      <a:r>
                        <a:rPr lang="en-US" altLang="ko-KR" dirty="0"/>
                        <a:t>. Exception</a:t>
                      </a:r>
                      <a:r>
                        <a:rPr lang="ko-KR" altLang="en-US" dirty="0"/>
                        <a:t>이 발생하는 시점과 같이 애플리케이션이 실행될 때 특정 작업이 </a:t>
                      </a:r>
                      <a:r>
                        <a:rPr lang="ko-KR" altLang="en-US" dirty="0" err="1"/>
                        <a:t>실해오디는</a:t>
                      </a:r>
                      <a:r>
                        <a:rPr lang="ko-KR" altLang="en-US" dirty="0"/>
                        <a:t> 시점을 의미한다</a:t>
                      </a:r>
                      <a:r>
                        <a:rPr lang="en-US" altLang="ko-KR" dirty="0"/>
                        <a:t>. (Aspect</a:t>
                      </a:r>
                      <a:r>
                        <a:rPr lang="ko-KR" altLang="en-US" dirty="0"/>
                        <a:t>를 플러그인 할 수 있는 애플리케이션의 실행 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교차점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b="1" dirty="0"/>
                        <a:t>(</a:t>
                      </a:r>
                      <a:r>
                        <a:rPr lang="en-US" altLang="ko-KR" sz="2000" b="1" dirty="0" err="1"/>
                        <a:t>Pointcut</a:t>
                      </a:r>
                      <a:r>
                        <a:rPr lang="en-US" altLang="ko-KR" sz="2000" b="1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충고가 어떤 </a:t>
                      </a:r>
                      <a:r>
                        <a:rPr lang="ko-KR" altLang="en-US" dirty="0" err="1"/>
                        <a:t>결합점에</a:t>
                      </a:r>
                      <a:r>
                        <a:rPr lang="ko-KR" altLang="en-US" dirty="0"/>
                        <a:t> 적용되어야 하는지 정의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명시적인 클래스의 이름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메소드의</a:t>
                      </a:r>
                      <a:r>
                        <a:rPr lang="ko-KR" altLang="en-US" baseline="0" dirty="0"/>
                        <a:t> 이름이나 클래스나 </a:t>
                      </a:r>
                      <a:r>
                        <a:rPr lang="ko-KR" altLang="en-US" baseline="0" dirty="0" err="1"/>
                        <a:t>메소드의</a:t>
                      </a:r>
                      <a:r>
                        <a:rPr lang="ko-KR" altLang="en-US" baseline="0" dirty="0"/>
                        <a:t> 이름과 패턴이 일치하는 </a:t>
                      </a:r>
                      <a:r>
                        <a:rPr lang="ko-KR" altLang="en-US" baseline="0" dirty="0" err="1"/>
                        <a:t>결합점을</a:t>
                      </a:r>
                      <a:r>
                        <a:rPr lang="ko-KR" altLang="en-US" baseline="0" dirty="0"/>
                        <a:t> 지정 가능토록 해준다</a:t>
                      </a:r>
                      <a:r>
                        <a:rPr lang="en-US" altLang="ko-KR" baseline="0" dirty="0"/>
                        <a:t>.(</a:t>
                      </a:r>
                      <a:r>
                        <a:rPr lang="ko-KR" altLang="en-US" baseline="0" dirty="0"/>
                        <a:t>스프링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설정파일 안에 </a:t>
                      </a:r>
                      <a:r>
                        <a:rPr lang="en-US" altLang="ko-KR" baseline="0" dirty="0"/>
                        <a:t>XML</a:t>
                      </a:r>
                      <a:r>
                        <a:rPr lang="ko-KR" altLang="en-US" baseline="0" dirty="0"/>
                        <a:t>로 작성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충고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b="1" dirty="0"/>
                        <a:t>(Advice)</a:t>
                      </a:r>
                      <a:endParaRPr lang="ko-KR" alt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교차점에서 지정한 </a:t>
                      </a:r>
                      <a:r>
                        <a:rPr lang="ko-KR" altLang="en-US" dirty="0" err="1"/>
                        <a:t>결합점에서</a:t>
                      </a:r>
                      <a:r>
                        <a:rPr lang="ko-KR" altLang="en-US" dirty="0"/>
                        <a:t> 실행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삽입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되어야 하는 코드</a:t>
                      </a:r>
                      <a:r>
                        <a:rPr lang="en-US" altLang="ko-KR" dirty="0"/>
                        <a:t>. Aspect</a:t>
                      </a:r>
                      <a:r>
                        <a:rPr lang="ko-KR" altLang="en-US" dirty="0"/>
                        <a:t>의 실제 구현체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에스펙트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b="1" dirty="0"/>
                        <a:t>(Aspect)</a:t>
                      </a:r>
                      <a:endParaRPr lang="ko-KR" alt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에스펙트는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AOP</a:t>
                      </a:r>
                      <a:r>
                        <a:rPr lang="ko-KR" altLang="en-US" dirty="0"/>
                        <a:t>의 중심 단위</a:t>
                      </a:r>
                      <a:r>
                        <a:rPr lang="en-US" altLang="ko-KR" dirty="0"/>
                        <a:t>. Advice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pointcut</a:t>
                      </a:r>
                      <a:r>
                        <a:rPr lang="ko-KR" altLang="en-US" dirty="0"/>
                        <a:t>을 합친 것이다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구현하고자 하는 횡단 관심사의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애플리케이션의 모듈화 하고자 하는</a:t>
                      </a:r>
                      <a:r>
                        <a:rPr lang="ko-KR" altLang="en-US" baseline="0" dirty="0"/>
                        <a:t> 부분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엮기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b="1" dirty="0"/>
                        <a:t>(Weaving)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에스펙트를</a:t>
                      </a:r>
                      <a:r>
                        <a:rPr lang="ko-KR" altLang="en-US" dirty="0"/>
                        <a:t> 대상 객체에 적용하여 새로운 </a:t>
                      </a:r>
                      <a:r>
                        <a:rPr lang="ko-KR" altLang="en-US" dirty="0" err="1"/>
                        <a:t>프록시</a:t>
                      </a:r>
                      <a:r>
                        <a:rPr lang="ko-KR" altLang="en-US" dirty="0"/>
                        <a:t> 객체를 생성하는 과정을 말한다</a:t>
                      </a:r>
                      <a:r>
                        <a:rPr lang="en-US" altLang="ko-KR" dirty="0"/>
                        <a:t>. Aspect</a:t>
                      </a:r>
                      <a:r>
                        <a:rPr lang="ko-KR" altLang="en-US" dirty="0"/>
                        <a:t>는 대상 객체의 지정된 </a:t>
                      </a:r>
                      <a:r>
                        <a:rPr lang="ko-KR" altLang="en-US" dirty="0" err="1"/>
                        <a:t>결합점에</a:t>
                      </a:r>
                      <a:r>
                        <a:rPr lang="ko-KR" altLang="en-US" dirty="0"/>
                        <a:t> 엮인다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3" y="1037772"/>
            <a:ext cx="3421019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380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41083" y="1037772"/>
            <a:ext cx="3734527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30211" y="1790927"/>
            <a:ext cx="1604963" cy="1087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모듈</a:t>
            </a:r>
            <a:r>
              <a:rPr lang="en-US" altLang="ko-KR" sz="1800"/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0211" y="3230789"/>
            <a:ext cx="1604963" cy="1087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모듈</a:t>
            </a:r>
            <a:r>
              <a:rPr lang="en-US" altLang="ko-KR" sz="1800"/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30211" y="4599214"/>
            <a:ext cx="1604963" cy="1087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모듈</a:t>
            </a:r>
            <a:r>
              <a:rPr lang="en-US" altLang="ko-KR" sz="1800"/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622824" y="3159352"/>
            <a:ext cx="1512887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AOP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프레임워크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463824" y="2295752"/>
            <a:ext cx="1295400" cy="32400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958999" y="2584677"/>
            <a:ext cx="2587625" cy="693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3958999" y="3519714"/>
            <a:ext cx="2587625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3958999" y="3808639"/>
            <a:ext cx="2587625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3958999" y="4024539"/>
            <a:ext cx="2665412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231799" y="2511652"/>
            <a:ext cx="1603375" cy="155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231799" y="3735614"/>
            <a:ext cx="1603375" cy="155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231799" y="5102452"/>
            <a:ext cx="1603375" cy="155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231799" y="4022952"/>
            <a:ext cx="1603375" cy="15557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783411" y="3159352"/>
            <a:ext cx="143986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Logging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8135711" y="366417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822599" y="6015264"/>
            <a:ext cx="376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/>
              <a:t>AOP</a:t>
            </a:r>
            <a:r>
              <a:rPr lang="ko-KR" altLang="en-US" sz="2000" b="1"/>
              <a:t>의 횡단 관점의 분리와 위빙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730524" y="1652814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위빙</a:t>
            </a:r>
          </a:p>
        </p:txBody>
      </p:sp>
    </p:spTree>
    <p:extLst>
      <p:ext uri="{BB962C8B-B14F-4D97-AF65-F5344CB8AC3E}">
        <p14:creationId xmlns:p14="http://schemas.microsoft.com/office/powerpoint/2010/main" val="18984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0.Spring Framework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프로그램의 골격이 되는 기본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소프트웨어 개발을 간소화하기 위해 개발됨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개발자는 프레임워크를 기반으로 소스코드를 작성하여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소프트웨어를 완성시키면 된다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96240" y="1046481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Framework?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71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0864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aop:config</a:t>
            </a:r>
            <a:r>
              <a:rPr lang="en-US" altLang="ko-KR" sz="2000" b="1" dirty="0"/>
              <a:t>&gt;</a:t>
            </a:r>
          </a:p>
          <a:p>
            <a:pPr marL="0" indent="0">
              <a:buNone/>
            </a:pPr>
            <a:r>
              <a:rPr lang="en-US" altLang="ko-KR" sz="2000" b="1" dirty="0"/>
              <a:t>   &lt;</a:t>
            </a:r>
            <a:r>
              <a:rPr lang="en-US" altLang="ko-KR" sz="2000" b="1" dirty="0" err="1"/>
              <a:t>aop:pointcut</a:t>
            </a:r>
            <a:r>
              <a:rPr lang="en-US" altLang="ko-KR" sz="2000" b="1" dirty="0"/>
              <a:t>/&gt; </a:t>
            </a:r>
          </a:p>
          <a:p>
            <a:pPr marL="0" indent="0">
              <a:buNone/>
            </a:pPr>
            <a:r>
              <a:rPr lang="en-US" altLang="ko-KR" sz="2000" b="1" dirty="0"/>
              <a:t>   &lt;</a:t>
            </a:r>
            <a:r>
              <a:rPr lang="en-US" altLang="ko-KR" sz="2000" b="1" dirty="0" err="1"/>
              <a:t>aop:aspect</a:t>
            </a:r>
            <a:r>
              <a:rPr lang="en-US" altLang="ko-KR" sz="2000" b="1" dirty="0"/>
              <a:t>&gt;</a:t>
            </a:r>
          </a:p>
          <a:p>
            <a:pPr marL="0" indent="0">
              <a:buNone/>
            </a:pPr>
            <a:r>
              <a:rPr lang="en-US" altLang="ko-KR" sz="2000" b="1" dirty="0"/>
              <a:t>      &lt;</a:t>
            </a:r>
            <a:r>
              <a:rPr lang="en-US" altLang="ko-KR" sz="2000" b="1" dirty="0" err="1"/>
              <a:t>aop:befor</a:t>
            </a:r>
            <a:r>
              <a:rPr lang="en-US" altLang="ko-KR" sz="2000" b="1" dirty="0"/>
              <a:t>/&gt;</a:t>
            </a:r>
          </a:p>
          <a:p>
            <a:pPr marL="0" indent="0">
              <a:buNone/>
            </a:pPr>
            <a:r>
              <a:rPr lang="en-US" altLang="ko-KR" sz="2000" b="1" dirty="0"/>
              <a:t>      &lt;</a:t>
            </a:r>
            <a:r>
              <a:rPr lang="en-US" altLang="ko-KR" sz="2000" b="1" dirty="0" err="1"/>
              <a:t>aop:after-returning</a:t>
            </a:r>
            <a:r>
              <a:rPr lang="en-US" altLang="ko-KR" sz="2000" b="1" dirty="0"/>
              <a:t>/&gt;</a:t>
            </a:r>
          </a:p>
          <a:p>
            <a:pPr marL="0" indent="0">
              <a:buNone/>
            </a:pPr>
            <a:r>
              <a:rPr lang="en-US" altLang="ko-KR" sz="2000" b="1" dirty="0"/>
              <a:t>      &lt;</a:t>
            </a:r>
            <a:r>
              <a:rPr lang="en-US" altLang="ko-KR" sz="2000" b="1" dirty="0" err="1"/>
              <a:t>aop:after-throwing</a:t>
            </a:r>
            <a:r>
              <a:rPr lang="en-US" altLang="ko-KR" sz="2000" b="1" dirty="0"/>
              <a:t>/&gt;</a:t>
            </a:r>
          </a:p>
          <a:p>
            <a:pPr marL="0" indent="0">
              <a:buNone/>
            </a:pPr>
            <a:r>
              <a:rPr lang="en-US" altLang="ko-KR" sz="2000" b="1" dirty="0"/>
              <a:t>      &lt;</a:t>
            </a:r>
            <a:r>
              <a:rPr lang="en-US" altLang="ko-KR" sz="2000" b="1" dirty="0" err="1"/>
              <a:t>aop:after</a:t>
            </a:r>
            <a:r>
              <a:rPr lang="en-US" altLang="ko-KR" sz="2000" b="1" dirty="0"/>
              <a:t>/&gt;</a:t>
            </a:r>
          </a:p>
          <a:p>
            <a:pPr marL="0" indent="0">
              <a:buNone/>
            </a:pPr>
            <a:r>
              <a:rPr lang="en-US" altLang="ko-KR" sz="2000" b="1" dirty="0"/>
              <a:t>      &lt;</a:t>
            </a:r>
            <a:r>
              <a:rPr lang="en-US" altLang="ko-KR" sz="2000" b="1" dirty="0" err="1"/>
              <a:t>aop:around</a:t>
            </a:r>
            <a:r>
              <a:rPr lang="en-US" altLang="ko-KR" sz="2000" b="1" dirty="0"/>
              <a:t>/&gt;</a:t>
            </a:r>
          </a:p>
          <a:p>
            <a:pPr marL="0" indent="0">
              <a:buNone/>
            </a:pPr>
            <a:r>
              <a:rPr lang="en-US" altLang="ko-KR" sz="2000" b="1" dirty="0"/>
              <a:t>   &lt;/</a:t>
            </a:r>
            <a:r>
              <a:rPr lang="en-US" altLang="ko-KR" sz="2000" b="1" dirty="0" err="1"/>
              <a:t>aop:aspect</a:t>
            </a:r>
            <a:r>
              <a:rPr lang="en-US" altLang="ko-KR" sz="2000" b="1" dirty="0"/>
              <a:t>&gt;</a:t>
            </a:r>
          </a:p>
          <a:p>
            <a:pPr marL="0" indent="0">
              <a:buNone/>
            </a:pPr>
            <a:r>
              <a:rPr lang="en-US" altLang="ko-KR" sz="2000" b="1" dirty="0"/>
              <a:t>&lt;/</a:t>
            </a:r>
            <a:r>
              <a:rPr lang="en-US" altLang="ko-KR" sz="2000" b="1" dirty="0" err="1"/>
              <a:t>aop:config</a:t>
            </a:r>
            <a:r>
              <a:rPr lang="en-US" altLang="ko-KR" sz="2000" b="1" dirty="0"/>
              <a:t>&gt;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41083" y="1037772"/>
            <a:ext cx="3734527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AOP</a:t>
            </a:r>
            <a:endParaRPr lang="ko-KR" altLang="en-US" sz="20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323806" y="1603555"/>
            <a:ext cx="6792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/>
              <a:t>&lt;</a:t>
            </a:r>
            <a:r>
              <a:rPr lang="ko-KR" altLang="en-US" sz="3600" b="1" dirty="0"/>
              <a:t>설정 구조</a:t>
            </a:r>
            <a:r>
              <a:rPr lang="en-US" altLang="ko-KR" sz="3600" b="1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</a:t>
            </a:r>
            <a:r>
              <a:rPr lang="en-US" altLang="ko-KR" sz="2000" dirty="0" err="1"/>
              <a:t>pointcut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aspect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method </a:t>
            </a:r>
            <a:r>
              <a:rPr lang="ko-KR" altLang="en-US" sz="2000" dirty="0"/>
              <a:t>실행 전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method </a:t>
            </a:r>
            <a:r>
              <a:rPr lang="ko-KR" altLang="en-US" sz="2000" dirty="0"/>
              <a:t>정상 실행 후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method </a:t>
            </a:r>
            <a:r>
              <a:rPr lang="ko-KR" altLang="en-US" sz="2000" dirty="0"/>
              <a:t>예외 발생 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method </a:t>
            </a:r>
            <a:r>
              <a:rPr lang="ko-KR" altLang="en-US" sz="2000" dirty="0"/>
              <a:t>실행 후 </a:t>
            </a:r>
            <a:r>
              <a:rPr lang="en-US" altLang="ko-KR" sz="2000" dirty="0"/>
              <a:t>(</a:t>
            </a:r>
            <a:r>
              <a:rPr lang="ko-KR" altLang="en-US" sz="2000" dirty="0"/>
              <a:t>예외 발생 여부 상관 없음</a:t>
            </a:r>
            <a:r>
              <a:rPr lang="en-US" altLang="ko-KR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모든 시점 적용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100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41083" y="1037772"/>
            <a:ext cx="3734527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OCP</a:t>
            </a:r>
            <a:endParaRPr lang="ko-KR" altLang="en-US" sz="20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OCP(Open-Closed Principle)</a:t>
            </a:r>
          </a:p>
          <a:p>
            <a:pPr>
              <a:buFontTx/>
              <a:buChar char="-"/>
            </a:pPr>
            <a:r>
              <a:rPr lang="ko-KR" altLang="en-US" sz="2400" dirty="0"/>
              <a:t>인터페이스를 통해 제공되는 확장 포인트는 확장을 위해 개방되어 있고</a:t>
            </a:r>
            <a:r>
              <a:rPr lang="en-US" altLang="ko-KR" sz="2400" dirty="0"/>
              <a:t>, </a:t>
            </a:r>
            <a:r>
              <a:rPr lang="ko-KR" altLang="en-US" sz="2400" dirty="0"/>
              <a:t>인터페이스를 이용하는 클래스는 자신의 변화가 불필요하게 일어나지 않도록 굳게 폐쇄되어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즉</a:t>
            </a:r>
            <a:r>
              <a:rPr lang="en-US" altLang="ko-KR" sz="2400" dirty="0"/>
              <a:t>, A</a:t>
            </a:r>
            <a:r>
              <a:rPr lang="ko-KR" altLang="en-US" sz="2400" dirty="0"/>
              <a:t>가 </a:t>
            </a:r>
            <a:r>
              <a:rPr lang="en-US" altLang="ko-KR" sz="2400" dirty="0"/>
              <a:t>B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의존 한다면</a:t>
            </a:r>
            <a:r>
              <a:rPr lang="en-US" altLang="ko-KR" sz="2400" dirty="0"/>
              <a:t>, B</a:t>
            </a:r>
            <a:r>
              <a:rPr lang="ko-KR" altLang="en-US" sz="2400" dirty="0"/>
              <a:t>를 가져다 쓰는 </a:t>
            </a:r>
            <a:r>
              <a:rPr lang="en-US" altLang="ko-KR" sz="2400" dirty="0"/>
              <a:t>A</a:t>
            </a:r>
            <a:r>
              <a:rPr lang="ko-KR" altLang="en-US" sz="2400" dirty="0"/>
              <a:t>는 변화가 없게 폐쇄 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공개 되어 있는 </a:t>
            </a:r>
            <a:r>
              <a:rPr lang="en-US" altLang="ko-KR" sz="2400" dirty="0"/>
              <a:t>B</a:t>
            </a:r>
            <a:r>
              <a:rPr lang="ko-KR" altLang="en-US" sz="2400" dirty="0"/>
              <a:t>는 언제든 다른 기능으로 변화를 줄 수 있는 </a:t>
            </a:r>
            <a:r>
              <a:rPr lang="ko-KR" altLang="en-US" sz="2400" dirty="0" err="1"/>
              <a:t>확장성이</a:t>
            </a:r>
            <a:r>
              <a:rPr lang="ko-KR" altLang="en-US" sz="2400" dirty="0"/>
              <a:t> 좋게 개방시켜 두는 게 좋다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249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2.SpringMVC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스프링</a:t>
            </a:r>
            <a:r>
              <a:rPr lang="en-US" altLang="ko-KR" sz="2400" dirty="0"/>
              <a:t> MVC </a:t>
            </a:r>
            <a:r>
              <a:rPr lang="ko-KR" altLang="en-US" sz="2400" dirty="0"/>
              <a:t>프레임워크는 스프링</a:t>
            </a:r>
            <a:r>
              <a:rPr lang="en-US" altLang="ko-KR" sz="2400" dirty="0"/>
              <a:t> </a:t>
            </a:r>
            <a:r>
              <a:rPr lang="ko-KR" altLang="en-US" sz="2400" dirty="0"/>
              <a:t>기반으로 사용할 수 있다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/>
              <a:t>스프링이 제공하는 트랜잭션처리가 </a:t>
            </a:r>
            <a:r>
              <a:rPr lang="en-US" altLang="ko-KR" sz="2400" dirty="0"/>
              <a:t>DI </a:t>
            </a:r>
            <a:r>
              <a:rPr lang="ko-KR" altLang="en-US" sz="2400" dirty="0"/>
              <a:t>및 </a:t>
            </a:r>
            <a:r>
              <a:rPr lang="en-US" altLang="ko-KR" sz="2400" dirty="0"/>
              <a:t>AOP </a:t>
            </a:r>
            <a:r>
              <a:rPr lang="ko-KR" altLang="en-US" sz="2400" dirty="0"/>
              <a:t>적용 등을 쉽게 사용할 수 있도록 돕는다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/>
              <a:t>스트럭츠와</a:t>
            </a:r>
            <a:r>
              <a:rPr lang="ko-KR" altLang="en-US" sz="2400" dirty="0"/>
              <a:t> 같은 프레임워크와 스프링 프레임워크를 연동하기 위해 추가적인 설정을 하지 않아도 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스프링 프레임워크에서 지원하는 </a:t>
            </a:r>
            <a:r>
              <a:rPr lang="en-US" altLang="ko-KR" sz="2400" dirty="0"/>
              <a:t>Spring MVC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모델</a:t>
            </a:r>
            <a:r>
              <a:rPr lang="en-US" altLang="ko-KR" sz="2400" dirty="0">
                <a:solidFill>
                  <a:srgbClr val="FF0000"/>
                </a:solidFill>
              </a:rPr>
              <a:t>-</a:t>
            </a:r>
            <a:r>
              <a:rPr lang="ko-KR" altLang="en-US" sz="2400" dirty="0" err="1">
                <a:solidFill>
                  <a:srgbClr val="FF0000"/>
                </a:solidFill>
              </a:rPr>
              <a:t>뷰</a:t>
            </a:r>
            <a:r>
              <a:rPr lang="en-US" altLang="ko-KR" sz="2400" dirty="0">
                <a:solidFill>
                  <a:srgbClr val="FF0000"/>
                </a:solidFill>
              </a:rPr>
              <a:t>-</a:t>
            </a:r>
            <a:r>
              <a:rPr lang="ko-KR" altLang="en-US" sz="2400" dirty="0">
                <a:solidFill>
                  <a:srgbClr val="FF0000"/>
                </a:solidFill>
              </a:rPr>
              <a:t>컨트롤러</a:t>
            </a:r>
            <a:r>
              <a:rPr lang="en-US" altLang="ko-KR" sz="2400" dirty="0">
                <a:solidFill>
                  <a:srgbClr val="FF0000"/>
                </a:solidFill>
              </a:rPr>
              <a:t>(MVC) </a:t>
            </a:r>
            <a:r>
              <a:rPr lang="ko-KR" altLang="en-US" sz="2400" dirty="0"/>
              <a:t>구현을 포함하여 도메인 모델코드와 웹 폼을 깔끔하게 분리할 수 있도록 하고 스프링 프레임워크의 다른 모든 기능과 통합할 수 있게 하며 </a:t>
            </a:r>
            <a:r>
              <a:rPr lang="en-US" altLang="ko-KR" sz="2400" dirty="0"/>
              <a:t>DI</a:t>
            </a:r>
            <a:r>
              <a:rPr lang="ko-KR" altLang="en-US" sz="2400" dirty="0"/>
              <a:t>와 선언적인 방식으로 </a:t>
            </a:r>
            <a:r>
              <a:rPr lang="en-US" altLang="ko-KR" sz="2400" dirty="0"/>
              <a:t>MVC </a:t>
            </a:r>
            <a:r>
              <a:rPr lang="ko-KR" altLang="en-US" sz="2400" dirty="0"/>
              <a:t>기반의 웹 프로그램 개발을 효율적으로 할 수 있도록 지원한다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87785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Spring Framework</a:t>
            </a:r>
            <a:r>
              <a:rPr lang="ko-KR" altLang="en-US" sz="2400" dirty="0"/>
              <a:t>의 다른 모듈과의 연계 용이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컨트롤러</a:t>
            </a:r>
            <a:r>
              <a:rPr lang="en-US" altLang="ko-KR" sz="2400" dirty="0"/>
              <a:t>, command </a:t>
            </a:r>
            <a:r>
              <a:rPr lang="ko-KR" altLang="en-US" sz="2400" dirty="0"/>
              <a:t>객체</a:t>
            </a:r>
            <a:r>
              <a:rPr lang="en-US" altLang="ko-KR" sz="2400" dirty="0"/>
              <a:t>, </a:t>
            </a:r>
            <a:r>
              <a:rPr lang="ko-KR" altLang="en-US" sz="2400" dirty="0"/>
              <a:t>모델 객체</a:t>
            </a:r>
            <a:r>
              <a:rPr lang="en-US" altLang="ko-KR" sz="2400" dirty="0"/>
              <a:t>, Validator </a:t>
            </a:r>
            <a:r>
              <a:rPr lang="ko-KR" altLang="en-US" sz="2400" dirty="0"/>
              <a:t>등 각각의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역할에 대한 명확한 분리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Form </a:t>
            </a:r>
            <a:r>
              <a:rPr lang="ko-KR" altLang="en-US" sz="2400" dirty="0"/>
              <a:t>객체 없이 사용자 지정 가능한 데이터 바인딩과 유효성 체크 지원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어떠한 </a:t>
            </a:r>
            <a:r>
              <a:rPr lang="en-US" altLang="ko-KR" sz="2400" dirty="0"/>
              <a:t>View </a:t>
            </a:r>
            <a:r>
              <a:rPr lang="ko-KR" altLang="en-US" sz="2400" dirty="0"/>
              <a:t>기술과도 연계가 용이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Tag lib</a:t>
            </a:r>
            <a:r>
              <a:rPr lang="ko-KR" altLang="en-US" sz="2400" dirty="0"/>
              <a:t>통한 </a:t>
            </a:r>
            <a:r>
              <a:rPr lang="en-US" altLang="ko-KR" sz="2400" dirty="0"/>
              <a:t>Message </a:t>
            </a:r>
            <a:r>
              <a:rPr lang="ko-KR" altLang="en-US" sz="2400" dirty="0"/>
              <a:t>출력</a:t>
            </a:r>
            <a:r>
              <a:rPr lang="en-US" altLang="ko-KR" sz="2400" dirty="0"/>
              <a:t>, Theme </a:t>
            </a:r>
            <a:r>
              <a:rPr lang="ko-KR" altLang="en-US" sz="2400" dirty="0"/>
              <a:t>적용 등과</a:t>
            </a:r>
            <a:r>
              <a:rPr lang="en-US" altLang="ko-KR" sz="2400" dirty="0"/>
              <a:t> </a:t>
            </a:r>
            <a:r>
              <a:rPr lang="ko-KR" altLang="en-US" sz="2400" dirty="0"/>
              <a:t>입력 폼을 보다 쉽게 구현</a:t>
            </a:r>
            <a:endParaRPr lang="en-US" altLang="ko-KR" sz="2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2.SpringMVC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53356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/>
              <a:t>스프링 </a:t>
            </a:r>
            <a:r>
              <a:rPr lang="en-US" altLang="ko-KR" sz="2400" dirty="0"/>
              <a:t>MVC </a:t>
            </a:r>
            <a:r>
              <a:rPr lang="ko-KR" altLang="en-US" sz="2400" dirty="0"/>
              <a:t>프레임워크는 스프링 기반으로 사용할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스프링이 제공하는 </a:t>
            </a:r>
            <a:r>
              <a:rPr lang="ko-KR" altLang="en-US" sz="2400" dirty="0" err="1"/>
              <a:t>트랜젝션</a:t>
            </a:r>
            <a:r>
              <a:rPr lang="ko-KR" altLang="en-US" sz="2400" dirty="0"/>
              <a:t> 처리가 </a:t>
            </a:r>
            <a:r>
              <a:rPr lang="en-US" altLang="ko-KR" sz="2400" dirty="0"/>
              <a:t>DI </a:t>
            </a:r>
            <a:r>
              <a:rPr lang="ko-KR" altLang="en-US" sz="2400" dirty="0"/>
              <a:t>및 </a:t>
            </a:r>
            <a:r>
              <a:rPr lang="en-US" altLang="ko-KR" sz="2400" dirty="0"/>
              <a:t>AOP </a:t>
            </a:r>
            <a:r>
              <a:rPr lang="ko-KR" altLang="en-US" sz="2400" dirty="0"/>
              <a:t>적용 등을 손쉽게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사용할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 err="1"/>
              <a:t>스트럿츠와</a:t>
            </a:r>
            <a:r>
              <a:rPr lang="ko-KR" altLang="en-US" sz="2400" dirty="0"/>
              <a:t> 같은 프레임워크와 스프링프레임워크를 연동하기 위해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추가적인 설정을 하지 않아도 된다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2.SpringMVC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318867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6589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-</a:t>
            </a:r>
            <a:r>
              <a:rPr lang="en-US" altLang="ko-KR" sz="1800" b="1" dirty="0" err="1"/>
              <a:t>DispatcherServlet</a:t>
            </a:r>
            <a:r>
              <a:rPr lang="en-US" altLang="ko-KR" sz="1800" dirty="0"/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클라이언트의 요청을 전달 받는다</a:t>
            </a:r>
            <a:r>
              <a:rPr lang="en-US" altLang="ko-KR" sz="1600" dirty="0"/>
              <a:t>. </a:t>
            </a:r>
            <a:r>
              <a:rPr lang="ko-KR" altLang="en-US" sz="1600" dirty="0"/>
              <a:t>컨트롤러에게 클라이언트의 요청을 전달하고 컨트롤러가 </a:t>
            </a:r>
            <a:r>
              <a:rPr lang="ko-KR" altLang="en-US" sz="1600" dirty="0" err="1"/>
              <a:t>리턴한</a:t>
            </a:r>
            <a:r>
              <a:rPr lang="ko-KR" altLang="en-US" sz="1600" dirty="0"/>
              <a:t> 결과값을 </a:t>
            </a:r>
            <a:r>
              <a:rPr lang="en-US" altLang="ko-KR" sz="1600" dirty="0"/>
              <a:t>View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전달하여알맞은</a:t>
            </a:r>
            <a:r>
              <a:rPr lang="ko-KR" altLang="en-US" sz="1600" dirty="0"/>
              <a:t> 응답을 생성한다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800" b="1" dirty="0"/>
              <a:t>-</a:t>
            </a:r>
            <a:r>
              <a:rPr lang="en-US" altLang="ko-KR" sz="1800" b="1" dirty="0" err="1"/>
              <a:t>HandlerMapping</a:t>
            </a:r>
            <a:r>
              <a:rPr lang="en-US" altLang="ko-KR" sz="1800" dirty="0"/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클라이언트의 요청 </a:t>
            </a:r>
            <a:r>
              <a:rPr lang="en-US" altLang="ko-KR" sz="1600" dirty="0"/>
              <a:t>URL</a:t>
            </a:r>
            <a:r>
              <a:rPr lang="ko-KR" altLang="en-US" sz="1600" dirty="0"/>
              <a:t>을 어떤 컨트롤러가 처리할지를 결정한다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dirty="0" err="1"/>
              <a:t>RequestURL</a:t>
            </a:r>
            <a:r>
              <a:rPr lang="ko-KR" altLang="en-US" sz="1600" dirty="0"/>
              <a:t>과 </a:t>
            </a:r>
            <a:r>
              <a:rPr lang="en-US" altLang="ko-KR" sz="1600" dirty="0"/>
              <a:t>Controller </a:t>
            </a:r>
            <a:r>
              <a:rPr lang="ko-KR" altLang="en-US" sz="1600" dirty="0"/>
              <a:t>클래스의 </a:t>
            </a:r>
            <a:r>
              <a:rPr lang="ko-KR" altLang="en-US" sz="1600" dirty="0" err="1"/>
              <a:t>맵핑을</a:t>
            </a:r>
            <a:r>
              <a:rPr lang="ko-KR" altLang="en-US" sz="1600" dirty="0"/>
              <a:t> 관리한다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800" b="1" dirty="0"/>
              <a:t>-Controller</a:t>
            </a:r>
            <a:r>
              <a:rPr lang="en-US" altLang="ko-KR" sz="1800" dirty="0"/>
              <a:t> : </a:t>
            </a:r>
            <a:endParaRPr lang="en-US" altLang="ko-KR" sz="16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클라이언트의 요청을 처리한 뒤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</a:t>
            </a:r>
            <a:r>
              <a:rPr lang="en-US" altLang="ko-KR" sz="1600" dirty="0" err="1"/>
              <a:t>DispatcherServlet</a:t>
            </a:r>
            <a:r>
              <a:rPr lang="ko-KR" altLang="en-US" sz="1600" dirty="0"/>
              <a:t>에 알려준다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호출하여 처리 결과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반환한다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800" b="1" dirty="0"/>
              <a:t>-</a:t>
            </a:r>
            <a:r>
              <a:rPr lang="en-US" altLang="ko-KR" sz="1800" b="1" dirty="0" err="1"/>
              <a:t>ModelAndView</a:t>
            </a:r>
            <a:r>
              <a:rPr lang="en-US" altLang="ko-KR" sz="1800" dirty="0"/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컨트롤러가 처리한 결과 정보 및 </a:t>
            </a:r>
            <a:r>
              <a:rPr lang="ko-KR" altLang="en-US" sz="1600" dirty="0" err="1"/>
              <a:t>뷰</a:t>
            </a:r>
            <a:r>
              <a:rPr lang="ko-KR" altLang="en-US" sz="1600" dirty="0"/>
              <a:t> 선택에 필요한 정보를 담는다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800" b="1" dirty="0"/>
              <a:t>-</a:t>
            </a:r>
            <a:r>
              <a:rPr lang="en-US" altLang="ko-KR" sz="1800" b="1" dirty="0" err="1"/>
              <a:t>ViewResolver</a:t>
            </a:r>
            <a:r>
              <a:rPr lang="en-US" altLang="ko-KR" sz="1800" dirty="0"/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컨트롤러의 처리결과를 생성할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결정한다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45440" y="284480"/>
            <a:ext cx="3978366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2.SpringMVC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주요 구성요소</a:t>
            </a:r>
          </a:p>
        </p:txBody>
      </p:sp>
    </p:spTree>
    <p:extLst>
      <p:ext uri="{BB962C8B-B14F-4D97-AF65-F5344CB8AC3E}">
        <p14:creationId xmlns:p14="http://schemas.microsoft.com/office/powerpoint/2010/main" val="2142560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2.SpringMVC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흐름도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0D83C2F-9AC2-4684-A122-DD957FB9D26B}"/>
              </a:ext>
            </a:extLst>
          </p:cNvPr>
          <p:cNvSpPr/>
          <p:nvPr/>
        </p:nvSpPr>
        <p:spPr>
          <a:xfrm>
            <a:off x="335280" y="2265027"/>
            <a:ext cx="11484808" cy="40014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F3FABFB-6157-4754-AB33-7D8DFD986A91}"/>
              </a:ext>
            </a:extLst>
          </p:cNvPr>
          <p:cNvCxnSpPr/>
          <p:nvPr/>
        </p:nvCxnSpPr>
        <p:spPr>
          <a:xfrm>
            <a:off x="1593908" y="1593908"/>
            <a:ext cx="0" cy="1526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C82F998-0629-4FD6-8D26-F6D37263499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0724680" y="1507981"/>
            <a:ext cx="622307" cy="22259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7E1F884-9667-4BBB-B0A8-E27F8B5A9C5C}"/>
              </a:ext>
            </a:extLst>
          </p:cNvPr>
          <p:cNvSpPr/>
          <p:nvPr/>
        </p:nvSpPr>
        <p:spPr>
          <a:xfrm>
            <a:off x="902471" y="3120705"/>
            <a:ext cx="1382874" cy="48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D8A7D4-5EE0-4527-B5A1-C31E73C17EF6}"/>
              </a:ext>
            </a:extLst>
          </p:cNvPr>
          <p:cNvCxnSpPr>
            <a:cxnSpLocks/>
          </p:cNvCxnSpPr>
          <p:nvPr/>
        </p:nvCxnSpPr>
        <p:spPr>
          <a:xfrm>
            <a:off x="1400961" y="3595524"/>
            <a:ext cx="0" cy="566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FB4D2B0-BD4D-4EF5-956C-12A04E572799}"/>
              </a:ext>
            </a:extLst>
          </p:cNvPr>
          <p:cNvCxnSpPr>
            <a:cxnSpLocks/>
          </p:cNvCxnSpPr>
          <p:nvPr/>
        </p:nvCxnSpPr>
        <p:spPr>
          <a:xfrm flipV="1">
            <a:off x="1776366" y="3595524"/>
            <a:ext cx="0" cy="566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B376473-689B-44AF-89E9-631E4AC633EA}"/>
              </a:ext>
            </a:extLst>
          </p:cNvPr>
          <p:cNvSpPr/>
          <p:nvPr/>
        </p:nvSpPr>
        <p:spPr>
          <a:xfrm>
            <a:off x="888443" y="4173494"/>
            <a:ext cx="1382873" cy="486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3B0484B-6DD3-4472-BDA7-BDC35A62D195}"/>
              </a:ext>
            </a:extLst>
          </p:cNvPr>
          <p:cNvSpPr/>
          <p:nvPr/>
        </p:nvSpPr>
        <p:spPr>
          <a:xfrm>
            <a:off x="3347207" y="2550253"/>
            <a:ext cx="7499754" cy="34562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C3F7D0C-FA9E-4C8C-B8A9-77C569D95DFD}"/>
              </a:ext>
            </a:extLst>
          </p:cNvPr>
          <p:cNvSpPr/>
          <p:nvPr/>
        </p:nvSpPr>
        <p:spPr>
          <a:xfrm>
            <a:off x="3347206" y="2550253"/>
            <a:ext cx="7499757" cy="570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Dispatcher Servlet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F9997EB-F8F0-4DC4-98B3-FF080942796B}"/>
              </a:ext>
            </a:extLst>
          </p:cNvPr>
          <p:cNvSpPr/>
          <p:nvPr/>
        </p:nvSpPr>
        <p:spPr>
          <a:xfrm>
            <a:off x="3833769" y="3448685"/>
            <a:ext cx="1971413" cy="57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8924174-404D-44A8-9054-08CDBFD9F346}"/>
              </a:ext>
            </a:extLst>
          </p:cNvPr>
          <p:cNvSpPr/>
          <p:nvPr/>
        </p:nvSpPr>
        <p:spPr>
          <a:xfrm>
            <a:off x="3833769" y="4304363"/>
            <a:ext cx="1971413" cy="57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BB1503B-92EE-4C21-A333-1510F8308844}"/>
              </a:ext>
            </a:extLst>
          </p:cNvPr>
          <p:cNvSpPr/>
          <p:nvPr/>
        </p:nvSpPr>
        <p:spPr>
          <a:xfrm>
            <a:off x="3833769" y="5160041"/>
            <a:ext cx="1971413" cy="57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xmlns="" id="{D74209BD-3E24-44B5-ABF9-3EED7DB1CBA4}"/>
              </a:ext>
            </a:extLst>
          </p:cNvPr>
          <p:cNvSpPr/>
          <p:nvPr/>
        </p:nvSpPr>
        <p:spPr>
          <a:xfrm>
            <a:off x="6501467" y="5106350"/>
            <a:ext cx="1174458" cy="746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7C0EEF7-6B96-41DC-BF4C-E2B7CAB5BE6B}"/>
              </a:ext>
            </a:extLst>
          </p:cNvPr>
          <p:cNvCxnSpPr>
            <a:cxnSpLocks/>
          </p:cNvCxnSpPr>
          <p:nvPr/>
        </p:nvCxnSpPr>
        <p:spPr>
          <a:xfrm>
            <a:off x="4521666" y="4019137"/>
            <a:ext cx="0" cy="28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8280A4E-CF62-4007-8B22-70B80158D5D7}"/>
              </a:ext>
            </a:extLst>
          </p:cNvPr>
          <p:cNvCxnSpPr/>
          <p:nvPr/>
        </p:nvCxnSpPr>
        <p:spPr>
          <a:xfrm flipV="1">
            <a:off x="5167618" y="4014913"/>
            <a:ext cx="0" cy="28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413FA6C1-C3E1-4C27-ACC4-938FFD3572A1}"/>
              </a:ext>
            </a:extLst>
          </p:cNvPr>
          <p:cNvCxnSpPr>
            <a:cxnSpLocks/>
          </p:cNvCxnSpPr>
          <p:nvPr/>
        </p:nvCxnSpPr>
        <p:spPr>
          <a:xfrm>
            <a:off x="4521666" y="4874815"/>
            <a:ext cx="0" cy="28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93E6037B-2521-4B26-A3D0-F5AF8A7BFFD3}"/>
              </a:ext>
            </a:extLst>
          </p:cNvPr>
          <p:cNvCxnSpPr/>
          <p:nvPr/>
        </p:nvCxnSpPr>
        <p:spPr>
          <a:xfrm flipV="1">
            <a:off x="5167618" y="4870591"/>
            <a:ext cx="0" cy="28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B8173428-28B2-467F-8A37-014A0D3C0674}"/>
              </a:ext>
            </a:extLst>
          </p:cNvPr>
          <p:cNvCxnSpPr/>
          <p:nvPr/>
        </p:nvCxnSpPr>
        <p:spPr>
          <a:xfrm>
            <a:off x="5805182" y="5293453"/>
            <a:ext cx="69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73FF2F51-5971-4FDA-BB69-E83E4197BFDE}"/>
              </a:ext>
            </a:extLst>
          </p:cNvPr>
          <p:cNvCxnSpPr/>
          <p:nvPr/>
        </p:nvCxnSpPr>
        <p:spPr>
          <a:xfrm flipH="1">
            <a:off x="5805182" y="5595457"/>
            <a:ext cx="69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F5ECF597-A9C6-423B-947E-390D6B819C50}"/>
              </a:ext>
            </a:extLst>
          </p:cNvPr>
          <p:cNvCxnSpPr>
            <a:cxnSpLocks/>
          </p:cNvCxnSpPr>
          <p:nvPr/>
        </p:nvCxnSpPr>
        <p:spPr>
          <a:xfrm>
            <a:off x="4521666" y="3143774"/>
            <a:ext cx="0" cy="30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049DE74-E445-4FFE-8132-4DA503B8D68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805182" y="3120705"/>
            <a:ext cx="2612687" cy="613206"/>
          </a:xfrm>
          <a:prstGeom prst="bentConnector3">
            <a:avLst>
              <a:gd name="adj1" fmla="val 1000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8E1BE4CC-36D3-4AB9-A4BF-EF9853583554}"/>
              </a:ext>
            </a:extLst>
          </p:cNvPr>
          <p:cNvCxnSpPr>
            <a:cxnSpLocks/>
          </p:cNvCxnSpPr>
          <p:nvPr/>
        </p:nvCxnSpPr>
        <p:spPr>
          <a:xfrm>
            <a:off x="9128621" y="3143774"/>
            <a:ext cx="0" cy="281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D226EC8-4ED0-4C18-85A3-1C5EE2F571A6}"/>
              </a:ext>
            </a:extLst>
          </p:cNvPr>
          <p:cNvSpPr/>
          <p:nvPr/>
        </p:nvSpPr>
        <p:spPr>
          <a:xfrm>
            <a:off x="8753267" y="3448685"/>
            <a:ext cx="1971413" cy="570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ViewResolver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EC28EFE1-C9C2-4958-B5AD-4E12614CBFE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2285345" y="2835479"/>
            <a:ext cx="1061861" cy="5285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77F22F3-158F-43B7-B0DB-6987DCF7DBC8}"/>
              </a:ext>
            </a:extLst>
          </p:cNvPr>
          <p:cNvSpPr txBox="1"/>
          <p:nvPr/>
        </p:nvSpPr>
        <p:spPr>
          <a:xfrm>
            <a:off x="1579879" y="1712273"/>
            <a:ext cx="100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55D6308-DBC1-4ACA-BBE2-1F39BCA05807}"/>
              </a:ext>
            </a:extLst>
          </p:cNvPr>
          <p:cNvSpPr txBox="1"/>
          <p:nvPr/>
        </p:nvSpPr>
        <p:spPr>
          <a:xfrm>
            <a:off x="10229437" y="1712273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response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1CA4C70-D2B4-4C34-9277-CC29B7A2D733}"/>
              </a:ext>
            </a:extLst>
          </p:cNvPr>
          <p:cNvSpPr txBox="1"/>
          <p:nvPr/>
        </p:nvSpPr>
        <p:spPr>
          <a:xfrm>
            <a:off x="6311245" y="371581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ModelAndView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14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3.iBatis/</a:t>
            </a:r>
            <a:r>
              <a:rPr lang="en-US" altLang="ko-KR" sz="2400" b="1" dirty="0" err="1"/>
              <a:t>MyBatis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개요</a:t>
            </a:r>
          </a:p>
        </p:txBody>
      </p:sp>
      <p:pic>
        <p:nvPicPr>
          <p:cNvPr id="7" name="_x162277664" descr="EMB00001a101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33" y="1953775"/>
            <a:ext cx="800576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70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3.iBatis/</a:t>
            </a:r>
            <a:r>
              <a:rPr lang="en-US" altLang="ko-KR" sz="2400" b="1" dirty="0" err="1"/>
              <a:t>MyBatis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3" y="1037772"/>
            <a:ext cx="3425573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iBatis</a:t>
            </a:r>
            <a:r>
              <a:rPr lang="ko-KR" altLang="en-US" sz="2000" b="1" dirty="0"/>
              <a:t>와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MyBatis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차이점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6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479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7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iBatis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네임스페이스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선택사항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매핑구문정의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만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과 </a:t>
                      </a:r>
                      <a:r>
                        <a:rPr lang="ko-KR" altLang="en-US" dirty="0" err="1"/>
                        <a:t>어노테이션</a:t>
                      </a:r>
                      <a:r>
                        <a:rPr lang="ko-KR" altLang="en-US" dirty="0"/>
                        <a:t>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</a:t>
                      </a:r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 </a:t>
                      </a:r>
                      <a:r>
                        <a:rPr lang="ko-KR" altLang="en-US" dirty="0" err="1"/>
                        <a:t>엘리먼트만</a:t>
                      </a:r>
                      <a:r>
                        <a:rPr lang="ko-KR" altLang="en-US" dirty="0"/>
                        <a:t>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pc="-150" dirty="0"/>
                        <a:t>동적 </a:t>
                      </a:r>
                      <a:r>
                        <a:rPr lang="en-US" altLang="ko-KR" spc="-150" dirty="0"/>
                        <a:t>SQL</a:t>
                      </a:r>
                      <a:r>
                        <a:rPr lang="ko-KR" altLang="en-US" spc="-150" dirty="0"/>
                        <a:t>을 위한 </a:t>
                      </a:r>
                      <a:r>
                        <a:rPr lang="en-US" altLang="ko-KR" spc="-150" dirty="0"/>
                        <a:t>XML</a:t>
                      </a:r>
                      <a:r>
                        <a:rPr lang="ko-KR" altLang="en-US" spc="-150" dirty="0" err="1"/>
                        <a:t>엘리먼트는</a:t>
                      </a:r>
                      <a:r>
                        <a:rPr lang="ko-KR" altLang="en-US" spc="-150" dirty="0"/>
                        <a:t> </a:t>
                      </a:r>
                      <a:r>
                        <a:rPr lang="en-US" altLang="ko-KR" spc="-150" dirty="0"/>
                        <a:t>16</a:t>
                      </a:r>
                      <a:r>
                        <a:rPr lang="ko-KR" altLang="en-US" spc="-150" dirty="0"/>
                        <a:t>개 내외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및 구문 </a:t>
                      </a:r>
                      <a:r>
                        <a:rPr lang="ko-KR" altLang="en-US" dirty="0" err="1"/>
                        <a:t>빌더</a:t>
                      </a:r>
                      <a:r>
                        <a:rPr lang="ko-KR" altLang="en-US" dirty="0"/>
                        <a:t>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spc="-150" dirty="0"/>
                        <a:t>동적</a:t>
                      </a:r>
                      <a:r>
                        <a:rPr lang="en-US" altLang="ko-KR" spc="-150" dirty="0"/>
                        <a:t>SQL</a:t>
                      </a:r>
                      <a:r>
                        <a:rPr lang="ko-KR" altLang="en-US" spc="-150" dirty="0"/>
                        <a:t>을 위한 </a:t>
                      </a:r>
                      <a:r>
                        <a:rPr lang="en-US" altLang="ko-KR" spc="-150" dirty="0"/>
                        <a:t>XML</a:t>
                      </a:r>
                      <a:r>
                        <a:rPr lang="ko-KR" altLang="en-US" spc="-150" dirty="0" err="1"/>
                        <a:t>엘리먼트는</a:t>
                      </a:r>
                      <a:r>
                        <a:rPr lang="ko-KR" altLang="en-US" spc="-150" dirty="0"/>
                        <a:t> </a:t>
                      </a:r>
                      <a:r>
                        <a:rPr lang="en-US" altLang="ko-KR" spc="-150" dirty="0"/>
                        <a:t>4</a:t>
                      </a:r>
                      <a:r>
                        <a:rPr lang="ko-KR" altLang="en-US" spc="-150" dirty="0"/>
                        <a:t>개 내외</a:t>
                      </a:r>
                      <a:endParaRPr lang="en-US" altLang="ko-KR" spc="-150" dirty="0"/>
                    </a:p>
                    <a:p>
                      <a:pPr algn="ctr" latinLnBrk="1"/>
                      <a:r>
                        <a:rPr lang="en-US" altLang="ko-KR" dirty="0"/>
                        <a:t>(if, choose,</a:t>
                      </a:r>
                      <a:r>
                        <a:rPr lang="en-US" altLang="ko-KR" baseline="0" dirty="0"/>
                        <a:t> trim, </a:t>
                      </a:r>
                      <a:r>
                        <a:rPr lang="en-US" altLang="ko-KR" baseline="0" dirty="0" err="1"/>
                        <a:t>foreach</a:t>
                      </a:r>
                      <a:r>
                        <a:rPr lang="en-US" altLang="ko-KR" baseline="0" dirty="0"/>
                        <a:t>, set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 연동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 자체 구현체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마이바티스</a:t>
                      </a:r>
                      <a:r>
                        <a:rPr lang="ko-KR" altLang="en-US" dirty="0"/>
                        <a:t> 별도 모듈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지원계획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공식적인 릴리스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향후 계속 릴리스 될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11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3.iBatis/</a:t>
            </a:r>
            <a:r>
              <a:rPr lang="en-US" altLang="ko-KR" sz="2400" b="1" dirty="0" err="1"/>
              <a:t>MyBatis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/>
              <a:t>XML</a:t>
            </a:r>
          </a:p>
          <a:p>
            <a:pPr marL="0" indent="0">
              <a:buNone/>
            </a:pPr>
            <a:r>
              <a:rPr lang="ko-KR" altLang="en-US" sz="2400" dirty="0"/>
              <a:t>사용방법은 기존과 동일하나 용어들이 변경되었다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그 외에도 </a:t>
            </a:r>
            <a:r>
              <a:rPr lang="en-US" altLang="ko-KR" sz="2400" dirty="0"/>
              <a:t>XML </a:t>
            </a:r>
            <a:r>
              <a:rPr lang="ko-KR" altLang="en-US" sz="2400" dirty="0" err="1"/>
              <a:t>엘리먼트가</a:t>
            </a:r>
            <a:r>
              <a:rPr lang="ko-KR" altLang="en-US" sz="2400" dirty="0"/>
              <a:t> 축소되었다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XML</a:t>
            </a:r>
            <a:endParaRPr lang="ko-KR" altLang="en-US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38200" y="28336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이전 용어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변경된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SqlMapConfig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Configuration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sqlMap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mapper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29982"/>
              </p:ext>
            </p:extLst>
          </p:nvPr>
        </p:nvGraphicFramePr>
        <p:xfrm>
          <a:off x="838200" y="467088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1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조건문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choose(when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otherwise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반복문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trim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공백제거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foreach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반복문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50" dirty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ko-KR" altLang="en-US" b="0" spc="-15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spc="-150" dirty="0">
                          <a:solidFill>
                            <a:schemeClr val="tx1"/>
                          </a:solidFill>
                        </a:rPr>
                        <a:t>마지막으로 명시된 칼럼표기에서 쉼표제거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0.Spring Framework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Solution ?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특정한 상황에 대한 해결</a:t>
            </a:r>
            <a:r>
              <a:rPr lang="en-US" altLang="ko-KR" sz="2400" dirty="0"/>
              <a:t> </a:t>
            </a:r>
            <a:r>
              <a:rPr lang="ko-KR" altLang="en-US" sz="2400" dirty="0"/>
              <a:t>방안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사용자의 요구에 대응되는 </a:t>
            </a:r>
            <a:r>
              <a:rPr lang="en-US" altLang="ko-KR" sz="2400" dirty="0"/>
              <a:t>H/W , S/W, Skill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(ex. ERP, DBMS, POS </a:t>
            </a:r>
            <a:r>
              <a:rPr lang="ko-KR" altLang="en-US" sz="2400" dirty="0"/>
              <a:t>등</a:t>
            </a:r>
            <a:r>
              <a:rPr lang="en-US" altLang="ko-KR" sz="2400" dirty="0"/>
              <a:t>..)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Library?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특정 목적을 위해 사용하는 함수들을 모듈화 시킨 것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(*.jar)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96240" y="1046481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6093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3.iBatis/</a:t>
            </a:r>
            <a:r>
              <a:rPr lang="en-US" altLang="ko-KR" sz="2400" b="1" dirty="0" err="1"/>
              <a:t>MyBatis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spc="-150" dirty="0"/>
              <a:t>인터페이스를 이용하여 작성할 경우 </a:t>
            </a:r>
            <a:r>
              <a:rPr lang="ko-KR" altLang="en-US" sz="2400" spc="-150" dirty="0" err="1"/>
              <a:t>어노테이션을</a:t>
            </a:r>
            <a:r>
              <a:rPr lang="ko-KR" altLang="en-US" sz="2400" spc="-150" dirty="0"/>
              <a:t> 이용하여 작성이 가능하다</a:t>
            </a:r>
            <a:r>
              <a:rPr lang="en-US" altLang="ko-KR" sz="2400" spc="-150" dirty="0"/>
              <a:t>.</a:t>
            </a:r>
          </a:p>
          <a:p>
            <a:pPr>
              <a:buFontTx/>
              <a:buChar char="-"/>
            </a:pPr>
            <a:endParaRPr lang="en-US" altLang="ko-KR" sz="2400" spc="-150" dirty="0"/>
          </a:p>
          <a:p>
            <a:pPr>
              <a:buFontTx/>
              <a:buChar char="-"/>
            </a:pPr>
            <a:r>
              <a:rPr lang="en-US" altLang="ko-KR" sz="2400" dirty="0"/>
              <a:t>XML</a:t>
            </a:r>
            <a:r>
              <a:rPr lang="ko-KR" altLang="en-US" sz="2400" dirty="0"/>
              <a:t>에서 </a:t>
            </a:r>
            <a:r>
              <a:rPr lang="ko-KR" altLang="en-US" sz="2400" dirty="0" err="1"/>
              <a:t>어노테이션으로</a:t>
            </a:r>
            <a:r>
              <a:rPr lang="ko-KR" altLang="en-US" sz="2400" dirty="0"/>
              <a:t> 변경하는 방법은 다음과 같다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인터페이스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14192"/>
              </p:ext>
            </p:extLst>
          </p:nvPr>
        </p:nvGraphicFramePr>
        <p:xfrm>
          <a:off x="838199" y="3580312"/>
          <a:ext cx="10176545" cy="28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7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96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매핑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구분의 네임스페이스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인터페이스의 패키지 명과 인터페이스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96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매핑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구분 아이디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어노테이션을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가진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메소드명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1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매핑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구분의 결과 데이터타입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resultType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어노테이션을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가진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메소드의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반환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1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매핑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구분의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파라미터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타입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parameterType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어노테이션을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가진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메소드의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파라미터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67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3.iBatis/</a:t>
            </a:r>
            <a:r>
              <a:rPr lang="en-US" altLang="ko-KR" sz="2400" b="1" dirty="0" err="1"/>
              <a:t>MyBatis</a:t>
            </a:r>
            <a:endParaRPr lang="ko-KR" altLang="en-US" sz="2000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1" cy="411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2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2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3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정의방법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 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 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XML</a:t>
                      </a:r>
                      <a:r>
                        <a:rPr lang="ko-KR" altLang="en-US" b="1" dirty="0"/>
                        <a:t>만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Mapper(</a:t>
                      </a:r>
                      <a:r>
                        <a:rPr lang="ko-KR" altLang="en-US" sz="1600" dirty="0"/>
                        <a:t>과거 </a:t>
                      </a:r>
                      <a:r>
                        <a:rPr lang="en-US" altLang="ko-KR" sz="1600" dirty="0" err="1"/>
                        <a:t>sqlMap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의 모든 기능을 이용할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매핑구분의</a:t>
                      </a:r>
                      <a:r>
                        <a:rPr lang="ko-KR" altLang="en-US" sz="1600" dirty="0"/>
                        <a:t> 아이디를 문자열 형태로 선언해야 하기 때문에 버그 발생 빈도 높음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범용적인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특성상 타입 변환이 필요하고 타입변화 오류가 날 가능성이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6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인터페이스만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매핑구문을</a:t>
                      </a:r>
                      <a:r>
                        <a:rPr lang="ko-KR" altLang="en-US" sz="1600" dirty="0"/>
                        <a:t> 사용할 때 인터페이스의 </a:t>
                      </a:r>
                      <a:r>
                        <a:rPr lang="ko-KR" altLang="en-US" sz="1600" dirty="0" err="1"/>
                        <a:t>메소드를</a:t>
                      </a:r>
                      <a:r>
                        <a:rPr lang="ko-KR" altLang="en-US" sz="1600" dirty="0"/>
                        <a:t> 그대로 사용하기 때문에 </a:t>
                      </a:r>
                      <a:r>
                        <a:rPr lang="ko-KR" altLang="en-US" sz="1600" dirty="0" err="1"/>
                        <a:t>매핑구문을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잘못적는</a:t>
                      </a:r>
                      <a:r>
                        <a:rPr lang="ko-KR" altLang="en-US" sz="1600" dirty="0"/>
                        <a:t> 경우가 없음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타입 변환이 </a:t>
                      </a:r>
                      <a:r>
                        <a:rPr lang="ko-KR" altLang="en-US" sz="1600" dirty="0" err="1"/>
                        <a:t>필요없음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어노테이션</a:t>
                      </a:r>
                      <a:r>
                        <a:rPr lang="ko-KR" altLang="en-US" sz="1600" dirty="0"/>
                        <a:t> 특성상 동적</a:t>
                      </a:r>
                      <a:r>
                        <a:rPr lang="en-US" altLang="ko-KR" sz="1600" dirty="0"/>
                        <a:t>SQL</a:t>
                      </a:r>
                      <a:r>
                        <a:rPr lang="ko-KR" altLang="en-US" sz="1600" dirty="0"/>
                        <a:t>을 작성하기 위해 별도 클래스를 작성해야 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매핑에</a:t>
                      </a:r>
                      <a:r>
                        <a:rPr lang="ko-KR" altLang="en-US" sz="1600" dirty="0"/>
                        <a:t> 제약이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XML</a:t>
                      </a:r>
                      <a:r>
                        <a:rPr lang="ko-KR" altLang="en-US" b="1" dirty="0"/>
                        <a:t>과 </a:t>
                      </a:r>
                      <a:r>
                        <a:rPr lang="ko-KR" altLang="en-US" b="1" dirty="0" err="1"/>
                        <a:t>어노테이션</a:t>
                      </a:r>
                      <a:r>
                        <a:rPr lang="ko-KR" altLang="en-US" b="1" dirty="0"/>
                        <a:t> 함께 사용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매핑구문을</a:t>
                      </a:r>
                      <a:r>
                        <a:rPr lang="ko-KR" altLang="en-US" sz="1600" dirty="0"/>
                        <a:t> 사용할 때 인터페이스의 </a:t>
                      </a:r>
                      <a:r>
                        <a:rPr lang="ko-KR" altLang="en-US" sz="1600" dirty="0" err="1"/>
                        <a:t>메소드를</a:t>
                      </a:r>
                      <a:r>
                        <a:rPr lang="ko-KR" altLang="en-US" sz="1600" dirty="0"/>
                        <a:t> 그대로 사용하기 때문에 </a:t>
                      </a:r>
                      <a:r>
                        <a:rPr lang="ko-KR" altLang="en-US" sz="1600" dirty="0" err="1"/>
                        <a:t>매핑구문을</a:t>
                      </a:r>
                      <a:r>
                        <a:rPr lang="ko-KR" altLang="en-US" sz="1600" dirty="0"/>
                        <a:t> 잘못 적는 경우가 없음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Mapper(</a:t>
                      </a:r>
                      <a:r>
                        <a:rPr lang="ko-KR" altLang="en-US" sz="1600" dirty="0"/>
                        <a:t>과거 </a:t>
                      </a:r>
                      <a:r>
                        <a:rPr lang="en-US" altLang="ko-KR" sz="1600" dirty="0" err="1"/>
                        <a:t>sqlMap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의 모든 기능을 사용할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인터페이스와 </a:t>
                      </a:r>
                      <a:r>
                        <a:rPr lang="ko-KR" altLang="en-US" sz="1600" dirty="0" err="1"/>
                        <a:t>매퍼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XML</a:t>
                      </a:r>
                      <a:r>
                        <a:rPr lang="ko-KR" altLang="en-US" sz="1600" dirty="0"/>
                        <a:t>을 모두 </a:t>
                      </a:r>
                      <a:r>
                        <a:rPr lang="ko-KR" altLang="en-US" sz="1600" dirty="0" err="1"/>
                        <a:t>작성해야하기때문에</a:t>
                      </a:r>
                      <a:r>
                        <a:rPr lang="ko-KR" altLang="en-US" sz="1600" dirty="0"/>
                        <a:t> 코드 작성에 시간이 더 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Mapper </a:t>
            </a:r>
            <a:r>
              <a:rPr lang="ko-KR" altLang="en-US" sz="2000" b="1" dirty="0"/>
              <a:t>정의 방법</a:t>
            </a:r>
          </a:p>
        </p:txBody>
      </p:sp>
    </p:spTree>
    <p:extLst>
      <p:ext uri="{BB962C8B-B14F-4D97-AF65-F5344CB8AC3E}">
        <p14:creationId xmlns:p14="http://schemas.microsoft.com/office/powerpoint/2010/main" val="24097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제목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내용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9371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0.Spring Framework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 EJB(Enterprise JavaBean) </a:t>
            </a:r>
            <a:r>
              <a:rPr lang="ko-KR" altLang="en-US" sz="2400" dirty="0"/>
              <a:t>기반 개발 에서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POJO(Plain Old Java Object) </a:t>
            </a:r>
            <a:r>
              <a:rPr lang="ko-KR" altLang="en-US" sz="2400" dirty="0"/>
              <a:t>기반 개발 으로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Spring framework</a:t>
            </a:r>
            <a:r>
              <a:rPr lang="ko-KR" altLang="en-US" sz="2400" dirty="0"/>
              <a:t>는 엔터프라이즈 애플리케이션 개발을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복잡한 </a:t>
            </a:r>
            <a:r>
              <a:rPr lang="en-US" altLang="ko-KR" sz="2400" dirty="0"/>
              <a:t>EJB</a:t>
            </a:r>
            <a:r>
              <a:rPr lang="ko-KR" altLang="en-US" sz="2400" dirty="0"/>
              <a:t>가 아닌 </a:t>
            </a:r>
            <a:r>
              <a:rPr lang="en-US" altLang="ko-KR" sz="2400" dirty="0"/>
              <a:t>POJO</a:t>
            </a:r>
            <a:r>
              <a:rPr lang="ko-KR" altLang="en-US" sz="2400" dirty="0"/>
              <a:t>를 통해서 개발 할 수 있도록 돕는다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Spring?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45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어플리케이션 프레임워크로 불리며</a:t>
            </a:r>
            <a:r>
              <a:rPr lang="en-US" altLang="ko-KR" sz="2400" dirty="0"/>
              <a:t>, </a:t>
            </a:r>
            <a:r>
              <a:rPr lang="ko-KR" altLang="en-US" sz="2400" dirty="0"/>
              <a:t>웹 어플리케이션은 물론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콘솔 어플리케이션이나 스윙과 같은 </a:t>
            </a:r>
            <a:r>
              <a:rPr lang="en-US" altLang="ko-KR" sz="2400" dirty="0"/>
              <a:t>GUI </a:t>
            </a:r>
            <a:r>
              <a:rPr lang="ko-KR" altLang="en-US" sz="2400" dirty="0"/>
              <a:t>어플리케이션 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어떤 어플리케이션에도 적용 가능한 프레임워크 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스프링은 </a:t>
            </a:r>
            <a:r>
              <a:rPr lang="en-US" altLang="ko-KR" sz="2400" dirty="0"/>
              <a:t>EJB</a:t>
            </a:r>
            <a:r>
              <a:rPr lang="ko-KR" altLang="en-US" sz="2400" dirty="0"/>
              <a:t>와 같이 복잡한 순서를 거치지 않아도 간단하게 이용할 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 있기 때문에 </a:t>
            </a:r>
            <a:r>
              <a:rPr lang="en-US" altLang="ko-KR" sz="2400" dirty="0"/>
              <a:t>‘</a:t>
            </a:r>
            <a:r>
              <a:rPr lang="ko-KR" altLang="en-US" sz="2400" dirty="0"/>
              <a:t>경량 컨테이너</a:t>
            </a:r>
            <a:r>
              <a:rPr lang="en-US" altLang="ko-KR" sz="2400" dirty="0"/>
              <a:t>‘ </a:t>
            </a:r>
            <a:r>
              <a:rPr lang="ko-KR" altLang="en-US" sz="2400" dirty="0"/>
              <a:t>라고도 부른다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3) DI(Dependency Injection) </a:t>
            </a:r>
            <a:r>
              <a:rPr lang="ko-KR" altLang="en-US" sz="2400" dirty="0"/>
              <a:t>과 </a:t>
            </a:r>
            <a:r>
              <a:rPr lang="en-US" altLang="ko-KR" sz="2400" dirty="0"/>
              <a:t>AOP(Aspect Oriented Programming),</a:t>
            </a:r>
          </a:p>
          <a:p>
            <a:pPr marL="0" indent="0">
              <a:buNone/>
            </a:pPr>
            <a:r>
              <a:rPr lang="en-US" altLang="ko-KR" sz="2400" dirty="0"/>
              <a:t>   OCP(Open-Closed Principle)</a:t>
            </a:r>
            <a:r>
              <a:rPr lang="ko-KR" altLang="en-US" sz="2400" dirty="0"/>
              <a:t>을 중점 기술로 사용하고 있지만</a:t>
            </a:r>
            <a:r>
              <a:rPr lang="en-US" altLang="ko-KR" sz="2400" dirty="0"/>
              <a:t>, </a:t>
            </a:r>
            <a:r>
              <a:rPr lang="ko-KR" altLang="en-US" sz="2400" dirty="0"/>
              <a:t>이 외에도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r>
              <a:rPr lang="ko-KR" altLang="en-US" sz="2400" dirty="0" err="1"/>
              <a:t>여러가지</a:t>
            </a:r>
            <a:r>
              <a:rPr lang="ko-KR" altLang="en-US" sz="2400" dirty="0"/>
              <a:t> 기능을 제공한다</a:t>
            </a:r>
            <a:r>
              <a:rPr lang="en-US" altLang="ko-KR" sz="24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기본 설명</a:t>
            </a:r>
          </a:p>
        </p:txBody>
      </p:sp>
    </p:spTree>
    <p:extLst>
      <p:ext uri="{BB962C8B-B14F-4D97-AF65-F5344CB8AC3E}">
        <p14:creationId xmlns:p14="http://schemas.microsoft.com/office/powerpoint/2010/main" val="383796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구성 요소</a:t>
            </a:r>
            <a:r>
              <a:rPr lang="en-US" altLang="ko-KR" sz="2000" b="1" dirty="0"/>
              <a:t>(module)</a:t>
            </a:r>
            <a:endParaRPr lang="ko-KR" altLang="en-US" sz="2000" b="1" dirty="0"/>
          </a:p>
        </p:txBody>
      </p:sp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603564"/>
            <a:ext cx="6992984" cy="5244738"/>
          </a:xfrm>
        </p:spPr>
      </p:pic>
      <p:sp>
        <p:nvSpPr>
          <p:cNvPr id="8" name="TextBox 7"/>
          <p:cNvSpPr txBox="1"/>
          <p:nvPr/>
        </p:nvSpPr>
        <p:spPr>
          <a:xfrm>
            <a:off x="7498080" y="1854925"/>
            <a:ext cx="455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hlinkClick r:id="rId3"/>
              </a:rPr>
              <a:t>https://spring.io/</a:t>
            </a:r>
            <a:endParaRPr lang="en-US" altLang="ko-KR" sz="4000" b="1" dirty="0"/>
          </a:p>
          <a:p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10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구성 요소</a:t>
            </a:r>
            <a:r>
              <a:rPr lang="en-US" altLang="ko-KR" sz="2000" b="1" dirty="0"/>
              <a:t>(module)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Core Container </a:t>
            </a:r>
            <a:r>
              <a:rPr lang="en-US" altLang="ko-KR" sz="2400" dirty="0"/>
              <a:t>: IOC, DI </a:t>
            </a:r>
            <a:r>
              <a:rPr lang="ko-KR" altLang="en-US" sz="2400" dirty="0"/>
              <a:t>기능을 포함하여 프레임워크의 기본 부분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AOP</a:t>
            </a:r>
            <a:r>
              <a:rPr lang="en-US" altLang="ko-KR" sz="2400" dirty="0"/>
              <a:t> :</a:t>
            </a:r>
            <a:r>
              <a:rPr lang="ko-KR" altLang="en-US" sz="2400" dirty="0"/>
              <a:t> </a:t>
            </a:r>
            <a:r>
              <a:rPr lang="en-US" altLang="ko-KR" sz="2400" dirty="0"/>
              <a:t>Aspect </a:t>
            </a:r>
            <a:r>
              <a:rPr lang="ko-KR" altLang="en-US" sz="2400" dirty="0"/>
              <a:t>지향 프로그래밍 구현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Aspects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AspectJ</a:t>
            </a:r>
            <a:r>
              <a:rPr lang="ko-KR" altLang="en-US" sz="2400" dirty="0"/>
              <a:t>와의 통합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Instrumentation</a:t>
            </a:r>
            <a:r>
              <a:rPr lang="en-US" altLang="ko-KR" sz="2400" dirty="0"/>
              <a:t> : </a:t>
            </a:r>
            <a:r>
              <a:rPr lang="ko-KR" altLang="en-US" sz="2400" dirty="0"/>
              <a:t>애플리케이션 서버에서 사용되는 클래스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Messaging : </a:t>
            </a:r>
            <a:r>
              <a:rPr lang="en-US" altLang="ko-KR" sz="2400" dirty="0"/>
              <a:t>message</a:t>
            </a:r>
            <a:r>
              <a:rPr lang="en-US" altLang="ko-KR" sz="2400" b="1" dirty="0"/>
              <a:t> </a:t>
            </a:r>
            <a:r>
              <a:rPr lang="ko-KR" altLang="en-US" sz="2400" dirty="0"/>
              <a:t>기반 애플리케이션의 토대가 되는 모듈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 err="1"/>
              <a:t>DataAccess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Intergration</a:t>
            </a:r>
            <a:r>
              <a:rPr lang="en-US" altLang="ko-KR" sz="2400" dirty="0"/>
              <a:t> : JDBC </a:t>
            </a:r>
            <a:r>
              <a:rPr lang="ko-KR" altLang="en-US" sz="2400" dirty="0"/>
              <a:t>추상화 계층</a:t>
            </a:r>
            <a:r>
              <a:rPr lang="en-US" altLang="ko-KR" sz="2400" dirty="0"/>
              <a:t> </a:t>
            </a:r>
            <a:r>
              <a:rPr lang="ko-KR" altLang="en-US" sz="2400" dirty="0"/>
              <a:t>제공</a:t>
            </a:r>
            <a:r>
              <a:rPr lang="en-US" altLang="ko-KR" sz="2400" dirty="0"/>
              <a:t>, </a:t>
            </a:r>
            <a:r>
              <a:rPr lang="ko-KR" altLang="en-US" sz="2400" dirty="0"/>
              <a:t>트랜잭션 관리 등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Web</a:t>
            </a:r>
            <a:r>
              <a:rPr lang="en-US" altLang="ko-KR" sz="2400" dirty="0"/>
              <a:t> : </a:t>
            </a:r>
            <a:r>
              <a:rPr lang="ko-KR" altLang="en-US" sz="2400" dirty="0"/>
              <a:t>웹 어플리케이션 개발에 필요한 기능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Test</a:t>
            </a:r>
            <a:r>
              <a:rPr lang="en-US" altLang="ko-KR" sz="2400" dirty="0"/>
              <a:t> : </a:t>
            </a:r>
            <a:r>
              <a:rPr lang="ko-KR" altLang="en-US" sz="2400" dirty="0"/>
              <a:t>스프링 구성 요소에 대한 </a:t>
            </a:r>
            <a:r>
              <a:rPr lang="ko-KR" altLang="en-US" sz="2400" dirty="0" err="1"/>
              <a:t>유닛</a:t>
            </a:r>
            <a:r>
              <a:rPr lang="ko-KR" altLang="en-US" sz="2400" dirty="0"/>
              <a:t> 테스트 및 통합 테스트 지원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31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</a:t>
            </a:r>
            <a:r>
              <a:rPr lang="ko-KR" altLang="en-US" sz="2000" b="1" dirty="0"/>
              <a:t>대 용어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DI(Dependency Injection) / </a:t>
            </a:r>
            <a:r>
              <a:rPr lang="en-US" altLang="ko-KR" sz="2400" b="1" dirty="0" err="1"/>
              <a:t>IoC</a:t>
            </a:r>
            <a:r>
              <a:rPr lang="en-US" altLang="ko-KR" sz="2400" b="1" dirty="0"/>
              <a:t>(Inversion of Control)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AOP (</a:t>
            </a:r>
            <a:r>
              <a:rPr lang="en-US" altLang="ko-KR" sz="2400" b="1" dirty="0" err="1"/>
              <a:t>Asperct</a:t>
            </a:r>
            <a:r>
              <a:rPr lang="en-US" altLang="ko-KR" sz="2400" b="1" dirty="0"/>
              <a:t> Oriented Programming)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OCP(Open Closed Principle)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8977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40" y="284480"/>
            <a:ext cx="3978366" cy="72136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1.Spring </a:t>
            </a:r>
            <a:r>
              <a:rPr lang="ko-KR" altLang="en-US" sz="2400" b="1" dirty="0"/>
              <a:t>특징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35280" y="1026160"/>
            <a:ext cx="248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41084" y="1037772"/>
            <a:ext cx="2367280" cy="42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DI/</a:t>
            </a:r>
            <a:r>
              <a:rPr lang="en-US" altLang="ko-KR" sz="2000" b="1" dirty="0" err="1"/>
              <a:t>IoC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DI(Dependency Injection)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객체간의 결합을 느슨하게 하는 스프링의 핵심 기술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※ </a:t>
            </a:r>
            <a:r>
              <a:rPr lang="ko-KR" altLang="en-US" sz="2400" dirty="0"/>
              <a:t>의존관계를 관리하는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1. Construction Injection</a:t>
            </a:r>
          </a:p>
          <a:p>
            <a:pPr marL="0" indent="0">
              <a:buNone/>
            </a:pPr>
            <a:r>
              <a:rPr lang="en-US" altLang="ko-KR" sz="2000" dirty="0"/>
              <a:t>2. Setter Injection </a:t>
            </a:r>
          </a:p>
          <a:p>
            <a:pPr marL="0" indent="0">
              <a:buNone/>
            </a:pPr>
            <a:r>
              <a:rPr lang="en-US" altLang="ko-KR" sz="2000" dirty="0"/>
              <a:t>3. Method Injection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8666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1496</Words>
  <Application>Microsoft Office PowerPoint</Application>
  <PresentationFormat>와이드스크린</PresentationFormat>
  <Paragraphs>316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굴림</vt:lpstr>
      <vt:lpstr>맑은 고딕</vt:lpstr>
      <vt:lpstr>Arial</vt:lpstr>
      <vt:lpstr>Office 테마</vt:lpstr>
      <vt:lpstr>Spring Framework</vt:lpstr>
      <vt:lpstr>0.Spring Framework</vt:lpstr>
      <vt:lpstr>0.Spring Framework</vt:lpstr>
      <vt:lpstr>0.Spring Framework</vt:lpstr>
      <vt:lpstr>1.Spring 개요</vt:lpstr>
      <vt:lpstr>1.Spring 개요</vt:lpstr>
      <vt:lpstr>1.Spring 개요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1.Spring 특징</vt:lpstr>
      <vt:lpstr>PowerPoint 프레젠테이션</vt:lpstr>
      <vt:lpstr>PowerPoint 프레젠테이션</vt:lpstr>
      <vt:lpstr>PowerPoint 프레젠테이션</vt:lpstr>
      <vt:lpstr>2.SpringMVC</vt:lpstr>
      <vt:lpstr>PowerPoint 프레젠테이션</vt:lpstr>
      <vt:lpstr>PowerPoint 프레젠테이션</vt:lpstr>
      <vt:lpstr>PowerPoint 프레젠테이션</vt:lpstr>
      <vt:lpstr>2.SpringMVC</vt:lpstr>
      <vt:lpstr>3.iBatis/MyBatis</vt:lpstr>
      <vt:lpstr>3.iBatis/MyBatis</vt:lpstr>
      <vt:lpstr>3.iBatis/MyBatis</vt:lpstr>
      <vt:lpstr>3.iBatis/MyBatis</vt:lpstr>
      <vt:lpstr>3.iBatis/MyBatis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이동헌</dc:creator>
  <cp:lastModifiedBy>user1</cp:lastModifiedBy>
  <cp:revision>160</cp:revision>
  <dcterms:created xsi:type="dcterms:W3CDTF">2017-06-22T06:50:51Z</dcterms:created>
  <dcterms:modified xsi:type="dcterms:W3CDTF">2019-02-07T05:06:11Z</dcterms:modified>
</cp:coreProperties>
</file>