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handoutMasterIdLst>
    <p:handoutMasterId r:id="rId14"/>
  </p:handoutMasterIdLst>
  <p:sldIdLst>
    <p:sldId id="268" r:id="rId2"/>
    <p:sldId id="258" r:id="rId3"/>
    <p:sldId id="259" r:id="rId4"/>
    <p:sldId id="264" r:id="rId5"/>
    <p:sldId id="280" r:id="rId6"/>
    <p:sldId id="267" r:id="rId7"/>
    <p:sldId id="282" r:id="rId8"/>
    <p:sldId id="277" r:id="rId9"/>
    <p:sldId id="271" r:id="rId10"/>
    <p:sldId id="266"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E15C0D-D0B4-49DD-B13E-59D5A5D559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6ACEA-7CDD-4ED8-82EA-6422DD5F8F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7FDB77-E058-4A42-B649-3BA31E248C57}" type="datetimeFigureOut">
              <a:rPr lang="en-US" smtClean="0"/>
              <a:t>10/20/2023</a:t>
            </a:fld>
            <a:endParaRPr lang="en-US"/>
          </a:p>
        </p:txBody>
      </p:sp>
      <p:sp>
        <p:nvSpPr>
          <p:cNvPr id="4" name="Footer Placeholder 3">
            <a:extLst>
              <a:ext uri="{FF2B5EF4-FFF2-40B4-BE49-F238E27FC236}">
                <a16:creationId xmlns:a16="http://schemas.microsoft.com/office/drawing/2014/main" id="{7D16A53B-226A-4C94-9790-782C1D4B00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6B2CA-6469-4921-A1D2-AE08D35892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ADAB3-AF84-4561-B0D9-9958D9D3E124}" type="slidenum">
              <a:rPr lang="en-US" smtClean="0"/>
              <a:t>‹#›</a:t>
            </a:fld>
            <a:endParaRPr lang="en-US"/>
          </a:p>
        </p:txBody>
      </p:sp>
    </p:spTree>
    <p:extLst>
      <p:ext uri="{BB962C8B-B14F-4D97-AF65-F5344CB8AC3E}">
        <p14:creationId xmlns:p14="http://schemas.microsoft.com/office/powerpoint/2010/main" val="2014582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90BC7-2BE8-42CE-B69B-0F1DA2D5FD97}" type="datetimeFigureOut">
              <a:rPr lang="en-US" smtClean="0"/>
              <a:pPr/>
              <a:t>10/20/2023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EB38D-2C1F-4295-8A92-A0108AE74A5B}" type="slidenum">
              <a:rPr lang="en-US" smtClean="0"/>
              <a:pPr/>
              <a:t>‹#›</a:t>
            </a:fld>
            <a:endParaRPr lang="en-US"/>
          </a:p>
        </p:txBody>
      </p:sp>
    </p:spTree>
    <p:extLst>
      <p:ext uri="{BB962C8B-B14F-4D97-AF65-F5344CB8AC3E}">
        <p14:creationId xmlns:p14="http://schemas.microsoft.com/office/powerpoint/2010/main" val="18805607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7EB38D-2C1F-4295-8A92-A0108AE74A5B}" type="slidenum">
              <a:rPr lang="en-US" smtClean="0"/>
              <a:pPr/>
              <a:t>10</a:t>
            </a:fld>
            <a:endParaRPr lang="en-US"/>
          </a:p>
        </p:txBody>
      </p:sp>
    </p:spTree>
    <p:extLst>
      <p:ext uri="{BB962C8B-B14F-4D97-AF65-F5344CB8AC3E}">
        <p14:creationId xmlns:p14="http://schemas.microsoft.com/office/powerpoint/2010/main" val="3583138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F8C4146-E6E2-4014-A315-6BFEFF04C27B}" type="datetime1">
              <a:rPr lang="en-US" smtClean="0"/>
              <a:t>10/20/2023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9E9316-95C3-41D0-A1CC-57D1DB7F4E1A}" type="datetime1">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ACE9D79B-F257-4689-901F-8E9BACFDC3F7}" type="datetime1">
              <a:rPr lang="en-US" smtClean="0"/>
              <a:t>10/20/2023</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099872-C6FC-4493-88A8-A65068E89DDB}" type="datetime1">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C60D47C-B882-454D-A2CF-6C579C048FDE}" type="datetime1">
              <a:rPr lang="en-US" smtClean="0"/>
              <a:t>10/20/2023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4DA4D7A-EF5E-4E83-BCD0-C79DD7794891}" type="datetime1">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2BC6522-2D7B-422F-884B-3AE20BF3EE6C}" type="datetime1">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FDDDACF-EE0E-4D61-9B14-693DC8CEBF25}" type="datetime1">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6894A89-C37D-4F96-8CA5-9B102D89739F}" type="datetime1">
              <a:rPr lang="en-US" smtClean="0"/>
              <a:t>10/20/2023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3F0DA85-4559-4AE7-80D1-CC19ACDC8A87}" type="datetime1">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E3777043-C8E0-45A4-AB32-BD6F31F8BA16}" type="datetime1">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211C7F6-EA13-4211-8A0E-0686DB81E328}" type="datetime1">
              <a:rPr lang="en-US" smtClean="0"/>
              <a:t>10/20/2023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9416"/>
            <a:ext cx="7239000" cy="4846320"/>
          </a:xfrm>
        </p:spPr>
        <p:txBody>
          <a:bodyPr>
            <a:normAutofit/>
          </a:bodyPr>
          <a:lstStyle/>
          <a:p>
            <a:pPr algn="ctr">
              <a:buNone/>
            </a:pPr>
            <a:endParaRPr lang="bn-BD" sz="3200" b="1" cap="all" dirty="0"/>
          </a:p>
          <a:p>
            <a:pPr algn="ctr">
              <a:buNone/>
            </a:pPr>
            <a:r>
              <a:rPr lang="en-US" sz="6000" b="1" dirty="0">
                <a:solidFill>
                  <a:srgbClr val="FF0000"/>
                </a:solidFill>
                <a:effectLst>
                  <a:outerShdw blurRad="38100" dist="38100" dir="2700000" algn="tl">
                    <a:srgbClr val="000000">
                      <a:alpha val="43137"/>
                    </a:srgbClr>
                  </a:outerShdw>
                </a:effectLst>
              </a:rPr>
              <a:t>Automatic Railway Gate Control System</a:t>
            </a:r>
          </a:p>
          <a:p>
            <a:pPr>
              <a:buNone/>
            </a:pPr>
            <a:r>
              <a:rPr lang="en-US" sz="1800" b="1" dirty="0">
                <a:solidFill>
                  <a:srgbClr val="FF0000"/>
                </a:solidFill>
                <a:effectLst>
                  <a:outerShdw blurRad="38100" dist="38100" dir="2700000" algn="tl">
                    <a:srgbClr val="000000">
                      <a:alpha val="43137"/>
                    </a:srgbClr>
                  </a:outerShdw>
                </a:effectLst>
              </a:rPr>
              <a:t>2100040069-K.Dinesh Reddy</a:t>
            </a:r>
          </a:p>
          <a:p>
            <a:pPr>
              <a:buNone/>
            </a:pPr>
            <a:r>
              <a:rPr lang="en-US" sz="1800" b="1" dirty="0">
                <a:solidFill>
                  <a:srgbClr val="FF0000"/>
                </a:solidFill>
                <a:effectLst>
                  <a:outerShdw blurRad="38100" dist="38100" dir="2700000" algn="tl">
                    <a:srgbClr val="000000">
                      <a:alpha val="43137"/>
                    </a:srgbClr>
                  </a:outerShdw>
                </a:effectLst>
              </a:rPr>
              <a:t>2100040076-Kowshik</a:t>
            </a:r>
          </a:p>
          <a:p>
            <a:pPr>
              <a:buNone/>
            </a:pPr>
            <a:r>
              <a:rPr lang="en-US" sz="1800" b="1" dirty="0">
                <a:solidFill>
                  <a:srgbClr val="FF0000"/>
                </a:solidFill>
                <a:effectLst>
                  <a:outerShdw blurRad="38100" dist="38100" dir="2700000" algn="tl">
                    <a:srgbClr val="000000">
                      <a:alpha val="43137"/>
                    </a:srgbClr>
                  </a:outerShdw>
                </a:effectLst>
              </a:rPr>
              <a:t>2100040082-Nagendra                              </a:t>
            </a:r>
            <a:r>
              <a:rPr lang="en-US" sz="1800" b="1" dirty="0" err="1">
                <a:solidFill>
                  <a:srgbClr val="FF0000"/>
                </a:solidFill>
                <a:effectLst>
                  <a:outerShdw blurRad="38100" dist="38100" dir="2700000" algn="tl">
                    <a:srgbClr val="000000">
                      <a:alpha val="43137"/>
                    </a:srgbClr>
                  </a:outerShdw>
                </a:effectLst>
              </a:rPr>
              <a:t>Mentor:Dr.Aswin</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Kumer</a:t>
            </a:r>
            <a:endParaRPr lang="en-US" sz="1800" b="1" dirty="0">
              <a:solidFill>
                <a:srgbClr val="FF0000"/>
              </a:solidFill>
              <a:effectLst>
                <a:outerShdw blurRad="38100" dist="38100" dir="2700000" algn="tl">
                  <a:srgbClr val="000000">
                    <a:alpha val="43137"/>
                  </a:srgbClr>
                </a:outerShdw>
              </a:effectLst>
            </a:endParaRPr>
          </a:p>
          <a:p>
            <a:endParaRPr lang="bn-BD" sz="2800" dirty="0"/>
          </a:p>
          <a:p>
            <a:endParaRPr lang="en-US" sz="2800" dirty="0"/>
          </a:p>
          <a:p>
            <a:endParaRPr lang="en-US" dirty="0"/>
          </a:p>
        </p:txBody>
      </p:sp>
      <p:sp>
        <p:nvSpPr>
          <p:cNvPr id="7" name="Slide Number Placeholder 6">
            <a:extLst>
              <a:ext uri="{FF2B5EF4-FFF2-40B4-BE49-F238E27FC236}">
                <a16:creationId xmlns:a16="http://schemas.microsoft.com/office/drawing/2014/main" id="{FD412814-DEE8-4BE1-8021-28EFE51A1A6F}"/>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itle 1"/>
          <p:cNvSpPr>
            <a:spLocks noGrp="1"/>
          </p:cNvSpPr>
          <p:nvPr>
            <p:ph type="title"/>
          </p:nvPr>
        </p:nvSpPr>
        <p:spPr>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ctr"/>
            <a:r>
              <a:rPr lang="en-US" dirty="0"/>
              <a:t>MCP PRESENTATION on</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ctr"/>
            <a:r>
              <a:rPr lang="en-US" b="1" dirty="0"/>
              <a:t>Conclusion</a:t>
            </a:r>
            <a:endParaRPr lang="en-US" dirty="0"/>
          </a:p>
        </p:txBody>
      </p:sp>
      <p:sp>
        <p:nvSpPr>
          <p:cNvPr id="3" name="Content Placeholder 2"/>
          <p:cNvSpPr>
            <a:spLocks noGrp="1"/>
          </p:cNvSpPr>
          <p:nvPr>
            <p:ph idx="1"/>
          </p:nvPr>
        </p:nvSpPr>
        <p:spPr/>
        <p:txBody>
          <a:bodyPr>
            <a:normAutofit/>
          </a:bodyPr>
          <a:lstStyle/>
          <a:p>
            <a:pPr algn="just"/>
            <a:r>
              <a:rPr lang="en-US" dirty="0">
                <a:latin typeface="Kozuka Mincho Pro EL" panose="02020200000000000000" pitchFamily="18" charset="-128"/>
                <a:ea typeface="Kozuka Mincho Pro EL" panose="02020200000000000000" pitchFamily="18" charset="-128"/>
                <a:cs typeface="Times New Roman" panose="02020603050405020304" pitchFamily="18" charset="0"/>
              </a:rPr>
              <a:t> </a:t>
            </a:r>
            <a:r>
              <a:rPr lang="en-US" sz="2800" dirty="0">
                <a:latin typeface="Kozuka Mincho Pro EL" panose="02020200000000000000" pitchFamily="18" charset="-128"/>
                <a:ea typeface="Kozuka Mincho Pro EL" panose="02020200000000000000" pitchFamily="18" charset="-128"/>
              </a:rPr>
              <a:t>Automatic gate control system offers an effective way to reduce the occurrence of railway accidents. This system can contribute a lot of benefit either to the road users or to the railway management</a:t>
            </a:r>
            <a:r>
              <a:rPr lang="en-US" sz="1800" dirty="0">
                <a:latin typeface="Kozuka Mincho Pro EL" panose="02020200000000000000" pitchFamily="18" charset="-128"/>
                <a:ea typeface="Kozuka Mincho Pro EL" panose="02020200000000000000" pitchFamily="18" charset="-128"/>
              </a:rPr>
              <a:t>. </a:t>
            </a:r>
            <a:endParaRPr lang="en-US" dirty="0">
              <a:latin typeface="Kozuka Mincho Pro EL" panose="02020200000000000000" pitchFamily="18" charset="-128"/>
              <a:ea typeface="Kozuka Mincho Pro EL" panose="02020200000000000000" pitchFamily="18" charset="-128"/>
              <a:cs typeface="Times New Roman" panose="02020603050405020304" pitchFamily="18" charset="0"/>
            </a:endParaRPr>
          </a:p>
        </p:txBody>
      </p:sp>
      <p:sp>
        <p:nvSpPr>
          <p:cNvPr id="7" name="Slide Number Placeholder 6">
            <a:extLst>
              <a:ext uri="{FF2B5EF4-FFF2-40B4-BE49-F238E27FC236}">
                <a16:creationId xmlns:a16="http://schemas.microsoft.com/office/drawing/2014/main" id="{5763EA10-0C99-4552-B5D6-D50B81420DBA}"/>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7DFDC7A-BC51-4EDC-A5D4-C3144A0B9E27}"/>
              </a:ext>
            </a:extLst>
          </p:cNvPr>
          <p:cNvSpPr>
            <a:spLocks noGrp="1"/>
          </p:cNvSpPr>
          <p:nvPr>
            <p:ph type="sldNum" sz="quarter" idx="12"/>
          </p:nvPr>
        </p:nvSpPr>
        <p:spPr/>
        <p:txBody>
          <a:bodyPr/>
          <a:lstStyle/>
          <a:p>
            <a:fld id="{B6F15528-21DE-4FAA-801E-634DDDAF4B2B}" type="slidenum">
              <a:rPr lang="en-US" sz="1200" smtClean="0"/>
              <a:pPr/>
              <a:t>11</a:t>
            </a:fld>
            <a:endParaRPr lang="en-US" sz="1200"/>
          </a:p>
        </p:txBody>
      </p:sp>
      <p:sp>
        <p:nvSpPr>
          <p:cNvPr id="4" name="TextBox 3"/>
          <p:cNvSpPr txBox="1"/>
          <p:nvPr/>
        </p:nvSpPr>
        <p:spPr>
          <a:xfrm>
            <a:off x="1371600" y="1600200"/>
            <a:ext cx="5468184" cy="36317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1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vid" panose="020E0502060401010101" pitchFamily="34" charset="-79"/>
                <a:cs typeface="David" panose="020E0502060401010101" pitchFamily="34" charset="-79"/>
              </a:rPr>
              <a:t>Thank You</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ctr"/>
            <a:r>
              <a:rPr lang="en-US" b="1" dirty="0"/>
              <a:t>ABSTRACT</a:t>
            </a:r>
            <a:endParaRPr lang="en-US" dirty="0"/>
          </a:p>
        </p:txBody>
      </p:sp>
      <p:sp>
        <p:nvSpPr>
          <p:cNvPr id="3" name="Content Placeholder 2"/>
          <p:cNvSpPr>
            <a:spLocks noGrp="1"/>
          </p:cNvSpPr>
          <p:nvPr>
            <p:ph idx="1"/>
          </p:nvPr>
        </p:nvSpPr>
        <p:spPr>
          <a:xfrm>
            <a:off x="457200" y="1447800"/>
            <a:ext cx="7239000" cy="5007936"/>
          </a:xfrm>
        </p:spPr>
        <p:txBody>
          <a:bodyPr>
            <a:noAutofit/>
          </a:bodyPr>
          <a:lstStyle/>
          <a:p>
            <a:pPr>
              <a:lnSpc>
                <a:spcPct val="150000"/>
              </a:lnSpc>
              <a:buNone/>
            </a:pPr>
            <a:endParaRPr lang="en-US" sz="500" dirty="0">
              <a:latin typeface="Kozuka Mincho Pro EL" panose="02020200000000000000" pitchFamily="18" charset="-128"/>
              <a:ea typeface="Kozuka Mincho Pro EL" panose="02020200000000000000" pitchFamily="18" charset="-128"/>
            </a:endParaRPr>
          </a:p>
          <a:p>
            <a:pPr algn="just">
              <a:lnSpc>
                <a:spcPct val="150000"/>
              </a:lnSpc>
            </a:pPr>
            <a:r>
              <a:rPr lang="en-US" sz="1800" dirty="0">
                <a:latin typeface="Kozuka Mincho Pro EL" panose="02020200000000000000" pitchFamily="18" charset="-128"/>
                <a:ea typeface="Kozuka Mincho Pro EL" panose="02020200000000000000" pitchFamily="18" charset="-128"/>
              </a:rPr>
              <a:t>There has been an increase in the road traffic as well as the rail traffic, accidents at level crossing has increased and this has caused the concern for the Indian railways. The objective of this project is to provide an automatic railway gate at a level crossing replacing the gates operated by the gatekeepers. In this project we are proposing a simple solution for the level crossing in which we fix the Ultrasonic sensing system for detect the train. By employing the automatic railway gate control at the level crossing the arrival of the train is detected by the sensors placed near to the gate. Hence, the time for which it is closed is less compared to the manually operated gates. </a:t>
            </a:r>
          </a:p>
        </p:txBody>
      </p:sp>
      <p:sp>
        <p:nvSpPr>
          <p:cNvPr id="7" name="Slide Number Placeholder 6">
            <a:extLst>
              <a:ext uri="{FF2B5EF4-FFF2-40B4-BE49-F238E27FC236}">
                <a16:creationId xmlns:a16="http://schemas.microsoft.com/office/drawing/2014/main" id="{77B7A8E6-BB39-4AA6-BB95-48B06E16EE8F}"/>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ctr"/>
            <a:r>
              <a:rPr lang="en-US" b="1" dirty="0"/>
              <a:t>Objectives</a:t>
            </a:r>
            <a:endParaRPr lang="en-US" dirty="0"/>
          </a:p>
        </p:txBody>
      </p:sp>
      <p:sp>
        <p:nvSpPr>
          <p:cNvPr id="3" name="Content Placeholder 2"/>
          <p:cNvSpPr>
            <a:spLocks noGrp="1"/>
          </p:cNvSpPr>
          <p:nvPr>
            <p:ph idx="1"/>
          </p:nvPr>
        </p:nvSpPr>
        <p:spPr/>
        <p:txBody>
          <a:bodyPr>
            <a:normAutofit/>
          </a:bodyPr>
          <a:lstStyle/>
          <a:p>
            <a:r>
              <a:rPr lang="en-US" sz="3200" dirty="0">
                <a:latin typeface="Kozuka Mincho Pro EL" panose="02020200000000000000" pitchFamily="18" charset="-128"/>
                <a:ea typeface="Kozuka Mincho Pro EL" panose="02020200000000000000" pitchFamily="18" charset="-128"/>
              </a:rPr>
              <a:t>To develop an automated level crossing system.</a:t>
            </a:r>
          </a:p>
          <a:p>
            <a:r>
              <a:rPr lang="en-US" sz="3200" dirty="0">
                <a:latin typeface="Kozuka Mincho Pro EL" panose="02020200000000000000" pitchFamily="18" charset="-128"/>
                <a:ea typeface="Kozuka Mincho Pro EL" panose="02020200000000000000" pitchFamily="18" charset="-128"/>
              </a:rPr>
              <a:t>To reduce human error.</a:t>
            </a:r>
          </a:p>
          <a:p>
            <a:pPr lvl="0"/>
            <a:r>
              <a:rPr lang="en-US" sz="3200" dirty="0">
                <a:latin typeface="Kozuka Mincho Pro EL" panose="02020200000000000000" pitchFamily="18" charset="-128"/>
                <a:ea typeface="Kozuka Mincho Pro EL" panose="02020200000000000000" pitchFamily="18" charset="-128"/>
              </a:rPr>
              <a:t>To reduce maintenance cost.</a:t>
            </a:r>
          </a:p>
          <a:p>
            <a:pPr lvl="0" algn="just"/>
            <a:r>
              <a:rPr lang="en-US" sz="3200" dirty="0">
                <a:latin typeface="Kozuka Mincho Pro EL" panose="02020200000000000000" pitchFamily="18" charset="-128"/>
                <a:ea typeface="Kozuka Mincho Pro EL" panose="02020200000000000000" pitchFamily="18" charset="-128"/>
              </a:rPr>
              <a:t>To reduce accident.</a:t>
            </a:r>
          </a:p>
          <a:p>
            <a:pPr lvl="0"/>
            <a:r>
              <a:rPr lang="en-US" sz="3200" dirty="0">
                <a:latin typeface="Kozuka Mincho Pro EL" panose="02020200000000000000" pitchFamily="18" charset="-128"/>
                <a:ea typeface="Kozuka Mincho Pro EL" panose="02020200000000000000" pitchFamily="18" charset="-128"/>
              </a:rPr>
              <a:t>To increase the reliability of the level crossing system.</a:t>
            </a:r>
          </a:p>
          <a:p>
            <a:pPr lvl="0"/>
            <a:r>
              <a:rPr lang="en-US" sz="3200" dirty="0">
                <a:latin typeface="Kozuka Mincho Pro EL" panose="02020200000000000000" pitchFamily="18" charset="-128"/>
                <a:ea typeface="Kozuka Mincho Pro EL" panose="02020200000000000000" pitchFamily="18" charset="-128"/>
              </a:rPr>
              <a:t>To reduce operation time.</a:t>
            </a:r>
          </a:p>
        </p:txBody>
      </p:sp>
      <p:sp>
        <p:nvSpPr>
          <p:cNvPr id="7" name="Slide Number Placeholder 6">
            <a:extLst>
              <a:ext uri="{FF2B5EF4-FFF2-40B4-BE49-F238E27FC236}">
                <a16:creationId xmlns:a16="http://schemas.microsoft.com/office/drawing/2014/main" id="{FF8F9B01-C015-487A-821A-3AA4BF1C1A98}"/>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fontScale="90000"/>
          </a:bodyPr>
          <a:lstStyle/>
          <a:p>
            <a:pPr algn="ctr"/>
            <a:r>
              <a:rPr lang="en-US" dirty="0"/>
              <a:t>Hardware used in this Project</a:t>
            </a:r>
          </a:p>
        </p:txBody>
      </p:sp>
      <p:sp>
        <p:nvSpPr>
          <p:cNvPr id="3" name="Content Placeholder 2"/>
          <p:cNvSpPr>
            <a:spLocks noGrp="1"/>
          </p:cNvSpPr>
          <p:nvPr>
            <p:ph idx="1"/>
          </p:nvPr>
        </p:nvSpPr>
        <p:spPr/>
        <p:txBody>
          <a:bodyPr>
            <a:normAutofit/>
          </a:bodyPr>
          <a:lstStyle/>
          <a:p>
            <a:pPr lvl="0"/>
            <a:r>
              <a:rPr lang="en-US" dirty="0">
                <a:latin typeface="Kozuka Mincho Pro EL" panose="02020200000000000000" pitchFamily="18" charset="-128"/>
                <a:ea typeface="Kozuka Mincho Pro EL" panose="02020200000000000000" pitchFamily="18" charset="-128"/>
              </a:rPr>
              <a:t>Arduino Uno </a:t>
            </a:r>
          </a:p>
          <a:p>
            <a:pPr lvl="0"/>
            <a:r>
              <a:rPr lang="en-US" dirty="0">
                <a:latin typeface="Kozuka Mincho Pro EL" panose="02020200000000000000" pitchFamily="18" charset="-128"/>
                <a:ea typeface="Kozuka Mincho Pro EL" panose="02020200000000000000" pitchFamily="18" charset="-128"/>
              </a:rPr>
              <a:t>HC-SR04 Ultrasonic Sensor</a:t>
            </a:r>
          </a:p>
          <a:p>
            <a:pPr lvl="0"/>
            <a:r>
              <a:rPr lang="en-US" dirty="0">
                <a:latin typeface="Kozuka Mincho Pro EL" panose="02020200000000000000" pitchFamily="18" charset="-128"/>
                <a:ea typeface="Kozuka Mincho Pro EL" panose="02020200000000000000" pitchFamily="18" charset="-128"/>
              </a:rPr>
              <a:t>Servo Motor </a:t>
            </a:r>
          </a:p>
          <a:p>
            <a:pPr lvl="0"/>
            <a:r>
              <a:rPr lang="en-US" dirty="0">
                <a:latin typeface="Kozuka Mincho Pro EL" panose="02020200000000000000" pitchFamily="18" charset="-128"/>
                <a:ea typeface="Kozuka Mincho Pro EL" panose="02020200000000000000" pitchFamily="18" charset="-128"/>
              </a:rPr>
              <a:t>Power Supply </a:t>
            </a:r>
          </a:p>
          <a:p>
            <a:pPr lvl="0"/>
            <a:r>
              <a:rPr lang="en-US" dirty="0">
                <a:latin typeface="Kozuka Mincho Pro EL" panose="02020200000000000000" pitchFamily="18" charset="-128"/>
                <a:ea typeface="Kozuka Mincho Pro EL" panose="02020200000000000000" pitchFamily="18" charset="-128"/>
              </a:rPr>
              <a:t>Buzzer</a:t>
            </a:r>
          </a:p>
          <a:p>
            <a:pPr lvl="0"/>
            <a:r>
              <a:rPr lang="en-US" dirty="0">
                <a:latin typeface="Kozuka Mincho Pro EL" panose="02020200000000000000" pitchFamily="18" charset="-128"/>
                <a:ea typeface="Kozuka Mincho Pro EL" panose="02020200000000000000" pitchFamily="18" charset="-128"/>
              </a:rPr>
              <a:t>Breadboard</a:t>
            </a:r>
          </a:p>
          <a:p>
            <a:pPr lvl="0"/>
            <a:r>
              <a:rPr lang="en-US">
                <a:latin typeface="Kozuka Mincho Pro EL" panose="02020200000000000000" pitchFamily="18" charset="-128"/>
                <a:ea typeface="Kozuka Mincho Pro EL" panose="02020200000000000000" pitchFamily="18" charset="-128"/>
              </a:rPr>
              <a:t>Connecting Wires</a:t>
            </a:r>
            <a:endParaRPr lang="en-US" dirty="0">
              <a:latin typeface="Kozuka Mincho Pro EL" panose="02020200000000000000" pitchFamily="18" charset="-128"/>
              <a:ea typeface="Kozuka Mincho Pro EL" panose="02020200000000000000" pitchFamily="18" charset="-128"/>
            </a:endParaRPr>
          </a:p>
        </p:txBody>
      </p:sp>
      <p:sp>
        <p:nvSpPr>
          <p:cNvPr id="7" name="Slide Number Placeholder 6">
            <a:extLst>
              <a:ext uri="{FF2B5EF4-FFF2-40B4-BE49-F238E27FC236}">
                <a16:creationId xmlns:a16="http://schemas.microsoft.com/office/drawing/2014/main" id="{1113074E-E010-4797-8BE2-A6E60FF23EF8}"/>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ransition spd="slow">
    <p:wheel spokes="3"/>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345-A6D3-0122-1B2D-D3267015D47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9082C10-C405-5726-11E9-B2E37B9DD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648"/>
            <a:ext cx="7239000" cy="6228666"/>
          </a:xfrm>
        </p:spPr>
      </p:pic>
      <p:sp>
        <p:nvSpPr>
          <p:cNvPr id="4" name="Slide Number Placeholder 3">
            <a:extLst>
              <a:ext uri="{FF2B5EF4-FFF2-40B4-BE49-F238E27FC236}">
                <a16:creationId xmlns:a16="http://schemas.microsoft.com/office/drawing/2014/main" id="{5CA733E9-7148-263E-4A31-7A24AA85C063}"/>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6825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ctr"/>
            <a:r>
              <a:rPr lang="en-US" b="1" dirty="0"/>
              <a:t>Sensor Used In this Project</a:t>
            </a:r>
            <a:endParaRPr lang="en-US" dirty="0"/>
          </a:p>
        </p:txBody>
      </p:sp>
      <p:pic>
        <p:nvPicPr>
          <p:cNvPr id="7" name="Content Placeholder 6">
            <a:extLst>
              <a:ext uri="{FF2B5EF4-FFF2-40B4-BE49-F238E27FC236}">
                <a16:creationId xmlns:a16="http://schemas.microsoft.com/office/drawing/2014/main" id="{2F882641-130E-4E69-9114-012BEB43C0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744218"/>
            <a:ext cx="5105400" cy="3369564"/>
          </a:xfrm>
        </p:spPr>
      </p:pic>
      <p:sp>
        <p:nvSpPr>
          <p:cNvPr id="8" name="TextBox 7">
            <a:extLst>
              <a:ext uri="{FF2B5EF4-FFF2-40B4-BE49-F238E27FC236}">
                <a16:creationId xmlns:a16="http://schemas.microsoft.com/office/drawing/2014/main" id="{35205480-A726-4365-AF2D-A0A9D300A04B}"/>
              </a:ext>
            </a:extLst>
          </p:cNvPr>
          <p:cNvSpPr txBox="1"/>
          <p:nvPr/>
        </p:nvSpPr>
        <p:spPr>
          <a:xfrm>
            <a:off x="1981200" y="5791200"/>
            <a:ext cx="43434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latin typeface="Kozuka Mincho Pro EL" panose="02020200000000000000" pitchFamily="18" charset="-128"/>
                <a:ea typeface="Kozuka Mincho Pro EL" panose="02020200000000000000" pitchFamily="18" charset="-128"/>
              </a:rPr>
              <a:t>Ultrasonic Sensor</a:t>
            </a:r>
          </a:p>
        </p:txBody>
      </p:sp>
      <p:sp>
        <p:nvSpPr>
          <p:cNvPr id="6" name="Slide Number Placeholder 5">
            <a:extLst>
              <a:ext uri="{FF2B5EF4-FFF2-40B4-BE49-F238E27FC236}">
                <a16:creationId xmlns:a16="http://schemas.microsoft.com/office/drawing/2014/main" id="{3880239E-4EE0-4B09-B0EF-4451252B387E}"/>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F001-B10C-D1A6-0296-1013B58D6809}"/>
              </a:ext>
            </a:extLst>
          </p:cNvPr>
          <p:cNvSpPr>
            <a:spLocks noGrp="1"/>
          </p:cNvSpPr>
          <p:nvPr>
            <p:ph type="title"/>
          </p:nvPr>
        </p:nvSpPr>
        <p:spPr/>
        <p:txBody>
          <a:bodyPr/>
          <a:lstStyle/>
          <a:p>
            <a:r>
              <a:rPr lang="en-IN" dirty="0"/>
              <a:t>Block diagram</a:t>
            </a:r>
          </a:p>
        </p:txBody>
      </p:sp>
      <p:sp>
        <p:nvSpPr>
          <p:cNvPr id="3" name="Content Placeholder 2">
            <a:extLst>
              <a:ext uri="{FF2B5EF4-FFF2-40B4-BE49-F238E27FC236}">
                <a16:creationId xmlns:a16="http://schemas.microsoft.com/office/drawing/2014/main" id="{344C6FD8-1B01-4D63-DCCC-609FAA2B1E31}"/>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A7A5BDF4-8548-AC52-6CA8-C1B944484E61}"/>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a:extLst>
              <a:ext uri="{FF2B5EF4-FFF2-40B4-BE49-F238E27FC236}">
                <a16:creationId xmlns:a16="http://schemas.microsoft.com/office/drawing/2014/main" id="{43B1776E-8483-E5F6-DAC7-F726AD5F6110}"/>
              </a:ext>
            </a:extLst>
          </p:cNvPr>
          <p:cNvSpPr/>
          <p:nvPr/>
        </p:nvSpPr>
        <p:spPr>
          <a:xfrm>
            <a:off x="1219199" y="2667000"/>
            <a:ext cx="1541253" cy="680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Ultrasonic sensor</a:t>
            </a:r>
          </a:p>
        </p:txBody>
      </p:sp>
      <p:sp>
        <p:nvSpPr>
          <p:cNvPr id="6" name="Rectangle 5">
            <a:extLst>
              <a:ext uri="{FF2B5EF4-FFF2-40B4-BE49-F238E27FC236}">
                <a16:creationId xmlns:a16="http://schemas.microsoft.com/office/drawing/2014/main" id="{A299C4B9-AFC3-CF73-E9F3-3BC88A289D7F}"/>
              </a:ext>
            </a:extLst>
          </p:cNvPr>
          <p:cNvSpPr/>
          <p:nvPr/>
        </p:nvSpPr>
        <p:spPr>
          <a:xfrm>
            <a:off x="1295399" y="4419599"/>
            <a:ext cx="1628955" cy="100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Ultrasonic sensor</a:t>
            </a:r>
          </a:p>
          <a:p>
            <a:pPr algn="ctr"/>
            <a:endParaRPr lang="en-IN" dirty="0"/>
          </a:p>
        </p:txBody>
      </p:sp>
      <p:sp>
        <p:nvSpPr>
          <p:cNvPr id="7" name="Rectangle 6">
            <a:extLst>
              <a:ext uri="{FF2B5EF4-FFF2-40B4-BE49-F238E27FC236}">
                <a16:creationId xmlns:a16="http://schemas.microsoft.com/office/drawing/2014/main" id="{16D3B09C-19E6-75B9-8330-E68D62169C60}"/>
              </a:ext>
            </a:extLst>
          </p:cNvPr>
          <p:cNvSpPr/>
          <p:nvPr/>
        </p:nvSpPr>
        <p:spPr>
          <a:xfrm>
            <a:off x="3657601" y="2928668"/>
            <a:ext cx="1094115" cy="1881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arduino</a:t>
            </a:r>
            <a:endParaRPr lang="en-IN" dirty="0"/>
          </a:p>
        </p:txBody>
      </p:sp>
      <p:sp>
        <p:nvSpPr>
          <p:cNvPr id="8" name="Rectangle 7">
            <a:extLst>
              <a:ext uri="{FF2B5EF4-FFF2-40B4-BE49-F238E27FC236}">
                <a16:creationId xmlns:a16="http://schemas.microsoft.com/office/drawing/2014/main" id="{553221A9-FCE2-8D6A-EBC2-2531904A6F35}"/>
              </a:ext>
            </a:extLst>
          </p:cNvPr>
          <p:cNvSpPr/>
          <p:nvPr/>
        </p:nvSpPr>
        <p:spPr>
          <a:xfrm>
            <a:off x="5181600" y="3581400"/>
            <a:ext cx="960408" cy="576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motor</a:t>
            </a:r>
          </a:p>
        </p:txBody>
      </p:sp>
      <p:sp>
        <p:nvSpPr>
          <p:cNvPr id="9" name="Rectangle 8">
            <a:extLst>
              <a:ext uri="{FF2B5EF4-FFF2-40B4-BE49-F238E27FC236}">
                <a16:creationId xmlns:a16="http://schemas.microsoft.com/office/drawing/2014/main" id="{D523003A-6C90-B184-7A8C-A39B987FDF1C}"/>
              </a:ext>
            </a:extLst>
          </p:cNvPr>
          <p:cNvSpPr/>
          <p:nvPr/>
        </p:nvSpPr>
        <p:spPr>
          <a:xfrm>
            <a:off x="5484963" y="2669093"/>
            <a:ext cx="1371600" cy="665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led</a:t>
            </a:r>
          </a:p>
        </p:txBody>
      </p:sp>
      <p:sp>
        <p:nvSpPr>
          <p:cNvPr id="10" name="Rectangle 9">
            <a:extLst>
              <a:ext uri="{FF2B5EF4-FFF2-40B4-BE49-F238E27FC236}">
                <a16:creationId xmlns:a16="http://schemas.microsoft.com/office/drawing/2014/main" id="{5E91FE00-D097-20EC-B926-E4879A1B1969}"/>
              </a:ext>
            </a:extLst>
          </p:cNvPr>
          <p:cNvSpPr/>
          <p:nvPr/>
        </p:nvSpPr>
        <p:spPr>
          <a:xfrm>
            <a:off x="5732252" y="4572000"/>
            <a:ext cx="1427674" cy="77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buzzer</a:t>
            </a:r>
          </a:p>
        </p:txBody>
      </p:sp>
      <p:sp>
        <p:nvSpPr>
          <p:cNvPr id="11" name="Rectangle 10">
            <a:extLst>
              <a:ext uri="{FF2B5EF4-FFF2-40B4-BE49-F238E27FC236}">
                <a16:creationId xmlns:a16="http://schemas.microsoft.com/office/drawing/2014/main" id="{40D716D4-60F5-99B9-01C3-298A792A9781}"/>
              </a:ext>
            </a:extLst>
          </p:cNvPr>
          <p:cNvSpPr/>
          <p:nvPr/>
        </p:nvSpPr>
        <p:spPr>
          <a:xfrm>
            <a:off x="6692659" y="3429000"/>
            <a:ext cx="984849" cy="823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gate</a:t>
            </a:r>
          </a:p>
        </p:txBody>
      </p:sp>
      <p:sp>
        <p:nvSpPr>
          <p:cNvPr id="12" name="Arrow: Right 11">
            <a:extLst>
              <a:ext uri="{FF2B5EF4-FFF2-40B4-BE49-F238E27FC236}">
                <a16:creationId xmlns:a16="http://schemas.microsoft.com/office/drawing/2014/main" id="{6B667ACC-AD37-850C-B3E8-3992B4CC3E90}"/>
              </a:ext>
            </a:extLst>
          </p:cNvPr>
          <p:cNvSpPr/>
          <p:nvPr/>
        </p:nvSpPr>
        <p:spPr>
          <a:xfrm>
            <a:off x="2760453" y="2941609"/>
            <a:ext cx="854016" cy="284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DB4A6C35-E696-E847-4B27-EF6A632D67A0}"/>
              </a:ext>
            </a:extLst>
          </p:cNvPr>
          <p:cNvSpPr/>
          <p:nvPr/>
        </p:nvSpPr>
        <p:spPr>
          <a:xfrm>
            <a:off x="2924355" y="4572000"/>
            <a:ext cx="681488" cy="94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3E5327DE-5A1D-FC80-E8A7-DCB77D68AE82}"/>
              </a:ext>
            </a:extLst>
          </p:cNvPr>
          <p:cNvSpPr/>
          <p:nvPr/>
        </p:nvSpPr>
        <p:spPr>
          <a:xfrm>
            <a:off x="6142008" y="3733800"/>
            <a:ext cx="552090" cy="294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93AC31A5-5CB4-B931-DEF1-75C8B72C167C}"/>
              </a:ext>
            </a:extLst>
          </p:cNvPr>
          <p:cNvSpPr/>
          <p:nvPr/>
        </p:nvSpPr>
        <p:spPr>
          <a:xfrm>
            <a:off x="4751716" y="2941609"/>
            <a:ext cx="674299" cy="112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77DAE85A-B9DB-173F-5E4C-7F469B809194}"/>
              </a:ext>
            </a:extLst>
          </p:cNvPr>
          <p:cNvSpPr/>
          <p:nvPr/>
        </p:nvSpPr>
        <p:spPr>
          <a:xfrm>
            <a:off x="4800600" y="4666891"/>
            <a:ext cx="848265" cy="339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FECEED1-2148-C7AF-C3B2-1D1620C9A277}"/>
              </a:ext>
            </a:extLst>
          </p:cNvPr>
          <p:cNvSpPr/>
          <p:nvPr/>
        </p:nvSpPr>
        <p:spPr>
          <a:xfrm>
            <a:off x="4751716" y="3733800"/>
            <a:ext cx="406882" cy="279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473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ormAutofit fontScale="90000"/>
          </a:bodyPr>
          <a:lstStyle/>
          <a:p>
            <a:pPr algn="ctr"/>
            <a:r>
              <a:rPr lang="en-US" dirty="0"/>
              <a:t>Connection Diagram of the System</a:t>
            </a:r>
          </a:p>
        </p:txBody>
      </p:sp>
      <p:pic>
        <p:nvPicPr>
          <p:cNvPr id="5" name="Content Placeholder 4">
            <a:extLst>
              <a:ext uri="{FF2B5EF4-FFF2-40B4-BE49-F238E27FC236}">
                <a16:creationId xmlns:a16="http://schemas.microsoft.com/office/drawing/2014/main" id="{51865E86-07FF-48C0-9BB1-341C86CFF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7239000" cy="4648200"/>
          </a:xfrm>
        </p:spPr>
      </p:pic>
      <p:sp>
        <p:nvSpPr>
          <p:cNvPr id="7" name="Slide Number Placeholder 6">
            <a:extLst>
              <a:ext uri="{FF2B5EF4-FFF2-40B4-BE49-F238E27FC236}">
                <a16:creationId xmlns:a16="http://schemas.microsoft.com/office/drawing/2014/main" id="{37BA50C5-9843-4F78-97CD-5CECC62482D5}"/>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ctr"/>
            <a:r>
              <a:rPr lang="en-US" dirty="0"/>
              <a:t>Advantages </a:t>
            </a:r>
          </a:p>
        </p:txBody>
      </p:sp>
      <p:sp>
        <p:nvSpPr>
          <p:cNvPr id="3" name="Content Placeholder 2"/>
          <p:cNvSpPr>
            <a:spLocks noGrp="1"/>
          </p:cNvSpPr>
          <p:nvPr>
            <p:ph idx="1"/>
          </p:nvPr>
        </p:nvSpPr>
        <p:spPr/>
        <p:txBody>
          <a:bodyPr>
            <a:normAutofit/>
          </a:bodyPr>
          <a:lstStyle/>
          <a:p>
            <a:pPr algn="just"/>
            <a:r>
              <a:rPr lang="en-US" sz="2800" dirty="0">
                <a:latin typeface="Kozuka Mincho Pro EL" panose="02020200000000000000" pitchFamily="18" charset="-128"/>
                <a:ea typeface="Kozuka Mincho Pro EL" panose="02020200000000000000" pitchFamily="18" charset="-128"/>
              </a:rPr>
              <a:t>Prevention of accident inside the gate.</a:t>
            </a:r>
          </a:p>
          <a:p>
            <a:pPr algn="just"/>
            <a:r>
              <a:rPr lang="en-US" sz="2800" dirty="0">
                <a:latin typeface="Kozuka Mincho Pro EL" panose="02020200000000000000" pitchFamily="18" charset="-128"/>
                <a:ea typeface="Kozuka Mincho Pro EL" panose="02020200000000000000" pitchFamily="18" charset="-128"/>
              </a:rPr>
              <a:t>Reduction of the time to wait vehicle.</a:t>
            </a:r>
          </a:p>
          <a:p>
            <a:pPr algn="just"/>
            <a:r>
              <a:rPr lang="en-US" sz="2800" dirty="0">
                <a:latin typeface="Kozuka Mincho Pro EL" panose="02020200000000000000" pitchFamily="18" charset="-128"/>
                <a:ea typeface="Kozuka Mincho Pro EL" panose="02020200000000000000" pitchFamily="18" charset="-128"/>
              </a:rPr>
              <a:t>No need for gatekeeper.</a:t>
            </a:r>
          </a:p>
          <a:p>
            <a:pPr algn="just"/>
            <a:r>
              <a:rPr lang="en-US" sz="2800" dirty="0">
                <a:latin typeface="Kozuka Mincho Pro EL" panose="02020200000000000000" pitchFamily="18" charset="-128"/>
                <a:ea typeface="Kozuka Mincho Pro EL" panose="02020200000000000000" pitchFamily="18" charset="-128"/>
              </a:rPr>
              <a:t>The mechanism of simple and easy to operate.</a:t>
            </a:r>
          </a:p>
        </p:txBody>
      </p:sp>
      <p:sp>
        <p:nvSpPr>
          <p:cNvPr id="7" name="Slide Number Placeholder 6">
            <a:extLst>
              <a:ext uri="{FF2B5EF4-FFF2-40B4-BE49-F238E27FC236}">
                <a16:creationId xmlns:a16="http://schemas.microsoft.com/office/drawing/2014/main" id="{F9642DE8-8160-4B76-AC6F-90238E30F2C3}"/>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676</TotalTime>
  <Words>309</Words>
  <Application>Microsoft Office PowerPoint</Application>
  <PresentationFormat>On-screen Show (4:3)</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David</vt:lpstr>
      <vt:lpstr>Kozuka Mincho Pro EL</vt:lpstr>
      <vt:lpstr>Trebuchet MS</vt:lpstr>
      <vt:lpstr>Wingdings</vt:lpstr>
      <vt:lpstr>Wingdings 2</vt:lpstr>
      <vt:lpstr>Opulent</vt:lpstr>
      <vt:lpstr>MCP PRESENTATION on</vt:lpstr>
      <vt:lpstr>ABSTRACT</vt:lpstr>
      <vt:lpstr>Objectives</vt:lpstr>
      <vt:lpstr>Hardware used in this Project</vt:lpstr>
      <vt:lpstr>PowerPoint Presentation</vt:lpstr>
      <vt:lpstr>Sensor Used In this Project</vt:lpstr>
      <vt:lpstr>Block diagram</vt:lpstr>
      <vt:lpstr>Connection Diagram of the System</vt:lpstr>
      <vt:lpstr>Advantages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 Kajol</dc:creator>
  <cp:lastModifiedBy>KOLKURI DINESH REDDY</cp:lastModifiedBy>
  <cp:revision>129</cp:revision>
  <dcterms:created xsi:type="dcterms:W3CDTF">2006-08-16T00:00:00Z</dcterms:created>
  <dcterms:modified xsi:type="dcterms:W3CDTF">2023-10-20T13:03:21Z</dcterms:modified>
</cp:coreProperties>
</file>