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96" r:id="rId3"/>
    <p:sldId id="305" r:id="rId4"/>
    <p:sldId id="306" r:id="rId5"/>
    <p:sldId id="307" r:id="rId6"/>
    <p:sldId id="321" r:id="rId7"/>
    <p:sldId id="309" r:id="rId8"/>
    <p:sldId id="310" r:id="rId9"/>
    <p:sldId id="311" r:id="rId10"/>
    <p:sldId id="308" r:id="rId11"/>
    <p:sldId id="322" r:id="rId12"/>
    <p:sldId id="312" r:id="rId14"/>
    <p:sldId id="313" r:id="rId15"/>
    <p:sldId id="314" r:id="rId16"/>
    <p:sldId id="323" r:id="rId17"/>
    <p:sldId id="388" r:id="rId18"/>
    <p:sldId id="338" r:id="rId19"/>
    <p:sldId id="332" r:id="rId20"/>
    <p:sldId id="334" r:id="rId21"/>
    <p:sldId id="333" r:id="rId22"/>
    <p:sldId id="335" r:id="rId23"/>
    <p:sldId id="345" r:id="rId24"/>
    <p:sldId id="355" r:id="rId25"/>
    <p:sldId id="357" r:id="rId26"/>
    <p:sldId id="336" r:id="rId27"/>
    <p:sldId id="346" r:id="rId28"/>
    <p:sldId id="347" r:id="rId29"/>
    <p:sldId id="348" r:id="rId30"/>
    <p:sldId id="349" r:id="rId31"/>
    <p:sldId id="362" r:id="rId32"/>
    <p:sldId id="350" r:id="rId33"/>
    <p:sldId id="351" r:id="rId34"/>
    <p:sldId id="353" r:id="rId35"/>
    <p:sldId id="390" r:id="rId36"/>
    <p:sldId id="391"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46" autoAdjust="0"/>
    <p:restoredTop sz="94660"/>
  </p:normalViewPr>
  <p:slideViewPr>
    <p:cSldViewPr showGuides="1">
      <p:cViewPr varScale="1">
        <p:scale>
          <a:sx n="81" d="100"/>
          <a:sy n="81" d="100"/>
        </p:scale>
        <p:origin x="1723" y="53"/>
      </p:cViewPr>
      <p:guideLst>
        <p:guide orient="horz" pos="2160"/>
        <p:guide pos="28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22ADE-7FA5-49E6-9043-10BDBF5D7DE6}"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2DDBC-ECC6-45F6-AF4C-A3AE10AC719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12A5F-7A45-4353-8423-A6DA2D58B628}" type="slidenum">
              <a:rPr 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12A5F-7A45-4353-8423-A6DA2D58B628}" type="slidenum">
              <a:rPr 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12A5F-7A45-4353-8423-A6DA2D58B628}" type="slidenum">
              <a:rPr 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transition>
    <p:split orient="vert"/>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plit orient="vert"/>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transition>
    <p:split orient="vert"/>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transition>
    <p:split orient="vert"/>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split orient="vert"/>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ransition>
    <p:split orient="vert"/>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transition>
    <p:split orient="vert"/>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fld>
            <a:endParaRPr lang="en-US"/>
          </a:p>
        </p:txBody>
      </p:sp>
    </p:spTree>
  </p:cSld>
  <p:clrMapOvr>
    <a:masterClrMapping/>
  </p:clrMapOvr>
  <p:transition>
    <p:split orient="vert"/>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fld>
            <a:endParaRPr lang="en-US"/>
          </a:p>
        </p:txBody>
      </p:sp>
    </p:spTree>
  </p:cSld>
  <p:clrMapOvr>
    <a:masterClrMapping/>
  </p:clrMapOvr>
  <p:transition>
    <p:split orient="vert"/>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transition>
    <p:split orient="vert"/>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p:split orient="vert"/>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split orient="vert"/>
  </p:transition>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763000" cy="1219200"/>
          </a:xfrm>
        </p:spPr>
        <p:txBody>
          <a:bodyPr>
            <a:noAutofit/>
          </a:bodyPr>
          <a:lstStyle/>
          <a:p>
            <a:pPr algn="ctr"/>
            <a:r>
              <a:rPr lang="en-IN" altLang="en-US" sz="2400" b="1" dirty="0">
                <a:latin typeface="Times New Roman" panose="02020603050405020304" pitchFamily="18" charset="0"/>
                <a:cs typeface="Times New Roman" panose="02020603050405020304" pitchFamily="18" charset="0"/>
              </a:rPr>
              <a:t>E</a:t>
            </a:r>
            <a:r>
              <a:rPr lang="en-US" altLang="en-US" sz="2400" b="1" dirty="0">
                <a:latin typeface="Times New Roman" panose="02020603050405020304" pitchFamily="18" charset="0"/>
                <a:cs typeface="Times New Roman" panose="02020603050405020304" pitchFamily="18" charset="0"/>
              </a:rPr>
              <a:t>NHANCING WOMEN SAFETY USING GPS AND REAL-TIME MONITORING USING MACHINE LEARNING</a:t>
            </a:r>
            <a:endParaRPr lang="en-US" alt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0" y="1524000"/>
            <a:ext cx="9144000" cy="5363497"/>
          </a:xfrm>
        </p:spPr>
        <p:style>
          <a:lnRef idx="2">
            <a:schemeClr val="accent2"/>
          </a:lnRef>
          <a:fillRef idx="1">
            <a:schemeClr val="lt1"/>
          </a:fillRef>
          <a:effectRef idx="0">
            <a:schemeClr val="accent2"/>
          </a:effectRef>
          <a:fontRef idx="minor">
            <a:schemeClr val="dk1"/>
          </a:fontRef>
        </p:style>
        <p:txBody>
          <a:bodyPr>
            <a:normAutofit fontScale="25000" lnSpcReduction="20000"/>
          </a:bodyPr>
          <a:lstStyle/>
          <a:p>
            <a:pPr>
              <a:buNone/>
            </a:pPr>
            <a:r>
              <a:rPr lang="en-US" sz="8000" b="1" dirty="0"/>
              <a:t>                                                             By</a:t>
            </a:r>
            <a:endParaRPr lang="en-US" sz="8000" b="1" dirty="0"/>
          </a:p>
          <a:p>
            <a:pPr lvl="1" algn="just">
              <a:buNone/>
            </a:pPr>
            <a:r>
              <a:rPr lang="en-US" sz="7700" dirty="0"/>
              <a:t>                      </a:t>
            </a:r>
            <a:r>
              <a:rPr lang="en-IN" altLang="en-US" sz="7700" dirty="0">
                <a:latin typeface="Times New Roman" panose="02020603050405020304" pitchFamily="18" charset="0"/>
                <a:cs typeface="Times New Roman" panose="02020603050405020304" pitchFamily="18" charset="0"/>
              </a:rPr>
              <a:t>KOMICHETTY BHAVYASREE</a:t>
            </a:r>
            <a:r>
              <a:rPr lang="en-US" sz="7700" dirty="0">
                <a:latin typeface="Times New Roman" panose="02020603050405020304" pitchFamily="18" charset="0"/>
                <a:cs typeface="Times New Roman" panose="02020603050405020304" pitchFamily="18" charset="0"/>
              </a:rPr>
              <a:t>  :   21BF1A32</a:t>
            </a:r>
            <a:r>
              <a:rPr lang="en-IN" altLang="en-US" sz="7700" dirty="0">
                <a:latin typeface="Times New Roman" panose="02020603050405020304" pitchFamily="18" charset="0"/>
                <a:cs typeface="Times New Roman" panose="02020603050405020304" pitchFamily="18" charset="0"/>
              </a:rPr>
              <a:t>35</a:t>
            </a:r>
            <a:endParaRPr lang="en-US" sz="7700" dirty="0">
              <a:latin typeface="Times New Roman" panose="02020603050405020304" pitchFamily="18" charset="0"/>
              <a:cs typeface="Times New Roman" panose="02020603050405020304" pitchFamily="18" charset="0"/>
            </a:endParaRPr>
          </a:p>
          <a:p>
            <a:pPr lvl="1" algn="just">
              <a:buNone/>
            </a:pPr>
            <a:r>
              <a:rPr lang="en-US" sz="7700" dirty="0">
                <a:latin typeface="Times New Roman" panose="02020603050405020304" pitchFamily="18" charset="0"/>
                <a:cs typeface="Times New Roman" panose="02020603050405020304" pitchFamily="18" charset="0"/>
              </a:rPr>
              <a:t>                        </a:t>
            </a:r>
            <a:r>
              <a:rPr lang="en-IN" altLang="en-US" sz="7700" dirty="0">
                <a:latin typeface="Times New Roman" panose="02020603050405020304" pitchFamily="18" charset="0"/>
                <a:cs typeface="Times New Roman" panose="02020603050405020304" pitchFamily="18" charset="0"/>
              </a:rPr>
              <a:t>R.SREE SAI MANASA</a:t>
            </a:r>
            <a:r>
              <a:rPr lang="en-US" sz="7700" dirty="0">
                <a:latin typeface="Times New Roman" panose="02020603050405020304" pitchFamily="18" charset="0"/>
                <a:cs typeface="Times New Roman" panose="02020603050405020304" pitchFamily="18" charset="0"/>
              </a:rPr>
              <a:t>       </a:t>
            </a:r>
            <a:r>
              <a:rPr lang="en-IN" altLang="en-US" sz="7700" dirty="0">
                <a:latin typeface="Times New Roman" panose="02020603050405020304" pitchFamily="18" charset="0"/>
                <a:cs typeface="Times New Roman" panose="02020603050405020304" pitchFamily="18" charset="0"/>
              </a:rPr>
              <a:t>         </a:t>
            </a:r>
            <a:r>
              <a:rPr lang="en-US" sz="7700" dirty="0">
                <a:latin typeface="Times New Roman" panose="02020603050405020304" pitchFamily="18" charset="0"/>
                <a:cs typeface="Times New Roman" panose="02020603050405020304" pitchFamily="18" charset="0"/>
              </a:rPr>
              <a:t>:   21BF1A32</a:t>
            </a:r>
            <a:r>
              <a:rPr lang="en-IN" altLang="en-US" sz="7700" dirty="0">
                <a:latin typeface="Times New Roman" panose="02020603050405020304" pitchFamily="18" charset="0"/>
                <a:cs typeface="Times New Roman" panose="02020603050405020304" pitchFamily="18" charset="0"/>
              </a:rPr>
              <a:t>51</a:t>
            </a:r>
            <a:endParaRPr lang="en-US" sz="7700" dirty="0">
              <a:latin typeface="Times New Roman" panose="02020603050405020304" pitchFamily="18" charset="0"/>
              <a:cs typeface="Times New Roman" panose="02020603050405020304" pitchFamily="18" charset="0"/>
            </a:endParaRPr>
          </a:p>
          <a:p>
            <a:pPr lvl="1" algn="just">
              <a:buNone/>
            </a:pPr>
            <a:r>
              <a:rPr lang="en-US" sz="7700" dirty="0">
                <a:latin typeface="Times New Roman" panose="02020603050405020304" pitchFamily="18" charset="0"/>
                <a:cs typeface="Times New Roman" panose="02020603050405020304" pitchFamily="18" charset="0"/>
              </a:rPr>
              <a:t>                        </a:t>
            </a:r>
            <a:r>
              <a:rPr lang="en-IN" altLang="en-US" sz="7700" dirty="0">
                <a:latin typeface="Times New Roman" panose="02020603050405020304" pitchFamily="18" charset="0"/>
                <a:cs typeface="Times New Roman" panose="02020603050405020304" pitchFamily="18" charset="0"/>
              </a:rPr>
              <a:t>BODIREDDY VIJAY                    </a:t>
            </a:r>
            <a:r>
              <a:rPr lang="en-US" sz="7700" dirty="0">
                <a:latin typeface="Times New Roman" panose="02020603050405020304" pitchFamily="18" charset="0"/>
                <a:cs typeface="Times New Roman" panose="02020603050405020304" pitchFamily="18" charset="0"/>
              </a:rPr>
              <a:t>:  21BF1A32</a:t>
            </a:r>
            <a:r>
              <a:rPr lang="en-IN" altLang="en-US" sz="7700" dirty="0">
                <a:latin typeface="Times New Roman" panose="02020603050405020304" pitchFamily="18" charset="0"/>
                <a:cs typeface="Times New Roman" panose="02020603050405020304" pitchFamily="18" charset="0"/>
              </a:rPr>
              <a:t>08</a:t>
            </a:r>
            <a:endParaRPr lang="en-US" sz="7700" dirty="0">
              <a:latin typeface="Times New Roman" panose="02020603050405020304" pitchFamily="18" charset="0"/>
              <a:cs typeface="Times New Roman" panose="02020603050405020304" pitchFamily="18" charset="0"/>
            </a:endParaRPr>
          </a:p>
          <a:p>
            <a:pPr lvl="1" algn="just">
              <a:buNone/>
            </a:pPr>
            <a:r>
              <a:rPr lang="en-US" sz="7700" dirty="0">
                <a:latin typeface="Times New Roman" panose="02020603050405020304" pitchFamily="18" charset="0"/>
                <a:cs typeface="Times New Roman" panose="02020603050405020304" pitchFamily="18" charset="0"/>
              </a:rPr>
              <a:t>                        </a:t>
            </a:r>
            <a:r>
              <a:rPr lang="en-IN" altLang="en-US" sz="7700" dirty="0">
                <a:latin typeface="Times New Roman" panose="02020603050405020304" pitchFamily="18" charset="0"/>
                <a:cs typeface="Times New Roman" panose="02020603050405020304" pitchFamily="18" charset="0"/>
              </a:rPr>
              <a:t>S.PARTHASARADHI</a:t>
            </a:r>
            <a:r>
              <a:rPr lang="en-US" sz="7700" dirty="0">
                <a:latin typeface="Times New Roman" panose="02020603050405020304" pitchFamily="18" charset="0"/>
                <a:cs typeface="Times New Roman" panose="02020603050405020304" pitchFamily="18" charset="0"/>
              </a:rPr>
              <a:t>              </a:t>
            </a:r>
            <a:r>
              <a:rPr lang="en-IN" altLang="en-US" sz="7700" dirty="0">
                <a:latin typeface="Times New Roman" panose="02020603050405020304" pitchFamily="18" charset="0"/>
                <a:cs typeface="Times New Roman" panose="02020603050405020304" pitchFamily="18" charset="0"/>
              </a:rPr>
              <a:t>     </a:t>
            </a:r>
            <a:r>
              <a:rPr lang="en-US" sz="7700" dirty="0">
                <a:latin typeface="Times New Roman" panose="02020603050405020304" pitchFamily="18" charset="0"/>
                <a:cs typeface="Times New Roman" panose="02020603050405020304" pitchFamily="18" charset="0"/>
              </a:rPr>
              <a:t>:  21BF1A32</a:t>
            </a:r>
            <a:r>
              <a:rPr lang="en-IN" altLang="en-US" sz="7700" dirty="0">
                <a:latin typeface="Times New Roman" panose="02020603050405020304" pitchFamily="18" charset="0"/>
                <a:cs typeface="Times New Roman" panose="02020603050405020304" pitchFamily="18" charset="0"/>
              </a:rPr>
              <a:t>56</a:t>
            </a:r>
            <a:endParaRPr lang="en-US" sz="7700" dirty="0">
              <a:latin typeface="Times New Roman" panose="02020603050405020304" pitchFamily="18" charset="0"/>
              <a:cs typeface="Times New Roman" panose="02020603050405020304" pitchFamily="18" charset="0"/>
            </a:endParaRPr>
          </a:p>
          <a:p>
            <a:pPr lvl="1" algn="just">
              <a:buNone/>
            </a:pPr>
            <a:r>
              <a:rPr lang="en-US" sz="7700" dirty="0">
                <a:latin typeface="Times New Roman" panose="02020603050405020304" pitchFamily="18" charset="0"/>
                <a:cs typeface="Times New Roman" panose="02020603050405020304" pitchFamily="18" charset="0"/>
              </a:rPr>
              <a:t>                        </a:t>
            </a:r>
            <a:r>
              <a:rPr lang="en-IN" altLang="en-US" sz="7700" dirty="0">
                <a:latin typeface="Times New Roman" panose="02020603050405020304" pitchFamily="18" charset="0"/>
                <a:cs typeface="Times New Roman" panose="02020603050405020304" pitchFamily="18" charset="0"/>
              </a:rPr>
              <a:t>D.HEMANTH REDDY</a:t>
            </a:r>
            <a:r>
              <a:rPr lang="en-US" sz="7700" dirty="0">
                <a:latin typeface="Times New Roman" panose="02020603050405020304" pitchFamily="18" charset="0"/>
                <a:cs typeface="Times New Roman" panose="02020603050405020304" pitchFamily="18" charset="0"/>
              </a:rPr>
              <a:t>  </a:t>
            </a:r>
            <a:r>
              <a:rPr lang="en-IN" altLang="en-US" sz="7700" dirty="0">
                <a:latin typeface="Times New Roman" panose="02020603050405020304" pitchFamily="18" charset="0"/>
                <a:cs typeface="Times New Roman" panose="02020603050405020304" pitchFamily="18" charset="0"/>
              </a:rPr>
              <a:t>               </a:t>
            </a:r>
            <a:r>
              <a:rPr lang="en-US" sz="7700" dirty="0">
                <a:latin typeface="Times New Roman" panose="02020603050405020304" pitchFamily="18" charset="0"/>
                <a:cs typeface="Times New Roman" panose="02020603050405020304" pitchFamily="18" charset="0"/>
              </a:rPr>
              <a:t>:  21BF1A32</a:t>
            </a:r>
            <a:r>
              <a:rPr lang="en-IN" altLang="en-US" sz="7700" dirty="0">
                <a:latin typeface="Times New Roman" panose="02020603050405020304" pitchFamily="18" charset="0"/>
                <a:cs typeface="Times New Roman" panose="02020603050405020304" pitchFamily="18" charset="0"/>
              </a:rPr>
              <a:t>16</a:t>
            </a:r>
            <a:endParaRPr lang="en-US" sz="7700" dirty="0">
              <a:latin typeface="Times New Roman" panose="02020603050405020304" pitchFamily="18" charset="0"/>
              <a:cs typeface="Times New Roman" panose="02020603050405020304" pitchFamily="18" charset="0"/>
            </a:endParaRPr>
          </a:p>
          <a:p>
            <a:pPr lvl="1">
              <a:buNone/>
            </a:pPr>
            <a:r>
              <a:rPr lang="en-IN" altLang="en-US" sz="5600" b="1" dirty="0">
                <a:latin typeface="Arial" panose="020B0604020202020204" pitchFamily="34" charset="0"/>
                <a:cs typeface="Arial" panose="020B0604020202020204" pitchFamily="34" charset="0"/>
                <a:sym typeface="+mn-ea"/>
              </a:rPr>
              <a:t>                                                         </a:t>
            </a:r>
            <a:endParaRPr lang="en-IN" altLang="en-US" sz="5600" b="1" dirty="0">
              <a:latin typeface="Arial" panose="020B0604020202020204" pitchFamily="34" charset="0"/>
              <a:cs typeface="Arial" panose="020B0604020202020204" pitchFamily="34" charset="0"/>
              <a:sym typeface="+mn-ea"/>
            </a:endParaRPr>
          </a:p>
          <a:p>
            <a:pPr lvl="1" algn="just">
              <a:buNone/>
            </a:pPr>
            <a:r>
              <a:rPr lang="en-IN" altLang="en-US" sz="5600" b="1" dirty="0">
                <a:latin typeface="Arial" panose="020B0604020202020204" pitchFamily="34" charset="0"/>
                <a:cs typeface="Arial" panose="020B0604020202020204" pitchFamily="34" charset="0"/>
                <a:sym typeface="+mn-ea"/>
              </a:rPr>
              <a:t>                                                             </a:t>
            </a:r>
            <a:r>
              <a:rPr lang="en-US" sz="6400" b="1" dirty="0">
                <a:latin typeface="Times New Roman" panose="02020603050405020304" pitchFamily="18" charset="0"/>
                <a:cs typeface="Times New Roman" panose="02020603050405020304" pitchFamily="18" charset="0"/>
                <a:sym typeface="+mn-ea"/>
              </a:rPr>
              <a:t>Under the guidance of</a:t>
            </a:r>
            <a:endParaRPr lang="en-US" sz="6400" dirty="0">
              <a:latin typeface="Times New Roman" panose="02020603050405020304" pitchFamily="18" charset="0"/>
              <a:cs typeface="Times New Roman" panose="02020603050405020304" pitchFamily="18" charset="0"/>
            </a:endParaRPr>
          </a:p>
          <a:p>
            <a:pPr algn="just">
              <a:buNone/>
            </a:pPr>
            <a:r>
              <a:rPr lang="en-US" sz="6400" b="1" dirty="0">
                <a:latin typeface="Times New Roman" panose="02020603050405020304" pitchFamily="18" charset="0"/>
                <a:cs typeface="Times New Roman" panose="02020603050405020304" pitchFamily="18" charset="0"/>
                <a:sym typeface="+mn-ea"/>
              </a:rPr>
              <a:t>                                                             </a:t>
            </a:r>
            <a:r>
              <a:rPr lang="en-IN" altLang="en-US" sz="6400" b="1" dirty="0">
                <a:latin typeface="Times New Roman" panose="02020603050405020304" pitchFamily="18" charset="0"/>
                <a:cs typeface="Times New Roman" panose="02020603050405020304" pitchFamily="18" charset="0"/>
                <a:sym typeface="+mn-ea"/>
              </a:rPr>
              <a:t>            E.STUTI (Ph.D)</a:t>
            </a:r>
            <a:endParaRPr lang="en-US" sz="6400" dirty="0">
              <a:latin typeface="Times New Roman" panose="02020603050405020304" pitchFamily="18" charset="0"/>
              <a:cs typeface="Times New Roman" panose="02020603050405020304" pitchFamily="18" charset="0"/>
            </a:endParaRPr>
          </a:p>
          <a:p>
            <a:pPr algn="just">
              <a:buNone/>
            </a:pPr>
            <a:r>
              <a:rPr lang="en-US" sz="6400" b="1" dirty="0">
                <a:latin typeface="Times New Roman" panose="02020603050405020304" pitchFamily="18" charset="0"/>
                <a:cs typeface="Times New Roman" panose="02020603050405020304" pitchFamily="18" charset="0"/>
                <a:sym typeface="+mn-ea"/>
              </a:rPr>
              <a:t>                                                              </a:t>
            </a:r>
            <a:r>
              <a:rPr lang="en-IN" altLang="en-US" sz="6400" b="1" dirty="0">
                <a:latin typeface="Times New Roman" panose="02020603050405020304" pitchFamily="18" charset="0"/>
                <a:cs typeface="Times New Roman" panose="02020603050405020304" pitchFamily="18" charset="0"/>
                <a:sym typeface="+mn-ea"/>
              </a:rPr>
              <a:t>         </a:t>
            </a:r>
            <a:r>
              <a:rPr lang="en-US" sz="6400" b="1" dirty="0">
                <a:latin typeface="Times New Roman" panose="02020603050405020304" pitchFamily="18" charset="0"/>
                <a:cs typeface="Times New Roman" panose="02020603050405020304" pitchFamily="18" charset="0"/>
                <a:sym typeface="+mn-ea"/>
              </a:rPr>
              <a:t>Assistant Professor</a:t>
            </a:r>
            <a:endParaRPr lang="en-US" sz="6400" b="1" dirty="0">
              <a:latin typeface="Times New Roman" panose="02020603050405020304" pitchFamily="18" charset="0"/>
              <a:cs typeface="Times New Roman" panose="02020603050405020304" pitchFamily="18" charset="0"/>
            </a:endParaRPr>
          </a:p>
          <a:p>
            <a:pPr algn="just">
              <a:buNone/>
            </a:pPr>
            <a:endParaRPr lang="en-US" b="1" dirty="0"/>
          </a:p>
          <a:p>
            <a:pPr>
              <a:buNone/>
            </a:pPr>
            <a:endParaRPr lang="en-US" b="1" dirty="0"/>
          </a:p>
          <a:p>
            <a:pPr>
              <a:buNone/>
            </a:pPr>
            <a:endParaRPr lang="en-US" b="1" dirty="0"/>
          </a:p>
          <a:p>
            <a:pPr>
              <a:buNone/>
            </a:pPr>
            <a:endParaRPr lang="en-US" dirty="0"/>
          </a:p>
          <a:p>
            <a:pPr>
              <a:buNone/>
            </a:pPr>
            <a:endParaRPr lang="en-US" b="1" dirty="0"/>
          </a:p>
          <a:p>
            <a:pPr>
              <a:buNone/>
            </a:pPr>
            <a:endParaRPr lang="en-US" sz="3800" b="1" dirty="0"/>
          </a:p>
          <a:p>
            <a:pPr algn="l">
              <a:buNone/>
            </a:pPr>
            <a:r>
              <a:rPr lang="en-US" sz="3800" b="1" dirty="0">
                <a:latin typeface="Arial" panose="020B0604020202020204" pitchFamily="34" charset="0"/>
                <a:cs typeface="Arial" panose="020B0604020202020204" pitchFamily="34" charset="0"/>
              </a:rPr>
              <a:t>                                                    </a:t>
            </a:r>
            <a:r>
              <a:rPr lang="en-US" sz="4800" b="1" dirty="0">
                <a:latin typeface="Times New Roman" panose="02020603050405020304" pitchFamily="18" charset="0"/>
                <a:cs typeface="Times New Roman" panose="02020603050405020304" pitchFamily="18" charset="0"/>
              </a:rPr>
              <a:t> DEPARTMENT OF COMPUTER SCIENCE AND ENGINEERING (</a:t>
            </a:r>
            <a:r>
              <a:rPr lang="en-US" sz="4800" b="1" dirty="0" err="1">
                <a:latin typeface="Times New Roman" panose="02020603050405020304" pitchFamily="18" charset="0"/>
                <a:cs typeface="Times New Roman" panose="02020603050405020304" pitchFamily="18" charset="0"/>
              </a:rPr>
              <a:t>DataScience</a:t>
            </a:r>
            <a:r>
              <a:rPr lang="en-US" sz="4800" b="1"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a:p>
            <a:pPr algn="l">
              <a:buNone/>
            </a:pPr>
            <a:r>
              <a:rPr lang="en-US" sz="7200" b="1" dirty="0">
                <a:latin typeface="Times New Roman" panose="02020603050405020304" pitchFamily="18" charset="0"/>
                <a:cs typeface="Times New Roman" panose="02020603050405020304" pitchFamily="18" charset="0"/>
              </a:rPr>
              <a:t>                          </a:t>
            </a:r>
            <a:r>
              <a:rPr lang="en-IN" altLang="en-US" sz="7200" b="1"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SRI VENKATESWARA COLLEGE OF ENGINEERING</a:t>
            </a:r>
            <a:endParaRPr lang="en-US" sz="7200" b="1" dirty="0">
              <a:latin typeface="Times New Roman" panose="02020603050405020304" pitchFamily="18" charset="0"/>
              <a:cs typeface="Times New Roman" panose="02020603050405020304" pitchFamily="18" charset="0"/>
            </a:endParaRPr>
          </a:p>
          <a:p>
            <a:pPr algn="l">
              <a:buNone/>
            </a:pPr>
            <a:r>
              <a:rPr lang="en-US" sz="5600" b="1" dirty="0">
                <a:latin typeface="Times New Roman" panose="02020603050405020304" pitchFamily="18" charset="0"/>
                <a:cs typeface="Times New Roman" panose="02020603050405020304" pitchFamily="18" charset="0"/>
              </a:rPr>
              <a:t>                                                                              </a:t>
            </a:r>
            <a:r>
              <a:rPr lang="en-IN" altLang="en-US" sz="5600" b="1"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(Autonomous)</a:t>
            </a:r>
            <a:endParaRPr lang="en-US" sz="5600" dirty="0">
              <a:latin typeface="Times New Roman" panose="02020603050405020304" pitchFamily="18" charset="0"/>
              <a:cs typeface="Times New Roman" panose="02020603050405020304" pitchFamily="18" charset="0"/>
            </a:endParaRPr>
          </a:p>
          <a:p>
            <a:pPr algn="l">
              <a:buNone/>
            </a:pPr>
            <a:r>
              <a:rPr lang="en-US" sz="5600" b="1" dirty="0">
                <a:latin typeface="Times New Roman" panose="02020603050405020304" pitchFamily="18" charset="0"/>
                <a:cs typeface="Times New Roman" panose="02020603050405020304" pitchFamily="18" charset="0"/>
              </a:rPr>
              <a:t>                                                     </a:t>
            </a:r>
            <a:r>
              <a:rPr lang="en-IN" altLang="en-US" sz="5600" b="1"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 </a:t>
            </a:r>
            <a:r>
              <a:rPr lang="en-IN" alt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Karakambadi</a:t>
            </a:r>
            <a:r>
              <a:rPr lang="en-US" sz="5600" b="1" dirty="0">
                <a:latin typeface="Times New Roman" panose="02020603050405020304" pitchFamily="18" charset="0"/>
                <a:cs typeface="Times New Roman" panose="02020603050405020304" pitchFamily="18" charset="0"/>
              </a:rPr>
              <a:t> Road, Tirupati-517502</a:t>
            </a:r>
            <a:endParaRPr lang="en-US" sz="5600" b="1" dirty="0">
              <a:latin typeface="Times New Roman" panose="02020603050405020304" pitchFamily="18" charset="0"/>
              <a:cs typeface="Times New Roman" panose="02020603050405020304" pitchFamily="18" charset="0"/>
            </a:endParaRPr>
          </a:p>
          <a:p>
            <a:pPr algn="l">
              <a:buNone/>
            </a:pPr>
            <a:r>
              <a:rPr lang="en-US" sz="5600" b="1" dirty="0">
                <a:latin typeface="Times New Roman" panose="02020603050405020304" pitchFamily="18" charset="0"/>
                <a:cs typeface="Times New Roman" panose="02020603050405020304" pitchFamily="18" charset="0"/>
              </a:rPr>
              <a:t>                                                                               </a:t>
            </a:r>
            <a:r>
              <a:rPr lang="en-IN" altLang="en-US" sz="5600" b="1"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2021-2025</a:t>
            </a:r>
            <a:endParaRPr lang="en-US" sz="5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4036060" y="4419600"/>
            <a:ext cx="1071880" cy="1071880"/>
          </a:xfrm>
          <a:prstGeom prst="rect">
            <a:avLst/>
          </a:prstGeom>
        </p:spPr>
      </p:pic>
      <p:sp>
        <p:nvSpPr>
          <p:cNvPr id="8" name="Slide Number Placeholder 7"/>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dirty="0">
                <a:latin typeface="Times New Roman" panose="02020603050405020304" pitchFamily="18" charset="0"/>
                <a:cs typeface="Times New Roman" panose="02020603050405020304" pitchFamily="18" charset="0"/>
              </a:rPr>
              <a:t>SYSTEM ARCHITECTURE</a:t>
            </a:r>
            <a:endParaRPr lang="en-IN" altLang="en-US" sz="4000" b="1"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sz="quarter" idx="1"/>
          </p:nvPr>
        </p:nvSpPr>
        <p:spPr bwMode="auto">
          <a:xfrm>
            <a:off x="495300" y="1661587"/>
            <a:ext cx="8153400" cy="510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Diagram illustrating the architecture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 feature extraction, model training, prediction, visualization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crime rates with visual representation and  GPS tracking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2362200"/>
            <a:ext cx="5276850" cy="3101758"/>
          </a:xfrm>
          <a:prstGeom prst="rect">
            <a:avLst/>
          </a:prstGeom>
        </p:spPr>
      </p:pic>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ADVANTAGES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12648" y="2133600"/>
            <a:ext cx="8153400" cy="4495800"/>
          </a:xfrm>
        </p:spPr>
        <p:txBody>
          <a:bodyPr>
            <a:normAutofit/>
          </a:bodyPr>
          <a:lstStyle/>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Proactive safety monitoring with predictive insights.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Accessible across devices via a web interface.</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Automated alerts reduce reliance on manual inputs.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Crime rate visualization provides informed decision-making.</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Reduction of </a:t>
            </a:r>
            <a:r>
              <a:rPr lang="en-US" sz="2000">
                <a:latin typeface="Times New Roman" panose="02020603050405020304" pitchFamily="18" charset="0"/>
                <a:cs typeface="Times New Roman" panose="02020603050405020304" pitchFamily="18" charset="0"/>
              </a:rPr>
              <a:t>False Alarm rates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SYSTEM REQUIREMENTS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96151" y="1981200"/>
            <a:ext cx="8153400" cy="4495800"/>
          </a:xfrm>
        </p:spPr>
        <p:txBody>
          <a:bodyPr>
            <a:normAutofit/>
          </a:bodyPr>
          <a:lstStyle/>
          <a:p>
            <a:pPr marL="0" indent="0" algn="just">
              <a:lnSpc>
                <a:spcPct val="100000"/>
              </a:lnSpc>
              <a:buNone/>
            </a:pPr>
            <a:r>
              <a:rPr lang="en-US" sz="2000" b="1" u="sng" dirty="0">
                <a:latin typeface="Times New Roman" panose="02020603050405020304" pitchFamily="18" charset="0"/>
                <a:cs typeface="Times New Roman" panose="02020603050405020304" pitchFamily="18" charset="0"/>
              </a:rPr>
              <a:t>Hardware Requirements :</a:t>
            </a:r>
            <a:endParaRPr lang="en-US" sz="20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Processor</a:t>
            </a:r>
            <a:r>
              <a:rPr lang="en-IN" sz="2000" dirty="0">
                <a:latin typeface="Times New Roman" panose="02020603050405020304" pitchFamily="18" charset="0"/>
                <a:cs typeface="Times New Roman" panose="02020603050405020304" pitchFamily="18" charset="0"/>
              </a:rPr>
              <a:t>: Minimum Quad-Core (Intel i5 or equivalent)</a:t>
            </a:r>
            <a:endParaRPr lang="en-IN"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RAM: </a:t>
            </a:r>
            <a:r>
              <a:rPr lang="en-IN" sz="2000" dirty="0">
                <a:latin typeface="Times New Roman" panose="02020603050405020304" pitchFamily="18" charset="0"/>
                <a:cs typeface="Times New Roman" panose="02020603050405020304" pitchFamily="18" charset="0"/>
              </a:rPr>
              <a:t>16 GB for optimal model training and application performance</a:t>
            </a:r>
            <a:endParaRPr lang="en-IN"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Storage: </a:t>
            </a:r>
            <a:r>
              <a:rPr lang="en-IN" sz="2000" dirty="0">
                <a:latin typeface="Times New Roman" panose="02020603050405020304" pitchFamily="18" charset="0"/>
                <a:cs typeface="Times New Roman" panose="02020603050405020304" pitchFamily="18" charset="0"/>
              </a:rPr>
              <a:t>1 TB SSD or higher for dataset storage and fast retrieval</a:t>
            </a:r>
            <a:endParaRPr lang="en-IN"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GPU:  </a:t>
            </a:r>
            <a:r>
              <a:rPr lang="en-IN" sz="2000" dirty="0">
                <a:latin typeface="Times New Roman" panose="02020603050405020304" pitchFamily="18" charset="0"/>
                <a:cs typeface="Times New Roman" panose="02020603050405020304" pitchFamily="18" charset="0"/>
              </a:rPr>
              <a:t>T4 Recommended for training machine learning models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dirty="0">
                <a:latin typeface="Times New Roman" panose="02020603050405020304" pitchFamily="18" charset="0"/>
                <a:cs typeface="Times New Roman" panose="02020603050405020304" pitchFamily="18" charset="0"/>
              </a:rPr>
              <a:t>SYSTEM</a:t>
            </a:r>
            <a:r>
              <a:rPr lang="en-US" sz="4000" b="1" dirty="0">
                <a:latin typeface="Times New Roman" panose="02020603050405020304" pitchFamily="18" charset="0"/>
                <a:cs typeface="Times New Roman" panose="02020603050405020304" pitchFamily="18" charset="0"/>
              </a:rPr>
              <a:t> REQUIREMENTS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12648" y="1981200"/>
            <a:ext cx="8153400" cy="4495800"/>
          </a:xfrm>
        </p:spPr>
        <p:txBody>
          <a:bodyPr>
            <a:normAutofit/>
          </a:bodyPr>
          <a:lstStyle/>
          <a:p>
            <a:pPr marL="0" lvl="0" indent="0" algn="just">
              <a:lnSpc>
                <a:spcPct val="100000"/>
              </a:lnSpc>
              <a:buNone/>
            </a:pPr>
            <a:r>
              <a:rPr lang="en-US" sz="24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Software Requirement:</a:t>
            </a:r>
            <a:endParaRPr lang="en-US" sz="2000" u="sng"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Programming Languages: </a:t>
            </a:r>
            <a:r>
              <a:rPr lang="en-IN" sz="2000" dirty="0">
                <a:latin typeface="Times New Roman" panose="02020603050405020304" pitchFamily="18" charset="0"/>
                <a:cs typeface="Times New Roman" panose="02020603050405020304" pitchFamily="18" charset="0"/>
              </a:rPr>
              <a:t>Python (Flask/Django), JavaScript (React/Angular)</a:t>
            </a:r>
            <a:endParaRPr lang="en-IN"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Machine Learning Frameworks: </a:t>
            </a:r>
            <a:r>
              <a:rPr lang="en-IN" sz="2000" dirty="0">
                <a:latin typeface="Times New Roman" panose="02020603050405020304" pitchFamily="18" charset="0"/>
                <a:cs typeface="Times New Roman" panose="02020603050405020304" pitchFamily="18" charset="0"/>
              </a:rPr>
              <a:t>TensorFlow, Scikit-learn</a:t>
            </a:r>
            <a:endParaRPr lang="en-IN"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Database: </a:t>
            </a:r>
            <a:r>
              <a:rPr lang="en-IN" sz="2000" dirty="0">
                <a:latin typeface="Times New Roman" panose="02020603050405020304" pitchFamily="18" charset="0"/>
                <a:cs typeface="Times New Roman" panose="02020603050405020304" pitchFamily="18" charset="0"/>
              </a:rPr>
              <a:t>MongoDB/PostgreSQL</a:t>
            </a:r>
            <a:endParaRPr lang="en-IN"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Libraries/Tools: </a:t>
            </a:r>
            <a:r>
              <a:rPr lang="en-IN" sz="2000" dirty="0">
                <a:latin typeface="Times New Roman" panose="02020603050405020304" pitchFamily="18" charset="0"/>
                <a:cs typeface="Times New Roman" panose="02020603050405020304" pitchFamily="18" charset="0"/>
              </a:rPr>
              <a:t>Pandas, NumPy, OpenCV</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73" y="281305"/>
            <a:ext cx="8153400" cy="990600"/>
          </a:xfrm>
        </p:spPr>
        <p:txBody>
          <a:bodyPr/>
          <a:lstStyle/>
          <a:p>
            <a:r>
              <a:rPr lang="en-US" sz="4000" b="1" dirty="0">
                <a:latin typeface="Times New Roman" panose="02020603050405020304" pitchFamily="18" charset="0"/>
                <a:cs typeface="Times New Roman" panose="02020603050405020304" pitchFamily="18" charset="0"/>
              </a:rPr>
              <a:t>M</a:t>
            </a:r>
            <a:r>
              <a:rPr lang="en-IN" altLang="en-US" sz="4000" b="1" dirty="0">
                <a:latin typeface="Times New Roman" panose="02020603050405020304" pitchFamily="18" charset="0"/>
                <a:cs typeface="Times New Roman" panose="02020603050405020304" pitchFamily="18" charset="0"/>
              </a:rPr>
              <a:t>ODULES FOR EWS-GPS&amp;ML</a:t>
            </a:r>
            <a:endParaRPr lang="en-IN" alt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94310" y="1660525"/>
            <a:ext cx="8644890" cy="4740275"/>
          </a:xfrm>
        </p:spPr>
        <p:txBody>
          <a:bodyPr>
            <a:normAutofit/>
          </a:bodyPr>
          <a:lstStyle/>
          <a:p>
            <a:pPr algn="just">
              <a:lnSpc>
                <a:spcPct val="1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Data Preprocessing </a:t>
            </a:r>
            <a:r>
              <a:rPr lang="en-IN"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914400" lvl="1" indent="-457200" algn="just">
              <a:lnSpc>
                <a:spcPct val="100000"/>
              </a:lnSpc>
              <a:buFont typeface="Arial" panose="020B0604020202020204" pitchFamily="34" charset="0"/>
              <a:buAutoNum type="arabicPeriod"/>
            </a:pPr>
            <a:r>
              <a:rPr lang="en-IN" sz="1600" dirty="0">
                <a:latin typeface="Times New Roman" panose="02020603050405020304" pitchFamily="18" charset="0"/>
                <a:cs typeface="Times New Roman" panose="02020603050405020304" pitchFamily="18" charset="0"/>
              </a:rPr>
              <a:t>Handling missing data, normalization</a:t>
            </a:r>
            <a:endParaRPr lang="en-IN" sz="1600" dirty="0">
              <a:latin typeface="Times New Roman" panose="02020603050405020304" pitchFamily="18" charset="0"/>
              <a:cs typeface="Times New Roman" panose="02020603050405020304" pitchFamily="18" charset="0"/>
            </a:endParaRPr>
          </a:p>
          <a:p>
            <a:pPr marL="914400" lvl="1" indent="-457200" algn="just">
              <a:lnSpc>
                <a:spcPct val="100000"/>
              </a:lnSpc>
              <a:buFont typeface="Arial" panose="020B0604020202020204" pitchFamily="34" charset="0"/>
              <a:buAutoNum type="arabicPeriod"/>
            </a:pPr>
            <a:r>
              <a:rPr lang="en-IN" sz="1600" dirty="0">
                <a:latin typeface="Times New Roman" panose="02020603050405020304" pitchFamily="18" charset="0"/>
                <a:cs typeface="Times New Roman" panose="02020603050405020304" pitchFamily="18" charset="0"/>
              </a:rPr>
              <a:t>Processing GPS and Crime rates data.</a:t>
            </a:r>
            <a:endParaRPr lang="en-IN" sz="16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sym typeface="+mn-ea"/>
              </a:rPr>
              <a:t>Detection </a:t>
            </a:r>
            <a:r>
              <a:rPr lang="en-IN" sz="1600" dirty="0">
                <a:latin typeface="Times New Roman" panose="02020603050405020304" pitchFamily="18" charset="0"/>
                <a:cs typeface="Times New Roman" panose="02020603050405020304" pitchFamily="18" charset="0"/>
                <a:sym typeface="+mn-ea"/>
              </a:rPr>
              <a:t>:</a:t>
            </a:r>
            <a:endParaRPr lang="en-IN" sz="1600" dirty="0">
              <a:latin typeface="Times New Roman" panose="02020603050405020304" pitchFamily="18" charset="0"/>
              <a:cs typeface="Times New Roman" panose="02020603050405020304" pitchFamily="18" charset="0"/>
            </a:endParaRPr>
          </a:p>
          <a:p>
            <a:pPr marL="914400" lvl="1" indent="-457200" algn="just">
              <a:lnSpc>
                <a:spcPct val="100000"/>
              </a:lnSpc>
              <a:buFont typeface="Arial" panose="020B0604020202020204" pitchFamily="34" charset="0"/>
              <a:buAutoNum type="arabicPeriod"/>
            </a:pPr>
            <a:r>
              <a:rPr lang="en-IN" sz="1600" dirty="0">
                <a:latin typeface="Times New Roman" panose="02020603050405020304" pitchFamily="18" charset="0"/>
                <a:cs typeface="Times New Roman" panose="02020603050405020304" pitchFamily="18" charset="0"/>
                <a:sym typeface="+mn-ea"/>
              </a:rPr>
              <a:t>Training machine learning models (e.g., Random Forest, Decision Tree)</a:t>
            </a:r>
            <a:endParaRPr lang="en-IN" sz="1600" dirty="0">
              <a:latin typeface="Times New Roman" panose="02020603050405020304" pitchFamily="18" charset="0"/>
              <a:cs typeface="Times New Roman" panose="02020603050405020304" pitchFamily="18" charset="0"/>
            </a:endParaRPr>
          </a:p>
          <a:p>
            <a:pPr marL="914400" lvl="1" indent="-457200" algn="just">
              <a:lnSpc>
                <a:spcPct val="100000"/>
              </a:lnSpc>
              <a:buFont typeface="Arial" panose="020B0604020202020204" pitchFamily="34" charset="0"/>
              <a:buAutoNum type="arabicPeriod"/>
            </a:pPr>
            <a:r>
              <a:rPr lang="en-IN" sz="1600" dirty="0">
                <a:latin typeface="Times New Roman" panose="02020603050405020304" pitchFamily="18" charset="0"/>
                <a:cs typeface="Times New Roman" panose="02020603050405020304" pitchFamily="18" charset="0"/>
                <a:sym typeface="+mn-ea"/>
              </a:rPr>
              <a:t>Prediction of crime rates based on location and historical data</a:t>
            </a:r>
            <a:endParaRPr lang="en-IN" sz="1600" dirty="0">
              <a:latin typeface="Times New Roman" panose="02020603050405020304" pitchFamily="18" charset="0"/>
              <a:cs typeface="Times New Roman" panose="02020603050405020304" pitchFamily="18" charset="0"/>
            </a:endParaRPr>
          </a:p>
          <a:p>
            <a:pPr marL="914400" lvl="1" indent="-457200" algn="just">
              <a:lnSpc>
                <a:spcPct val="100000"/>
              </a:lnSpc>
              <a:buFont typeface="Arial" panose="020B0604020202020204" pitchFamily="34" charset="0"/>
              <a:buAutoNum type="arabicPeriod"/>
            </a:pPr>
            <a:r>
              <a:rPr lang="en-IN" sz="1600" dirty="0">
                <a:latin typeface="Times New Roman" panose="02020603050405020304" pitchFamily="18" charset="0"/>
                <a:cs typeface="Times New Roman" panose="02020603050405020304" pitchFamily="18" charset="0"/>
                <a:sym typeface="+mn-ea"/>
              </a:rPr>
              <a:t>Location and Route detection using the GPS module</a:t>
            </a:r>
            <a:endParaRPr lang="en-IN" sz="1600" dirty="0">
              <a:latin typeface="Times New Roman" panose="02020603050405020304" pitchFamily="18" charset="0"/>
              <a:cs typeface="Times New Roman" panose="02020603050405020304" pitchFamily="18" charset="0"/>
              <a:sym typeface="+mn-ea"/>
            </a:endParaRPr>
          </a:p>
          <a:p>
            <a:pPr algn="just">
              <a:lnSpc>
                <a:spcPct val="1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sym typeface="+mn-ea"/>
              </a:rPr>
              <a:t>Visualization </a:t>
            </a:r>
            <a:r>
              <a:rPr lang="en-IN" sz="1600" dirty="0">
                <a:latin typeface="Times New Roman" panose="02020603050405020304" pitchFamily="18" charset="0"/>
                <a:cs typeface="Times New Roman" panose="02020603050405020304" pitchFamily="18" charset="0"/>
                <a:sym typeface="+mn-ea"/>
              </a:rPr>
              <a:t>:</a:t>
            </a:r>
            <a:endParaRPr lang="en-IN" sz="1600" dirty="0">
              <a:latin typeface="Times New Roman" panose="02020603050405020304" pitchFamily="18" charset="0"/>
              <a:cs typeface="Times New Roman" panose="02020603050405020304" pitchFamily="18" charset="0"/>
            </a:endParaRPr>
          </a:p>
          <a:p>
            <a:pPr marL="914400" lvl="1" indent="-457200" algn="just">
              <a:lnSpc>
                <a:spcPct val="100000"/>
              </a:lnSpc>
              <a:buFont typeface="Arial" panose="020B0604020202020204" pitchFamily="34" charset="0"/>
              <a:buAutoNum type="arabicPeriod"/>
            </a:pPr>
            <a:r>
              <a:rPr lang="en-IN" sz="1600" dirty="0">
                <a:latin typeface="Times New Roman" panose="02020603050405020304" pitchFamily="18" charset="0"/>
                <a:cs typeface="Times New Roman" panose="02020603050405020304" pitchFamily="18" charset="0"/>
                <a:sym typeface="+mn-ea"/>
              </a:rPr>
              <a:t>Interactive web-based interface</a:t>
            </a:r>
            <a:endParaRPr lang="en-IN" sz="1600" dirty="0">
              <a:latin typeface="Times New Roman" panose="02020603050405020304" pitchFamily="18" charset="0"/>
              <a:cs typeface="Times New Roman" panose="02020603050405020304" pitchFamily="18" charset="0"/>
            </a:endParaRPr>
          </a:p>
          <a:p>
            <a:pPr marL="914400" lvl="1" indent="-457200" algn="just">
              <a:lnSpc>
                <a:spcPct val="100000"/>
              </a:lnSpc>
              <a:buFont typeface="Arial" panose="020B0604020202020204" pitchFamily="34" charset="0"/>
              <a:buAutoNum type="arabicPeriod"/>
            </a:pPr>
            <a:r>
              <a:rPr lang="en-IN" sz="1600" dirty="0">
                <a:latin typeface="Times New Roman" panose="02020603050405020304" pitchFamily="18" charset="0"/>
                <a:cs typeface="Times New Roman" panose="02020603050405020304" pitchFamily="18" charset="0"/>
                <a:sym typeface="+mn-ea"/>
              </a:rPr>
              <a:t>City-wise crime heatmaps and charts</a:t>
            </a:r>
            <a:endParaRPr lang="en-IN" sz="1600" dirty="0">
              <a:latin typeface="Times New Roman" panose="02020603050405020304" pitchFamily="18" charset="0"/>
              <a:cs typeface="Times New Roman" panose="02020603050405020304" pitchFamily="18" charset="0"/>
            </a:endParaRPr>
          </a:p>
          <a:p>
            <a:pPr marL="914400" lvl="1" indent="-457200" algn="just">
              <a:lnSpc>
                <a:spcPct val="100000"/>
              </a:lnSpc>
              <a:buFont typeface="Arial" panose="020B0604020202020204" pitchFamily="34" charset="0"/>
              <a:buAutoNum type="arabicPeriod"/>
            </a:pPr>
            <a:r>
              <a:rPr lang="en-IN" sz="1600" dirty="0">
                <a:latin typeface="Times New Roman" panose="02020603050405020304" pitchFamily="18" charset="0"/>
                <a:cs typeface="Times New Roman" panose="02020603050405020304" pitchFamily="18" charset="0"/>
                <a:sym typeface="+mn-ea"/>
              </a:rPr>
              <a:t>Alerts Services Prompt.</a:t>
            </a:r>
            <a:endParaRPr lang="en-IN" sz="1600" dirty="0">
              <a:latin typeface="Times New Roman" panose="02020603050405020304" pitchFamily="18" charset="0"/>
              <a:cs typeface="Times New Roman" panose="02020603050405020304" pitchFamily="18" charset="0"/>
              <a:sym typeface="+mn-ea"/>
            </a:endParaRPr>
          </a:p>
          <a:p>
            <a:pPr marL="457200" lvl="1" indent="0" algn="just">
              <a:lnSpc>
                <a:spcPct val="100000"/>
              </a:lnSpc>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b="1" dirty="0">
                <a:latin typeface="Times New Roman" panose="02020603050405020304" pitchFamily="18" charset="0"/>
                <a:cs typeface="Times New Roman" panose="02020603050405020304" pitchFamily="18" charset="0"/>
                <a:sym typeface="+mn-ea"/>
              </a:rPr>
              <a:t>PSEUDO CODE FOR EWS-GPS&amp;ML</a:t>
            </a:r>
            <a:endParaRPr lang="en-IN" altLang="en-US"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quarter" idx="1"/>
          </p:nvPr>
        </p:nvSpPr>
        <p:spPr>
          <a:xfrm>
            <a:off x="211455" y="1600200"/>
            <a:ext cx="8771890" cy="5205095"/>
          </a:xfrm>
        </p:spPr>
        <p:txBody>
          <a:bodyPr>
            <a:normAutofit fontScale="25000"/>
          </a:bodyPr>
          <a:p>
            <a:pPr marL="0" indent="0" algn="just">
              <a:buNone/>
            </a:pPr>
            <a:r>
              <a:rPr lang="en-US" altLang="en-US" sz="3600" b="1">
                <a:latin typeface="Times New Roman" panose="02020603050405020304" pitchFamily="18" charset="0"/>
                <a:cs typeface="Times New Roman" panose="02020603050405020304" pitchFamily="18" charset="0"/>
              </a:rPr>
              <a:t>Backend Flask Structure:</a:t>
            </a:r>
            <a:endParaRPr lang="en-US" altLang="en-US" sz="3600" b="1">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app.py: Main file handling routing, model loading, and prediction</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/templates: Contains HTML pages like index.html, result.html</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/static: CSS and JS files</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model/random_forest_model.pkl: Pretrained model for prediction</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b="1">
                <a:latin typeface="Times New Roman" panose="02020603050405020304" pitchFamily="18" charset="0"/>
                <a:cs typeface="Times New Roman" panose="02020603050405020304" pitchFamily="18" charset="0"/>
              </a:rPr>
              <a:t>Sample Flask Code:</a:t>
            </a:r>
            <a:endParaRPr lang="en-US" altLang="en-US" sz="3600" b="1">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3600" b="1">
                <a:latin typeface="Times New Roman" panose="02020603050405020304" pitchFamily="18" charset="0"/>
                <a:cs typeface="Times New Roman" panose="02020603050405020304" pitchFamily="18" charset="0"/>
              </a:rPr>
              <a:t>python</a:t>
            </a:r>
            <a:endParaRPr lang="en-US" altLang="en-US" sz="3600" b="1">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CopyEdit</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@app.route("/predict", methods=["POST"])</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def predict():</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    city = request.form.get("city")</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    state = request.form.get("state")</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    data = get_crime_data(city, state)</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    prediction = model.predict([data])[0]</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    return render_template("result.html", risk=prediction)</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b="1">
                <a:latin typeface="Times New Roman" panose="02020603050405020304" pitchFamily="18" charset="0"/>
                <a:cs typeface="Times New Roman" panose="02020603050405020304" pitchFamily="18" charset="0"/>
              </a:rPr>
              <a:t>Frontend Location Detection:</a:t>
            </a:r>
            <a:endParaRPr lang="en-US" altLang="en-US" sz="3600" b="1">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3600" b="1">
                <a:latin typeface="Times New Roman" panose="02020603050405020304" pitchFamily="18" charset="0"/>
                <a:cs typeface="Times New Roman" panose="02020603050405020304" pitchFamily="18" charset="0"/>
              </a:rPr>
              <a:t>javascript</a:t>
            </a:r>
            <a:endParaRPr lang="en-US" altLang="en-US" sz="3600" b="1">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CopyEdit</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navigator.geolocation.getCurrentPosition((position) =&gt; {</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  const lat = position.coords.latitude;</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  const lon = position.coords.longitude;</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  // Call OpenStreetMap API to get city/state from lat/lon</a:t>
            </a:r>
            <a:endParaRPr lang="en-US" altLang="en-US" sz="3600">
              <a:latin typeface="Times New Roman" panose="02020603050405020304" pitchFamily="18" charset="0"/>
              <a:cs typeface="Times New Roman" panose="02020603050405020304" pitchFamily="18" charset="0"/>
            </a:endParaRPr>
          </a:p>
          <a:p>
            <a:pPr marL="0" indent="0" algn="just">
              <a:buNone/>
            </a:pPr>
            <a:r>
              <a:rPr lang="en-US" altLang="en-US" sz="3600">
                <a:latin typeface="Times New Roman" panose="02020603050405020304" pitchFamily="18" charset="0"/>
                <a:cs typeface="Times New Roman" panose="02020603050405020304" pitchFamily="18" charset="0"/>
              </a:rPr>
              <a:t>});</a:t>
            </a:r>
            <a:endParaRPr lang="en-US" altLang="en-US" sz="3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4000" b="1">
                <a:latin typeface="Times New Roman" panose="02020603050405020304" pitchFamily="18" charset="0"/>
                <a:cs typeface="Times New Roman" panose="02020603050405020304" pitchFamily="18" charset="0"/>
              </a:rPr>
              <a:t>SOFTWARE ARCHITECTURE WITH UML DIAGRAMS</a:t>
            </a:r>
            <a:endParaRPr lang="en-IN" alt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p>
            <a:pPr marL="0" indent="0" algn="just">
              <a:lnSpc>
                <a:spcPct val="9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sym typeface="+mn-ea"/>
              </a:rPr>
              <a:t>The Unified Modelling Language (UML) is a standard language for specifying, visualizing, constructing, and documenting the artifacts of software systems, as well as for business modeling and other non-software systems. The UML represents a collection of best engineering practices that have proven successful in the modeling of large and complex systems. In this project ,basic UML diagrams have been explained</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algn="just">
              <a:lnSpc>
                <a:spcPct val="9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Use Case Diagram</a:t>
            </a:r>
            <a:endParaRPr lang="en-US" sz="2000" dirty="0">
              <a:latin typeface="Times New Roman" panose="02020603050405020304" pitchFamily="18" charset="0"/>
              <a:cs typeface="Times New Roman" panose="02020603050405020304" pitchFamily="18" charset="0"/>
              <a:sym typeface="+mn-ea"/>
            </a:endParaRPr>
          </a:p>
          <a:p>
            <a:pPr algn="just">
              <a:lnSpc>
                <a:spcPct val="9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Class Diagram</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algn="just">
              <a:lnSpc>
                <a:spcPct val="9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Sequence Diagram</a:t>
            </a:r>
            <a:endParaRPr lang="en-US" sz="2000" dirty="0">
              <a:latin typeface="Times New Roman" panose="02020603050405020304" pitchFamily="18" charset="0"/>
              <a:cs typeface="Times New Roman" panose="02020603050405020304" pitchFamily="18" charset="0"/>
              <a:sym typeface="+mn-ea"/>
            </a:endParaRPr>
          </a:p>
          <a:p>
            <a:pPr algn="just">
              <a:lnSpc>
                <a:spcPct val="9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Collaboration Diagram</a:t>
            </a:r>
            <a:endParaRPr lang="en-US" sz="2000" dirty="0">
              <a:latin typeface="Times New Roman" panose="02020603050405020304" pitchFamily="18" charset="0"/>
              <a:cs typeface="Times New Roman" panose="02020603050405020304" pitchFamily="18" charset="0"/>
              <a:sym typeface="+mn-ea"/>
            </a:endParaRPr>
          </a:p>
          <a:p>
            <a:pPr algn="just">
              <a:lnSpc>
                <a:spcPct val="90000"/>
              </a:lnSpc>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sym typeface="+mn-ea"/>
              </a:rPr>
              <a:t>State Machine Diagram</a:t>
            </a:r>
            <a:endParaRPr lang="en-US" sz="2000" dirty="0">
              <a:latin typeface="Times New Roman" panose="02020603050405020304" pitchFamily="18" charset="0"/>
              <a:cs typeface="Times New Roman" panose="02020603050405020304" pitchFamily="18" charset="0"/>
              <a:sym typeface="+mn-ea"/>
            </a:endParaRPr>
          </a:p>
          <a:p>
            <a:pPr algn="just">
              <a:lnSpc>
                <a:spcPct val="9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Activity Diagram</a:t>
            </a:r>
            <a:endParaRPr lang="en-US" sz="2000" dirty="0">
              <a:latin typeface="Times New Roman" panose="02020603050405020304" pitchFamily="18" charset="0"/>
              <a:cs typeface="Times New Roman" panose="02020603050405020304" pitchFamily="18" charset="0"/>
              <a:sym typeface="+mn-ea"/>
            </a:endParaRPr>
          </a:p>
          <a:p>
            <a:pPr algn="just">
              <a:lnSpc>
                <a:spcPct val="9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Component Diagram</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algn="just">
              <a:lnSpc>
                <a:spcPct val="9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Deployment Diagram</a:t>
            </a:r>
            <a:endParaRPr lang="en-US" sz="2000" dirty="0">
              <a:solidFill>
                <a:schemeClr val="tx1"/>
              </a:solidFill>
              <a:latin typeface="Times New Roman" panose="02020603050405020304" pitchFamily="18" charset="0"/>
              <a:cs typeface="Times New Roman" panose="02020603050405020304" pitchFamily="18" charset="0"/>
              <a:sym typeface="+mn-ea"/>
            </a:endParaRPr>
          </a:p>
          <a:p>
            <a:pPr marL="0" indent="0" algn="just">
              <a:lnSpc>
                <a:spcPct val="100000"/>
              </a:lnSpc>
              <a:buFont typeface="Wingdings" panose="05000000000000000000" pitchFamily="2" charset="2"/>
              <a:buNone/>
            </a:pPr>
            <a:endParaRPr lang="en-US" altLang="en-US" sz="2000" dirty="0">
              <a:solidFill>
                <a:schemeClr val="tx1"/>
              </a:solidFill>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SOFTWARE ARCHITECTURE                     (USECASE DIAGRAM)</a:t>
            </a:r>
            <a:endParaRPr lang="en-IN" altLang="en-US" sz="4445"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623060"/>
            <a:ext cx="8512175" cy="4940935"/>
          </a:xfrm>
        </p:spPr>
        <p:txBody>
          <a:bodyPr>
            <a:normAutofit lnSpcReduction="20000"/>
          </a:bodyPr>
          <a:p>
            <a:pPr marL="0" indent="0" algn="just">
              <a:buNone/>
            </a:pPr>
            <a:endParaRPr lang="en-US" altLang="en-US" sz="2000">
              <a:latin typeface="Times New Roman" panose="02020603050405020304" pitchFamily="18" charset="0"/>
              <a:cs typeface="Times New Roman" panose="02020603050405020304" pitchFamily="18" charset="0"/>
            </a:endParaRPr>
          </a:p>
          <a:p>
            <a:pPr marL="0" indent="0" algn="just">
              <a:buNone/>
            </a:pPr>
            <a:endParaRPr lang="en-US" altLang="en-US" sz="2000">
              <a:latin typeface="Times New Roman" panose="02020603050405020304" pitchFamily="18" charset="0"/>
              <a:cs typeface="Times New Roman" panose="02020603050405020304" pitchFamily="18" charset="0"/>
            </a:endParaRPr>
          </a:p>
          <a:p>
            <a:pPr marL="0" indent="0" algn="just">
              <a:buNone/>
            </a:pPr>
            <a:endParaRPr lang="en-US" altLang="en-US" sz="2000">
              <a:latin typeface="Times New Roman" panose="02020603050405020304" pitchFamily="18" charset="0"/>
              <a:cs typeface="Times New Roman" panose="02020603050405020304" pitchFamily="18" charset="0"/>
            </a:endParaRPr>
          </a:p>
          <a:p>
            <a:pPr marL="0" indent="0" algn="just">
              <a:buNone/>
            </a:pPr>
            <a:endParaRPr lang="en-US" altLang="en-US" sz="2000">
              <a:latin typeface="Times New Roman" panose="02020603050405020304" pitchFamily="18" charset="0"/>
              <a:cs typeface="Times New Roman" panose="02020603050405020304" pitchFamily="18" charset="0"/>
            </a:endParaRPr>
          </a:p>
          <a:p>
            <a:pPr marL="0" indent="0" algn="just">
              <a:buNone/>
            </a:pPr>
            <a:endParaRPr lang="en-US" altLang="en-US" sz="2000">
              <a:latin typeface="Times New Roman" panose="02020603050405020304" pitchFamily="18" charset="0"/>
              <a:cs typeface="Times New Roman" panose="02020603050405020304" pitchFamily="18" charset="0"/>
            </a:endParaRPr>
          </a:p>
          <a:p>
            <a:pPr marL="0" indent="0" algn="just">
              <a:buNone/>
            </a:pPr>
            <a:endParaRPr lang="en-US" altLang="en-US" sz="2000">
              <a:latin typeface="Times New Roman" panose="02020603050405020304" pitchFamily="18" charset="0"/>
              <a:cs typeface="Times New Roman" panose="02020603050405020304" pitchFamily="18" charset="0"/>
            </a:endParaRPr>
          </a:p>
          <a:p>
            <a:pPr marL="0" indent="0" algn="just">
              <a:buNone/>
            </a:pPr>
            <a:endParaRPr lang="en-US" altLang="en-US" sz="2000">
              <a:latin typeface="Times New Roman" panose="02020603050405020304" pitchFamily="18" charset="0"/>
              <a:cs typeface="Times New Roman" panose="02020603050405020304" pitchFamily="18" charset="0"/>
            </a:endParaRPr>
          </a:p>
          <a:p>
            <a:pPr marL="0" indent="0" algn="just">
              <a:buNone/>
            </a:pPr>
            <a:endParaRPr lang="en-US" altLang="en-US" sz="2000">
              <a:latin typeface="Times New Roman" panose="02020603050405020304" pitchFamily="18" charset="0"/>
              <a:cs typeface="Times New Roman" panose="02020603050405020304" pitchFamily="18" charset="0"/>
            </a:endParaRPr>
          </a:p>
          <a:p>
            <a:pPr marL="0" indent="0" algn="just">
              <a:buNone/>
            </a:pPr>
            <a:endParaRPr lang="en-IN" altLang="en-US" sz="1800">
              <a:latin typeface="Times New Roman" panose="02020603050405020304" pitchFamily="18" charset="0"/>
              <a:cs typeface="Times New Roman" panose="02020603050405020304" pitchFamily="18" charset="0"/>
              <a:sym typeface="+mn-ea"/>
            </a:endParaRPr>
          </a:p>
          <a:p>
            <a:pPr marL="0" indent="0" algn="just">
              <a:buNone/>
            </a:pPr>
            <a:endParaRPr lang="en-IN" altLang="en-US" sz="1600">
              <a:latin typeface="Times New Roman" panose="02020603050405020304" pitchFamily="18" charset="0"/>
              <a:cs typeface="Times New Roman" panose="02020603050405020304" pitchFamily="18" charset="0"/>
              <a:sym typeface="+mn-ea"/>
            </a:endParaRPr>
          </a:p>
          <a:p>
            <a:pPr marL="0" indent="0" algn="just">
              <a:buNone/>
            </a:pPr>
            <a:r>
              <a:rPr lang="en-IN" altLang="en-US" sz="1600" b="1">
                <a:latin typeface="Times New Roman" panose="02020603050405020304" pitchFamily="18" charset="0"/>
                <a:cs typeface="Times New Roman" panose="02020603050405020304" pitchFamily="18" charset="0"/>
                <a:sym typeface="+mn-ea"/>
              </a:rPr>
              <a:t>Usecase Diagram :</a:t>
            </a:r>
            <a:endParaRPr lang="en-IN" altLang="en-US" sz="1600" b="1">
              <a:latin typeface="Times New Roman" panose="02020603050405020304" pitchFamily="18" charset="0"/>
              <a:cs typeface="Times New Roman" panose="02020603050405020304" pitchFamily="18" charset="0"/>
              <a:sym typeface="+mn-ea"/>
            </a:endParaRPr>
          </a:p>
          <a:p>
            <a:pPr marL="0" indent="0" algn="just">
              <a:buNone/>
            </a:pPr>
            <a:r>
              <a:rPr lang="en-IN" altLang="en-US" sz="1600">
                <a:latin typeface="Times New Roman" panose="02020603050405020304" pitchFamily="18" charset="0"/>
                <a:cs typeface="Times New Roman" panose="02020603050405020304" pitchFamily="18" charset="0"/>
                <a:sym typeface="+mn-ea"/>
              </a:rPr>
              <a:t>T</a:t>
            </a:r>
            <a:r>
              <a:rPr lang="en-US" altLang="en-US" sz="1600">
                <a:latin typeface="Times New Roman" panose="02020603050405020304" pitchFamily="18" charset="0"/>
                <a:cs typeface="Times New Roman" panose="02020603050405020304" pitchFamily="18" charset="0"/>
                <a:sym typeface="+mn-ea"/>
              </a:rPr>
              <a:t>his Use Case UML diagram describes a system that provides crime risk information to users based on their location and allows administrators to manage the underlying crime data.</a:t>
            </a:r>
            <a:endParaRPr lang="en-US" altLang="en-US" sz="1600">
              <a:latin typeface="Times New Roman" panose="02020603050405020304" pitchFamily="18" charset="0"/>
              <a:cs typeface="Times New Roman" panose="02020603050405020304" pitchFamily="18" charset="0"/>
              <a:sym typeface="+mn-ea"/>
            </a:endParaRPr>
          </a:p>
          <a:p>
            <a:pPr marL="0" indent="0" algn="just">
              <a:buFont typeface="Arial" panose="020B0604020202020204" pitchFamily="34" charset="0"/>
              <a:buNone/>
            </a:pPr>
            <a:r>
              <a:rPr lang="en-US" altLang="en-US" sz="1600" b="1">
                <a:latin typeface="Times New Roman" panose="02020603050405020304" pitchFamily="18" charset="0"/>
                <a:cs typeface="Times New Roman" panose="02020603050405020304" pitchFamily="18" charset="0"/>
                <a:sym typeface="+mn-ea"/>
              </a:rPr>
              <a:t>Relationships:</a:t>
            </a:r>
            <a:endParaRPr lang="en-US" altLang="en-US" sz="1600" b="1">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sym typeface="+mn-ea"/>
              </a:rPr>
              <a:t>User: Initiates location detection, receives risk level, and views statistics.</a:t>
            </a:r>
            <a:endParaRPr lang="en-US" altLang="en-US" sz="16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sym typeface="+mn-ea"/>
              </a:rPr>
              <a:t>Admin: Can update crime data and view statistics.</a:t>
            </a:r>
            <a:endParaRPr lang="en-US" altLang="en-US" sz="1600">
              <a:latin typeface="Times New Roman" panose="02020603050405020304" pitchFamily="18" charset="0"/>
              <a:cs typeface="Times New Roman" panose="02020603050405020304" pitchFamily="18" charset="0"/>
            </a:endParaRPr>
          </a:p>
          <a:p>
            <a:pPr marL="0" indent="0" algn="just">
              <a:buNone/>
            </a:pPr>
            <a:endParaRPr lang="en-US" altLang="en-US" sz="1800">
              <a:latin typeface="Times New Roman" panose="02020603050405020304" pitchFamily="18" charset="0"/>
              <a:cs typeface="Times New Roman" panose="02020603050405020304" pitchFamily="18" charset="0"/>
            </a:endParaRPr>
          </a:p>
          <a:p>
            <a:pPr marL="0" indent="0" algn="just">
              <a:buNone/>
            </a:pPr>
            <a:endParaRPr lang="en-US" altLang="en-US" sz="18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normAutofit fontScale="70000"/>
          </a:bodyPr>
          <a:p>
            <a:fld id="{B6F15528-21DE-4FAA-801E-634DDDAF4B2B}" type="slidenum">
              <a:rPr lang="en-US" smtClean="0"/>
            </a:fld>
            <a:endParaRPr lang="en-US"/>
          </a:p>
        </p:txBody>
      </p:sp>
      <p:pic>
        <p:nvPicPr>
          <p:cNvPr id="8" name="Picture 7"/>
          <p:cNvPicPr>
            <a:picLocks noChangeAspect="1"/>
          </p:cNvPicPr>
          <p:nvPr/>
        </p:nvPicPr>
        <p:blipFill>
          <a:blip r:embed="rId1"/>
          <a:stretch>
            <a:fillRect/>
          </a:stretch>
        </p:blipFill>
        <p:spPr>
          <a:xfrm>
            <a:off x="2251075" y="1676400"/>
            <a:ext cx="3834130" cy="3008630"/>
          </a:xfrm>
          <a:prstGeom prst="rect">
            <a:avLst/>
          </a:prstGeom>
        </p:spPr>
      </p:pic>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SOFTWARE ARCHITECTURE                     (CLASS DIAGRAM)</a:t>
            </a:r>
            <a:endParaRPr lang="en-IN" altLang="en-US" sz="4445" b="1">
              <a:latin typeface="Times New Roman" panose="02020603050405020304" pitchFamily="18" charset="0"/>
              <a:cs typeface="Times New Roman" panose="02020603050405020304" pitchFamily="18" charset="0"/>
              <a:sym typeface="+mn-ea"/>
            </a:endParaRPr>
          </a:p>
        </p:txBody>
      </p:sp>
      <p:pic>
        <p:nvPicPr>
          <p:cNvPr id="4" name="Content Placeholder 3"/>
          <p:cNvPicPr>
            <a:picLocks noChangeAspect="1"/>
          </p:cNvPicPr>
          <p:nvPr>
            <p:ph sz="quarter" idx="1"/>
          </p:nvPr>
        </p:nvPicPr>
        <p:blipFill>
          <a:blip r:embed="rId1"/>
          <a:stretch>
            <a:fillRect/>
          </a:stretch>
        </p:blipFill>
        <p:spPr>
          <a:xfrm>
            <a:off x="1371600" y="1905000"/>
            <a:ext cx="6150610" cy="2633980"/>
          </a:xfrm>
          <a:prstGeom prst="rect">
            <a:avLst/>
          </a:prstGeom>
        </p:spPr>
      </p:pic>
      <p:sp>
        <p:nvSpPr>
          <p:cNvPr id="5" name="Slide Number Placeholder 4"/>
          <p:cNvSpPr>
            <a:spLocks noGrp="1"/>
          </p:cNvSpPr>
          <p:nvPr>
            <p:ph type="sldNum" sz="quarter" idx="12"/>
          </p:nvPr>
        </p:nvSpPr>
        <p:spPr/>
        <p:txBody>
          <a:bodyPr>
            <a:normAutofit fontScale="70000"/>
          </a:bodyPr>
          <a:p>
            <a:fld id="{B6F15528-21DE-4FAA-801E-634DDDAF4B2B}" type="slidenum">
              <a:rPr lang="en-US" smtClean="0"/>
            </a:fld>
            <a:endParaRPr lang="en-US"/>
          </a:p>
        </p:txBody>
      </p:sp>
      <p:sp>
        <p:nvSpPr>
          <p:cNvPr id="3" name="Text Box 2"/>
          <p:cNvSpPr txBox="1"/>
          <p:nvPr/>
        </p:nvSpPr>
        <p:spPr>
          <a:xfrm>
            <a:off x="62230" y="4724400"/>
            <a:ext cx="9154795" cy="1433830"/>
          </a:xfrm>
          <a:prstGeom prst="rect">
            <a:avLst/>
          </a:prstGeom>
          <a:noFill/>
        </p:spPr>
        <p:txBody>
          <a:bodyPr wrap="square" rtlCol="0">
            <a:noAutofit/>
          </a:bodyPr>
          <a:p>
            <a:pPr marL="0" indent="0" algn="just">
              <a:buNone/>
            </a:pPr>
            <a:r>
              <a:rPr lang="en-IN" altLang="en-US" sz="1600" b="1">
                <a:latin typeface="Times New Roman" panose="02020603050405020304" pitchFamily="18" charset="0"/>
                <a:cs typeface="Times New Roman" panose="02020603050405020304" pitchFamily="18" charset="0"/>
                <a:sym typeface="+mn-ea"/>
              </a:rPr>
              <a:t>Class Diagram : </a:t>
            </a:r>
            <a:endParaRPr lang="en-US" altLang="en-US" sz="1600" b="1">
              <a:latin typeface="Times New Roman" panose="02020603050405020304" pitchFamily="18" charset="0"/>
              <a:cs typeface="Times New Roman" panose="02020603050405020304" pitchFamily="18" charset="0"/>
              <a:sym typeface="+mn-ea"/>
            </a:endParaRPr>
          </a:p>
          <a:p>
            <a:pPr marL="0" indent="0" algn="just">
              <a:buNone/>
            </a:pPr>
            <a:r>
              <a:rPr lang="en-IN" altLang="en-US" sz="1600">
                <a:latin typeface="Times New Roman" panose="02020603050405020304" pitchFamily="18" charset="0"/>
                <a:cs typeface="Times New Roman" panose="02020603050405020304" pitchFamily="18" charset="0"/>
              </a:rPr>
              <a:t>Here,</a:t>
            </a:r>
            <a:r>
              <a:rPr lang="en-US" altLang="en-US" sz="1600">
                <a:latin typeface="Times New Roman" panose="02020603050405020304" pitchFamily="18" charset="0"/>
                <a:cs typeface="Times New Roman" panose="02020603050405020304" pitchFamily="18" charset="0"/>
              </a:rPr>
              <a:t>The User interacts with the Browser to trigger geolocation and crime prediction requests. The Browser sends these requests to the Flask application. Flask's App component handles these requests, utilizing the OpenStreetMap API for reverse geocoding and a Model for crime risk prediction.</a:t>
            </a: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SOFTWARE ARCHITECTURE                     (SEQUENCE DIAGRAM)</a:t>
            </a:r>
            <a:endParaRPr lang="en-IN" altLang="en-US" sz="4445" b="1">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quarter" idx="1"/>
          </p:nvPr>
        </p:nvPicPr>
        <p:blipFill>
          <a:blip r:embed="rId1"/>
          <a:stretch>
            <a:fillRect/>
          </a:stretch>
        </p:blipFill>
        <p:spPr>
          <a:xfrm>
            <a:off x="1050925" y="1517015"/>
            <a:ext cx="6983095" cy="3098800"/>
          </a:xfrm>
          <a:prstGeom prst="rect">
            <a:avLst/>
          </a:prstGeom>
        </p:spPr>
      </p:pic>
      <p:sp>
        <p:nvSpPr>
          <p:cNvPr id="5" name="Slide Number Placeholder 4"/>
          <p:cNvSpPr>
            <a:spLocks noGrp="1"/>
          </p:cNvSpPr>
          <p:nvPr>
            <p:ph type="sldNum" sz="quarter" idx="12"/>
          </p:nvPr>
        </p:nvSpPr>
        <p:spPr/>
        <p:txBody>
          <a:bodyPr>
            <a:normAutofit fontScale="70000"/>
          </a:bodyPr>
          <a:p>
            <a:fld id="{B6F15528-21DE-4FAA-801E-634DDDAF4B2B}" type="slidenum">
              <a:rPr lang="en-US" smtClean="0"/>
            </a:fld>
            <a:endParaRPr lang="en-US"/>
          </a:p>
        </p:txBody>
      </p:sp>
      <p:sp>
        <p:nvSpPr>
          <p:cNvPr id="3" name="Text Box 2"/>
          <p:cNvSpPr txBox="1"/>
          <p:nvPr/>
        </p:nvSpPr>
        <p:spPr>
          <a:xfrm>
            <a:off x="114300" y="4648200"/>
            <a:ext cx="8651875" cy="1538605"/>
          </a:xfrm>
          <a:prstGeom prst="rect">
            <a:avLst/>
          </a:prstGeom>
          <a:noFill/>
        </p:spPr>
        <p:txBody>
          <a:bodyPr wrap="square" rtlCol="0">
            <a:noAutofit/>
          </a:bodyPr>
          <a:p>
            <a:pPr marL="0" indent="0" algn="just">
              <a:buNone/>
            </a:pPr>
            <a:r>
              <a:rPr lang="en-IN" altLang="en-US" sz="1600" b="1">
                <a:latin typeface="Times New Roman" panose="02020603050405020304" pitchFamily="18" charset="0"/>
                <a:cs typeface="Times New Roman" panose="02020603050405020304" pitchFamily="18" charset="0"/>
                <a:sym typeface="+mn-ea"/>
              </a:rPr>
              <a:t>Sequence Diagram : </a:t>
            </a:r>
            <a:endParaRPr lang="en-US" altLang="en-US" sz="1600" b="1">
              <a:latin typeface="Times New Roman" panose="02020603050405020304" pitchFamily="18" charset="0"/>
              <a:cs typeface="Times New Roman" panose="02020603050405020304" pitchFamily="18" charset="0"/>
              <a:sym typeface="+mn-ea"/>
            </a:endParaRPr>
          </a:p>
          <a:p>
            <a:pPr marL="0" indent="0" algn="just">
              <a:buNone/>
            </a:pPr>
            <a:r>
              <a:rPr lang="en-US" altLang="en-US" sz="1600">
                <a:latin typeface="Times New Roman" panose="02020603050405020304" pitchFamily="18" charset="0"/>
                <a:cs typeface="Times New Roman" panose="02020603050405020304" pitchFamily="18" charset="0"/>
                <a:sym typeface="+mn-ea"/>
              </a:rPr>
              <a:t>This UML sequence diagram illustrates </a:t>
            </a:r>
            <a:r>
              <a:rPr lang="en-IN" altLang="en-US" sz="1600">
                <a:latin typeface="Times New Roman" panose="02020603050405020304" pitchFamily="18" charset="0"/>
                <a:cs typeface="Times New Roman" panose="02020603050405020304" pitchFamily="18" charset="0"/>
                <a:sym typeface="+mn-ea"/>
              </a:rPr>
              <a:t>the</a:t>
            </a:r>
            <a:r>
              <a:rPr lang="en-US" altLang="en-US" sz="1600">
                <a:latin typeface="Times New Roman" panose="02020603050405020304" pitchFamily="18" charset="0"/>
                <a:cs typeface="Times New Roman" panose="02020603050405020304" pitchFamily="18" charset="0"/>
              </a:rPr>
              <a:t> user opens a web application, allows geolocation, and their coordinates are sent to a Flask backend. Flask then uses OpenStreetMap API to fetch the city and state, sends the city to a prediction model, receives a crime risk prediction, and finally sends this prediction back to the browser for display to the user.</a:t>
            </a:r>
            <a:endParaRPr lang="en-US" alt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OUTLINE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12648" y="1600200"/>
            <a:ext cx="8153400" cy="4724400"/>
          </a:xfrm>
        </p:spPr>
        <p:txBody>
          <a:bodyPr>
            <a:normAutofit fontScale="40000"/>
          </a:bodyPr>
          <a:lstStyle/>
          <a:p>
            <a:pPr algn="just">
              <a:lnSpc>
                <a:spcPct val="10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Abstract</a:t>
            </a:r>
            <a:endParaRPr 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Literature Survey </a:t>
            </a:r>
            <a:endParaRPr 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Existing system</a:t>
            </a:r>
            <a:endParaRPr 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Disadvantages</a:t>
            </a:r>
            <a:endParaRPr 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Proposed system</a:t>
            </a:r>
            <a:endParaRPr 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sym typeface="+mn-ea"/>
              </a:rPr>
              <a:t>Problem  Statement</a:t>
            </a:r>
            <a:endParaRPr lang="en-US" sz="4000" dirty="0">
              <a:latin typeface="Times New Roman" panose="02020603050405020304" pitchFamily="18" charset="0"/>
              <a:cs typeface="Times New Roman" panose="02020603050405020304" pitchFamily="18" charset="0"/>
              <a:sym typeface="+mn-ea"/>
            </a:endParaRPr>
          </a:p>
          <a:p>
            <a:pPr algn="just">
              <a:lnSpc>
                <a:spcPct val="100000"/>
              </a:lnSpc>
              <a:buFont typeface="Arial" panose="020B0604020202020204" pitchFamily="34" charset="0"/>
              <a:buChar char="•"/>
            </a:pPr>
            <a:r>
              <a:rPr lang="en-IN" altLang="en-US" sz="4000" dirty="0">
                <a:latin typeface="Times New Roman" panose="02020603050405020304" pitchFamily="18" charset="0"/>
                <a:cs typeface="Times New Roman" panose="02020603050405020304" pitchFamily="18" charset="0"/>
                <a:sym typeface="+mn-ea"/>
              </a:rPr>
              <a:t>System </a:t>
            </a:r>
            <a:r>
              <a:rPr lang="en-US" sz="4000" dirty="0">
                <a:latin typeface="Times New Roman" panose="02020603050405020304" pitchFamily="18" charset="0"/>
                <a:cs typeface="Times New Roman" panose="02020603050405020304" pitchFamily="18" charset="0"/>
                <a:sym typeface="+mn-ea"/>
              </a:rPr>
              <a:t>Architecture </a:t>
            </a:r>
            <a:endParaRPr 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Advantages</a:t>
            </a:r>
            <a:endParaRPr 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System Requirements</a:t>
            </a:r>
            <a:endParaRPr 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Modules</a:t>
            </a:r>
            <a:endParaRPr 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altLang="en-US" sz="4000" dirty="0">
                <a:latin typeface="Times New Roman" panose="02020603050405020304" pitchFamily="18" charset="0"/>
                <a:cs typeface="Times New Roman" panose="02020603050405020304" pitchFamily="18" charset="0"/>
              </a:rPr>
              <a:t>UML Diagrams</a:t>
            </a:r>
            <a:endParaRPr lang="en-IN" alt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altLang="en-US" sz="4000" dirty="0">
                <a:latin typeface="Times New Roman" panose="02020603050405020304" pitchFamily="18" charset="0"/>
                <a:cs typeface="Times New Roman" panose="02020603050405020304" pitchFamily="18" charset="0"/>
                <a:sym typeface="+mn-ea"/>
              </a:rPr>
              <a:t>Screen Shots</a:t>
            </a:r>
            <a:endParaRPr lang="en-IN" altLang="en-US" sz="4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IN" altLang="en-US" sz="4000" dirty="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SOFTWARE ARCHITECTURE                     (COLLABORATION DIAGRAM)</a:t>
            </a:r>
            <a:endParaRPr lang="en-IN" altLang="en-US" sz="4445" b="1">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quarter" idx="1"/>
          </p:nvPr>
        </p:nvPicPr>
        <p:blipFill>
          <a:blip r:embed="rId1"/>
          <a:stretch>
            <a:fillRect/>
          </a:stretch>
        </p:blipFill>
        <p:spPr>
          <a:xfrm>
            <a:off x="838200" y="1905000"/>
            <a:ext cx="7152005" cy="2370455"/>
          </a:xfrm>
          <a:prstGeom prst="rect">
            <a:avLst/>
          </a:prstGeom>
        </p:spPr>
      </p:pic>
      <p:sp>
        <p:nvSpPr>
          <p:cNvPr id="5" name="Slide Number Placeholder 4"/>
          <p:cNvSpPr>
            <a:spLocks noGrp="1"/>
          </p:cNvSpPr>
          <p:nvPr>
            <p:ph type="sldNum" sz="quarter" idx="12"/>
          </p:nvPr>
        </p:nvSpPr>
        <p:spPr/>
        <p:txBody>
          <a:bodyPr>
            <a:normAutofit fontScale="70000"/>
          </a:bodyPr>
          <a:p>
            <a:fld id="{B6F15528-21DE-4FAA-801E-634DDDAF4B2B}" type="slidenum">
              <a:rPr lang="en-US" smtClean="0"/>
            </a:fld>
            <a:endParaRPr lang="en-US"/>
          </a:p>
        </p:txBody>
      </p:sp>
      <p:sp>
        <p:nvSpPr>
          <p:cNvPr id="3" name="Text Box 2"/>
          <p:cNvSpPr txBox="1"/>
          <p:nvPr/>
        </p:nvSpPr>
        <p:spPr>
          <a:xfrm>
            <a:off x="612140" y="5113655"/>
            <a:ext cx="7795895" cy="1109345"/>
          </a:xfrm>
          <a:prstGeom prst="rect">
            <a:avLst/>
          </a:prstGeom>
          <a:noFill/>
        </p:spPr>
        <p:txBody>
          <a:bodyPr wrap="square" rtlCol="0">
            <a:noAutofit/>
          </a:bodyPr>
          <a:p>
            <a:pPr algn="just"/>
            <a:endParaRPr lang="en-US">
              <a:latin typeface="Arial" panose="020B0604020202020204" pitchFamily="34" charset="0"/>
              <a:cs typeface="Arial" panose="020B0604020202020204" pitchFamily="34" charset="0"/>
            </a:endParaRPr>
          </a:p>
        </p:txBody>
      </p:sp>
      <p:sp>
        <p:nvSpPr>
          <p:cNvPr id="7" name="Text Box 6"/>
          <p:cNvSpPr txBox="1"/>
          <p:nvPr/>
        </p:nvSpPr>
        <p:spPr>
          <a:xfrm>
            <a:off x="152400" y="4800600"/>
            <a:ext cx="9015095" cy="1164590"/>
          </a:xfrm>
          <a:prstGeom prst="rect">
            <a:avLst/>
          </a:prstGeom>
          <a:noFill/>
        </p:spPr>
        <p:txBody>
          <a:bodyPr wrap="square" rtlCol="0">
            <a:noAutofit/>
          </a:bodyPr>
          <a:p>
            <a:r>
              <a:rPr lang="en-IN" altLang="en-US" sz="1600" b="1">
                <a:latin typeface="Times New Roman" panose="02020603050405020304" pitchFamily="18" charset="0"/>
                <a:cs typeface="Times New Roman" panose="02020603050405020304" pitchFamily="18" charset="0"/>
              </a:rPr>
              <a:t>Collaboration Diagram : </a:t>
            </a:r>
            <a:endParaRPr lang="en-US" altLang="en-US" sz="1600" b="1">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This diagram illustrates the flow of a crime risk prediction web application where the user interacts through a browser, the Flask backend retrieves location data via OpenStreetMap and uses a trained model (fed by a database) to predict and display the risk level.</a:t>
            </a:r>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SOFTWARE ARCHITECTURE                     (STATE MACHINE DIAGRAM)</a:t>
            </a:r>
            <a:endParaRPr lang="en-IN" altLang="en-US" sz="4445" b="1">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quarter" idx="1"/>
          </p:nvPr>
        </p:nvPicPr>
        <p:blipFill>
          <a:blip r:embed="rId1"/>
          <a:stretch>
            <a:fillRect/>
          </a:stretch>
        </p:blipFill>
        <p:spPr>
          <a:xfrm>
            <a:off x="3200400" y="1517015"/>
            <a:ext cx="2300605" cy="4301490"/>
          </a:xfrm>
          <a:prstGeom prst="rect">
            <a:avLst/>
          </a:prstGeom>
        </p:spPr>
      </p:pic>
      <p:sp>
        <p:nvSpPr>
          <p:cNvPr id="4" name="Slide Number Placeholder 3"/>
          <p:cNvSpPr>
            <a:spLocks noGrp="1"/>
          </p:cNvSpPr>
          <p:nvPr>
            <p:ph type="sldNum" sz="quarter" idx="12"/>
          </p:nvPr>
        </p:nvSpPr>
        <p:spPr/>
        <p:txBody>
          <a:bodyPr>
            <a:normAutofit fontScale="70000"/>
          </a:bodyPr>
          <a:p>
            <a:fld id="{B6F15528-21DE-4FAA-801E-634DDDAF4B2B}" type="slidenum">
              <a:rPr lang="en-US" smtClean="0"/>
            </a:fld>
            <a:endParaRPr lang="en-US"/>
          </a:p>
        </p:txBody>
      </p:sp>
      <p:sp>
        <p:nvSpPr>
          <p:cNvPr id="3" name="Text Box 2"/>
          <p:cNvSpPr txBox="1"/>
          <p:nvPr/>
        </p:nvSpPr>
        <p:spPr>
          <a:xfrm>
            <a:off x="154305" y="5901690"/>
            <a:ext cx="8812530" cy="465455"/>
          </a:xfrm>
          <a:prstGeom prst="rect">
            <a:avLst/>
          </a:prstGeom>
          <a:noFill/>
        </p:spPr>
        <p:txBody>
          <a:bodyPr wrap="square" rtlCol="0">
            <a:noAutofit/>
          </a:bodyPr>
          <a:p>
            <a:pPr marL="0" indent="0" algn="just">
              <a:buNone/>
            </a:pPr>
            <a:r>
              <a:rPr lang="en-IN" altLang="en-US" sz="1600" b="1">
                <a:latin typeface="Times New Roman" panose="02020603050405020304" pitchFamily="18" charset="0"/>
                <a:cs typeface="Times New Roman" panose="02020603050405020304" pitchFamily="18" charset="0"/>
                <a:sym typeface="+mn-ea"/>
              </a:rPr>
              <a:t>State Machine Diagram : </a:t>
            </a:r>
            <a:endParaRPr lang="en-IN" altLang="en-US" sz="1600" b="1">
              <a:latin typeface="Times New Roman" panose="02020603050405020304" pitchFamily="18" charset="0"/>
              <a:cs typeface="Times New Roman" panose="02020603050405020304" pitchFamily="18" charset="0"/>
              <a:sym typeface="+mn-ea"/>
            </a:endParaRPr>
          </a:p>
          <a:p>
            <a:pPr marL="0" indent="0" algn="just">
              <a:buNone/>
            </a:pPr>
            <a:r>
              <a:rPr lang="en-IN" altLang="en-US" sz="1600">
                <a:latin typeface="Times New Roman" panose="02020603050405020304" pitchFamily="18" charset="0"/>
                <a:cs typeface="Times New Roman" panose="02020603050405020304" pitchFamily="18" charset="0"/>
                <a:sym typeface="+mn-ea"/>
              </a:rPr>
              <a:t>T</a:t>
            </a:r>
            <a:r>
              <a:rPr lang="en-US" altLang="en-US" sz="1600">
                <a:latin typeface="Times New Roman" panose="02020603050405020304" pitchFamily="18" charset="0"/>
                <a:cs typeface="Times New Roman" panose="02020603050405020304" pitchFamily="18" charset="0"/>
                <a:sym typeface="+mn-ea"/>
              </a:rPr>
              <a:t>his UML state machine diagram illustrates the workflow of a crime risk prediction system, focusing on the states and transitions of the system during the prediction process.</a:t>
            </a:r>
            <a:endParaRPr lang="en-US" sz="160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SOFTWARE ARCHITECTURE                     (ACTIVITY DIAGRAM)</a:t>
            </a:r>
            <a:endParaRPr lang="en-US" sz="4445"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fontScale="70000"/>
          </a:bodyPr>
          <a:p>
            <a:fld id="{B6F15528-21DE-4FAA-801E-634DDDAF4B2B}" type="slidenum">
              <a:rPr lang="en-US" smtClean="0"/>
            </a:fld>
            <a:endParaRPr lang="en-US"/>
          </a:p>
        </p:txBody>
      </p:sp>
      <p:pic>
        <p:nvPicPr>
          <p:cNvPr id="3074" name="Picture 2" descr="PlantUML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69160" y="1524000"/>
            <a:ext cx="4155440" cy="391033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228600" y="5434330"/>
            <a:ext cx="8408670" cy="1024890"/>
          </a:xfrm>
          <a:prstGeom prst="rect">
            <a:avLst/>
          </a:prstGeom>
          <a:noFill/>
        </p:spPr>
        <p:txBody>
          <a:bodyPr wrap="square" rtlCol="0">
            <a:noAutofit/>
          </a:bodyPr>
          <a:p>
            <a:pPr marL="0" indent="0" algn="just">
              <a:buNone/>
            </a:pPr>
            <a:r>
              <a:rPr lang="en-IN" altLang="en-US" sz="1600" b="1">
                <a:latin typeface="Times New Roman" panose="02020603050405020304" pitchFamily="18" charset="0"/>
                <a:cs typeface="Times New Roman" panose="02020603050405020304" pitchFamily="18" charset="0"/>
                <a:sym typeface="+mn-ea"/>
              </a:rPr>
              <a:t>Activity Diagram :</a:t>
            </a:r>
            <a:endParaRPr lang="en-US" altLang="en-US" sz="1600" b="1">
              <a:latin typeface="Times New Roman" panose="02020603050405020304" pitchFamily="18" charset="0"/>
              <a:cs typeface="Times New Roman" panose="02020603050405020304" pitchFamily="18" charset="0"/>
              <a:sym typeface="+mn-ea"/>
            </a:endParaRPr>
          </a:p>
          <a:p>
            <a:pPr marL="0" indent="0" algn="just">
              <a:buNone/>
            </a:pPr>
            <a:r>
              <a:rPr lang="en-US" altLang="en-US" sz="1600">
                <a:latin typeface="Times New Roman" panose="02020603050405020304" pitchFamily="18" charset="0"/>
                <a:cs typeface="Times New Roman" panose="02020603050405020304" pitchFamily="18" charset="0"/>
                <a:sym typeface="+mn-ea"/>
              </a:rPr>
              <a:t>This UML activity diagram outlines the workflow of a crime risk prediction system, focusing on the sequence of actions and decisions involved.</a:t>
            </a:r>
            <a:endParaRPr lang="en-US" altLang="en-US" sz="1600">
              <a:latin typeface="Times New Roman" panose="02020603050405020304" pitchFamily="18" charset="0"/>
              <a:cs typeface="Times New Roman" panose="02020603050405020304" pitchFamily="18" charset="0"/>
              <a:sym typeface="+mn-ea"/>
            </a:endParaRPr>
          </a:p>
          <a:p>
            <a:pPr indent="0" algn="just">
              <a:buClr>
                <a:srgbClr val="DD8047"/>
              </a:buClr>
              <a:buFont typeface="Arial" panose="020B0604020202020204" pitchFamily="34" charset="0"/>
              <a:buNone/>
            </a:pPr>
            <a:endParaRPr lang="en-US" altLang="en-US" sz="1600" b="1">
              <a:latin typeface="Times New Roman" panose="02020603050405020304" pitchFamily="18" charset="0"/>
              <a:cs typeface="Times New Roman" panose="02020603050405020304" pitchFamily="18" charset="0"/>
            </a:endParaRPr>
          </a:p>
          <a:p>
            <a:pPr marL="0" indent="0" algn="just">
              <a:buNone/>
            </a:pPr>
            <a:endParaRPr lang="en-US" altLang="en-US" sz="1600" b="1">
              <a:latin typeface="Times New Roman" panose="02020603050405020304" pitchFamily="18" charset="0"/>
              <a:cs typeface="Times New Roman" panose="02020603050405020304" pitchFamily="18" charset="0"/>
            </a:endParaRPr>
          </a:p>
          <a:p>
            <a:pPr marL="0" indent="0" algn="just">
              <a:buNone/>
            </a:pPr>
            <a:endParaRPr lang="en-US" altLang="en-US" sz="1600" b="1">
              <a:latin typeface="Times New Roman" panose="02020603050405020304" pitchFamily="18" charset="0"/>
              <a:cs typeface="Times New Roman" panose="02020603050405020304" pitchFamily="18" charset="0"/>
            </a:endParaRPr>
          </a:p>
          <a:p>
            <a:pPr marL="0" indent="0" algn="just">
              <a:buNone/>
            </a:pPr>
            <a:endParaRPr lang="en-US" altLang="en-US" sz="1600" b="1">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SOFTWARE ARCHITECTURE                     (COMPONENT DIAGRAM)</a:t>
            </a:r>
            <a:endParaRPr lang="en-US" sz="4445"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fontScale="70000"/>
          </a:bodyPr>
          <a:p>
            <a:fld id="{B6F15528-21DE-4FAA-801E-634DDDAF4B2B}" type="slidenum">
              <a:rPr lang="en-US" smtClean="0"/>
            </a:fld>
            <a:endParaRPr lang="en-US"/>
          </a:p>
        </p:txBody>
      </p:sp>
      <p:pic>
        <p:nvPicPr>
          <p:cNvPr id="2050" name="Picture 2" descr="PlantUML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1910" y="1516732"/>
            <a:ext cx="7534835" cy="3433844"/>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337820" y="5379085"/>
            <a:ext cx="8617585" cy="1044575"/>
          </a:xfrm>
          <a:prstGeom prst="rect">
            <a:avLst/>
          </a:prstGeom>
          <a:noFill/>
        </p:spPr>
        <p:txBody>
          <a:bodyPr wrap="square" rtlCol="0">
            <a:noAutofit/>
          </a:bodyPr>
          <a:p>
            <a:pPr algn="just"/>
            <a:r>
              <a:rPr lang="en-IN" altLang="en-US" sz="1600" b="1">
                <a:latin typeface="Times New Roman" panose="02020603050405020304" pitchFamily="18" charset="0"/>
                <a:cs typeface="Times New Roman" panose="02020603050405020304" pitchFamily="18" charset="0"/>
              </a:rPr>
              <a:t>Component Diagram : </a:t>
            </a:r>
            <a:endParaRPr lang="en-US" altLang="en-US" sz="1600" b="1">
              <a:latin typeface="Times New Roman" panose="02020603050405020304" pitchFamily="18" charset="0"/>
              <a:cs typeface="Times New Roman" panose="02020603050405020304" pitchFamily="18" charset="0"/>
            </a:endParaRPr>
          </a:p>
          <a:p>
            <a:pPr algn="just"/>
            <a:r>
              <a:rPr lang="en-US" altLang="en-US" sz="1600">
                <a:latin typeface="Times New Roman" panose="02020603050405020304" pitchFamily="18" charset="0"/>
                <a:cs typeface="Times New Roman" panose="02020603050405020304" pitchFamily="18" charset="0"/>
              </a:rPr>
              <a:t>This component diagram illustrates the high-level architecture of a Crime Prediction System.The arrows indicate dependencies and relationships between these components. The User Interface interacts with the Crime Prediction System to get results, and the Crime Prediction System relies on Data Services for location information and crime data.</a:t>
            </a:r>
            <a:endParaRPr lang="en-US" altLang="en-US" sz="1600">
              <a:latin typeface="Times New Roman" panose="02020603050405020304" pitchFamily="18" charset="0"/>
              <a:cs typeface="Times New Roman" panose="02020603050405020304" pitchFamily="18" charset="0"/>
            </a:endParaRPr>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SOFTWARE ARCHITECTURE                     (DEPLOYMENT DIAGRAM)</a:t>
            </a:r>
            <a:endParaRPr lang="en-IN" altLang="en-US" sz="4445" b="1">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quarter" idx="1"/>
          </p:nvPr>
        </p:nvPicPr>
        <p:blipFill>
          <a:blip r:embed="rId1"/>
          <a:stretch>
            <a:fillRect/>
          </a:stretch>
        </p:blipFill>
        <p:spPr>
          <a:xfrm>
            <a:off x="732790" y="1676400"/>
            <a:ext cx="7543165" cy="2060575"/>
          </a:xfrm>
          <a:prstGeom prst="rect">
            <a:avLst/>
          </a:prstGeom>
        </p:spPr>
      </p:pic>
      <p:sp>
        <p:nvSpPr>
          <p:cNvPr id="5" name="Slide Number Placeholder 4"/>
          <p:cNvSpPr>
            <a:spLocks noGrp="1"/>
          </p:cNvSpPr>
          <p:nvPr>
            <p:ph type="sldNum" sz="quarter" idx="12"/>
          </p:nvPr>
        </p:nvSpPr>
        <p:spPr/>
        <p:txBody>
          <a:bodyPr>
            <a:normAutofit fontScale="70000"/>
          </a:bodyPr>
          <a:p>
            <a:fld id="{B6F15528-21DE-4FAA-801E-634DDDAF4B2B}" type="slidenum">
              <a:rPr lang="en-US" smtClean="0"/>
            </a:fld>
            <a:endParaRPr lang="en-US"/>
          </a:p>
        </p:txBody>
      </p:sp>
      <p:sp>
        <p:nvSpPr>
          <p:cNvPr id="7" name="Text Box 6"/>
          <p:cNvSpPr txBox="1"/>
          <p:nvPr/>
        </p:nvSpPr>
        <p:spPr>
          <a:xfrm>
            <a:off x="152400" y="4267200"/>
            <a:ext cx="8657590" cy="2275840"/>
          </a:xfrm>
          <a:prstGeom prst="rect">
            <a:avLst/>
          </a:prstGeom>
          <a:noFill/>
        </p:spPr>
        <p:txBody>
          <a:bodyPr wrap="square" rtlCol="0">
            <a:noAutofit/>
          </a:bodyPr>
          <a:p>
            <a:r>
              <a:rPr lang="en-IN" altLang="en-US" sz="1600" b="1">
                <a:latin typeface="Times New Roman" panose="02020603050405020304" pitchFamily="18" charset="0"/>
                <a:cs typeface="Times New Roman" panose="02020603050405020304" pitchFamily="18" charset="0"/>
              </a:rPr>
              <a:t>Deployment Diagram :</a:t>
            </a:r>
            <a:endParaRPr lang="en-IN" altLang="en-US" sz="1600" b="1">
              <a:latin typeface="Times New Roman" panose="02020603050405020304" pitchFamily="18" charset="0"/>
              <a:cs typeface="Times New Roman" panose="02020603050405020304" pitchFamily="18" charset="0"/>
            </a:endParaRPr>
          </a:p>
          <a:p>
            <a:pPr algn="just"/>
            <a:r>
              <a:rPr lang="en-US" altLang="en-US" sz="1600">
                <a:latin typeface="Times New Roman" panose="02020603050405020304" pitchFamily="18" charset="0"/>
                <a:cs typeface="Times New Roman" panose="02020603050405020304" pitchFamily="18" charset="0"/>
              </a:rPr>
              <a:t>This deployment diagram illustrates the physical architecture of the crime prediction application. The User Device, running a Web Browser, interacts with the Web Server where the Flask App is deployed. The Flask app communicates with an External API Server hosting the OpenStreetMap API to fetch location data (city and state). The Flask app also sends data to the Machine Learning Server, which utilizes a Trained Model to predict crime risk. This model fetches crime records from the Database Server that houses the Crime Data Storage. The predicted crime risk is then sent back to the Web Server and finally displayed on the user's Web Browser.</a:t>
            </a:r>
            <a:endParaRPr lang="en-US" altLang="en-US" sz="1600">
              <a:latin typeface="Times New Roman" panose="02020603050405020304" pitchFamily="18" charset="0"/>
              <a:cs typeface="Times New Roman" panose="02020603050405020304" pitchFamily="18" charset="0"/>
            </a:endParaRPr>
          </a:p>
          <a:p>
            <a:pPr algn="just"/>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r>
              <a:rPr lang="en-IN" altLang="en-US" sz="1600">
                <a:latin typeface="Times New Roman" panose="02020603050405020304" pitchFamily="18" charset="0"/>
                <a:cs typeface="Times New Roman" panose="02020603050405020304" pitchFamily="18" charset="0"/>
              </a:rPr>
              <a:t> </a:t>
            </a:r>
            <a:endParaRPr lang="en-IN" altLang="en-US" sz="160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8760" y="228600"/>
            <a:ext cx="8527415" cy="990600"/>
          </a:xfrm>
        </p:spPr>
        <p:txBody>
          <a:bodyPr>
            <a:normAutofit fontScale="90000"/>
          </a:bodyPr>
          <a:p>
            <a:r>
              <a:rPr lang="en-IN" altLang="en-US" sz="4445" b="1">
                <a:latin typeface="Times New Roman" panose="02020603050405020304" pitchFamily="18" charset="0"/>
                <a:cs typeface="Times New Roman" panose="02020603050405020304" pitchFamily="18" charset="0"/>
              </a:rPr>
              <a:t>PROJECT EXECUTION THROUGH SCREENSHOTS</a:t>
            </a:r>
            <a:endParaRPr lang="en-IN" altLang="en-US" sz="4445"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p>
            <a:pPr marL="0" indent="0">
              <a:buNone/>
            </a:pPr>
            <a:r>
              <a:rPr lang="en-US" sz="2000" b="1"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Index Page: </a:t>
            </a:r>
            <a:r>
              <a:rPr lang="en-US" sz="2000"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this is the landing page</a:t>
            </a:r>
            <a:endParaRPr lang="en-US" sz="2000" dirty="0">
              <a:effectLst/>
              <a:latin typeface="Times New Roman" panose="02020603050405020304" pitchFamily="18" charset="0"/>
              <a:ea typeface="Calibri" panose="020F0502020204030204" charset="0"/>
              <a:cs typeface="Times New Roman" panose="02020603050405020304" pitchFamily="18" charset="0"/>
            </a:endParaRPr>
          </a:p>
          <a:p>
            <a:pPr marL="0" indent="0">
              <a:buNone/>
            </a:pPr>
            <a:endParaRPr lang="en-IN" alt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pic>
        <p:nvPicPr>
          <p:cNvPr id="5" name="Picture 4"/>
          <p:cNvPicPr>
            <a:picLocks noChangeAspect="1"/>
          </p:cNvPicPr>
          <p:nvPr/>
        </p:nvPicPr>
        <p:blipFill>
          <a:blip r:embed="rId1"/>
          <a:stretch>
            <a:fillRect/>
          </a:stretch>
        </p:blipFill>
        <p:spPr>
          <a:xfrm>
            <a:off x="2623185" y="1967865"/>
            <a:ext cx="4301490" cy="4614545"/>
          </a:xfrm>
          <a:prstGeom prst="rect">
            <a:avLst/>
          </a:prstGeom>
        </p:spPr>
      </p:pic>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7965" y="228600"/>
            <a:ext cx="8538210" cy="990600"/>
          </a:xfrm>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PROJECT EXECUTION THROUGH SCREENSHOTS</a:t>
            </a:r>
            <a:endParaRPr lang="en-IN" altLang="en-US" sz="4445" b="1">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quarter" idx="1"/>
          </p:nvPr>
        </p:nvPicPr>
        <p:blipFill>
          <a:blip r:embed="rId1"/>
          <a:stretch>
            <a:fillRect/>
          </a:stretch>
        </p:blipFill>
        <p:spPr>
          <a:xfrm>
            <a:off x="1314450" y="2556510"/>
            <a:ext cx="6809105" cy="1970405"/>
          </a:xfrm>
          <a:prstGeom prst="rect">
            <a:avLst/>
          </a:prstGeom>
        </p:spPr>
      </p:pic>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7" name="Text Box 6"/>
          <p:cNvSpPr txBox="1"/>
          <p:nvPr/>
        </p:nvSpPr>
        <p:spPr>
          <a:xfrm>
            <a:off x="655955" y="1776730"/>
            <a:ext cx="4077970" cy="398780"/>
          </a:xfrm>
          <a:prstGeom prst="rect">
            <a:avLst/>
          </a:prstGeom>
          <a:noFill/>
        </p:spPr>
        <p:txBody>
          <a:bodyPr wrap="square" rtlCol="0">
            <a:spAutoFit/>
          </a:bodyPr>
          <a:p>
            <a:r>
              <a:rPr lang="en-US" sz="2000" b="1"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Prediction Page:</a:t>
            </a:r>
            <a:endParaRPr lang="en-IN" altLang="en-US" sz="2000">
              <a:latin typeface="Arial" panose="020B0604020202020204" pitchFamily="34" charset="0"/>
              <a:cs typeface="Arial" panose="020B0604020202020204" pitchFamily="34" charset="0"/>
            </a:endParaRPr>
          </a:p>
        </p:txBody>
      </p:sp>
    </p:spTree>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152400"/>
            <a:ext cx="8594090" cy="990600"/>
          </a:xfrm>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PROJECT EXECUTION THROUGH SCREENSHOTS</a:t>
            </a:r>
            <a:endParaRPr lang="en-IN" altLang="en-US" sz="4445" b="1">
              <a:latin typeface="Times New Roman" panose="02020603050405020304" pitchFamily="18" charset="0"/>
              <a:cs typeface="Times New Roman" panose="02020603050405020304" pitchFamily="18" charset="0"/>
              <a:sym typeface="+mn-ea"/>
            </a:endParaRPr>
          </a:p>
        </p:txBody>
      </p:sp>
      <p:pic>
        <p:nvPicPr>
          <p:cNvPr id="5" name="Content Placeholder 4"/>
          <p:cNvPicPr>
            <a:picLocks noChangeAspect="1"/>
          </p:cNvPicPr>
          <p:nvPr>
            <p:ph sz="quarter" idx="1"/>
          </p:nvPr>
        </p:nvPicPr>
        <p:blipFill>
          <a:blip r:embed="rId1"/>
          <a:stretch>
            <a:fillRect/>
          </a:stretch>
        </p:blipFill>
        <p:spPr>
          <a:xfrm>
            <a:off x="914400" y="2514600"/>
            <a:ext cx="7693660" cy="2679065"/>
          </a:xfrm>
          <a:prstGeom prst="rect">
            <a:avLst/>
          </a:prstGeom>
        </p:spPr>
      </p:pic>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3" name="Text Box 2"/>
          <p:cNvSpPr txBox="1"/>
          <p:nvPr/>
        </p:nvSpPr>
        <p:spPr>
          <a:xfrm>
            <a:off x="774065" y="1870710"/>
            <a:ext cx="3375660" cy="398780"/>
          </a:xfrm>
          <a:prstGeom prst="rect">
            <a:avLst/>
          </a:prstGeom>
          <a:noFill/>
        </p:spPr>
        <p:txBody>
          <a:bodyPr wrap="square" rtlCol="0">
            <a:spAutoFit/>
          </a:bodyPr>
          <a:p>
            <a:r>
              <a:rPr lang="en-US" sz="2000" b="1"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Prediction Page:</a:t>
            </a:r>
            <a:endParaRPr lang="en-US" sz="200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600" y="152400"/>
            <a:ext cx="8521065" cy="990600"/>
          </a:xfrm>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PROJECT EXECUTION THROUGH SCREENSHOTS</a:t>
            </a:r>
            <a:endParaRPr lang="en-IN" altLang="en-US" sz="4445" b="1">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quarter" idx="1"/>
          </p:nvPr>
        </p:nvPicPr>
        <p:blipFill>
          <a:blip r:embed="rId1"/>
          <a:stretch>
            <a:fillRect/>
          </a:stretch>
        </p:blipFill>
        <p:spPr>
          <a:xfrm>
            <a:off x="1062990" y="2339975"/>
            <a:ext cx="7107555" cy="2731770"/>
          </a:xfrm>
          <a:prstGeom prst="rect">
            <a:avLst/>
          </a:prstGeom>
        </p:spPr>
      </p:pic>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3" name="Text Box 2"/>
          <p:cNvSpPr txBox="1"/>
          <p:nvPr/>
        </p:nvSpPr>
        <p:spPr>
          <a:xfrm>
            <a:off x="762000" y="1776730"/>
            <a:ext cx="3048000" cy="398780"/>
          </a:xfrm>
          <a:prstGeom prst="rect">
            <a:avLst/>
          </a:prstGeom>
          <a:noFill/>
        </p:spPr>
        <p:txBody>
          <a:bodyPr wrap="square" rtlCol="0">
            <a:spAutoFit/>
          </a:bodyPr>
          <a:p>
            <a:r>
              <a:rPr lang="en-US" sz="2000" b="1"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Results Page:</a:t>
            </a:r>
            <a:endParaRPr lang="en-US" sz="200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5270" y="228600"/>
            <a:ext cx="8641715" cy="990600"/>
          </a:xfrm>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PROJECT EXECUTION THROUGH SCREENSHOTS</a:t>
            </a:r>
            <a:endParaRPr lang="en-IN" altLang="en-US" sz="4445"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p>
            <a:pPr marL="0" indent="0">
              <a:buNone/>
            </a:pPr>
            <a:r>
              <a:rPr lang="en-US" sz="2000" b="1"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Tracking Page</a:t>
            </a:r>
            <a:r>
              <a:rPr lang="en-US" sz="2000"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a:t>
            </a:r>
            <a:endParaRPr lang="en-US" sz="2000" dirty="0">
              <a:effectLst/>
              <a:latin typeface="Times New Roman" panose="02020603050405020304" pitchFamily="18" charset="0"/>
              <a:ea typeface="Calibri" panose="020F0502020204030204"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fontScale="70000"/>
          </a:bodyPr>
          <a:p>
            <a:fld id="{B6F15528-21DE-4FAA-801E-634DDDAF4B2B}" type="slidenum">
              <a:rPr lang="en-US" smtClean="0"/>
            </a:fld>
            <a:endParaRPr lang="en-US"/>
          </a:p>
        </p:txBody>
      </p:sp>
      <p:pic>
        <p:nvPicPr>
          <p:cNvPr id="5" name="Picture 4"/>
          <p:cNvPicPr/>
          <p:nvPr/>
        </p:nvPicPr>
        <p:blipFill>
          <a:blip r:embed="rId1" cstate="print">
            <a:extLst>
              <a:ext uri="{28A0092B-C50C-407E-A947-70E740481C1C}">
                <a14:useLocalDpi xmlns:a14="http://schemas.microsoft.com/office/drawing/2010/main" val="0"/>
              </a:ext>
            </a:extLst>
          </a:blip>
          <a:srcRect t="9304" b="7415"/>
          <a:stretch>
            <a:fillRect/>
          </a:stretch>
        </p:blipFill>
        <p:spPr>
          <a:xfrm>
            <a:off x="872490" y="2381885"/>
            <a:ext cx="7139305" cy="3561715"/>
          </a:xfrm>
          <a:prstGeom prst="rect">
            <a:avLst/>
          </a:prstGeom>
        </p:spPr>
      </p:pic>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ABSTRACT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Women’s safety in public and private transportation remains a critical issue. The proposed system leverages GPS and machine learning to provide real-time monitoring and safety alerts during travel. The application tracks routes and monitors deviations from planned paths, sending emergency alerts to predefined contacts if necessary. Additionally, it integrates a crime rate analysis feature, utilizing a dataset of crime rates across Indian cities to inform users about safety levels in their location. The model uses the dataset to predict and display crime risk levels in real-time, enhancing situational awareness and personal security.</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Font typeface="Arial" panose="020B0604020202020204" pitchFamily="34" charset="0"/>
              <a:buNone/>
            </a:pP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Keywords:</a:t>
            </a:r>
            <a:r>
              <a:rPr lang="en-US" sz="2000" dirty="0">
                <a:latin typeface="Times New Roman" panose="02020603050405020304" pitchFamily="18" charset="0"/>
                <a:cs typeface="Times New Roman" panose="02020603050405020304" pitchFamily="18" charset="0"/>
              </a:rPr>
              <a:t> Women Safety, GPS Tracking, Crime Rate Analysis, Machine Learning, Real-Time Monitoring</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7640" y="228600"/>
            <a:ext cx="8598535" cy="990600"/>
          </a:xfrm>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PROJECT EXECUTION THROUGH SCREENSHOTS</a:t>
            </a:r>
            <a:endParaRPr lang="en-IN" altLang="en-US" sz="4445" b="1">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quarter" idx="1"/>
          </p:nvPr>
        </p:nvPicPr>
        <p:blipFill>
          <a:blip r:embed="rId1"/>
          <a:stretch>
            <a:fillRect/>
          </a:stretch>
        </p:blipFill>
        <p:spPr>
          <a:xfrm>
            <a:off x="1134110" y="2428240"/>
            <a:ext cx="7006590" cy="3152775"/>
          </a:xfrm>
          <a:prstGeom prst="rect">
            <a:avLst/>
          </a:prstGeom>
        </p:spPr>
      </p:pic>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
        <p:nvSpPr>
          <p:cNvPr id="3" name="Text Box 2"/>
          <p:cNvSpPr txBox="1"/>
          <p:nvPr/>
        </p:nvSpPr>
        <p:spPr>
          <a:xfrm>
            <a:off x="891540" y="1894205"/>
            <a:ext cx="3048000" cy="398780"/>
          </a:xfrm>
          <a:prstGeom prst="rect">
            <a:avLst/>
          </a:prstGeom>
          <a:noFill/>
        </p:spPr>
        <p:txBody>
          <a:bodyPr wrap="square" rtlCol="0">
            <a:spAutoFit/>
          </a:bodyPr>
          <a:p>
            <a:r>
              <a:rPr lang="en-US" sz="2000" b="1"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Destination Page:</a:t>
            </a:r>
            <a:endParaRPr lang="en-US" sz="200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1940" y="228600"/>
            <a:ext cx="8592820" cy="990600"/>
          </a:xfrm>
        </p:spPr>
        <p:txBody>
          <a:bodyPr>
            <a:normAutofit fontScale="90000"/>
          </a:bodyPr>
          <a:p>
            <a:r>
              <a:rPr lang="en-IN" altLang="en-US" sz="4445" b="1">
                <a:latin typeface="Times New Roman" panose="02020603050405020304" pitchFamily="18" charset="0"/>
                <a:cs typeface="Times New Roman" panose="02020603050405020304" pitchFamily="18" charset="0"/>
                <a:sym typeface="+mn-ea"/>
              </a:rPr>
              <a:t>PROJECT EXECUTION THROUGH SCREENSHOTS</a:t>
            </a:r>
            <a:endParaRPr lang="en-IN" altLang="en-US" sz="4445" b="1">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quarter" idx="1"/>
          </p:nvPr>
        </p:nvPicPr>
        <p:blipFill>
          <a:blip r:embed="rId1"/>
          <a:stretch>
            <a:fillRect/>
          </a:stretch>
        </p:blipFill>
        <p:spPr>
          <a:xfrm>
            <a:off x="1096010" y="2590800"/>
            <a:ext cx="6951345" cy="3307715"/>
          </a:xfrm>
          <a:prstGeom prst="rect">
            <a:avLst/>
          </a:prstGeom>
        </p:spPr>
      </p:pic>
      <p:sp>
        <p:nvSpPr>
          <p:cNvPr id="4" name="Slide Number Placeholder 3"/>
          <p:cNvSpPr>
            <a:spLocks noGrp="1"/>
          </p:cNvSpPr>
          <p:nvPr>
            <p:ph type="sldNum" sz="quarter" idx="12"/>
          </p:nvPr>
        </p:nvSpPr>
        <p:spPr/>
        <p:txBody>
          <a:bodyPr>
            <a:normAutofit fontScale="70000"/>
          </a:bodyPr>
          <a:p>
            <a:fld id="{B6F15528-21DE-4FAA-801E-634DDDAF4B2B}" type="slidenum">
              <a:rPr lang="en-US" smtClean="0"/>
            </a:fld>
            <a:endParaRPr lang="en-US"/>
          </a:p>
        </p:txBody>
      </p:sp>
      <p:sp>
        <p:nvSpPr>
          <p:cNvPr id="3" name="Text Box 2"/>
          <p:cNvSpPr txBox="1"/>
          <p:nvPr/>
        </p:nvSpPr>
        <p:spPr>
          <a:xfrm>
            <a:off x="381000" y="1828800"/>
            <a:ext cx="8125460" cy="398780"/>
          </a:xfrm>
          <a:prstGeom prst="rect">
            <a:avLst/>
          </a:prstGeom>
          <a:noFill/>
        </p:spPr>
        <p:txBody>
          <a:bodyPr wrap="square" rtlCol="0">
            <a:spAutoFit/>
          </a:bodyPr>
          <a:p>
            <a:pPr algn="just"/>
            <a:r>
              <a:rPr lang="en-US" sz="2000" b="1" dirty="0">
                <a:solidFill>
                  <a:srgbClr val="000000"/>
                </a:solidFill>
                <a:latin typeface="Times New Roman" panose="02020603050405020304" pitchFamily="18" charset="0"/>
                <a:ea typeface="Calibri" panose="020F0502020204030204" charset="0"/>
                <a:cs typeface="Times New Roman" panose="02020603050405020304" pitchFamily="18" charset="0"/>
                <a:sym typeface="+mn-ea"/>
              </a:rPr>
              <a:t>Route planning Page: </a:t>
            </a:r>
            <a:endParaRPr lang="en-US" sz="200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latin typeface="Times New Roman" panose="02020603050405020304" pitchFamily="18" charset="0"/>
                <a:cs typeface="Times New Roman" panose="02020603050405020304" pitchFamily="18" charset="0"/>
              </a:rPr>
              <a:t>CONCLUSION</a:t>
            </a:r>
            <a:endParaRPr lang="en-IN" altLang="en-US" sz="4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We proposed a crime risk prediction system that leverages location detection and machine learning to enhance women's safety. </a:t>
            </a:r>
            <a:endParaRPr lang="en-US" sz="2000"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By integrating OpenStreetMap for real-time location tracking and a trained ML model for crime analysis, our system provides users with risk assessments categorized as </a:t>
            </a:r>
            <a:r>
              <a:rPr lang="en-US" sz="2000" b="1" dirty="0">
                <a:latin typeface="Times New Roman" panose="02020603050405020304" pitchFamily="18" charset="0"/>
                <a:cs typeface="Times New Roman" panose="02020603050405020304" pitchFamily="18" charset="0"/>
                <a:sym typeface="+mn-ea"/>
              </a:rPr>
              <a:t>low, medium, or high</a:t>
            </a:r>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The web-based platform allows users to check crime risk without requiring manual data input, improving accessibility and usability. </a:t>
            </a:r>
            <a:endParaRPr lang="en-US" sz="2000"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Additionally, the incorporation of real-time crime data ensures up-to-date predictions, enabling proactive safety measures. </a:t>
            </a:r>
            <a:endParaRPr lang="en-US" alt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dirty="0">
                <a:latin typeface="Times New Roman" panose="02020603050405020304" pitchFamily="18" charset="0"/>
                <a:cs typeface="Times New Roman" panose="02020603050405020304" pitchFamily="18" charset="0"/>
                <a:sym typeface="+mn-ea"/>
              </a:rPr>
              <a:t>FUTURE ENHANCEMENT</a:t>
            </a:r>
            <a:endParaRPr lang="en-US" sz="40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quarter" idx="1"/>
          </p:nvPr>
        </p:nvSpPr>
        <p:spPr/>
        <p:txBody>
          <a:bodyPr>
            <a:normAutofit/>
          </a:bodyPr>
          <a:p>
            <a:pPr marL="0" indent="0">
              <a:buNone/>
            </a:pPr>
            <a:r>
              <a:rPr lang="en-US" altLang="en-US" sz="1780">
                <a:latin typeface="Times New Roman" panose="02020603050405020304" pitchFamily="18" charset="0"/>
                <a:cs typeface="Times New Roman" panose="02020603050405020304" pitchFamily="18" charset="0"/>
              </a:rPr>
              <a:t>This work lays a strong foundation for further research and development. Here are the proposed extensions:</a:t>
            </a:r>
            <a:endParaRPr lang="en-US" altLang="en-US" sz="1780">
              <a:latin typeface="Times New Roman" panose="02020603050405020304" pitchFamily="18" charset="0"/>
              <a:cs typeface="Times New Roman" panose="02020603050405020304" pitchFamily="18" charset="0"/>
            </a:endParaRPr>
          </a:p>
          <a:p>
            <a:pPr marL="0" indent="0">
              <a:buNone/>
            </a:pPr>
            <a:r>
              <a:rPr lang="en-US" altLang="en-US" sz="1780">
                <a:latin typeface="Times New Roman" panose="02020603050405020304" pitchFamily="18" charset="0"/>
                <a:cs typeface="Times New Roman" panose="02020603050405020304" pitchFamily="18" charset="0"/>
              </a:rPr>
              <a:t>1.Real-Time Crime Updates</a:t>
            </a:r>
            <a:endParaRPr lang="en-US" altLang="en-US" sz="178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1780">
                <a:latin typeface="Times New Roman" panose="02020603050405020304" pitchFamily="18" charset="0"/>
                <a:cs typeface="Times New Roman" panose="02020603050405020304" pitchFamily="18" charset="0"/>
              </a:rPr>
              <a:t>Integration with government portals or APIs to fetch live crime data.</a:t>
            </a:r>
            <a:endParaRPr lang="en-US" altLang="en-US" sz="1780">
              <a:latin typeface="Times New Roman" panose="02020603050405020304" pitchFamily="18" charset="0"/>
              <a:cs typeface="Times New Roman" panose="02020603050405020304" pitchFamily="18" charset="0"/>
            </a:endParaRPr>
          </a:p>
          <a:p>
            <a:pPr marL="0" indent="0">
              <a:buNone/>
            </a:pPr>
            <a:r>
              <a:rPr lang="en-US" altLang="en-US" sz="1780">
                <a:latin typeface="Times New Roman" panose="02020603050405020304" pitchFamily="18" charset="0"/>
                <a:cs typeface="Times New Roman" panose="02020603050405020304" pitchFamily="18" charset="0"/>
              </a:rPr>
              <a:t>2.Mobile App Version</a:t>
            </a:r>
            <a:endParaRPr lang="en-US" altLang="en-US" sz="178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1780">
                <a:latin typeface="Times New Roman" panose="02020603050405020304" pitchFamily="18" charset="0"/>
                <a:cs typeface="Times New Roman" panose="02020603050405020304" pitchFamily="18" charset="0"/>
              </a:rPr>
              <a:t>Deploying the system as an Android/iOS app with offline fallback support.</a:t>
            </a:r>
            <a:endParaRPr lang="en-US" altLang="en-US" sz="1780">
              <a:latin typeface="Times New Roman" panose="02020603050405020304" pitchFamily="18" charset="0"/>
              <a:cs typeface="Times New Roman" panose="02020603050405020304" pitchFamily="18" charset="0"/>
            </a:endParaRPr>
          </a:p>
          <a:p>
            <a:pPr marL="0" indent="0">
              <a:buNone/>
            </a:pPr>
            <a:r>
              <a:rPr lang="en-US" altLang="en-US" sz="1780">
                <a:latin typeface="Times New Roman" panose="02020603050405020304" pitchFamily="18" charset="0"/>
                <a:cs typeface="Times New Roman" panose="02020603050405020304" pitchFamily="18" charset="0"/>
              </a:rPr>
              <a:t>3.Crowdsourced Reporting</a:t>
            </a:r>
            <a:endParaRPr lang="en-US" altLang="en-US" sz="178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1780">
                <a:latin typeface="Times New Roman" panose="02020603050405020304" pitchFamily="18" charset="0"/>
                <a:cs typeface="Times New Roman" panose="02020603050405020304" pitchFamily="18" charset="0"/>
              </a:rPr>
              <a:t>Allow users to report incidents anonymously, enhancing community-based data collection.</a:t>
            </a:r>
            <a:endParaRPr lang="en-US" altLang="en-US" sz="1780">
              <a:latin typeface="Times New Roman" panose="02020603050405020304" pitchFamily="18" charset="0"/>
              <a:cs typeface="Times New Roman" panose="02020603050405020304" pitchFamily="18" charset="0"/>
            </a:endParaRPr>
          </a:p>
          <a:p>
            <a:pPr marL="0" indent="0">
              <a:buNone/>
            </a:pPr>
            <a:endParaRPr lang="en-US" altLang="en-US" sz="178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dirty="0">
                <a:latin typeface="Times New Roman" panose="02020603050405020304" pitchFamily="18" charset="0"/>
                <a:cs typeface="Times New Roman" panose="02020603050405020304" pitchFamily="18" charset="0"/>
                <a:sym typeface="+mn-ea"/>
              </a:rPr>
              <a:t>REFERENCES</a:t>
            </a:r>
            <a:endParaRPr lang="en-US" sz="4000"/>
          </a:p>
        </p:txBody>
      </p:sp>
      <p:sp>
        <p:nvSpPr>
          <p:cNvPr id="3" name="Content Placeholder 2"/>
          <p:cNvSpPr>
            <a:spLocks noGrp="1"/>
          </p:cNvSpPr>
          <p:nvPr>
            <p:ph sz="quarter" idx="1"/>
          </p:nvPr>
        </p:nvSpPr>
        <p:spPr/>
        <p:txBody>
          <a:bodyPr>
            <a:normAutofit fontScale="60000"/>
          </a:bodyPr>
          <a:p>
            <a:pPr marL="0" indent="0" algn="just">
              <a:buNone/>
            </a:pPr>
            <a:r>
              <a:rPr lang="en-IN" altLang="en-US" sz="2665">
                <a:latin typeface="Times New Roman" panose="02020603050405020304" pitchFamily="18" charset="0"/>
                <a:cs typeface="Times New Roman" panose="02020603050405020304" pitchFamily="18" charset="0"/>
              </a:rPr>
              <a:t>1.</a:t>
            </a:r>
            <a:r>
              <a:rPr lang="en-US" altLang="en-US" sz="2665">
                <a:latin typeface="Times New Roman" panose="02020603050405020304" pitchFamily="18" charset="0"/>
                <a:cs typeface="Times New Roman" panose="02020603050405020304" pitchFamily="18" charset="0"/>
              </a:rPr>
              <a:t>Choudhary, A., Jindal, A., &amp; Singh, P. (2021). Machine Learning Techniques for Crime Prediction and Classification: A Comparative Study. International Journal of Computer Applications.</a:t>
            </a:r>
            <a:endParaRPr lang="en-US" altLang="en-US" sz="2665">
              <a:latin typeface="Times New Roman" panose="02020603050405020304" pitchFamily="18" charset="0"/>
              <a:cs typeface="Times New Roman" panose="02020603050405020304" pitchFamily="18" charset="0"/>
            </a:endParaRPr>
          </a:p>
          <a:p>
            <a:pPr marL="0" indent="0" algn="just">
              <a:buNone/>
            </a:pPr>
            <a:r>
              <a:rPr lang="en-US" altLang="en-US" sz="2665">
                <a:latin typeface="Times New Roman" panose="02020603050405020304" pitchFamily="18" charset="0"/>
                <a:cs typeface="Times New Roman" panose="02020603050405020304" pitchFamily="18" charset="0"/>
              </a:rPr>
              <a:t>2.Kumar, S., &amp; Rani, M. (2022). A Review on Women Safety Apps and Crime Mapping Tools. Journal of Emerging Technologies and Innovative Research (JETIR).</a:t>
            </a:r>
            <a:endParaRPr lang="en-US" altLang="en-US" sz="2665">
              <a:latin typeface="Times New Roman" panose="02020603050405020304" pitchFamily="18" charset="0"/>
              <a:cs typeface="Times New Roman" panose="02020603050405020304" pitchFamily="18" charset="0"/>
            </a:endParaRPr>
          </a:p>
          <a:p>
            <a:pPr marL="0" indent="0" algn="just">
              <a:buNone/>
            </a:pPr>
            <a:r>
              <a:rPr lang="en-US" altLang="en-US" sz="2665">
                <a:latin typeface="Times New Roman" panose="02020603050405020304" pitchFamily="18" charset="0"/>
                <a:cs typeface="Times New Roman" panose="02020603050405020304" pitchFamily="18" charset="0"/>
              </a:rPr>
              <a:t>3.Patel, R., &amp; Shah, H. (2021). Crime Analysis using Machine Learning Algorithms. International Research Journal of Engineering and Technology (IRJET).</a:t>
            </a:r>
            <a:endParaRPr lang="en-US" altLang="en-US" sz="2665">
              <a:latin typeface="Times New Roman" panose="02020603050405020304" pitchFamily="18" charset="0"/>
              <a:cs typeface="Times New Roman" panose="02020603050405020304" pitchFamily="18" charset="0"/>
            </a:endParaRPr>
          </a:p>
          <a:p>
            <a:pPr marL="0" indent="0" algn="just">
              <a:buNone/>
            </a:pPr>
            <a:r>
              <a:rPr lang="en-US" altLang="en-US" sz="2665">
                <a:latin typeface="Times New Roman" panose="02020603050405020304" pitchFamily="18" charset="0"/>
                <a:cs typeface="Times New Roman" panose="02020603050405020304" pitchFamily="18" charset="0"/>
              </a:rPr>
              <a:t>4.Sharma, V., &amp; Jain, K. (2022). Smart Women Safety System Using GPS and Android App. International Journal of Scientific Research in Computer Science and Engineering.</a:t>
            </a:r>
            <a:endParaRPr lang="en-US" altLang="en-US" sz="2665">
              <a:latin typeface="Times New Roman" panose="02020603050405020304" pitchFamily="18" charset="0"/>
              <a:cs typeface="Times New Roman" panose="02020603050405020304" pitchFamily="18" charset="0"/>
            </a:endParaRPr>
          </a:p>
          <a:p>
            <a:pPr marL="0" indent="0" algn="just">
              <a:buNone/>
            </a:pPr>
            <a:r>
              <a:rPr lang="en-US" altLang="en-US" sz="2665">
                <a:latin typeface="Times New Roman" panose="02020603050405020304" pitchFamily="18" charset="0"/>
                <a:cs typeface="Times New Roman" panose="02020603050405020304" pitchFamily="18" charset="0"/>
              </a:rPr>
              <a:t>5.Prakash, M., &amp; Anjali, M. (2023). Crime Rate Analysis in India Using Machine Learning. Journal of Advanced Research in Dynamical and Control Systems.</a:t>
            </a:r>
            <a:endParaRPr lang="en-US" altLang="en-US" sz="2665">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jpg"/>
          <p:cNvPicPr>
            <a:picLocks noChangeAspect="1"/>
          </p:cNvPicPr>
          <p:nvPr/>
        </p:nvPicPr>
        <p:blipFill>
          <a:blip r:embed="rId1" cstate="print"/>
          <a:stretch>
            <a:fillRect/>
          </a:stretch>
        </p:blipFill>
        <p:spPr>
          <a:xfrm>
            <a:off x="1" y="0"/>
            <a:ext cx="9144000" cy="6858000"/>
          </a:xfrm>
          <a:prstGeom prst="rect">
            <a:avLst/>
          </a:prstGeom>
        </p:spPr>
      </p:pic>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33400" y="1600200"/>
            <a:ext cx="8382000" cy="4495800"/>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The rising incidents of crimes against women highlight the urgent need for innovative safety solutions. Safe Ride is a mobile application designed to ensure safer travel by:</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Providing route tracking with deviation alerts.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Sending emergency notifications to trusted contacts.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Displaying crime rates of cities using location data.</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Key Objectives: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 GPS for real-time route tracking.</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and display city-wise crime rates.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an ML model to predict high-risk areas based on historical crime data.</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 user-friendly interaction and proactive safety features.</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Literature Survey</a:t>
            </a:r>
            <a:endParaRPr lang="en-US" sz="4000" b="1"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sz="quarter" idx="1"/>
            <p:custDataLst>
              <p:tags r:id="rId1"/>
            </p:custDataLst>
          </p:nvPr>
        </p:nvGraphicFramePr>
        <p:xfrm>
          <a:off x="0" y="1475105"/>
          <a:ext cx="9161145" cy="6187440"/>
        </p:xfrm>
        <a:graphic>
          <a:graphicData uri="http://schemas.openxmlformats.org/drawingml/2006/table">
            <a:tbl>
              <a:tblPr firstRow="1" bandRow="1">
                <a:tableStyleId>{5C22544A-7EE6-4342-B048-85BDC9FD1C3A}</a:tableStyleId>
              </a:tblPr>
              <a:tblGrid>
                <a:gridCol w="716280"/>
                <a:gridCol w="1656715"/>
                <a:gridCol w="1365250"/>
                <a:gridCol w="1356995"/>
                <a:gridCol w="1959610"/>
                <a:gridCol w="2106295"/>
              </a:tblGrid>
              <a:tr h="567690">
                <a:tc>
                  <a:txBody>
                    <a:bodyPr/>
                    <a:p>
                      <a:pPr algn="ctr">
                        <a:buNone/>
                      </a:pPr>
                      <a:r>
                        <a:rPr lang="en-IN" altLang="en-US" sz="1600" dirty="0">
                          <a:latin typeface="Times New Roman" panose="02020603050405020304" pitchFamily="18" charset="0"/>
                          <a:cs typeface="Times New Roman" panose="02020603050405020304" pitchFamily="18" charset="0"/>
                        </a:rPr>
                        <a:t>S.NO</a:t>
                      </a:r>
                      <a:endParaRPr lang="en-I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IN" altLang="en-US" sz="1600" dirty="0">
                          <a:latin typeface="Times New Roman" panose="02020603050405020304" pitchFamily="18" charset="0"/>
                          <a:cs typeface="Times New Roman" panose="02020603050405020304" pitchFamily="18" charset="0"/>
                        </a:rPr>
                        <a:t>Title</a:t>
                      </a:r>
                      <a:endParaRPr lang="en-I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IN" altLang="en-US" sz="1600" dirty="0">
                          <a:latin typeface="Times New Roman" panose="02020603050405020304" pitchFamily="18" charset="0"/>
                          <a:cs typeface="Times New Roman" panose="02020603050405020304" pitchFamily="18" charset="0"/>
                        </a:rPr>
                        <a:t>Author</a:t>
                      </a:r>
                      <a:endParaRPr lang="en-I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IN" altLang="en-US" sz="1600" dirty="0">
                          <a:latin typeface="Times New Roman" panose="02020603050405020304" pitchFamily="18" charset="0"/>
                          <a:cs typeface="Times New Roman" panose="02020603050405020304" pitchFamily="18" charset="0"/>
                        </a:rPr>
                        <a:t>ML Model Used</a:t>
                      </a:r>
                      <a:endParaRPr lang="en-I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Techniques Used</a:t>
                      </a:r>
                      <a:endParaRPr lang="en-US" sz="1600" dirty="0">
                        <a:latin typeface="Times New Roman" panose="02020603050405020304" pitchFamily="18" charset="0"/>
                        <a:cs typeface="Times New Roman" panose="02020603050405020304" pitchFamily="18" charset="0"/>
                      </a:endParaRPr>
                    </a:p>
                  </a:txBody>
                  <a:tcPr/>
                </a:tc>
                <a:tc>
                  <a:txBody>
                    <a:bodyPr/>
                    <a:p>
                      <a:pPr algn="ctr">
                        <a:buNone/>
                      </a:pPr>
                      <a:r>
                        <a:rPr lang="en-IN" altLang="en-US" sz="1600" dirty="0">
                          <a:latin typeface="Times New Roman" panose="02020603050405020304" pitchFamily="18" charset="0"/>
                          <a:cs typeface="Times New Roman" panose="02020603050405020304" pitchFamily="18" charset="0"/>
                        </a:rPr>
                        <a:t>Accuracy</a:t>
                      </a:r>
                      <a:endParaRPr lang="en-IN" altLang="en-US" sz="1600" dirty="0">
                        <a:latin typeface="Times New Roman" panose="02020603050405020304" pitchFamily="18" charset="0"/>
                        <a:cs typeface="Times New Roman" panose="02020603050405020304" pitchFamily="18" charset="0"/>
                      </a:endParaRPr>
                    </a:p>
                  </a:txBody>
                  <a:tcPr/>
                </a:tc>
              </a:tr>
              <a:tr h="1350645">
                <a:tc>
                  <a:txBody>
                    <a:bodyPr/>
                    <a:p>
                      <a:pPr algn="ctr">
                        <a:buNone/>
                      </a:pPr>
                      <a:r>
                        <a:rPr lang="en-IN" sz="1400" b="0" dirty="0">
                          <a:latin typeface="Times New Roman" panose="02020603050405020304" pitchFamily="18" charset="0"/>
                          <a:cs typeface="Times New Roman" panose="02020603050405020304" pitchFamily="18" charset="0"/>
                        </a:rPr>
                        <a:t>1</a:t>
                      </a:r>
                      <a:endParaRPr lang="en-IN" sz="1400" b="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sym typeface="+mn-ea"/>
                        </a:rPr>
                        <a:t>Crime Rate Prediction using Machine Learning</a:t>
                      </a:r>
                      <a:endParaRPr lang="en-US" sz="1400" dirty="0">
                        <a:latin typeface="Times New Roman" panose="02020603050405020304" pitchFamily="18" charset="0"/>
                        <a:cs typeface="Times New Roman" panose="02020603050405020304" pitchFamily="18" charset="0"/>
                      </a:endParaRPr>
                    </a:p>
                    <a:p>
                      <a:pPr algn="l"/>
                      <a:endParaRPr lang="en-IN" altLang="en-US" sz="1400" b="0" dirty="0" err="1">
                        <a:latin typeface="Times New Roman" panose="02020603050405020304" pitchFamily="18" charset="0"/>
                        <a:cs typeface="Times New Roman" panose="02020603050405020304" pitchFamily="18" charset="0"/>
                      </a:endParaRPr>
                    </a:p>
                    <a:p>
                      <a:pPr algn="l"/>
                      <a:endParaRPr lang="en-IN" sz="1400" b="0" dirty="0">
                        <a:latin typeface="Times New Roman" panose="02020603050405020304" pitchFamily="18" charset="0"/>
                        <a:cs typeface="Times New Roman" panose="02020603050405020304" pitchFamily="18" charset="0"/>
                      </a:endParaRPr>
                    </a:p>
                  </a:txBody>
                  <a:tcPr/>
                </a:tc>
                <a:tc>
                  <a:txBody>
                    <a:bodyPr/>
                    <a:lstStyle/>
                    <a:p>
                      <a:pPr algn="ctr"/>
                      <a:r>
                        <a:rPr lang="en-IN" altLang="en-US" sz="1400" dirty="0" err="1">
                          <a:latin typeface="Times New Roman" panose="02020603050405020304" pitchFamily="18" charset="0"/>
                          <a:cs typeface="Times New Roman" panose="02020603050405020304" pitchFamily="18" charset="0"/>
                          <a:sym typeface="+mn-ea"/>
                        </a:rPr>
                        <a:t>P</a:t>
                      </a:r>
                      <a:r>
                        <a:rPr lang="en-US" sz="1400" dirty="0" err="1">
                          <a:latin typeface="Times New Roman" panose="02020603050405020304" pitchFamily="18" charset="0"/>
                          <a:cs typeface="Times New Roman" panose="02020603050405020304" pitchFamily="18" charset="0"/>
                          <a:sym typeface="+mn-ea"/>
                        </a:rPr>
                        <a:t>riyanshu</a:t>
                      </a:r>
                      <a:r>
                        <a:rPr lang="en-US" sz="1400" dirty="0">
                          <a:latin typeface="Times New Roman" panose="02020603050405020304" pitchFamily="18" charset="0"/>
                          <a:cs typeface="Times New Roman" panose="02020603050405020304" pitchFamily="18" charset="0"/>
                          <a:sym typeface="+mn-ea"/>
                        </a:rPr>
                        <a:t> Ladha, Nitya </a:t>
                      </a:r>
                      <a:r>
                        <a:rPr lang="en-US" sz="1400" dirty="0" err="1">
                          <a:latin typeface="Times New Roman" panose="02020603050405020304" pitchFamily="18" charset="0"/>
                          <a:cs typeface="Times New Roman" panose="02020603050405020304" pitchFamily="18" charset="0"/>
                          <a:sym typeface="+mn-ea"/>
                        </a:rPr>
                        <a:t>Patyal</a:t>
                      </a:r>
                      <a:endParaRPr lang="en-IN" sz="1400" b="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sym typeface="+mn-ea"/>
                        </a:rPr>
                        <a:t>K-Nearest Neighbor (KNN), Support Vector Machine (SVM), Decision Tree</a:t>
                      </a:r>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Classification algorithms applied to crime statistics and demographic data to categorize regions into high, medium, and low crime rates.</a:t>
                      </a:r>
                      <a:endParaRPr lang="en-US" sz="1400" dirty="0">
                        <a:latin typeface="Times New Roman" panose="02020603050405020304" pitchFamily="18" charset="0"/>
                        <a:cs typeface="Times New Roman" panose="02020603050405020304" pitchFamily="18" charset="0"/>
                      </a:endParaRPr>
                    </a:p>
                  </a:txBody>
                  <a:tcPr/>
                </a:tc>
                <a:tc>
                  <a:txBody>
                    <a:bodyPr/>
                    <a:p>
                      <a:pPr algn="ctr">
                        <a:buNone/>
                      </a:pPr>
                      <a:r>
                        <a:rPr lang="en-IN" altLang="en-US" sz="1400" dirty="0">
                          <a:latin typeface="Times New Roman" panose="02020603050405020304" pitchFamily="18" charset="0"/>
                          <a:cs typeface="Times New Roman" panose="02020603050405020304" pitchFamily="18" charset="0"/>
                        </a:rPr>
                        <a:t>No Specific</a:t>
                      </a:r>
                      <a:endParaRPr lang="en-IN" altLang="en-US" sz="1400" dirty="0">
                        <a:latin typeface="Times New Roman" panose="02020603050405020304" pitchFamily="18" charset="0"/>
                        <a:cs typeface="Times New Roman" panose="02020603050405020304" pitchFamily="18" charset="0"/>
                      </a:endParaRPr>
                    </a:p>
                    <a:p>
                      <a:pPr algn="ctr">
                        <a:buNone/>
                      </a:pPr>
                      <a:r>
                        <a:rPr lang="en-IN" altLang="en-US" sz="1400" dirty="0">
                          <a:latin typeface="Times New Roman" panose="02020603050405020304" pitchFamily="18" charset="0"/>
                          <a:cs typeface="Times New Roman" panose="02020603050405020304" pitchFamily="18" charset="0"/>
                        </a:rPr>
                        <a:t>accuracy.</a:t>
                      </a:r>
                      <a:endParaRPr lang="en-IN" altLang="en-US" sz="1400" dirty="0">
                        <a:latin typeface="Times New Roman" panose="02020603050405020304" pitchFamily="18" charset="0"/>
                        <a:cs typeface="Times New Roman" panose="02020603050405020304" pitchFamily="18" charset="0"/>
                      </a:endParaRPr>
                    </a:p>
                  </a:txBody>
                  <a:tcPr/>
                </a:tc>
              </a:tr>
              <a:tr h="1748790">
                <a:tc>
                  <a:txBody>
                    <a:bodyPr/>
                    <a:p>
                      <a:pPr algn="ctr">
                        <a:buNone/>
                      </a:pPr>
                      <a:r>
                        <a:rPr lang="en-IN" altLang="sv-SE" sz="1400" b="1" dirty="0">
                          <a:latin typeface="Times New Roman" panose="02020603050405020304" pitchFamily="18" charset="0"/>
                          <a:cs typeface="Times New Roman" panose="02020603050405020304" pitchFamily="18" charset="0"/>
                        </a:rPr>
                        <a:t>2</a:t>
                      </a:r>
                      <a:endParaRPr lang="en-IN" altLang="sv-SE" sz="1400" b="1"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sym typeface="+mn-ea"/>
                        </a:rPr>
                        <a:t>Ranking the Locations and Predicting Future Crime Occurrence by Retrieving News from Different Bangla Online Newspapers</a:t>
                      </a:r>
                      <a:endParaRPr lang="sv-SE" sz="1400" b="1" dirty="0">
                        <a:latin typeface="Times New Roman" panose="02020603050405020304" pitchFamily="18" charset="0"/>
                        <a:cs typeface="Times New Roman" panose="02020603050405020304" pitchFamily="18" charset="0"/>
                      </a:endParaRPr>
                    </a:p>
                  </a:txBody>
                  <a:tcPr/>
                </a:tc>
                <a:tc>
                  <a:txBody>
                    <a:bodyPr/>
                    <a:lstStyle/>
                    <a:p>
                      <a:pPr algn="ctr"/>
                      <a:r>
                        <a:rPr lang="sv-SE" sz="1400" dirty="0">
                          <a:latin typeface="Times New Roman" panose="02020603050405020304" pitchFamily="18" charset="0"/>
                          <a:cs typeface="Times New Roman" panose="02020603050405020304" pitchFamily="18" charset="0"/>
                          <a:sym typeface="+mn-ea"/>
                        </a:rPr>
                        <a:t>Jumman Hossain, Rajib Chandra Das, Md. Ruhul Amin, Md. Saiful Islam</a:t>
                      </a:r>
                      <a:endParaRPr lang="sv-SE" sz="1400" b="1"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sym typeface="+mn-ea"/>
                        </a:rPr>
                        <a:t>Naive Bayes Classifier</a:t>
                      </a:r>
                      <a:endParaRPr lang="en-IN"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Crawling crime data from online newspapers, keyword extraction, location finding algorithm, cosine similarity, and a custom crime prediction model.</a:t>
                      </a:r>
                      <a:endParaRPr lang="en-US" sz="1400" dirty="0">
                        <a:latin typeface="Times New Roman" panose="02020603050405020304" pitchFamily="18" charset="0"/>
                        <a:cs typeface="Times New Roman" panose="02020603050405020304" pitchFamily="18" charset="0"/>
                      </a:endParaRPr>
                    </a:p>
                  </a:txBody>
                  <a:tcPr/>
                </a:tc>
                <a:tc>
                  <a:txBody>
                    <a:bodyPr/>
                    <a:p>
                      <a:pPr algn="ctr">
                        <a:buNone/>
                      </a:pPr>
                      <a:r>
                        <a:rPr lang="en-US" altLang="en-US" sz="1600" dirty="0">
                          <a:latin typeface="Arial" panose="020B0604020202020204" pitchFamily="34" charset="0"/>
                          <a:cs typeface="Arial" panose="020B0604020202020204" pitchFamily="34" charset="0"/>
                        </a:rPr>
                        <a:t> </a:t>
                      </a:r>
                      <a:r>
                        <a:rPr lang="en-US" altLang="en-US" sz="1400" dirty="0">
                          <a:latin typeface="Times New Roman" panose="02020603050405020304" pitchFamily="18" charset="0"/>
                          <a:cs typeface="Times New Roman" panose="02020603050405020304" pitchFamily="18" charset="0"/>
                        </a:rPr>
                        <a:t>Studies using machine learning techniques on Bangla news have shown varying accuracies, ranging from around 75% to 90% for crime classification. </a:t>
                      </a:r>
                      <a:endParaRPr lang="en-US" altLang="en-US" sz="1400" dirty="0">
                        <a:latin typeface="Times New Roman" panose="02020603050405020304" pitchFamily="18" charset="0"/>
                        <a:cs typeface="Times New Roman" panose="02020603050405020304" pitchFamily="18" charset="0"/>
                      </a:endParaRPr>
                    </a:p>
                  </a:txBody>
                  <a:tcPr/>
                </a:tc>
              </a:tr>
              <a:tr h="1839595">
                <a:tc>
                  <a:txBody>
                    <a:bodyPr/>
                    <a:p>
                      <a:pPr algn="ctr">
                        <a:buNone/>
                      </a:pPr>
                      <a:r>
                        <a:rPr lang="en-IN" sz="1400" b="1" dirty="0">
                          <a:latin typeface="Times New Roman" panose="02020603050405020304" pitchFamily="18" charset="0"/>
                          <a:cs typeface="Times New Roman" panose="02020603050405020304" pitchFamily="18" charset="0"/>
                        </a:rPr>
                        <a:t>3</a:t>
                      </a:r>
                      <a:endParaRPr lang="en-IN" sz="1400" b="1"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sym typeface="+mn-ea"/>
                        </a:rPr>
                        <a:t>Crime Rate Prediction Using ML</a:t>
                      </a:r>
                      <a:endParaRPr lang="en-US" sz="1400" dirty="0">
                        <a:latin typeface="Times New Roman" panose="02020603050405020304" pitchFamily="18" charset="0"/>
                        <a:cs typeface="Times New Roman" panose="02020603050405020304" pitchFamily="18" charset="0"/>
                      </a:endParaRPr>
                    </a:p>
                    <a:p>
                      <a:pPr algn="l"/>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sym typeface="+mn-ea"/>
                        </a:rPr>
                        <a:t>Prajwal R</a:t>
                      </a:r>
                      <a:endParaRPr lang="en-IN" sz="1400" dirty="0">
                        <a:latin typeface="Times New Roman" panose="02020603050405020304" pitchFamily="18" charset="0"/>
                        <a:cs typeface="Times New Roman" panose="02020603050405020304" pitchFamily="18" charset="0"/>
                      </a:endParaRPr>
                    </a:p>
                    <a:p>
                      <a:pPr algn="ctr"/>
                      <a:endParaRPr lang="en-US" sz="1400" b="1"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sym typeface="+mn-ea"/>
                        </a:rPr>
                        <a:t>Statistical models using weighted moving average and functional statistics based on previous year's crime data for Indian states.</a:t>
                      </a:r>
                      <a:endParaRPr lang="en-US" sz="1400" b="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Machine learning algorithms applied to crime data to forecast crime rates in specific regions.</a:t>
                      </a:r>
                      <a:endParaRPr lang="en-US" sz="1400" dirty="0">
                        <a:latin typeface="Times New Roman" panose="02020603050405020304" pitchFamily="18" charset="0"/>
                        <a:cs typeface="Times New Roman" panose="02020603050405020304" pitchFamily="18" charset="0"/>
                      </a:endParaRPr>
                    </a:p>
                  </a:txBody>
                  <a:tcPr/>
                </a:tc>
                <a:tc>
                  <a:txBody>
                    <a:bodyPr/>
                    <a:p>
                      <a:pPr algn="ctr">
                        <a:buNone/>
                      </a:pPr>
                      <a:r>
                        <a:rPr lang="en-US" altLang="en-US" sz="1400" dirty="0">
                          <a:latin typeface="Times New Roman" panose="02020603050405020304" pitchFamily="18" charset="0"/>
                          <a:cs typeface="Times New Roman" panose="02020603050405020304" pitchFamily="18" charset="0"/>
                        </a:rPr>
                        <a:t>accuracy rates ranging from 39% to 9</a:t>
                      </a:r>
                      <a:r>
                        <a:rPr lang="en-IN" altLang="en-US" sz="1400" dirty="0">
                          <a:latin typeface="Times New Roman" panose="02020603050405020304" pitchFamily="18" charset="0"/>
                          <a:cs typeface="Times New Roman" panose="02020603050405020304" pitchFamily="18" charset="0"/>
                        </a:rPr>
                        <a:t>0%</a:t>
                      </a:r>
                      <a:endParaRPr lang="en-IN" alt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EXISTING SYSTEM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9890" y="1752600"/>
            <a:ext cx="8601710" cy="5350510"/>
          </a:xfrm>
        </p:spPr>
        <p:txBody>
          <a:bodyPr>
            <a:normAutofit/>
          </a:bodyPr>
          <a:lstStyle/>
          <a:p>
            <a:pPr marL="0" indent="0" algn="just">
              <a:lnSpc>
                <a:spcPct val="100000"/>
              </a:lnSpc>
              <a:buFont typeface="Arial" panose="020B0604020202020204" pitchFamily="34" charset="0"/>
              <a:buNone/>
            </a:pPr>
            <a:r>
              <a:rPr lang="en-US" sz="2000" b="1" u="sng" dirty="0">
                <a:latin typeface="Times New Roman" panose="02020603050405020304" pitchFamily="18" charset="0"/>
                <a:cs typeface="Times New Roman" panose="02020603050405020304" pitchFamily="18" charset="0"/>
              </a:rPr>
              <a:t>Current systems offer:</a:t>
            </a:r>
            <a:endParaRPr lang="en-US" sz="20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GPS tracking for navigation.</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SOS alerts with limited customization.</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General safety tips without localized insights.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Panic Buttons or SOS Alerts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Government crime data dashboards exist but are not integrated with real-time user location.</a:t>
            </a:r>
            <a:endParaRPr lang="en-US" alt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DISADVANTAGES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12648" y="1981200"/>
            <a:ext cx="8153400" cy="4495800"/>
          </a:xfrm>
        </p:spPr>
        <p:txBody>
          <a:bodyPr/>
          <a:lstStyle/>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Lack of crime rate analysis for locations.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prediction models for high-risk areas.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automation in emergency response mechanisms.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Usage of advanced AI features and Machine Learning Algorithms.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Sole reliance on manual inputs from users.</a:t>
            </a: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false alarm rates.</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US" sz="4000" b="1" dirty="0">
                <a:latin typeface="Times New Roman" panose="02020603050405020304" pitchFamily="18" charset="0"/>
                <a:cs typeface="Times New Roman" panose="02020603050405020304" pitchFamily="18" charset="0"/>
              </a:rPr>
              <a:t>PROPOSED SYSTEM</a:t>
            </a:r>
            <a:endParaRPr lang="en-US" sz="4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
          </p:nvPr>
        </p:nvSpPr>
        <p:spPr>
          <a:xfrm>
            <a:off x="612648" y="1905000"/>
            <a:ext cx="8153400" cy="4495800"/>
          </a:xfrm>
        </p:spPr>
        <p:txBody>
          <a:bodyPr>
            <a:normAutofit/>
          </a:bodyPr>
          <a:lstStyle/>
          <a:p>
            <a:pPr marL="0" indent="0" algn="just">
              <a:lnSpc>
                <a:spcPct val="100000"/>
              </a:lnSpc>
              <a:buNone/>
            </a:pPr>
            <a:r>
              <a:rPr lang="en-US" altLang="en-US" sz="2000" dirty="0">
                <a:latin typeface="Times New Roman" panose="02020603050405020304" pitchFamily="18" charset="0"/>
                <a:cs typeface="Times New Roman" panose="02020603050405020304" pitchFamily="18" charset="0"/>
              </a:rPr>
              <a:t>The Women Safety Crime Risk Prediction System is an AI-powered web application designed to enhance safety awareness for women by providing real-time risk levels based on their current location. The system gathers location data, fetches crime statistics, and uses a trained machine learning model to predict risk levels (Low, Medium, High). This ensures women can make informed decisions when traveling or moving through different areas.</a:t>
            </a: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95366" y="1981200"/>
            <a:ext cx="8153400" cy="4495800"/>
          </a:xfrm>
        </p:spPr>
        <p:txBody>
          <a:bodyPr>
            <a:normAutofit/>
          </a:bodyPr>
          <a:lstStyle/>
          <a:p>
            <a:pPr marL="0" indent="0" algn="just">
              <a:lnSpc>
                <a:spcPct val="100000"/>
              </a:lnSpc>
              <a:buFont typeface="Arial" panose="020B0604020202020204" pitchFamily="34" charset="0"/>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Women face significant safety concerns during travel, especially in unfamiliar areas. Traditional solutions lack real-time monitoring and fail to provide contextual information like crime rates. This project addresses the need for an integrated system combining route tracking with location-based safety insights.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transition>
    <p:split orient="vert"/>
  </p:transition>
</p:sld>
</file>

<file path=ppt/tags/tag1.xml><?xml version="1.0" encoding="utf-8"?>
<p:tagLst xmlns:p="http://schemas.openxmlformats.org/presentationml/2006/main">
  <p:tag name="TABLE_ENDDRAG_ORIGIN_RECT" val="721*502"/>
  <p:tag name="TABLE_ENDDRAG_RECT" val="0*116*721*50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13515</Words>
  <Application>WPS Slides</Application>
  <PresentationFormat>On-screen Show (4:3)</PresentationFormat>
  <Paragraphs>444</Paragraphs>
  <Slides>35</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SimSun</vt:lpstr>
      <vt:lpstr>Wingdings</vt:lpstr>
      <vt:lpstr>Wingdings</vt:lpstr>
      <vt:lpstr>Wingdings 2</vt:lpstr>
      <vt:lpstr>Times New Roman</vt:lpstr>
      <vt:lpstr>Tw Cen MT</vt:lpstr>
      <vt:lpstr>Microsoft YaHei</vt:lpstr>
      <vt:lpstr>Arial Unicode MS</vt:lpstr>
      <vt:lpstr>Calibri</vt:lpstr>
      <vt:lpstr>Median</vt:lpstr>
      <vt:lpstr>ENHANCING WOMEN SAFETY USING GPS AND REAL-TIME MONITORING USING MACHINE LEARNING</vt:lpstr>
      <vt:lpstr>OUTLINE</vt:lpstr>
      <vt:lpstr>ABSTRACT</vt:lpstr>
      <vt:lpstr>INTRODUCTION</vt:lpstr>
      <vt:lpstr>Literature Survey</vt:lpstr>
      <vt:lpstr>EXISTING SYSTEM</vt:lpstr>
      <vt:lpstr>DISADVANTAGES</vt:lpstr>
      <vt:lpstr> PROPOSED SYSTEM</vt:lpstr>
      <vt:lpstr>PROBLEM STATEMENT</vt:lpstr>
      <vt:lpstr>SYSTEM ARCHITECTURE</vt:lpstr>
      <vt:lpstr>ADVANTAGES</vt:lpstr>
      <vt:lpstr>SYSTEM REQUIREMENTS</vt:lpstr>
      <vt:lpstr>SOFTWARE REQUIREMENTS</vt:lpstr>
      <vt:lpstr>MODULES FOR EWS-GPS&amp;ML</vt:lpstr>
      <vt:lpstr>PSEUDO CODE FOR EWS-GPS&amp;ML</vt:lpstr>
      <vt:lpstr>SOFTWARE ARCHITECTURE WITH UML DIAGRAMS</vt:lpstr>
      <vt:lpstr>SOFTWARE ARCHITECTURE                     (USECASE DIAGRAM)</vt:lpstr>
      <vt:lpstr>SOFTWARE ARCHITECTURE                     (CLASS DIAGRAM)</vt:lpstr>
      <vt:lpstr>SOFTWARE ARCHITECTURE                     (SEQUENCE DIAGRAM)</vt:lpstr>
      <vt:lpstr>SOFTWARE ARCHITECTURE                     (COLLABORATION DIAGRAM)</vt:lpstr>
      <vt:lpstr>SOFTWARE ARCHITECTURE                     (STATE MACHINE DIAGRAM)</vt:lpstr>
      <vt:lpstr>SOFTWARE ARCHITECTURE                     (ACTIVITY DIAGRAM)</vt:lpstr>
      <vt:lpstr>SOFTWARE ARCHITECTURE                     (COMPONENT DIAGRAM)</vt:lpstr>
      <vt:lpstr>SOFTWARE ARCHITECTURE                     (DEPLOYMENT DIAGRAM)</vt:lpstr>
      <vt:lpstr>PROJECT EXECUTION THROUGH SCREENSHOTS</vt:lpstr>
      <vt:lpstr>PROJECT EXECUTION THROUGH SCREENSHOTS</vt:lpstr>
      <vt:lpstr>PROJECT EXECUTION THROUGH SCREENSHOTS</vt:lpstr>
      <vt:lpstr>PROJECT EXECUTION THROUGH SCREENSHOTS</vt:lpstr>
      <vt:lpstr>PROJECT EXECUTION THROUGH SCREENSHOTS</vt:lpstr>
      <vt:lpstr>PROJECT EXECUTION THROUGH SCREENSHOTS</vt:lpstr>
      <vt:lpstr>PROJECT EXECUTION THROUGH SCREENSHOTS</vt:lpstr>
      <vt:lpstr>CONCLUSION</vt:lpstr>
      <vt:lpstr>FUTURE ENHANCEMENT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 Secure Multi-Owner Data Sharing for Dynamic Groups in the Cloud</dc:title>
  <dc:creator>MSM Technologies</dc:creator>
  <cp:lastModifiedBy>Bhavya sree</cp:lastModifiedBy>
  <cp:revision>350</cp:revision>
  <dcterms:created xsi:type="dcterms:W3CDTF">2006-08-16T00:00:00Z</dcterms:created>
  <dcterms:modified xsi:type="dcterms:W3CDTF">2025-04-20T05:27:58Z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32FA96B29BBB4990814AAA3D30FA8E27_12</vt:lpwstr>
  </property>
  <property fmtid="{D5CDD505-2E9C-101B-9397-08002B2CF9AE}" pid="3" name="KSOProductBuildVer">
    <vt:lpwstr>1033-12.2.0.20795</vt:lpwstr>
  </property>
</Properties>
</file>