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8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80" d="100"/>
          <a:sy n="8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285597"/>
            <a:ext cx="7766936" cy="1646302"/>
          </a:xfrm>
        </p:spPr>
        <p:txBody>
          <a:bodyPr/>
          <a:lstStyle/>
          <a:p>
            <a:r>
              <a:rPr lang="es-MX" dirty="0" smtClean="0"/>
              <a:t>SERVICIO BIBLIOGRÁFICO </a:t>
            </a:r>
            <a:r>
              <a:rPr lang="es-MX" dirty="0" smtClean="0"/>
              <a:t>AUTOMAMIZADO </a:t>
            </a:r>
            <a:r>
              <a:rPr lang="es-MX" dirty="0" smtClean="0"/>
              <a:t>DE LA BIBLIOTECA FIIS-UNI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1920" y="2931899"/>
            <a:ext cx="7766936" cy="1096899"/>
          </a:xfrm>
        </p:spPr>
        <p:txBody>
          <a:bodyPr>
            <a:normAutofit/>
          </a:bodyPr>
          <a:lstStyle/>
          <a:p>
            <a:r>
              <a:rPr lang="es-MX" sz="2000" dirty="0" smtClean="0">
                <a:solidFill>
                  <a:schemeClr val="tx1"/>
                </a:solidFill>
              </a:rPr>
              <a:t>ENTREGABLE 1 – GRUPO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507067" y="364047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dirty="0" smtClean="0">
                <a:solidFill>
                  <a:schemeClr val="accent2"/>
                </a:solidFill>
              </a:rPr>
              <a:t>GRUPO: </a:t>
            </a:r>
            <a:r>
              <a:rPr lang="es-PE" b="1" dirty="0" smtClean="0">
                <a:solidFill>
                  <a:schemeClr val="tx1"/>
                </a:solidFill>
              </a:rPr>
              <a:t>Grupo 5 </a:t>
            </a:r>
          </a:p>
          <a:p>
            <a:pPr algn="l"/>
            <a:r>
              <a:rPr lang="es-PE" dirty="0" smtClean="0">
                <a:solidFill>
                  <a:schemeClr val="accent2"/>
                </a:solidFill>
              </a:rPr>
              <a:t>ALUMNOS:</a:t>
            </a:r>
          </a:p>
          <a:p>
            <a:pPr algn="l"/>
            <a:r>
              <a:rPr lang="es-PE" b="1" dirty="0" smtClean="0">
                <a:solidFill>
                  <a:schemeClr val="tx1"/>
                </a:solidFill>
              </a:rPr>
              <a:t>Contreras Vidal Alexander                        	20162539G</a:t>
            </a:r>
            <a:br>
              <a:rPr lang="es-PE" b="1" dirty="0" smtClean="0">
                <a:solidFill>
                  <a:schemeClr val="tx1"/>
                </a:solidFill>
              </a:rPr>
            </a:br>
            <a:r>
              <a:rPr lang="es-PE" b="1" dirty="0" err="1" smtClean="0">
                <a:solidFill>
                  <a:schemeClr val="tx1"/>
                </a:solidFill>
              </a:rPr>
              <a:t>Cusquisiban</a:t>
            </a:r>
            <a:r>
              <a:rPr lang="es-PE" b="1" dirty="0" smtClean="0">
                <a:solidFill>
                  <a:schemeClr val="tx1"/>
                </a:solidFill>
              </a:rPr>
              <a:t> </a:t>
            </a:r>
            <a:r>
              <a:rPr lang="es-PE" b="1" dirty="0" err="1" smtClean="0">
                <a:solidFill>
                  <a:schemeClr val="tx1"/>
                </a:solidFill>
              </a:rPr>
              <a:t>Huallpa</a:t>
            </a:r>
            <a:r>
              <a:rPr lang="es-PE" b="1" dirty="0" smtClean="0">
                <a:solidFill>
                  <a:schemeClr val="tx1"/>
                </a:solidFill>
              </a:rPr>
              <a:t> Edwin 				20161273C </a:t>
            </a:r>
            <a:br>
              <a:rPr lang="es-PE" b="1" dirty="0" smtClean="0">
                <a:solidFill>
                  <a:schemeClr val="tx1"/>
                </a:solidFill>
              </a:rPr>
            </a:br>
            <a:r>
              <a:rPr lang="es-PE" b="1" dirty="0" smtClean="0">
                <a:solidFill>
                  <a:schemeClr val="tx1"/>
                </a:solidFill>
              </a:rPr>
              <a:t>Moreno </a:t>
            </a:r>
            <a:r>
              <a:rPr lang="es-PE" b="1" dirty="0" err="1" smtClean="0">
                <a:solidFill>
                  <a:schemeClr val="tx1"/>
                </a:solidFill>
              </a:rPr>
              <a:t>Guadamur</a:t>
            </a:r>
            <a:r>
              <a:rPr lang="es-PE" b="1" dirty="0" smtClean="0">
                <a:solidFill>
                  <a:schemeClr val="tx1"/>
                </a:solidFill>
              </a:rPr>
              <a:t> Juan José                    	20152603D</a:t>
            </a:r>
            <a:br>
              <a:rPr lang="es-PE" b="1" dirty="0" smtClean="0">
                <a:solidFill>
                  <a:schemeClr val="tx1"/>
                </a:solidFill>
              </a:rPr>
            </a:br>
            <a:r>
              <a:rPr lang="es-PE" b="1" dirty="0" err="1" smtClean="0">
                <a:solidFill>
                  <a:schemeClr val="tx1"/>
                </a:solidFill>
              </a:rPr>
              <a:t>Kenji</a:t>
            </a:r>
            <a:r>
              <a:rPr lang="es-PE" b="1" dirty="0" smtClean="0">
                <a:solidFill>
                  <a:schemeClr val="tx1"/>
                </a:solidFill>
              </a:rPr>
              <a:t> Armando </a:t>
            </a:r>
            <a:r>
              <a:rPr lang="es-PE" b="1" dirty="0" err="1" smtClean="0">
                <a:solidFill>
                  <a:schemeClr val="tx1"/>
                </a:solidFill>
              </a:rPr>
              <a:t>Mucching</a:t>
            </a:r>
            <a:r>
              <a:rPr lang="es-PE" b="1" dirty="0" smtClean="0">
                <a:solidFill>
                  <a:schemeClr val="tx1"/>
                </a:solidFill>
              </a:rPr>
              <a:t> Vidal 			20162562I</a:t>
            </a:r>
            <a:br>
              <a:rPr lang="es-PE" b="1" dirty="0" smtClean="0">
                <a:solidFill>
                  <a:schemeClr val="tx1"/>
                </a:solidFill>
              </a:rPr>
            </a:br>
            <a:r>
              <a:rPr lang="es-PE" b="1" dirty="0" smtClean="0">
                <a:solidFill>
                  <a:schemeClr val="tx1"/>
                </a:solidFill>
              </a:rPr>
              <a:t>Rodríguez Chunga, Luis </a:t>
            </a:r>
            <a:r>
              <a:rPr lang="es-PE" b="1" dirty="0" err="1" smtClean="0">
                <a:solidFill>
                  <a:schemeClr val="tx1"/>
                </a:solidFill>
              </a:rPr>
              <a:t>Angel</a:t>
            </a:r>
            <a:r>
              <a:rPr lang="es-PE" b="1" dirty="0" smtClean="0">
                <a:solidFill>
                  <a:schemeClr val="tx1"/>
                </a:solidFill>
              </a:rPr>
              <a:t> 			20161084F</a:t>
            </a:r>
            <a:br>
              <a:rPr lang="es-PE" b="1" dirty="0" smtClean="0">
                <a:solidFill>
                  <a:schemeClr val="tx1"/>
                </a:solidFill>
              </a:rPr>
            </a:br>
            <a:r>
              <a:rPr lang="es-PE" b="1" dirty="0" smtClean="0">
                <a:solidFill>
                  <a:schemeClr val="tx1"/>
                </a:solidFill>
              </a:rPr>
              <a:t>Varillas </a:t>
            </a:r>
            <a:r>
              <a:rPr lang="es-PE" b="1" dirty="0" err="1" smtClean="0">
                <a:solidFill>
                  <a:schemeClr val="tx1"/>
                </a:solidFill>
              </a:rPr>
              <a:t>Lopez</a:t>
            </a:r>
            <a:r>
              <a:rPr lang="es-PE" b="1" dirty="0" smtClean="0">
                <a:solidFill>
                  <a:schemeClr val="tx1"/>
                </a:solidFill>
              </a:rPr>
              <a:t>, Manuel </a:t>
            </a:r>
            <a:r>
              <a:rPr lang="es-PE" b="1" dirty="0" err="1" smtClean="0">
                <a:solidFill>
                  <a:schemeClr val="tx1"/>
                </a:solidFill>
              </a:rPr>
              <a:t>Ysrrael</a:t>
            </a:r>
            <a:r>
              <a:rPr lang="es-PE" b="1" dirty="0" smtClean="0">
                <a:solidFill>
                  <a:schemeClr val="tx1"/>
                </a:solidFill>
              </a:rPr>
              <a:t>                   	20164074A</a:t>
            </a:r>
            <a:r>
              <a:rPr lang="es-PE" dirty="0" smtClean="0">
                <a:solidFill>
                  <a:schemeClr val="tx1"/>
                </a:solidFill>
              </a:rPr>
              <a:t/>
            </a:r>
            <a:br>
              <a:rPr lang="es-PE" dirty="0" smtClean="0">
                <a:solidFill>
                  <a:schemeClr val="tx1"/>
                </a:solidFill>
              </a:rPr>
            </a:b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8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021" y="1270000"/>
            <a:ext cx="8987154" cy="5192351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 dirty="0" smtClean="0"/>
              <a:t>DIAGRAMA DE CASOS DE USO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5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USO: CU001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7609"/>
            <a:ext cx="4693745" cy="51697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79" y="1557609"/>
            <a:ext cx="4693745" cy="51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USO: CU002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05132"/>
            <a:ext cx="4533900" cy="515692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234" y="1505131"/>
            <a:ext cx="4363840" cy="51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USO: CU003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3975"/>
            <a:ext cx="4572000" cy="53119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34" y="1323975"/>
            <a:ext cx="4572000" cy="531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USO: CU004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7933"/>
            <a:ext cx="4572000" cy="52079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34" y="1427933"/>
            <a:ext cx="4562475" cy="52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USO: CU005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1440"/>
            <a:ext cx="4543425" cy="52727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759" y="1361441"/>
            <a:ext cx="4543425" cy="52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USO: CU006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7564"/>
            <a:ext cx="4552950" cy="53006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284" y="1387565"/>
            <a:ext cx="4533900" cy="530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MATRIZ DE TRAZABILIDAD DE RF Y CU</a:t>
            </a:r>
            <a:endParaRPr lang="en-US" dirty="0"/>
          </a:p>
        </p:txBody>
      </p:sp>
      <p:pic>
        <p:nvPicPr>
          <p:cNvPr id="4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7334" y="1930400"/>
            <a:ext cx="5445431" cy="3895634"/>
          </a:xfrm>
          <a:prstGeom prst="rect">
            <a:avLst/>
          </a:prstGeom>
          <a:ln/>
        </p:spPr>
      </p:pic>
      <p:pic>
        <p:nvPicPr>
          <p:cNvPr id="5" name="image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22765" y="1930400"/>
            <a:ext cx="3151237" cy="385644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514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MATRIZ DE TRAZABILIDAD DE RF Y CU</a:t>
            </a:r>
            <a:endParaRPr lang="en-US" dirty="0"/>
          </a:p>
        </p:txBody>
      </p:sp>
      <p:pic>
        <p:nvPicPr>
          <p:cNvPr id="13314" name="Picture 2" descr="https://lh3.googleusercontent.com/m6xefNl-ogE8TxmymutQrBoEkc90Vmh3yGve8lb6fUPdTGjEh9oe_P-roHXF0ZejUQcFSpzNhpH6Avz91c1dt_nvjQB5tiJ5usZJLPr_R7rp2vteZb4RlKJfmPpAusiOX1TcvF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707592"/>
            <a:ext cx="8596668" cy="298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4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PROTOTIPOS: P0 Y P1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90650"/>
            <a:ext cx="4819650" cy="533672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984" y="1390649"/>
            <a:ext cx="4791075" cy="53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4887443" cy="3880773"/>
          </a:xfrm>
        </p:spPr>
        <p:txBody>
          <a:bodyPr/>
          <a:lstStyle/>
          <a:p>
            <a:pPr algn="just"/>
            <a:r>
              <a:rPr lang="es-MX" dirty="0"/>
              <a:t>Al hacer uso de los servicios de la biblioteca en nuestra facultad (FIIS-UNI), encontramos diversas dificultades en lo que respecta al préstamo de libros, ya sea en sala (en el mismo local) o a domicilio. Se observa que se usan papeles de una manera ineficiente, generando gastos innecesarios de recursos. Además, el servicio de préstamo, al ser atendido por alguna persona, genera demoras que podrían evitarse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r>
              <a:rPr lang="es-MX" dirty="0"/>
              <a:t/>
            </a:r>
            <a:br>
              <a:rPr lang="es-MX" dirty="0"/>
            </a:br>
            <a:endParaRPr lang="en-US" dirty="0"/>
          </a:p>
        </p:txBody>
      </p:sp>
      <p:pic>
        <p:nvPicPr>
          <p:cNvPr id="1026" name="Picture 2" descr="Resultado de imagen para biblioteca fiis u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20" y="2160589"/>
            <a:ext cx="4767943" cy="31821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8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PROTOTIPOS: P2 Y P3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41449"/>
            <a:ext cx="4752975" cy="52728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09" y="1441449"/>
            <a:ext cx="4800600" cy="527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PROTOTIPOS: P4 Y P5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4772025" cy="52353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359" y="1270000"/>
            <a:ext cx="4791075" cy="52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PROTOTIPOS: P6 Y P7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1"/>
            <a:ext cx="4819650" cy="53136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984" y="1270001"/>
            <a:ext cx="4791075" cy="53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PROTOTIPOS: P8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4800600" cy="52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72" y="156754"/>
            <a:ext cx="8596668" cy="64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661987"/>
            <a:ext cx="76581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CLIENTES Y USUARIOS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Organigrama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78" y="1930400"/>
            <a:ext cx="5258344" cy="456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PROCESOS AS-IS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Proceso de préstamos</a:t>
            </a:r>
            <a:endParaRPr lang="en-US" dirty="0"/>
          </a:p>
        </p:txBody>
      </p:sp>
      <p:pic>
        <p:nvPicPr>
          <p:cNvPr id="3074" name="Picture 2" descr="https://lh3.googleusercontent.com/QQX6j-X4adT0tlMvDWIYkRdeabOiOj0Ou4FqjhKnbgOsarWkW1_OnXNU71jFjLxxx_0MsUTNNF_6ZVLi4qbVKbRKVRtsnb0P8DgnGIMdhDGz69o-MIa5rvOYBBWDvdYU9Bjjx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08" y="2593857"/>
            <a:ext cx="8304894" cy="357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PROCESOS AS-IS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Proceso de devolución</a:t>
            </a:r>
            <a:endParaRPr lang="en-US" dirty="0"/>
          </a:p>
        </p:txBody>
      </p:sp>
      <p:pic>
        <p:nvPicPr>
          <p:cNvPr id="4098" name="Picture 2" descr="https://lh4.googleusercontent.com/fPg62nnog0YZrewyZMNxliJTLcFXPqwmJ3ZeW30wv7sHS2ocQnrYH6UpzScMsRv2Gh9dle57hMIffkM7BFC7BGqXaNKU7H7hxdFxUC6UTlmX2XuQJb_IV75Gn96fxT25-5ElBZR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619429"/>
            <a:ext cx="8479729" cy="38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4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NEGOCIO</a:t>
            </a:r>
            <a:endParaRPr lang="en-US" dirty="0"/>
          </a:p>
        </p:txBody>
      </p:sp>
      <p:pic>
        <p:nvPicPr>
          <p:cNvPr id="5122" name="Picture 2" descr="https://lh3.googleusercontent.com/geFMNh1KM4b56-ETs_SrNex0OMNvqB_ATEaeObBFaLUgmLUhNWeP6OUUl2U3BFB0cdtpc7Mveumk0YejNu71JNtd1CsAC6HhM5OP8LnAgV7moawpHHYPP-D4XC5TwH8zr0nttQ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40" y="1930400"/>
            <a:ext cx="7453656" cy="44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8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CONCEPTUAL</a:t>
            </a:r>
            <a:endParaRPr lang="en-US" dirty="0"/>
          </a:p>
        </p:txBody>
      </p:sp>
      <p:pic>
        <p:nvPicPr>
          <p:cNvPr id="6146" name="Picture 2" descr="https://lh3.googleusercontent.com/Y2Fhz8t1q4kdMcph0V04YI7GNG5b4eW79DYw1u7ckxL6J35_Yn8jj5J3lJQxF8hlIKzhgABHLul_GvXx6alWyQM8aXAuaTR7yeFT1Ql-DroGAEmqwMb95MljlAV38UpuLBg2VNS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62" y="1581612"/>
            <a:ext cx="5410200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0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FUNCIONALES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633577"/>
              </p:ext>
            </p:extLst>
          </p:nvPr>
        </p:nvGraphicFramePr>
        <p:xfrm>
          <a:off x="2847289" y="1930400"/>
          <a:ext cx="4938173" cy="4744719"/>
        </p:xfrm>
        <a:graphic>
          <a:graphicData uri="http://schemas.openxmlformats.org/drawingml/2006/table">
            <a:tbl>
              <a:tblPr/>
              <a:tblGrid>
                <a:gridCol w="780822">
                  <a:extLst>
                    <a:ext uri="{9D8B030D-6E8A-4147-A177-3AD203B41FA5}">
                      <a16:colId xmlns:a16="http://schemas.microsoft.com/office/drawing/2014/main" val="2530295988"/>
                    </a:ext>
                  </a:extLst>
                </a:gridCol>
                <a:gridCol w="1382267">
                  <a:extLst>
                    <a:ext uri="{9D8B030D-6E8A-4147-A177-3AD203B41FA5}">
                      <a16:colId xmlns:a16="http://schemas.microsoft.com/office/drawing/2014/main" val="1678259745"/>
                    </a:ext>
                  </a:extLst>
                </a:gridCol>
                <a:gridCol w="2775084">
                  <a:extLst>
                    <a:ext uri="{9D8B030D-6E8A-4147-A177-3AD203B41FA5}">
                      <a16:colId xmlns:a16="http://schemas.microsoft.com/office/drawing/2014/main" val="3687232725"/>
                    </a:ext>
                  </a:extLst>
                </a:gridCol>
              </a:tblGrid>
              <a:tr h="3334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Número</a:t>
                      </a:r>
                      <a:endParaRPr lang="en-US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Requerimiento</a:t>
                      </a:r>
                      <a:endParaRPr lang="en-US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  <a:endParaRPr lang="en-US" sz="1500" dirty="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10044"/>
                  </a:ext>
                </a:extLst>
              </a:tr>
              <a:tr h="8207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RF01</a:t>
                      </a:r>
                      <a:endParaRPr lang="en-US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Realizar consulta</a:t>
                      </a:r>
                      <a:endParaRPr lang="en-US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debe permitir al cliente realizar consultas del stock, nombre del autor, nombre del título, edición ,etc.</a:t>
                      </a:r>
                      <a:endParaRPr lang="es-MX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330538"/>
                  </a:ext>
                </a:extLst>
              </a:tr>
              <a:tr h="6540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RF02</a:t>
                      </a:r>
                      <a:endParaRPr lang="en-US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Registrar orden de  reserva</a:t>
                      </a:r>
                      <a:endParaRPr lang="en-US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le permite al cliente registrar  una orden de reserva, la cual tendrá un tiempo estimado.</a:t>
                      </a:r>
                      <a:endParaRPr lang="es-MX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636529"/>
                  </a:ext>
                </a:extLst>
              </a:tr>
              <a:tr h="9745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RF03</a:t>
                      </a:r>
                      <a:endParaRPr lang="en-US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Registro de préstamo de libro</a:t>
                      </a:r>
                      <a:endParaRPr lang="es-MX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MX" sz="15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debe permitir al bibliotecario registrar un préstamo de libro  para la generación del ticket</a:t>
                      </a:r>
                      <a:endParaRPr lang="es-MX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746682"/>
                  </a:ext>
                </a:extLst>
              </a:tr>
              <a:tr h="6540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RF04</a:t>
                      </a:r>
                      <a:endParaRPr lang="en-US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Registro de Devolución de libro</a:t>
                      </a:r>
                      <a:endParaRPr lang="es-MX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debe permitir al bibliotecario registrar la devolución del libro  para actualizar el stock.</a:t>
                      </a:r>
                      <a:endParaRPr lang="es-MX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58310"/>
                  </a:ext>
                </a:extLst>
              </a:tr>
              <a:tr h="6540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RF05</a:t>
                      </a:r>
                      <a:endParaRPr lang="en-US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Registro de cliente</a:t>
                      </a:r>
                      <a:endParaRPr lang="en-US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permitirá registrar al cliente para que este pueda ingresar al sistema.</a:t>
                      </a:r>
                      <a:endParaRPr lang="es-MX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689637"/>
                  </a:ext>
                </a:extLst>
              </a:tr>
              <a:tr h="6540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Rf06</a:t>
                      </a:r>
                      <a:endParaRPr lang="en-US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Autentificación de Usuario</a:t>
                      </a:r>
                      <a:endParaRPr lang="en-US" sz="150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debe permitir al cliente autenticarse mediante su usuario y su contraseña</a:t>
                      </a:r>
                      <a:endParaRPr lang="es-MX" sz="1500" dirty="0">
                        <a:effectLst/>
                      </a:endParaRPr>
                    </a:p>
                  </a:txBody>
                  <a:tcPr marL="41961" marR="41961" marT="52452" marB="52452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7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4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REQUERIMIENTOS  </a:t>
            </a:r>
            <a:r>
              <a:rPr lang="es-MX" dirty="0" smtClean="0"/>
              <a:t>NO FUNCIONALES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043211"/>
              </p:ext>
            </p:extLst>
          </p:nvPr>
        </p:nvGraphicFramePr>
        <p:xfrm>
          <a:off x="2087293" y="1930400"/>
          <a:ext cx="5776750" cy="4510741"/>
        </p:xfrm>
        <a:graphic>
          <a:graphicData uri="http://schemas.openxmlformats.org/drawingml/2006/table">
            <a:tbl>
              <a:tblPr/>
              <a:tblGrid>
                <a:gridCol w="943664">
                  <a:extLst>
                    <a:ext uri="{9D8B030D-6E8A-4147-A177-3AD203B41FA5}">
                      <a16:colId xmlns:a16="http://schemas.microsoft.com/office/drawing/2014/main" val="3798245437"/>
                    </a:ext>
                  </a:extLst>
                </a:gridCol>
                <a:gridCol w="1453751">
                  <a:extLst>
                    <a:ext uri="{9D8B030D-6E8A-4147-A177-3AD203B41FA5}">
                      <a16:colId xmlns:a16="http://schemas.microsoft.com/office/drawing/2014/main" val="900432198"/>
                    </a:ext>
                  </a:extLst>
                </a:gridCol>
                <a:gridCol w="3379335">
                  <a:extLst>
                    <a:ext uri="{9D8B030D-6E8A-4147-A177-3AD203B41FA5}">
                      <a16:colId xmlns:a16="http://schemas.microsoft.com/office/drawing/2014/main" val="449105092"/>
                    </a:ext>
                  </a:extLst>
                </a:gridCol>
              </a:tblGrid>
              <a:tr h="3772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Número</a:t>
                      </a:r>
                      <a:endParaRPr lang="en-US">
                        <a:effectLst/>
                      </a:endParaRPr>
                    </a:p>
                  </a:txBody>
                  <a:tcPr marL="50800" marR="508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Requerimiento</a:t>
                      </a:r>
                      <a:endParaRPr lang="en-US">
                        <a:effectLst/>
                      </a:endParaRPr>
                    </a:p>
                  </a:txBody>
                  <a:tcPr marL="50800" marR="508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  <a:endParaRPr lang="en-US">
                        <a:effectLst/>
                      </a:endParaRPr>
                    </a:p>
                  </a:txBody>
                  <a:tcPr marL="50800" marR="508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907579"/>
                  </a:ext>
                </a:extLst>
              </a:tr>
              <a:tr h="12259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RNF1</a:t>
                      </a:r>
                      <a:endParaRPr lang="en-US">
                        <a:effectLst/>
                      </a:endParaRPr>
                    </a:p>
                  </a:txBody>
                  <a:tcPr marL="50800" marR="508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Portabilidad</a:t>
                      </a:r>
                      <a:endParaRPr lang="en-US">
                        <a:effectLst/>
                      </a:endParaRPr>
                    </a:p>
                  </a:txBody>
                  <a:tcPr marL="50800" marR="508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Capacidad del producto o componente de ser transferido de forma efectiva y eficiente de un entorno hardware, software, operacional o de utilización a otro.</a:t>
                      </a:r>
                      <a:endParaRPr lang="es-MX">
                        <a:effectLst/>
                      </a:endParaRPr>
                    </a:p>
                  </a:txBody>
                  <a:tcPr marL="50800" marR="508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28794"/>
                  </a:ext>
                </a:extLst>
              </a:tr>
              <a:tr h="6286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RNF2</a:t>
                      </a:r>
                      <a:endParaRPr lang="en-US">
                        <a:effectLst/>
                      </a:endParaRPr>
                    </a:p>
                  </a:txBody>
                  <a:tcPr marL="50800" marR="508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Eficiencia de desempeño</a:t>
                      </a:r>
                      <a:endParaRPr lang="en-US">
                        <a:effectLst/>
                      </a:endParaRPr>
                    </a:p>
                  </a:txBody>
                  <a:tcPr marL="50800" marR="508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Todas consultas de deben demorar menos de 2 segundos.</a:t>
                      </a:r>
                      <a:endParaRPr lang="en-US">
                        <a:effectLst/>
                      </a:endParaRPr>
                    </a:p>
                  </a:txBody>
                  <a:tcPr marL="50800" marR="508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52465"/>
                  </a:ext>
                </a:extLst>
              </a:tr>
              <a:tr h="8015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RNF3</a:t>
                      </a:r>
                      <a:endParaRPr lang="en-US">
                        <a:effectLst/>
                      </a:endParaRPr>
                    </a:p>
                  </a:txBody>
                  <a:tcPr marL="50800" marR="508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Usabilidad</a:t>
                      </a:r>
                      <a:endParaRPr lang="en-US">
                        <a:effectLst/>
                      </a:endParaRPr>
                    </a:p>
                  </a:txBody>
                  <a:tcPr marL="50800" marR="508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Capacidad del software para ser entendido, aprendido, usado y resultar atractivo para el usuario.</a:t>
                      </a:r>
                      <a:endParaRPr lang="es-MX">
                        <a:effectLst/>
                      </a:endParaRPr>
                    </a:p>
                  </a:txBody>
                  <a:tcPr marL="50800" marR="508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739106"/>
                  </a:ext>
                </a:extLst>
              </a:tr>
              <a:tr h="14773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RNF4</a:t>
                      </a:r>
                      <a:endParaRPr lang="en-US">
                        <a:effectLst/>
                      </a:endParaRPr>
                    </a:p>
                  </a:txBody>
                  <a:tcPr marL="50800" marR="508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Fiabilidad</a:t>
                      </a:r>
                      <a:endParaRPr lang="en-US">
                        <a:effectLst/>
                      </a:endParaRPr>
                    </a:p>
                  </a:txBody>
                  <a:tcPr marL="50800" marR="508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Capacidad del sistema para desempeñar todas las funciones especificadas bajo condiciones de fallos del sistema y también capacidad para realizar la recuperación de información en caso sea necesario.</a:t>
                      </a:r>
                      <a:endParaRPr lang="es-MX" dirty="0">
                        <a:effectLst/>
                      </a:endParaRPr>
                    </a:p>
                  </a:txBody>
                  <a:tcPr marL="50800" marR="508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55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4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389</Words>
  <Application>Microsoft Office PowerPoint</Application>
  <PresentationFormat>Panorámica</PresentationFormat>
  <Paragraphs>69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Faceta</vt:lpstr>
      <vt:lpstr>SERVICIO BIBLIOGRÁFICO AUTOMAMIZADO DE LA BIBLIOTECA FIIS-UNI</vt:lpstr>
      <vt:lpstr>PROBLEMA</vt:lpstr>
      <vt:lpstr>CLIENTES Y USUARIOS</vt:lpstr>
      <vt:lpstr>DIAGRAMA DE PROCESOS AS-IS</vt:lpstr>
      <vt:lpstr>DIAGRAMA DE PROCESOS AS-IS</vt:lpstr>
      <vt:lpstr>MODELO DE NEGOCIO</vt:lpstr>
      <vt:lpstr>DIAGRAMA CONCEPTUAL</vt:lpstr>
      <vt:lpstr>REQUERIMIENTOS FUNCIONALES</vt:lpstr>
      <vt:lpstr>REQUERIMIENTOS  NO FUNCIONALES</vt:lpstr>
      <vt:lpstr>DIAGRAMA DE CASOS DE USO</vt:lpstr>
      <vt:lpstr>CASOS DE USO: CU001</vt:lpstr>
      <vt:lpstr>CASOS DE USO: CU002</vt:lpstr>
      <vt:lpstr>CASOS DE USO: CU003</vt:lpstr>
      <vt:lpstr>CASOS DE USO: CU004</vt:lpstr>
      <vt:lpstr>CASOS DE USO: CU005</vt:lpstr>
      <vt:lpstr>CASOS DE USO: CU006</vt:lpstr>
      <vt:lpstr>MATRIZ DE TRAZABILIDAD DE RF Y CU</vt:lpstr>
      <vt:lpstr>MATRIZ DE TRAZABILIDAD DE RF Y CU</vt:lpstr>
      <vt:lpstr>PROTOTIPOS: P0 Y P1</vt:lpstr>
      <vt:lpstr>PROTOTIPOS: P2 Y P3</vt:lpstr>
      <vt:lpstr>PROTOTIPOS: P4 Y P5</vt:lpstr>
      <vt:lpstr>PROTOTIPOS: P6 Y P7</vt:lpstr>
      <vt:lpstr>PROTOTIPOS: P8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 BIBLIOGRÁFICO AUTOMIZADO DE LA BIBLIOTECA FIIS-UNI</dc:title>
  <dc:creator>Kenji Armando Mucching Vidal</dc:creator>
  <cp:lastModifiedBy>HP Inc.</cp:lastModifiedBy>
  <cp:revision>11</cp:revision>
  <dcterms:created xsi:type="dcterms:W3CDTF">2019-09-19T22:29:17Z</dcterms:created>
  <dcterms:modified xsi:type="dcterms:W3CDTF">2019-09-20T01:51:17Z</dcterms:modified>
</cp:coreProperties>
</file>