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66" r:id="rId6"/>
    <p:sldId id="269" r:id="rId7"/>
    <p:sldId id="273" r:id="rId8"/>
    <p:sldId id="272" r:id="rId9"/>
    <p:sldId id="264" r:id="rId10"/>
    <p:sldId id="271" r:id="rId11"/>
    <p:sldId id="274" r:id="rId1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52" d="100"/>
          <a:sy n="152" d="100"/>
        </p:scale>
        <p:origin x="42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C74BF-5F1D-4F50-906A-E29A6848CE1B}" type="datetimeFigureOut">
              <a:rPr lang="de-AT" smtClean="0"/>
              <a:t>16.10.2017</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C3AB6-1BC6-47D8-8268-8AA1DB431EA0}" type="slidenum">
              <a:rPr lang="de-AT" smtClean="0"/>
              <a:t>‹Nr.›</a:t>
            </a:fld>
            <a:endParaRPr lang="de-AT"/>
          </a:p>
        </p:txBody>
      </p:sp>
    </p:spTree>
    <p:extLst>
      <p:ext uri="{BB962C8B-B14F-4D97-AF65-F5344CB8AC3E}">
        <p14:creationId xmlns:p14="http://schemas.microsoft.com/office/powerpoint/2010/main" val="345394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b="0" i="0" u="none" strike="noStrike" kern="1200" dirty="0">
                <a:solidFill>
                  <a:schemeClr val="tx1"/>
                </a:solidFill>
                <a:effectLst/>
                <a:latin typeface="+mn-lt"/>
                <a:ea typeface="+mn-ea"/>
                <a:cs typeface="+mn-cs"/>
              </a:rPr>
              <a:t>Ein digitales</a:t>
            </a:r>
            <a:r>
              <a:rPr lang="de-AT" sz="1200" b="0" i="0" u="none" strike="noStrike" kern="1200" baseline="0" dirty="0">
                <a:solidFill>
                  <a:schemeClr val="tx1"/>
                </a:solidFill>
                <a:effectLst/>
                <a:latin typeface="+mn-lt"/>
                <a:ea typeface="+mn-ea"/>
                <a:cs typeface="+mn-cs"/>
              </a:rPr>
              <a:t> Editionsprojekt an der Royal </a:t>
            </a:r>
            <a:r>
              <a:rPr lang="de-AT" sz="1200" b="0" i="0" u="none" strike="noStrike" kern="1200" baseline="0" dirty="0" err="1">
                <a:solidFill>
                  <a:schemeClr val="tx1"/>
                </a:solidFill>
                <a:effectLst/>
                <a:latin typeface="+mn-lt"/>
                <a:ea typeface="+mn-ea"/>
                <a:cs typeface="+mn-cs"/>
              </a:rPr>
              <a:t>Irish</a:t>
            </a:r>
            <a:r>
              <a:rPr lang="de-AT" sz="1200" b="0" i="0" u="none" strike="noStrike" kern="1200" baseline="0" dirty="0">
                <a:solidFill>
                  <a:schemeClr val="tx1"/>
                </a:solidFill>
                <a:effectLst/>
                <a:latin typeface="+mn-lt"/>
                <a:ea typeface="+mn-ea"/>
                <a:cs typeface="+mn-cs"/>
              </a:rPr>
              <a:t> Academy, das Saint Patrick </a:t>
            </a:r>
            <a:r>
              <a:rPr lang="de-AT" sz="1200" b="0" i="0" u="none" strike="noStrike" kern="1200" baseline="0" dirty="0" err="1">
                <a:solidFill>
                  <a:schemeClr val="tx1"/>
                </a:solidFill>
                <a:effectLst/>
                <a:latin typeface="+mn-lt"/>
                <a:ea typeface="+mn-ea"/>
                <a:cs typeface="+mn-cs"/>
              </a:rPr>
              <a:t>Confessio</a:t>
            </a:r>
            <a:r>
              <a:rPr lang="de-AT" sz="1200" b="0" i="0" u="none" strike="noStrike" kern="1200" baseline="0" dirty="0">
                <a:solidFill>
                  <a:schemeClr val="tx1"/>
                </a:solidFill>
                <a:effectLst/>
                <a:latin typeface="+mn-lt"/>
                <a:ea typeface="+mn-ea"/>
                <a:cs typeface="+mn-cs"/>
              </a:rPr>
              <a:t> Hypertext </a:t>
            </a:r>
            <a:r>
              <a:rPr lang="de-AT" sz="1200" b="0" i="0" u="none" strike="noStrike" kern="1200" baseline="0" dirty="0" err="1">
                <a:solidFill>
                  <a:schemeClr val="tx1"/>
                </a:solidFill>
                <a:effectLst/>
                <a:latin typeface="+mn-lt"/>
                <a:ea typeface="+mn-ea"/>
                <a:cs typeface="+mn-cs"/>
              </a:rPr>
              <a:t>StackProject</a:t>
            </a:r>
            <a:r>
              <a:rPr lang="de-AT" sz="1200" b="0" i="0" u="none" strike="noStrike" kern="1200" baseline="0" dirty="0">
                <a:solidFill>
                  <a:schemeClr val="tx1"/>
                </a:solidFill>
                <a:effectLst/>
                <a:latin typeface="+mn-lt"/>
                <a:ea typeface="+mn-ea"/>
                <a:cs typeface="+mn-cs"/>
              </a:rPr>
              <a:t>, hat es sich zur Aufgabe gemacht Studienmaterial über den historischen Patrick über eine online </a:t>
            </a:r>
            <a:r>
              <a:rPr lang="de-AT" sz="1200" b="0" i="0" u="none" strike="noStrike" kern="1200" baseline="0" dirty="0" err="1">
                <a:solidFill>
                  <a:schemeClr val="tx1"/>
                </a:solidFill>
                <a:effectLst/>
                <a:latin typeface="+mn-lt"/>
                <a:ea typeface="+mn-ea"/>
                <a:cs typeface="+mn-cs"/>
              </a:rPr>
              <a:t>Platform</a:t>
            </a:r>
            <a:r>
              <a:rPr lang="de-AT" sz="1200" b="0" i="0" u="none" strike="noStrike" kern="1200" baseline="0" dirty="0">
                <a:solidFill>
                  <a:schemeClr val="tx1"/>
                </a:solidFill>
                <a:effectLst/>
                <a:latin typeface="+mn-lt"/>
                <a:ea typeface="+mn-ea"/>
                <a:cs typeface="+mn-cs"/>
              </a:rPr>
              <a:t> zur Verfügung zu stellen. </a:t>
            </a:r>
            <a:r>
              <a:rPr lang="de-AT" sz="1200" b="0" i="0" u="none" strike="noStrike" kern="1200" dirty="0">
                <a:solidFill>
                  <a:schemeClr val="tx1"/>
                </a:solidFill>
                <a:effectLst/>
                <a:latin typeface="+mn-lt"/>
                <a:ea typeface="+mn-ea"/>
                <a:cs typeface="+mn-cs"/>
              </a:rPr>
              <a:t>Die sogenannte </a:t>
            </a:r>
            <a:r>
              <a:rPr lang="de-AT" sz="1200" b="0" i="0" u="none" strike="noStrike" kern="1200" dirty="0" err="1">
                <a:solidFill>
                  <a:schemeClr val="tx1"/>
                </a:solidFill>
                <a:effectLst/>
                <a:latin typeface="+mn-lt"/>
                <a:ea typeface="+mn-ea"/>
                <a:cs typeface="+mn-cs"/>
              </a:rPr>
              <a:t>HyperStack</a:t>
            </a:r>
            <a:r>
              <a:rPr lang="de-AT" sz="1200" b="0" i="0" u="none" strike="noStrike" kern="1200" baseline="0" dirty="0">
                <a:solidFill>
                  <a:schemeClr val="tx1"/>
                </a:solidFill>
                <a:effectLst/>
                <a:latin typeface="+mn-lt"/>
                <a:ea typeface="+mn-ea"/>
                <a:cs typeface="+mn-cs"/>
              </a:rPr>
              <a:t> Webseite</a:t>
            </a:r>
            <a:r>
              <a:rPr lang="de-AT" sz="1200" b="0" i="0" u="none" strike="noStrike" kern="1200" dirty="0">
                <a:solidFill>
                  <a:schemeClr val="tx1"/>
                </a:solidFill>
                <a:effectLst/>
                <a:latin typeface="+mn-lt"/>
                <a:ea typeface="+mn-ea"/>
                <a:cs typeface="+mn-cs"/>
              </a:rPr>
              <a:t> </a:t>
            </a:r>
            <a:r>
              <a:rPr lang="de-AT" baseline="0" dirty="0"/>
              <a:t>wurde im Jahre 2011 veröffentlicht. Die Herausgeber sind Anthony Harvey und Franz Fischer und das Digital </a:t>
            </a:r>
            <a:r>
              <a:rPr lang="de-AT" baseline="0" dirty="0" err="1"/>
              <a:t>Humanities</a:t>
            </a:r>
            <a:r>
              <a:rPr lang="de-AT" baseline="0" dirty="0"/>
              <a:t> Observatory war der technische Partner des Projekts. </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a:t>Die </a:t>
            </a:r>
            <a:r>
              <a:rPr lang="de-AT" baseline="0" dirty="0" err="1"/>
              <a:t>HyperTextStack</a:t>
            </a:r>
            <a:r>
              <a:rPr lang="de-AT" baseline="0" dirty="0"/>
              <a:t> Webseite beinhaltet eine Vielfalt von Ressourcen über den Historischen Patrick. </a:t>
            </a:r>
          </a:p>
          <a:p>
            <a:r>
              <a:rPr lang="de-AT" baseline="0" dirty="0"/>
              <a:t>Etwas eine elektronische Edition seiner beiden Texte basierend auf der text-kritischen Edition von Ludwig Bieler. Ludwig Bieler war einer der wichtigsten Patrick-Forscher des 20. Jahrhunderts. </a:t>
            </a:r>
          </a:p>
          <a:p>
            <a:r>
              <a:rPr lang="de-AT" baseline="0" dirty="0"/>
              <a:t>Zusätzlich zur Lateinischen Edition gibt es auch Übersetzungen der Texte, </a:t>
            </a:r>
            <a:r>
              <a:rPr lang="de-AT" baseline="0" dirty="0" err="1"/>
              <a:t>Sekundärliterature</a:t>
            </a:r>
            <a:r>
              <a:rPr lang="de-AT" baseline="0" dirty="0"/>
              <a:t> und Bilder aller überlebenden Textzeugen.</a:t>
            </a:r>
          </a:p>
          <a:p>
            <a:pPr rtl="0"/>
            <a:r>
              <a:rPr lang="de-AT" sz="1200" b="0" i="0" u="none" strike="noStrike" kern="1200" baseline="0" dirty="0">
                <a:solidFill>
                  <a:schemeClr val="tx1"/>
                </a:solidFill>
                <a:effectLst/>
                <a:latin typeface="+mn-lt"/>
                <a:ea typeface="+mn-ea"/>
                <a:cs typeface="+mn-cs"/>
              </a:rPr>
              <a:t>Ich</a:t>
            </a:r>
            <a:r>
              <a:rPr lang="de-AT" sz="1200" b="0" i="0" u="none" strike="noStrike" kern="1200" dirty="0">
                <a:solidFill>
                  <a:schemeClr val="tx1"/>
                </a:solidFill>
                <a:effectLst/>
                <a:latin typeface="+mn-lt"/>
                <a:ea typeface="+mn-ea"/>
                <a:cs typeface="+mn-cs"/>
              </a:rPr>
              <a:t> habe im Jahr 2011 9 Monate als Praktikant an dem Projekt mitgearbeitet. Dabei ist mir aufgefallen,</a:t>
            </a:r>
            <a:r>
              <a:rPr lang="de-AT" sz="1200" b="0" i="0" u="none" strike="noStrike" kern="1200" baseline="0" dirty="0">
                <a:solidFill>
                  <a:schemeClr val="tx1"/>
                </a:solidFill>
                <a:effectLst/>
                <a:latin typeface="+mn-lt"/>
                <a:ea typeface="+mn-ea"/>
                <a:cs typeface="+mn-cs"/>
              </a:rPr>
              <a:t> das elektronische Transkriptionen der </a:t>
            </a:r>
            <a:r>
              <a:rPr lang="de-AT" sz="1200" b="0" i="0" u="none" strike="noStrike" kern="1200" baseline="0" dirty="0" err="1">
                <a:solidFill>
                  <a:schemeClr val="tx1"/>
                </a:solidFill>
                <a:effectLst/>
                <a:latin typeface="+mn-lt"/>
                <a:ea typeface="+mn-ea"/>
                <a:cs typeface="+mn-cs"/>
              </a:rPr>
              <a:t>einzelen</a:t>
            </a:r>
            <a:r>
              <a:rPr lang="de-AT" sz="1200" b="0" i="0" u="none" strike="noStrike" kern="1200" baseline="0" dirty="0">
                <a:solidFill>
                  <a:schemeClr val="tx1"/>
                </a:solidFill>
                <a:effectLst/>
                <a:latin typeface="+mn-lt"/>
                <a:ea typeface="+mn-ea"/>
                <a:cs typeface="+mn-cs"/>
              </a:rPr>
              <a:t> Textzeugen noch fehlten </a:t>
            </a:r>
          </a:p>
          <a:p>
            <a:pPr rtl="0"/>
            <a:r>
              <a:rPr lang="de-AT" sz="1200" b="0" i="0" u="none" strike="noStrike" kern="1200" baseline="0" dirty="0">
                <a:solidFill>
                  <a:schemeClr val="tx1"/>
                </a:solidFill>
                <a:effectLst/>
                <a:latin typeface="+mn-lt"/>
                <a:ea typeface="+mn-ea"/>
                <a:cs typeface="+mn-cs"/>
              </a:rPr>
              <a:t>und ich habe Transkription als Teil meines </a:t>
            </a:r>
            <a:r>
              <a:rPr lang="de-AT" sz="1200" b="0" i="0" u="none" strike="noStrike" kern="1200" baseline="0" dirty="0" err="1">
                <a:solidFill>
                  <a:schemeClr val="tx1"/>
                </a:solidFill>
                <a:effectLst/>
                <a:latin typeface="+mn-lt"/>
                <a:ea typeface="+mn-ea"/>
                <a:cs typeface="+mn-cs"/>
              </a:rPr>
              <a:t>PhD</a:t>
            </a:r>
            <a:r>
              <a:rPr lang="de-AT" sz="1200" b="0" i="0" u="none" strike="noStrike" kern="1200" baseline="0" dirty="0">
                <a:solidFill>
                  <a:schemeClr val="tx1"/>
                </a:solidFill>
                <a:effectLst/>
                <a:latin typeface="+mn-lt"/>
                <a:ea typeface="+mn-ea"/>
                <a:cs typeface="+mn-cs"/>
              </a:rPr>
              <a:t> weitergeführt</a:t>
            </a:r>
            <a:r>
              <a:rPr lang="de-AT" sz="1200" b="0" i="0" u="none" strike="noStrike" kern="1200" dirty="0">
                <a:solidFill>
                  <a:schemeClr val="tx1"/>
                </a:solidFill>
                <a:effectLst/>
                <a:latin typeface="+mn-lt"/>
                <a:ea typeface="+mn-ea"/>
                <a:cs typeface="+mn-cs"/>
              </a:rPr>
              <a:t>.</a:t>
            </a:r>
            <a:endParaRPr lang="de-AT" dirty="0">
              <a:effectLst/>
            </a:endParaRPr>
          </a:p>
          <a:p>
            <a:pPr rtl="0"/>
            <a:endParaRPr lang="de-AT" sz="1200" b="0" i="0" u="none" strike="noStrike"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7522D427-2156-4F0B-A306-88FB2EE6B907}" type="slidenum">
              <a:rPr lang="de-AT" smtClean="0"/>
              <a:t>2</a:t>
            </a:fld>
            <a:endParaRPr lang="de-AT"/>
          </a:p>
        </p:txBody>
      </p:sp>
    </p:spTree>
    <p:extLst>
      <p:ext uri="{BB962C8B-B14F-4D97-AF65-F5344CB8AC3E}">
        <p14:creationId xmlns:p14="http://schemas.microsoft.com/office/powerpoint/2010/main" val="321514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0" i="0" u="none" strike="noStrike" kern="1200" dirty="0">
                <a:solidFill>
                  <a:schemeClr val="tx1"/>
                </a:solidFill>
                <a:effectLst/>
                <a:latin typeface="+mn-lt"/>
                <a:ea typeface="+mn-ea"/>
                <a:cs typeface="+mn-cs"/>
              </a:rPr>
              <a:t>Im Saints Ranking von </a:t>
            </a:r>
            <a:r>
              <a:rPr lang="de-AT" sz="1200" b="0" i="0" u="none" strike="noStrike" kern="1200" dirty="0" err="1">
                <a:solidFill>
                  <a:schemeClr val="tx1"/>
                </a:solidFill>
                <a:effectLst/>
                <a:latin typeface="+mn-lt"/>
                <a:ea typeface="+mn-ea"/>
                <a:cs typeface="+mn-cs"/>
              </a:rPr>
              <a:t>Catholic</a:t>
            </a:r>
            <a:r>
              <a:rPr lang="de-AT" sz="1200" b="0" i="0" u="none" strike="noStrike" kern="1200" dirty="0">
                <a:solidFill>
                  <a:schemeClr val="tx1"/>
                </a:solidFill>
                <a:effectLst/>
                <a:latin typeface="+mn-lt"/>
                <a:ea typeface="+mn-ea"/>
                <a:cs typeface="+mn-cs"/>
              </a:rPr>
              <a:t> Online ist der Heilige Patrick von Irland auf Platz 1 in der Liste der ‘Most </a:t>
            </a:r>
            <a:r>
              <a:rPr lang="de-AT" sz="1200" b="0" i="0" u="none" strike="noStrike" kern="1200" dirty="0" err="1">
                <a:solidFill>
                  <a:schemeClr val="tx1"/>
                </a:solidFill>
                <a:effectLst/>
                <a:latin typeface="+mn-lt"/>
                <a:ea typeface="+mn-ea"/>
                <a:cs typeface="+mn-cs"/>
              </a:rPr>
              <a:t>Popular</a:t>
            </a:r>
            <a:r>
              <a:rPr lang="de-AT" sz="1200" b="0" i="0" u="none" strike="noStrike" kern="1200" dirty="0">
                <a:solidFill>
                  <a:schemeClr val="tx1"/>
                </a:solidFill>
                <a:effectLst/>
                <a:latin typeface="+mn-lt"/>
                <a:ea typeface="+mn-ea"/>
                <a:cs typeface="+mn-cs"/>
              </a:rPr>
              <a:t> Saints’. Um den Heiligen Patrick ranken sich sehr viele Legenden, etwa soll er ganz Irland missioniert haben und er hat den Einheimischen das Prinzip der Dreifaltigkeit am Beispiel des Kleeblatts beigebracht. Außerdem hat er die Schlangen aus Irland vertrieben und tatsächlich gibt es in Irland keine wilden Schlangen.</a:t>
            </a:r>
            <a:endParaRPr lang="de-AT" dirty="0">
              <a:effectLst/>
            </a:endParaRPr>
          </a:p>
          <a:p>
            <a:pPr rtl="0"/>
            <a:r>
              <a:rPr lang="de-AT" sz="1200" b="0" i="0" u="none" strike="noStrike" kern="1200" dirty="0">
                <a:solidFill>
                  <a:schemeClr val="tx1"/>
                </a:solidFill>
                <a:effectLst/>
                <a:latin typeface="+mn-lt"/>
                <a:ea typeface="+mn-ea"/>
                <a:cs typeface="+mn-cs"/>
              </a:rPr>
              <a:t>Die Legenden haben jedoch mit dem historischen Patrick herzlich wenig zu tun. </a:t>
            </a:r>
          </a:p>
          <a:p>
            <a:pPr rtl="0"/>
            <a:r>
              <a:rPr lang="de-AT" sz="1200" b="0" i="0" u="none" strike="noStrike" kern="1200" dirty="0">
                <a:solidFill>
                  <a:schemeClr val="tx1"/>
                </a:solidFill>
                <a:effectLst/>
                <a:latin typeface="+mn-lt"/>
                <a:ea typeface="+mn-ea"/>
                <a:cs typeface="+mn-cs"/>
              </a:rPr>
              <a:t>Der historische Patrick war ein Missionar und Bischof im 5. Jahrhundert mit einer spannenden Lebensgeschichte, über die wir aus seinen beiden überlebenden Briefen erfahren. </a:t>
            </a:r>
            <a:endParaRPr lang="de-AT" dirty="0">
              <a:effectLst/>
            </a:endParaRPr>
          </a:p>
          <a:p>
            <a:pPr rtl="0"/>
            <a:r>
              <a:rPr lang="de-AT" sz="1200" b="0" i="0" u="none" strike="noStrike" kern="1200" dirty="0">
                <a:solidFill>
                  <a:schemeClr val="tx1"/>
                </a:solidFill>
                <a:effectLst/>
                <a:latin typeface="+mn-lt"/>
                <a:ea typeface="+mn-ea"/>
                <a:cs typeface="+mn-cs"/>
              </a:rPr>
              <a:t>Patrick war im römischen Britannien als Sohn einer Familie, die wohl zum Landadel oder Kleinadel gehörte. Als junger Mann wurde er von Irischen Sklavenhändlern entführt und musste mehrere Jahre in Irland </a:t>
            </a:r>
            <a:r>
              <a:rPr lang="de-AT" sz="1200" b="0" i="0" u="none" strike="noStrike" kern="1200" dirty="0" err="1">
                <a:solidFill>
                  <a:schemeClr val="tx1"/>
                </a:solidFill>
                <a:effectLst/>
                <a:latin typeface="+mn-lt"/>
                <a:ea typeface="+mn-ea"/>
                <a:cs typeface="+mn-cs"/>
              </a:rPr>
              <a:t>as</a:t>
            </a:r>
            <a:r>
              <a:rPr lang="de-AT" sz="1200" b="0" i="0" u="none" strike="noStrike" kern="1200" dirty="0">
                <a:solidFill>
                  <a:schemeClr val="tx1"/>
                </a:solidFill>
                <a:effectLst/>
                <a:latin typeface="+mn-lt"/>
                <a:ea typeface="+mn-ea"/>
                <a:cs typeface="+mn-cs"/>
              </a:rPr>
              <a:t> Schweinehirt arbeiten.</a:t>
            </a:r>
            <a:endParaRPr lang="de-AT" dirty="0">
              <a:effectLst/>
            </a:endParaRPr>
          </a:p>
          <a:p>
            <a:pPr rtl="0"/>
            <a:r>
              <a:rPr lang="de-AT" sz="1200" b="0" i="0" u="none" strike="noStrike" kern="1200" dirty="0">
                <a:solidFill>
                  <a:schemeClr val="tx1"/>
                </a:solidFill>
                <a:effectLst/>
                <a:latin typeface="+mn-lt"/>
                <a:ea typeface="+mn-ea"/>
                <a:cs typeface="+mn-cs"/>
              </a:rPr>
              <a:t>Nach mehreren Jahren in Irland konnte er fliehen und kehrte nach Britannien zurück, wo er eine Ausbildung zum Priester begann.</a:t>
            </a:r>
            <a:endParaRPr lang="de-AT" dirty="0">
              <a:effectLst/>
            </a:endParaRPr>
          </a:p>
          <a:p>
            <a:pPr rtl="0"/>
            <a:r>
              <a:rPr lang="de-AT" sz="1200" b="0" i="0" u="none" strike="noStrike" kern="1200" dirty="0">
                <a:solidFill>
                  <a:schemeClr val="tx1"/>
                </a:solidFill>
                <a:effectLst/>
                <a:latin typeface="+mn-lt"/>
                <a:ea typeface="+mn-ea"/>
                <a:cs typeface="+mn-cs"/>
              </a:rPr>
              <a:t>Gott sprach zu ihm im Traum und überzeugte ihn nach </a:t>
            </a:r>
            <a:r>
              <a:rPr lang="de-AT" sz="1200" b="0" i="0" u="none" strike="noStrike" kern="1200" dirty="0" err="1">
                <a:solidFill>
                  <a:schemeClr val="tx1"/>
                </a:solidFill>
                <a:effectLst/>
                <a:latin typeface="+mn-lt"/>
                <a:ea typeface="+mn-ea"/>
                <a:cs typeface="+mn-cs"/>
              </a:rPr>
              <a:t>irland</a:t>
            </a:r>
            <a:r>
              <a:rPr lang="de-AT" sz="1200" b="0" i="0" u="none" strike="noStrike" kern="1200" dirty="0">
                <a:solidFill>
                  <a:schemeClr val="tx1"/>
                </a:solidFill>
                <a:effectLst/>
                <a:latin typeface="+mn-lt"/>
                <a:ea typeface="+mn-ea"/>
                <a:cs typeface="+mn-cs"/>
              </a:rPr>
              <a:t> zurückzukehren, um als Missionar die Irischen Heiden zu bekehren.</a:t>
            </a:r>
            <a:endParaRPr lang="de-AT" dirty="0">
              <a:effectLst/>
            </a:endParaRPr>
          </a:p>
          <a:p>
            <a:pPr rtl="0"/>
            <a:r>
              <a:rPr lang="de-AT" sz="1200" b="0" i="0" u="none" strike="noStrike" kern="1200" dirty="0">
                <a:solidFill>
                  <a:schemeClr val="tx1"/>
                </a:solidFill>
                <a:effectLst/>
                <a:latin typeface="+mn-lt"/>
                <a:ea typeface="+mn-ea"/>
                <a:cs typeface="+mn-cs"/>
              </a:rPr>
              <a:t>Seine beiden Briefe, </a:t>
            </a:r>
            <a:r>
              <a:rPr lang="de-AT" sz="1200" b="0" i="1" u="none" strike="noStrike" kern="1200" dirty="0" err="1">
                <a:solidFill>
                  <a:schemeClr val="tx1"/>
                </a:solidFill>
                <a:effectLst/>
                <a:latin typeface="+mn-lt"/>
                <a:ea typeface="+mn-ea"/>
                <a:cs typeface="+mn-cs"/>
              </a:rPr>
              <a:t>Confessio</a:t>
            </a:r>
            <a:r>
              <a:rPr lang="de-AT" sz="1200" b="0" i="1" u="none" strike="noStrike" kern="1200" dirty="0">
                <a:solidFill>
                  <a:schemeClr val="tx1"/>
                </a:solidFill>
                <a:effectLst/>
                <a:latin typeface="+mn-lt"/>
                <a:ea typeface="+mn-ea"/>
                <a:cs typeface="+mn-cs"/>
              </a:rPr>
              <a:t> </a:t>
            </a:r>
            <a:r>
              <a:rPr lang="de-AT" sz="1200" b="0" i="0" u="none" strike="noStrike" kern="1200" dirty="0" err="1">
                <a:solidFill>
                  <a:schemeClr val="tx1"/>
                </a:solidFill>
                <a:effectLst/>
                <a:latin typeface="+mn-lt"/>
                <a:ea typeface="+mn-ea"/>
                <a:cs typeface="+mn-cs"/>
              </a:rPr>
              <a:t>and</a:t>
            </a:r>
            <a:r>
              <a:rPr lang="de-AT" sz="1200" b="0" i="0" u="none" strike="noStrike" kern="1200" dirty="0">
                <a:solidFill>
                  <a:schemeClr val="tx1"/>
                </a:solidFill>
                <a:effectLst/>
                <a:latin typeface="+mn-lt"/>
                <a:ea typeface="+mn-ea"/>
                <a:cs typeface="+mn-cs"/>
              </a:rPr>
              <a:t> </a:t>
            </a:r>
            <a:r>
              <a:rPr lang="de-AT" sz="1200" b="0" i="1" u="none" strike="noStrike" kern="1200" dirty="0" err="1">
                <a:solidFill>
                  <a:schemeClr val="tx1"/>
                </a:solidFill>
                <a:effectLst/>
                <a:latin typeface="+mn-lt"/>
                <a:ea typeface="+mn-ea"/>
                <a:cs typeface="+mn-cs"/>
              </a:rPr>
              <a:t>Epistola</a:t>
            </a:r>
            <a:r>
              <a:rPr lang="de-AT" sz="1200" b="0" i="0" u="none" strike="noStrike" kern="1200" dirty="0">
                <a:solidFill>
                  <a:schemeClr val="tx1"/>
                </a:solidFill>
                <a:effectLst/>
                <a:latin typeface="+mn-lt"/>
                <a:ea typeface="+mn-ea"/>
                <a:cs typeface="+mn-cs"/>
              </a:rPr>
              <a:t>, schrieb Patrick in Irland und es sind die frühesten literarischen Texte die uns von Irland überliefert sind. Und ihr historischer Wert muss betont werden.</a:t>
            </a:r>
            <a:endParaRPr lang="de-AT" dirty="0">
              <a:effectLst/>
            </a:endParaRPr>
          </a:p>
          <a:p>
            <a:pPr rtl="0"/>
            <a:r>
              <a:rPr lang="de-AT" sz="1200" b="0" i="0" u="none" strike="noStrike" kern="1200" dirty="0">
                <a:solidFill>
                  <a:schemeClr val="tx1"/>
                </a:solidFill>
                <a:effectLst/>
                <a:latin typeface="+mn-lt"/>
                <a:ea typeface="+mn-ea"/>
                <a:cs typeface="+mn-cs"/>
              </a:rPr>
              <a:t>Es sind zentrale, zeitgenössischen Quellen über das Leben des Heiligen Patrick, und die Christianisierung Irlands. Aber auch über das römische Britannien und die Auflösung des römischen Einfluss.</a:t>
            </a:r>
          </a:p>
          <a:p>
            <a:pPr rtl="0"/>
            <a:r>
              <a:rPr lang="de-AT" sz="1200" b="0" i="0" u="none" strike="noStrike" kern="1200" dirty="0">
                <a:solidFill>
                  <a:schemeClr val="tx1"/>
                </a:solidFill>
                <a:effectLst/>
                <a:latin typeface="+mn-lt"/>
                <a:ea typeface="+mn-ea"/>
                <a:cs typeface="+mn-cs"/>
              </a:rPr>
              <a:t>In seinem längeren</a:t>
            </a:r>
            <a:r>
              <a:rPr lang="de-AT" sz="1200" b="0" i="0" u="none" strike="noStrike" kern="1200" baseline="0" dirty="0">
                <a:solidFill>
                  <a:schemeClr val="tx1"/>
                </a:solidFill>
                <a:effectLst/>
                <a:latin typeface="+mn-lt"/>
                <a:ea typeface="+mn-ea"/>
                <a:cs typeface="+mn-cs"/>
              </a:rPr>
              <a:t> Brief, der </a:t>
            </a:r>
            <a:r>
              <a:rPr lang="de-AT" sz="1200" b="0" i="0" u="none" strike="noStrike" kern="1200" baseline="0" dirty="0" err="1">
                <a:solidFill>
                  <a:schemeClr val="tx1"/>
                </a:solidFill>
                <a:effectLst/>
                <a:latin typeface="+mn-lt"/>
                <a:ea typeface="+mn-ea"/>
                <a:cs typeface="+mn-cs"/>
              </a:rPr>
              <a:t>sogannten</a:t>
            </a:r>
            <a:r>
              <a:rPr lang="de-AT" sz="1200" b="0" i="0" u="none" strike="noStrike" kern="1200" baseline="0" dirty="0">
                <a:solidFill>
                  <a:schemeClr val="tx1"/>
                </a:solidFill>
                <a:effectLst/>
                <a:latin typeface="+mn-lt"/>
                <a:ea typeface="+mn-ea"/>
                <a:cs typeface="+mn-cs"/>
              </a:rPr>
              <a:t> </a:t>
            </a:r>
            <a:r>
              <a:rPr lang="de-AT" sz="1200" b="0" i="0" u="none" strike="noStrike" kern="1200" baseline="0" dirty="0" err="1">
                <a:solidFill>
                  <a:schemeClr val="tx1"/>
                </a:solidFill>
                <a:effectLst/>
                <a:latin typeface="+mn-lt"/>
                <a:ea typeface="+mn-ea"/>
                <a:cs typeface="+mn-cs"/>
              </a:rPr>
              <a:t>Confessio</a:t>
            </a:r>
            <a:r>
              <a:rPr lang="de-AT" sz="1200" b="0" i="0" u="none" strike="noStrike" kern="1200" baseline="0" dirty="0">
                <a:solidFill>
                  <a:schemeClr val="tx1"/>
                </a:solidFill>
                <a:effectLst/>
                <a:latin typeface="+mn-lt"/>
                <a:ea typeface="+mn-ea"/>
                <a:cs typeface="+mn-cs"/>
              </a:rPr>
              <a:t>, </a:t>
            </a:r>
            <a:r>
              <a:rPr lang="de-AT" sz="1200" b="0" i="0" u="none" strike="noStrike" kern="1200" baseline="0" dirty="0" err="1">
                <a:solidFill>
                  <a:schemeClr val="tx1"/>
                </a:solidFill>
                <a:effectLst/>
                <a:latin typeface="+mn-lt"/>
                <a:ea typeface="+mn-ea"/>
                <a:cs typeface="+mn-cs"/>
              </a:rPr>
              <a:t>brichtet</a:t>
            </a:r>
            <a:r>
              <a:rPr lang="de-AT" sz="1200" b="0" i="0" u="none" strike="noStrike" kern="1200" baseline="0" dirty="0">
                <a:solidFill>
                  <a:schemeClr val="tx1"/>
                </a:solidFill>
                <a:effectLst/>
                <a:latin typeface="+mn-lt"/>
                <a:ea typeface="+mn-ea"/>
                <a:cs typeface="+mn-cs"/>
              </a:rPr>
              <a:t> Patrick über sein Leben und seine Mission. Es ist ein autobiographischer Text, in dem Patrick sich versucht zu rechtfertigen gegen Anschuldigungen gegen ihn.</a:t>
            </a:r>
          </a:p>
          <a:p>
            <a:pPr rtl="0"/>
            <a:r>
              <a:rPr lang="de-AT" sz="1200" b="0" i="0" u="none" strike="noStrike" kern="1200" baseline="0" dirty="0">
                <a:solidFill>
                  <a:schemeClr val="tx1"/>
                </a:solidFill>
                <a:effectLst/>
                <a:latin typeface="+mn-lt"/>
                <a:ea typeface="+mn-ea"/>
                <a:cs typeface="+mn-cs"/>
              </a:rPr>
              <a:t>Der kürzere Brief, die </a:t>
            </a:r>
            <a:r>
              <a:rPr lang="de-AT" sz="1200" b="0" i="0" u="none" strike="noStrike" kern="1200" baseline="0" dirty="0" err="1">
                <a:solidFill>
                  <a:schemeClr val="tx1"/>
                </a:solidFill>
                <a:effectLst/>
                <a:latin typeface="+mn-lt"/>
                <a:ea typeface="+mn-ea"/>
                <a:cs typeface="+mn-cs"/>
              </a:rPr>
              <a:t>sogennante</a:t>
            </a:r>
            <a:r>
              <a:rPr lang="de-AT" sz="1200" b="0" i="0" u="none" strike="noStrike" kern="1200" baseline="0" dirty="0">
                <a:solidFill>
                  <a:schemeClr val="tx1"/>
                </a:solidFill>
                <a:effectLst/>
                <a:latin typeface="+mn-lt"/>
                <a:ea typeface="+mn-ea"/>
                <a:cs typeface="+mn-cs"/>
              </a:rPr>
              <a:t> </a:t>
            </a:r>
            <a:r>
              <a:rPr lang="de-AT" sz="1200" b="0" i="0" u="none" strike="noStrike" kern="1200" baseline="0" dirty="0" err="1">
                <a:solidFill>
                  <a:schemeClr val="tx1"/>
                </a:solidFill>
                <a:effectLst/>
                <a:latin typeface="+mn-lt"/>
                <a:ea typeface="+mn-ea"/>
                <a:cs typeface="+mn-cs"/>
              </a:rPr>
              <a:t>Epistola</a:t>
            </a:r>
            <a:r>
              <a:rPr lang="de-AT" sz="1200" b="0" i="0" u="none" strike="noStrike" kern="1200" baseline="0" dirty="0">
                <a:solidFill>
                  <a:schemeClr val="tx1"/>
                </a:solidFill>
                <a:effectLst/>
                <a:latin typeface="+mn-lt"/>
                <a:ea typeface="+mn-ea"/>
                <a:cs typeface="+mn-cs"/>
              </a:rPr>
              <a:t>, ist ein Exkommunikationsschreiben gegen einen Piraten oder Söldnerführer, der eine von </a:t>
            </a:r>
            <a:r>
              <a:rPr lang="de-AT" sz="1200" b="0" i="0" u="none" strike="noStrike" kern="1200" baseline="0" dirty="0" err="1">
                <a:solidFill>
                  <a:schemeClr val="tx1"/>
                </a:solidFill>
                <a:effectLst/>
                <a:latin typeface="+mn-lt"/>
                <a:ea typeface="+mn-ea"/>
                <a:cs typeface="+mn-cs"/>
              </a:rPr>
              <a:t>Patrick‘s</a:t>
            </a:r>
            <a:r>
              <a:rPr lang="de-AT" sz="1200" b="0" i="0" u="none" strike="noStrike" kern="1200" baseline="0" dirty="0">
                <a:solidFill>
                  <a:schemeClr val="tx1"/>
                </a:solidFill>
                <a:effectLst/>
                <a:latin typeface="+mn-lt"/>
                <a:ea typeface="+mn-ea"/>
                <a:cs typeface="+mn-cs"/>
              </a:rPr>
              <a:t> Gemeinden überfallen hat.</a:t>
            </a:r>
          </a:p>
          <a:p>
            <a:pPr rtl="0"/>
            <a:endParaRPr lang="de-AT" dirty="0">
              <a:effectLst/>
            </a:endParaRPr>
          </a:p>
        </p:txBody>
      </p:sp>
      <p:sp>
        <p:nvSpPr>
          <p:cNvPr id="4" name="Foliennummernplatzhalter 3"/>
          <p:cNvSpPr>
            <a:spLocks noGrp="1"/>
          </p:cNvSpPr>
          <p:nvPr>
            <p:ph type="sldNum" sz="quarter" idx="10"/>
          </p:nvPr>
        </p:nvSpPr>
        <p:spPr/>
        <p:txBody>
          <a:bodyPr/>
          <a:lstStyle/>
          <a:p>
            <a:fld id="{7522D427-2156-4F0B-A306-88FB2EE6B907}" type="slidenum">
              <a:rPr lang="de-AT" smtClean="0"/>
              <a:t>3</a:t>
            </a:fld>
            <a:endParaRPr lang="de-AT"/>
          </a:p>
        </p:txBody>
      </p:sp>
    </p:spTree>
    <p:extLst>
      <p:ext uri="{BB962C8B-B14F-4D97-AF65-F5344CB8AC3E}">
        <p14:creationId xmlns:p14="http://schemas.microsoft.com/office/powerpoint/2010/main" val="360918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0" i="0" u="none" strike="noStrike" kern="1200" dirty="0">
                <a:solidFill>
                  <a:schemeClr val="tx1"/>
                </a:solidFill>
                <a:effectLst/>
                <a:latin typeface="+mn-lt"/>
                <a:ea typeface="+mn-ea"/>
                <a:cs typeface="+mn-cs"/>
              </a:rPr>
              <a:t>Im Saints Ranking von </a:t>
            </a:r>
            <a:r>
              <a:rPr lang="de-AT" sz="1200" b="0" i="0" u="none" strike="noStrike" kern="1200" dirty="0" err="1">
                <a:solidFill>
                  <a:schemeClr val="tx1"/>
                </a:solidFill>
                <a:effectLst/>
                <a:latin typeface="+mn-lt"/>
                <a:ea typeface="+mn-ea"/>
                <a:cs typeface="+mn-cs"/>
              </a:rPr>
              <a:t>Catholic</a:t>
            </a:r>
            <a:r>
              <a:rPr lang="de-AT" sz="1200" b="0" i="0" u="none" strike="noStrike" kern="1200" dirty="0">
                <a:solidFill>
                  <a:schemeClr val="tx1"/>
                </a:solidFill>
                <a:effectLst/>
                <a:latin typeface="+mn-lt"/>
                <a:ea typeface="+mn-ea"/>
                <a:cs typeface="+mn-cs"/>
              </a:rPr>
              <a:t> Online ist der Heilige Patrick von Irland auf Platz 1 in der Liste der ‘Most </a:t>
            </a:r>
            <a:r>
              <a:rPr lang="de-AT" sz="1200" b="0" i="0" u="none" strike="noStrike" kern="1200" dirty="0" err="1">
                <a:solidFill>
                  <a:schemeClr val="tx1"/>
                </a:solidFill>
                <a:effectLst/>
                <a:latin typeface="+mn-lt"/>
                <a:ea typeface="+mn-ea"/>
                <a:cs typeface="+mn-cs"/>
              </a:rPr>
              <a:t>Popular</a:t>
            </a:r>
            <a:r>
              <a:rPr lang="de-AT" sz="1200" b="0" i="0" u="none" strike="noStrike" kern="1200" dirty="0">
                <a:solidFill>
                  <a:schemeClr val="tx1"/>
                </a:solidFill>
                <a:effectLst/>
                <a:latin typeface="+mn-lt"/>
                <a:ea typeface="+mn-ea"/>
                <a:cs typeface="+mn-cs"/>
              </a:rPr>
              <a:t> Saints’. Um den Heiligen Patrick ranken sich sehr viele Legenden, etwa soll er ganz Irland missioniert haben und er hat den Einheimischen das Prinzip der Dreifaltigkeit am Beispiel des Kleeblatts beigebracht. Außerdem hat er die Schlangen aus Irland vertrieben und tatsächlich gibt es in Irland keine wilden Schlangen.</a:t>
            </a:r>
            <a:endParaRPr lang="de-AT" dirty="0">
              <a:effectLst/>
            </a:endParaRPr>
          </a:p>
          <a:p>
            <a:pPr rtl="0"/>
            <a:r>
              <a:rPr lang="de-AT" sz="1200" b="0" i="0" u="none" strike="noStrike" kern="1200" dirty="0">
                <a:solidFill>
                  <a:schemeClr val="tx1"/>
                </a:solidFill>
                <a:effectLst/>
                <a:latin typeface="+mn-lt"/>
                <a:ea typeface="+mn-ea"/>
                <a:cs typeface="+mn-cs"/>
              </a:rPr>
              <a:t>Die Legenden haben jedoch mit dem historischen Patrick herzlich wenig zu tun. </a:t>
            </a:r>
          </a:p>
          <a:p>
            <a:pPr rtl="0"/>
            <a:r>
              <a:rPr lang="de-AT" sz="1200" b="0" i="0" u="none" strike="noStrike" kern="1200" dirty="0">
                <a:solidFill>
                  <a:schemeClr val="tx1"/>
                </a:solidFill>
                <a:effectLst/>
                <a:latin typeface="+mn-lt"/>
                <a:ea typeface="+mn-ea"/>
                <a:cs typeface="+mn-cs"/>
              </a:rPr>
              <a:t>Der historische Patrick war ein Missionar und Bischof im 5. Jahrhundert mit einer spannenden Lebensgeschichte, über die wir aus seinen beiden überlebenden Briefen erfahren. </a:t>
            </a:r>
            <a:endParaRPr lang="de-AT" dirty="0">
              <a:effectLst/>
            </a:endParaRPr>
          </a:p>
          <a:p>
            <a:pPr rtl="0"/>
            <a:r>
              <a:rPr lang="de-AT" sz="1200" b="0" i="0" u="none" strike="noStrike" kern="1200" dirty="0">
                <a:solidFill>
                  <a:schemeClr val="tx1"/>
                </a:solidFill>
                <a:effectLst/>
                <a:latin typeface="+mn-lt"/>
                <a:ea typeface="+mn-ea"/>
                <a:cs typeface="+mn-cs"/>
              </a:rPr>
              <a:t>Patrick war im römischen Britannien als Sohn einer Familie, die wohl zum Landadel oder Kleinadel gehörte. Als junger Mann wurde er von Irischen Sklavenhändlern entführt und musste mehrere Jahre in Irland </a:t>
            </a:r>
            <a:r>
              <a:rPr lang="de-AT" sz="1200" b="0" i="0" u="none" strike="noStrike" kern="1200" dirty="0" err="1">
                <a:solidFill>
                  <a:schemeClr val="tx1"/>
                </a:solidFill>
                <a:effectLst/>
                <a:latin typeface="+mn-lt"/>
                <a:ea typeface="+mn-ea"/>
                <a:cs typeface="+mn-cs"/>
              </a:rPr>
              <a:t>as</a:t>
            </a:r>
            <a:r>
              <a:rPr lang="de-AT" sz="1200" b="0" i="0" u="none" strike="noStrike" kern="1200" dirty="0">
                <a:solidFill>
                  <a:schemeClr val="tx1"/>
                </a:solidFill>
                <a:effectLst/>
                <a:latin typeface="+mn-lt"/>
                <a:ea typeface="+mn-ea"/>
                <a:cs typeface="+mn-cs"/>
              </a:rPr>
              <a:t> Schweinehirt arbeiten.</a:t>
            </a:r>
            <a:endParaRPr lang="de-AT" dirty="0">
              <a:effectLst/>
            </a:endParaRPr>
          </a:p>
          <a:p>
            <a:pPr rtl="0"/>
            <a:r>
              <a:rPr lang="de-AT" sz="1200" b="0" i="0" u="none" strike="noStrike" kern="1200" dirty="0">
                <a:solidFill>
                  <a:schemeClr val="tx1"/>
                </a:solidFill>
                <a:effectLst/>
                <a:latin typeface="+mn-lt"/>
                <a:ea typeface="+mn-ea"/>
                <a:cs typeface="+mn-cs"/>
              </a:rPr>
              <a:t>Nach mehreren Jahren in Irland konnte er fliehen und kehrte nach Britannien zurück, wo er eine Ausbildung zum Priester begann.</a:t>
            </a:r>
            <a:endParaRPr lang="de-AT" dirty="0">
              <a:effectLst/>
            </a:endParaRPr>
          </a:p>
          <a:p>
            <a:pPr rtl="0"/>
            <a:r>
              <a:rPr lang="de-AT" sz="1200" b="0" i="0" u="none" strike="noStrike" kern="1200" dirty="0">
                <a:solidFill>
                  <a:schemeClr val="tx1"/>
                </a:solidFill>
                <a:effectLst/>
                <a:latin typeface="+mn-lt"/>
                <a:ea typeface="+mn-ea"/>
                <a:cs typeface="+mn-cs"/>
              </a:rPr>
              <a:t>Gott sprach zu ihm im Traum und überzeugte ihn nach </a:t>
            </a:r>
            <a:r>
              <a:rPr lang="de-AT" sz="1200" b="0" i="0" u="none" strike="noStrike" kern="1200" dirty="0" err="1">
                <a:solidFill>
                  <a:schemeClr val="tx1"/>
                </a:solidFill>
                <a:effectLst/>
                <a:latin typeface="+mn-lt"/>
                <a:ea typeface="+mn-ea"/>
                <a:cs typeface="+mn-cs"/>
              </a:rPr>
              <a:t>irland</a:t>
            </a:r>
            <a:r>
              <a:rPr lang="de-AT" sz="1200" b="0" i="0" u="none" strike="noStrike" kern="1200" dirty="0">
                <a:solidFill>
                  <a:schemeClr val="tx1"/>
                </a:solidFill>
                <a:effectLst/>
                <a:latin typeface="+mn-lt"/>
                <a:ea typeface="+mn-ea"/>
                <a:cs typeface="+mn-cs"/>
              </a:rPr>
              <a:t> zurückzukehren, um als Missionar die Irischen Heiden zu bekehren.</a:t>
            </a:r>
            <a:endParaRPr lang="de-AT" dirty="0">
              <a:effectLst/>
            </a:endParaRPr>
          </a:p>
          <a:p>
            <a:pPr rtl="0"/>
            <a:r>
              <a:rPr lang="de-AT" sz="1200" b="0" i="0" u="none" strike="noStrike" kern="1200" dirty="0">
                <a:solidFill>
                  <a:schemeClr val="tx1"/>
                </a:solidFill>
                <a:effectLst/>
                <a:latin typeface="+mn-lt"/>
                <a:ea typeface="+mn-ea"/>
                <a:cs typeface="+mn-cs"/>
              </a:rPr>
              <a:t>Seine beiden Briefe, </a:t>
            </a:r>
            <a:r>
              <a:rPr lang="de-AT" sz="1200" b="0" i="1" u="none" strike="noStrike" kern="1200" dirty="0" err="1">
                <a:solidFill>
                  <a:schemeClr val="tx1"/>
                </a:solidFill>
                <a:effectLst/>
                <a:latin typeface="+mn-lt"/>
                <a:ea typeface="+mn-ea"/>
                <a:cs typeface="+mn-cs"/>
              </a:rPr>
              <a:t>Confessio</a:t>
            </a:r>
            <a:r>
              <a:rPr lang="de-AT" sz="1200" b="0" i="1" u="none" strike="noStrike" kern="1200" dirty="0">
                <a:solidFill>
                  <a:schemeClr val="tx1"/>
                </a:solidFill>
                <a:effectLst/>
                <a:latin typeface="+mn-lt"/>
                <a:ea typeface="+mn-ea"/>
                <a:cs typeface="+mn-cs"/>
              </a:rPr>
              <a:t> </a:t>
            </a:r>
            <a:r>
              <a:rPr lang="de-AT" sz="1200" b="0" i="0" u="none" strike="noStrike" kern="1200" dirty="0" err="1">
                <a:solidFill>
                  <a:schemeClr val="tx1"/>
                </a:solidFill>
                <a:effectLst/>
                <a:latin typeface="+mn-lt"/>
                <a:ea typeface="+mn-ea"/>
                <a:cs typeface="+mn-cs"/>
              </a:rPr>
              <a:t>and</a:t>
            </a:r>
            <a:r>
              <a:rPr lang="de-AT" sz="1200" b="0" i="0" u="none" strike="noStrike" kern="1200" dirty="0">
                <a:solidFill>
                  <a:schemeClr val="tx1"/>
                </a:solidFill>
                <a:effectLst/>
                <a:latin typeface="+mn-lt"/>
                <a:ea typeface="+mn-ea"/>
                <a:cs typeface="+mn-cs"/>
              </a:rPr>
              <a:t> </a:t>
            </a:r>
            <a:r>
              <a:rPr lang="de-AT" sz="1200" b="0" i="1" u="none" strike="noStrike" kern="1200" dirty="0" err="1">
                <a:solidFill>
                  <a:schemeClr val="tx1"/>
                </a:solidFill>
                <a:effectLst/>
                <a:latin typeface="+mn-lt"/>
                <a:ea typeface="+mn-ea"/>
                <a:cs typeface="+mn-cs"/>
              </a:rPr>
              <a:t>Epistola</a:t>
            </a:r>
            <a:r>
              <a:rPr lang="de-AT" sz="1200" b="0" i="0" u="none" strike="noStrike" kern="1200" dirty="0">
                <a:solidFill>
                  <a:schemeClr val="tx1"/>
                </a:solidFill>
                <a:effectLst/>
                <a:latin typeface="+mn-lt"/>
                <a:ea typeface="+mn-ea"/>
                <a:cs typeface="+mn-cs"/>
              </a:rPr>
              <a:t>, schrieb Patrick in Irland und es sind die frühesten literarischen Texte die uns von Irland überliefert sind. Und ihr historischer Wert muss betont werden.</a:t>
            </a:r>
            <a:endParaRPr lang="de-AT" dirty="0">
              <a:effectLst/>
            </a:endParaRPr>
          </a:p>
          <a:p>
            <a:pPr rtl="0"/>
            <a:r>
              <a:rPr lang="de-AT" sz="1200" b="0" i="0" u="none" strike="noStrike" kern="1200" dirty="0">
                <a:solidFill>
                  <a:schemeClr val="tx1"/>
                </a:solidFill>
                <a:effectLst/>
                <a:latin typeface="+mn-lt"/>
                <a:ea typeface="+mn-ea"/>
                <a:cs typeface="+mn-cs"/>
              </a:rPr>
              <a:t>Es sind zentrale, zeitgenössischen Quellen über das Leben des Heiligen Patrick, und die Christianisierung Irlands. Aber auch über das römische Britannien und die Auflösung des römischen Einfluss.</a:t>
            </a:r>
          </a:p>
          <a:p>
            <a:pPr rtl="0"/>
            <a:r>
              <a:rPr lang="de-AT" sz="1200" b="0" i="0" u="none" strike="noStrike" kern="1200" dirty="0">
                <a:solidFill>
                  <a:schemeClr val="tx1"/>
                </a:solidFill>
                <a:effectLst/>
                <a:latin typeface="+mn-lt"/>
                <a:ea typeface="+mn-ea"/>
                <a:cs typeface="+mn-cs"/>
              </a:rPr>
              <a:t>In seinem längeren</a:t>
            </a:r>
            <a:r>
              <a:rPr lang="de-AT" sz="1200" b="0" i="0" u="none" strike="noStrike" kern="1200" baseline="0" dirty="0">
                <a:solidFill>
                  <a:schemeClr val="tx1"/>
                </a:solidFill>
                <a:effectLst/>
                <a:latin typeface="+mn-lt"/>
                <a:ea typeface="+mn-ea"/>
                <a:cs typeface="+mn-cs"/>
              </a:rPr>
              <a:t> Brief, der </a:t>
            </a:r>
            <a:r>
              <a:rPr lang="de-AT" sz="1200" b="0" i="0" u="none" strike="noStrike" kern="1200" baseline="0" dirty="0" err="1">
                <a:solidFill>
                  <a:schemeClr val="tx1"/>
                </a:solidFill>
                <a:effectLst/>
                <a:latin typeface="+mn-lt"/>
                <a:ea typeface="+mn-ea"/>
                <a:cs typeface="+mn-cs"/>
              </a:rPr>
              <a:t>sogannten</a:t>
            </a:r>
            <a:r>
              <a:rPr lang="de-AT" sz="1200" b="0" i="0" u="none" strike="noStrike" kern="1200" baseline="0" dirty="0">
                <a:solidFill>
                  <a:schemeClr val="tx1"/>
                </a:solidFill>
                <a:effectLst/>
                <a:latin typeface="+mn-lt"/>
                <a:ea typeface="+mn-ea"/>
                <a:cs typeface="+mn-cs"/>
              </a:rPr>
              <a:t> </a:t>
            </a:r>
            <a:r>
              <a:rPr lang="de-AT" sz="1200" b="0" i="0" u="none" strike="noStrike" kern="1200" baseline="0" dirty="0" err="1">
                <a:solidFill>
                  <a:schemeClr val="tx1"/>
                </a:solidFill>
                <a:effectLst/>
                <a:latin typeface="+mn-lt"/>
                <a:ea typeface="+mn-ea"/>
                <a:cs typeface="+mn-cs"/>
              </a:rPr>
              <a:t>Confessio</a:t>
            </a:r>
            <a:r>
              <a:rPr lang="de-AT" sz="1200" b="0" i="0" u="none" strike="noStrike" kern="1200" baseline="0" dirty="0">
                <a:solidFill>
                  <a:schemeClr val="tx1"/>
                </a:solidFill>
                <a:effectLst/>
                <a:latin typeface="+mn-lt"/>
                <a:ea typeface="+mn-ea"/>
                <a:cs typeface="+mn-cs"/>
              </a:rPr>
              <a:t>, </a:t>
            </a:r>
            <a:r>
              <a:rPr lang="de-AT" sz="1200" b="0" i="0" u="none" strike="noStrike" kern="1200" baseline="0" dirty="0" err="1">
                <a:solidFill>
                  <a:schemeClr val="tx1"/>
                </a:solidFill>
                <a:effectLst/>
                <a:latin typeface="+mn-lt"/>
                <a:ea typeface="+mn-ea"/>
                <a:cs typeface="+mn-cs"/>
              </a:rPr>
              <a:t>brichtet</a:t>
            </a:r>
            <a:r>
              <a:rPr lang="de-AT" sz="1200" b="0" i="0" u="none" strike="noStrike" kern="1200" baseline="0" dirty="0">
                <a:solidFill>
                  <a:schemeClr val="tx1"/>
                </a:solidFill>
                <a:effectLst/>
                <a:latin typeface="+mn-lt"/>
                <a:ea typeface="+mn-ea"/>
                <a:cs typeface="+mn-cs"/>
              </a:rPr>
              <a:t> Patrick über sein Leben und seine Mission. Es ist ein autobiographischer Text, in dem Patrick sich versucht zu rechtfertigen gegen Anschuldigungen gegen ihn.</a:t>
            </a:r>
          </a:p>
          <a:p>
            <a:pPr rtl="0"/>
            <a:r>
              <a:rPr lang="de-AT" sz="1200" b="0" i="0" u="none" strike="noStrike" kern="1200" baseline="0" dirty="0">
                <a:solidFill>
                  <a:schemeClr val="tx1"/>
                </a:solidFill>
                <a:effectLst/>
                <a:latin typeface="+mn-lt"/>
                <a:ea typeface="+mn-ea"/>
                <a:cs typeface="+mn-cs"/>
              </a:rPr>
              <a:t>Der kürzere Brief, die </a:t>
            </a:r>
            <a:r>
              <a:rPr lang="de-AT" sz="1200" b="0" i="0" u="none" strike="noStrike" kern="1200" baseline="0" dirty="0" err="1">
                <a:solidFill>
                  <a:schemeClr val="tx1"/>
                </a:solidFill>
                <a:effectLst/>
                <a:latin typeface="+mn-lt"/>
                <a:ea typeface="+mn-ea"/>
                <a:cs typeface="+mn-cs"/>
              </a:rPr>
              <a:t>sogennante</a:t>
            </a:r>
            <a:r>
              <a:rPr lang="de-AT" sz="1200" b="0" i="0" u="none" strike="noStrike" kern="1200" baseline="0" dirty="0">
                <a:solidFill>
                  <a:schemeClr val="tx1"/>
                </a:solidFill>
                <a:effectLst/>
                <a:latin typeface="+mn-lt"/>
                <a:ea typeface="+mn-ea"/>
                <a:cs typeface="+mn-cs"/>
              </a:rPr>
              <a:t> </a:t>
            </a:r>
            <a:r>
              <a:rPr lang="de-AT" sz="1200" b="0" i="0" u="none" strike="noStrike" kern="1200" baseline="0" dirty="0" err="1">
                <a:solidFill>
                  <a:schemeClr val="tx1"/>
                </a:solidFill>
                <a:effectLst/>
                <a:latin typeface="+mn-lt"/>
                <a:ea typeface="+mn-ea"/>
                <a:cs typeface="+mn-cs"/>
              </a:rPr>
              <a:t>Epistola</a:t>
            </a:r>
            <a:r>
              <a:rPr lang="de-AT" sz="1200" b="0" i="0" u="none" strike="noStrike" kern="1200" baseline="0" dirty="0">
                <a:solidFill>
                  <a:schemeClr val="tx1"/>
                </a:solidFill>
                <a:effectLst/>
                <a:latin typeface="+mn-lt"/>
                <a:ea typeface="+mn-ea"/>
                <a:cs typeface="+mn-cs"/>
              </a:rPr>
              <a:t>, ist ein Exkommunikationsschreiben gegen einen Piraten oder Söldnerführer, der eine von </a:t>
            </a:r>
            <a:r>
              <a:rPr lang="de-AT" sz="1200" b="0" i="0" u="none" strike="noStrike" kern="1200" baseline="0" dirty="0" err="1">
                <a:solidFill>
                  <a:schemeClr val="tx1"/>
                </a:solidFill>
                <a:effectLst/>
                <a:latin typeface="+mn-lt"/>
                <a:ea typeface="+mn-ea"/>
                <a:cs typeface="+mn-cs"/>
              </a:rPr>
              <a:t>Patrick‘s</a:t>
            </a:r>
            <a:r>
              <a:rPr lang="de-AT" sz="1200" b="0" i="0" u="none" strike="noStrike" kern="1200" baseline="0" dirty="0">
                <a:solidFill>
                  <a:schemeClr val="tx1"/>
                </a:solidFill>
                <a:effectLst/>
                <a:latin typeface="+mn-lt"/>
                <a:ea typeface="+mn-ea"/>
                <a:cs typeface="+mn-cs"/>
              </a:rPr>
              <a:t> Gemeinden überfallen hat.</a:t>
            </a:r>
          </a:p>
          <a:p>
            <a:pPr rtl="0"/>
            <a:endParaRPr lang="de-AT" dirty="0">
              <a:effectLst/>
            </a:endParaRPr>
          </a:p>
        </p:txBody>
      </p:sp>
      <p:sp>
        <p:nvSpPr>
          <p:cNvPr id="4" name="Foliennummernplatzhalter 3"/>
          <p:cNvSpPr>
            <a:spLocks noGrp="1"/>
          </p:cNvSpPr>
          <p:nvPr>
            <p:ph type="sldNum" sz="quarter" idx="10"/>
          </p:nvPr>
        </p:nvSpPr>
        <p:spPr/>
        <p:txBody>
          <a:bodyPr/>
          <a:lstStyle/>
          <a:p>
            <a:fld id="{7522D427-2156-4F0B-A306-88FB2EE6B907}" type="slidenum">
              <a:rPr lang="de-AT" smtClean="0"/>
              <a:t>4</a:t>
            </a:fld>
            <a:endParaRPr lang="de-AT"/>
          </a:p>
        </p:txBody>
      </p:sp>
    </p:spTree>
    <p:extLst>
      <p:ext uri="{BB962C8B-B14F-4D97-AF65-F5344CB8AC3E}">
        <p14:creationId xmlns:p14="http://schemas.microsoft.com/office/powerpoint/2010/main" val="1581722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pic>
        <p:nvPicPr>
          <p:cNvPr id="1026" name="Picture 2" descr="C:\Users\tzivanop\Desktop\Hintergründe\PPT VORLAGE HINTERGRUND EUROPA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460"/>
            <a:ext cx="9144000" cy="514266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1619672" y="1253209"/>
            <a:ext cx="6768752" cy="670470"/>
          </a:xfrm>
        </p:spPr>
        <p:txBody>
          <a:bodyPr>
            <a:noAutofit/>
          </a:bodyPr>
          <a:lstStyle>
            <a:lvl1pPr algn="l">
              <a:defRPr sz="5400">
                <a:latin typeface="Verdana" pitchFamily="34" charset="0"/>
                <a:ea typeface="Verdana" pitchFamily="34" charset="0"/>
                <a:cs typeface="Verdana" pitchFamily="34" charset="0"/>
              </a:defRPr>
            </a:lvl1pPr>
          </a:lstStyle>
          <a:p>
            <a:r>
              <a:rPr lang="de-DE"/>
              <a:t>Titelmasterformat durch Klicken bearbeiten</a:t>
            </a:r>
            <a:endParaRPr lang="de-AT" dirty="0"/>
          </a:p>
        </p:txBody>
      </p:sp>
      <p:sp>
        <p:nvSpPr>
          <p:cNvPr id="3" name="Untertitel 2"/>
          <p:cNvSpPr>
            <a:spLocks noGrp="1"/>
          </p:cNvSpPr>
          <p:nvPr>
            <p:ph type="subTitle" idx="1" hasCustomPrompt="1"/>
          </p:nvPr>
        </p:nvSpPr>
        <p:spPr>
          <a:xfrm>
            <a:off x="1619672" y="1923678"/>
            <a:ext cx="5785338" cy="432048"/>
          </a:xfrm>
        </p:spPr>
        <p:txBody>
          <a:bodyPr>
            <a:normAutofit/>
          </a:bodyPr>
          <a:lstStyle>
            <a:lvl1pPr marL="0" indent="0" algn="l">
              <a:buNone/>
              <a:defRPr sz="30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dirty="0"/>
              <a:t>Untertitel</a:t>
            </a:r>
          </a:p>
        </p:txBody>
      </p:sp>
      <p:sp>
        <p:nvSpPr>
          <p:cNvPr id="7" name="Bildplatzhalter 6"/>
          <p:cNvSpPr>
            <a:spLocks noGrp="1"/>
          </p:cNvSpPr>
          <p:nvPr>
            <p:ph type="pic" sz="quarter" idx="10" hasCustomPrompt="1"/>
          </p:nvPr>
        </p:nvSpPr>
        <p:spPr>
          <a:xfrm>
            <a:off x="179662" y="303442"/>
            <a:ext cx="863946" cy="594122"/>
          </a:xfrm>
        </p:spPr>
        <p:txBody>
          <a:bodyPr>
            <a:noAutofit/>
          </a:bodyPr>
          <a:lstStyle>
            <a:lvl1pPr marL="0" indent="0">
              <a:buNone/>
              <a:defRPr sz="1000" baseline="0"/>
            </a:lvl1pPr>
          </a:lstStyle>
          <a:p>
            <a:r>
              <a:rPr lang="de-AT" dirty="0"/>
              <a:t>Optional Logo</a:t>
            </a:r>
          </a:p>
        </p:txBody>
      </p:sp>
    </p:spTree>
    <p:extLst>
      <p:ext uri="{BB962C8B-B14F-4D97-AF65-F5344CB8AC3E}">
        <p14:creationId xmlns:p14="http://schemas.microsoft.com/office/powerpoint/2010/main" val="386448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a:t>Titelmasterformat durch Klicken bearbeiten</a:t>
            </a:r>
            <a:endParaRPr lang="de-AT"/>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p>
            <a:fld id="{47A597DB-CAA5-4FF8-A37A-A652FBCE53EF}" type="datetimeFigureOut">
              <a:rPr lang="de-AT" smtClean="0"/>
              <a:t>16.10.2017</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0949E3F1-A034-41ED-ACCB-3D4E0399701E}" type="slidenum">
              <a:rPr lang="de-AT" smtClean="0"/>
              <a:t>‹Nr.›</a:t>
            </a:fld>
            <a:endParaRPr lang="de-AT"/>
          </a:p>
        </p:txBody>
      </p:sp>
    </p:spTree>
    <p:extLst>
      <p:ext uri="{BB962C8B-B14F-4D97-AF65-F5344CB8AC3E}">
        <p14:creationId xmlns:p14="http://schemas.microsoft.com/office/powerpoint/2010/main" val="134470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Inhaltsseite Farbe Deutsch">
    <p:spTree>
      <p:nvGrpSpPr>
        <p:cNvPr id="1" name=""/>
        <p:cNvGrpSpPr/>
        <p:nvPr/>
      </p:nvGrpSpPr>
      <p:grpSpPr>
        <a:xfrm>
          <a:off x="0" y="0"/>
          <a:ext cx="0" cy="0"/>
          <a:chOff x="0" y="0"/>
          <a:chExt cx="0" cy="0"/>
        </a:xfrm>
      </p:grpSpPr>
      <p:pic>
        <p:nvPicPr>
          <p:cNvPr id="2" name="Picture 2" descr="C:\Users\tzivanop\Desktop\Hintergründe\PPT VORLAGE HINTERGRUND EUROPA32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376"/>
            <a:ext cx="9144000" cy="5142662"/>
          </a:xfrm>
          <a:prstGeom prst="rect">
            <a:avLst/>
          </a:prstGeom>
          <a:noFill/>
          <a:extLst>
            <a:ext uri="{909E8E84-426E-40DD-AFC4-6F175D3DCCD1}">
              <a14:hiddenFill xmlns:a14="http://schemas.microsoft.com/office/drawing/2010/main">
                <a:solidFill>
                  <a:srgbClr val="FFFFFF"/>
                </a:solidFill>
              </a14:hiddenFill>
            </a:ext>
          </a:extLst>
        </p:spPr>
      </p:pic>
      <p:sp>
        <p:nvSpPr>
          <p:cNvPr id="7" name="Untertitel 2"/>
          <p:cNvSpPr>
            <a:spLocks noGrp="1"/>
          </p:cNvSpPr>
          <p:nvPr>
            <p:ph type="subTitle" idx="1" hasCustomPrompt="1"/>
          </p:nvPr>
        </p:nvSpPr>
        <p:spPr>
          <a:xfrm>
            <a:off x="467544" y="1275606"/>
            <a:ext cx="7992888" cy="3240360"/>
          </a:xfrm>
        </p:spPr>
        <p:txBody>
          <a:bodyPr>
            <a:noAutofit/>
          </a:bodyPr>
          <a:lstStyle>
            <a:lvl1pPr marL="0" indent="0" algn="l">
              <a:buNone/>
              <a:defRPr sz="32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dirty="0"/>
              <a:t>Text</a:t>
            </a:r>
          </a:p>
        </p:txBody>
      </p:sp>
      <p:sp>
        <p:nvSpPr>
          <p:cNvPr id="5" name="Titel 1"/>
          <p:cNvSpPr>
            <a:spLocks noGrp="1"/>
          </p:cNvSpPr>
          <p:nvPr>
            <p:ph type="ctrTitle"/>
          </p:nvPr>
        </p:nvSpPr>
        <p:spPr>
          <a:xfrm>
            <a:off x="467544" y="465518"/>
            <a:ext cx="6768752" cy="486055"/>
          </a:xfrm>
        </p:spPr>
        <p:txBody>
          <a:bodyPr>
            <a:noAutofit/>
          </a:bodyPr>
          <a:lstStyle>
            <a:lvl1pPr algn="l">
              <a:defRPr sz="3600" b="1">
                <a:latin typeface="Verdana" pitchFamily="34" charset="0"/>
                <a:ea typeface="Verdana" pitchFamily="34" charset="0"/>
                <a:cs typeface="Verdana" pitchFamily="34" charset="0"/>
              </a:defRPr>
            </a:lvl1pPr>
          </a:lstStyle>
          <a:p>
            <a:r>
              <a:rPr lang="de-DE"/>
              <a:t>Titelmasterformat durch Klicken bearbeiten</a:t>
            </a:r>
            <a:endParaRPr lang="de-AT" dirty="0"/>
          </a:p>
        </p:txBody>
      </p:sp>
    </p:spTree>
    <p:extLst>
      <p:ext uri="{BB962C8B-B14F-4D97-AF65-F5344CB8AC3E}">
        <p14:creationId xmlns:p14="http://schemas.microsoft.com/office/powerpoint/2010/main" val="424426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Inhaltsseite Farbe Englisch">
    <p:spTree>
      <p:nvGrpSpPr>
        <p:cNvPr id="1" name=""/>
        <p:cNvGrpSpPr/>
        <p:nvPr/>
      </p:nvGrpSpPr>
      <p:grpSpPr>
        <a:xfrm>
          <a:off x="0" y="0"/>
          <a:ext cx="0" cy="0"/>
          <a:chOff x="0" y="0"/>
          <a:chExt cx="0" cy="0"/>
        </a:xfrm>
      </p:grpSpPr>
      <p:pic>
        <p:nvPicPr>
          <p:cNvPr id="2" name="Picture 2" descr="C:\Users\tzivanop\Desktop\Hintergründe\PPT VORLAGE HINTERGRUND EUROPA33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601"/>
            <a:ext cx="9144000" cy="514266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p:cNvSpPr>
            <a:spLocks noGrp="1"/>
          </p:cNvSpPr>
          <p:nvPr>
            <p:ph type="ctrTitle"/>
          </p:nvPr>
        </p:nvSpPr>
        <p:spPr>
          <a:xfrm>
            <a:off x="467544" y="465518"/>
            <a:ext cx="6768752" cy="486055"/>
          </a:xfrm>
        </p:spPr>
        <p:txBody>
          <a:bodyPr>
            <a:noAutofit/>
          </a:bodyPr>
          <a:lstStyle>
            <a:lvl1pPr algn="l">
              <a:defRPr sz="3600" b="1">
                <a:latin typeface="Verdana" pitchFamily="34" charset="0"/>
                <a:ea typeface="Verdana" pitchFamily="34" charset="0"/>
                <a:cs typeface="Verdana" pitchFamily="34" charset="0"/>
              </a:defRPr>
            </a:lvl1pPr>
          </a:lstStyle>
          <a:p>
            <a:r>
              <a:rPr lang="de-DE"/>
              <a:t>Titelmasterformat durch Klicken bearbeiten</a:t>
            </a:r>
            <a:endParaRPr lang="de-AT" dirty="0"/>
          </a:p>
        </p:txBody>
      </p:sp>
      <p:sp>
        <p:nvSpPr>
          <p:cNvPr id="5" name="Untertitel 2"/>
          <p:cNvSpPr>
            <a:spLocks noGrp="1"/>
          </p:cNvSpPr>
          <p:nvPr>
            <p:ph type="subTitle" idx="1" hasCustomPrompt="1"/>
          </p:nvPr>
        </p:nvSpPr>
        <p:spPr>
          <a:xfrm>
            <a:off x="467544" y="1275606"/>
            <a:ext cx="7992888" cy="3240360"/>
          </a:xfrm>
        </p:spPr>
        <p:txBody>
          <a:bodyPr>
            <a:noAutofit/>
          </a:bodyPr>
          <a:lstStyle>
            <a:lvl1pPr marL="0" indent="0" algn="l">
              <a:buNone/>
              <a:defRPr sz="32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dirty="0"/>
              <a:t>Text</a:t>
            </a:r>
          </a:p>
        </p:txBody>
      </p:sp>
    </p:spTree>
    <p:extLst>
      <p:ext uri="{BB962C8B-B14F-4D97-AF65-F5344CB8AC3E}">
        <p14:creationId xmlns:p14="http://schemas.microsoft.com/office/powerpoint/2010/main" val="238706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Universität Kapitelseite">
    <p:spTree>
      <p:nvGrpSpPr>
        <p:cNvPr id="1" name=""/>
        <p:cNvGrpSpPr/>
        <p:nvPr/>
      </p:nvGrpSpPr>
      <p:grpSpPr>
        <a:xfrm>
          <a:off x="0" y="0"/>
          <a:ext cx="0" cy="0"/>
          <a:chOff x="0" y="0"/>
          <a:chExt cx="0" cy="0"/>
        </a:xfrm>
      </p:grpSpPr>
      <p:pic>
        <p:nvPicPr>
          <p:cNvPr id="4098" name="Picture 2" descr="P:\PRESSESTELLE\PowerPointPräsentation\Grafiken\4zu3\PPTs 4zu3\HINTERGRÜNDE\PPT VORLAGE HINTERGRUND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60" y="-21600"/>
            <a:ext cx="9145860" cy="5165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Grp="1" noChangeArrowheads="1"/>
          </p:cNvSpPr>
          <p:nvPr>
            <p:ph type="title"/>
          </p:nvPr>
        </p:nvSpPr>
        <p:spPr bwMode="auto">
          <a:xfrm>
            <a:off x="214586" y="357504"/>
            <a:ext cx="8712968" cy="8640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numCol="1" anchor="ctr" anchorCtr="0" compatLnSpc="1">
            <a:prstTxWarp prst="textNoShape">
              <a:avLst/>
            </a:prstTxWarp>
            <a:normAutofit/>
          </a:bodyPr>
          <a:lstStyle>
            <a:lvl1pPr>
              <a:defRPr sz="4400"/>
            </a:lvl1pPr>
          </a:lstStyle>
          <a:p>
            <a:pPr marL="0" algn="l">
              <a:lnSpc>
                <a:spcPct val="80000"/>
              </a:lnSpc>
            </a:pPr>
            <a:r>
              <a:rPr lang="de-DE">
                <a:latin typeface="Verdana" pitchFamily="34" charset="0"/>
                <a:ea typeface="Verdana" pitchFamily="34" charset="0"/>
                <a:cs typeface="Verdana" pitchFamily="34" charset="0"/>
                <a:sym typeface="Franklin Gothic Medium" charset="0"/>
              </a:rPr>
              <a:t>Titelmasterformat durch Klicken bearbeiten</a:t>
            </a:r>
            <a:endParaRPr lang="en-US" dirty="0">
              <a:latin typeface="Verdana" pitchFamily="34" charset="0"/>
              <a:ea typeface="Verdana" pitchFamily="34" charset="0"/>
              <a:cs typeface="Verdana" pitchFamily="34" charset="0"/>
              <a:sym typeface="Franklin Gothic Medium" charset="0"/>
            </a:endParaRPr>
          </a:p>
        </p:txBody>
      </p:sp>
      <p:sp>
        <p:nvSpPr>
          <p:cNvPr id="5" name="Rectangle 3"/>
          <p:cNvSpPr>
            <a:spLocks noGrp="1" noChangeArrowheads="1"/>
          </p:cNvSpPr>
          <p:nvPr>
            <p:ph idx="10"/>
          </p:nvPr>
        </p:nvSpPr>
        <p:spPr bwMode="auto">
          <a:xfrm>
            <a:off x="251520" y="1491630"/>
            <a:ext cx="8712968" cy="30783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normAutofit/>
          </a:bodyPr>
          <a:lstStyle>
            <a:lvl1pPr>
              <a:defRPr sz="3400">
                <a:latin typeface="Verdana" pitchFamily="34" charset="0"/>
                <a:ea typeface="Verdana" pitchFamily="34" charset="0"/>
                <a:cs typeface="Verdana" pitchFamily="34" charset="0"/>
              </a:defRPr>
            </a:lvl1pPr>
          </a:lstStyle>
          <a:p>
            <a:pPr lvl="0"/>
            <a:r>
              <a:rPr lang="de-DE"/>
              <a:t>Formatvorlagen des Textmasters bearbeiten</a:t>
            </a:r>
          </a:p>
        </p:txBody>
      </p:sp>
      <p:sp>
        <p:nvSpPr>
          <p:cNvPr id="2" name="Textfeld 1"/>
          <p:cNvSpPr txBox="1"/>
          <p:nvPr userDrawn="1"/>
        </p:nvSpPr>
        <p:spPr>
          <a:xfrm>
            <a:off x="8207290" y="4613205"/>
            <a:ext cx="541174" cy="276999"/>
          </a:xfrm>
          <a:prstGeom prst="rect">
            <a:avLst/>
          </a:prstGeom>
          <a:noFill/>
        </p:spPr>
        <p:txBody>
          <a:bodyPr wrap="none" rtlCol="0">
            <a:spAutoFit/>
          </a:bodyPr>
          <a:lstStyle/>
          <a:p>
            <a:fld id="{A56108E9-0BB1-46BE-B52C-447D2D187DBA}" type="slidenum">
              <a:rPr lang="de-AT" sz="1200" smtClean="0">
                <a:latin typeface="Verdana" pitchFamily="34" charset="0"/>
                <a:ea typeface="Verdana" pitchFamily="34" charset="0"/>
                <a:cs typeface="Verdana" pitchFamily="34" charset="0"/>
              </a:rPr>
              <a:t>‹Nr.›</a:t>
            </a:fld>
            <a:endParaRPr lang="de-AT"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643384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Universität Inhaltsseite">
    <p:spTree>
      <p:nvGrpSpPr>
        <p:cNvPr id="1" name=""/>
        <p:cNvGrpSpPr/>
        <p:nvPr/>
      </p:nvGrpSpPr>
      <p:grpSpPr>
        <a:xfrm>
          <a:off x="0" y="0"/>
          <a:ext cx="0" cy="0"/>
          <a:chOff x="0" y="0"/>
          <a:chExt cx="0" cy="0"/>
        </a:xfrm>
      </p:grpSpPr>
      <p:pic>
        <p:nvPicPr>
          <p:cNvPr id="5122" name="Picture 2" descr="P:\PRESSESTELLE\PowerPointPräsentation\Grafiken\4zu3\PPTs 4zu3\HINTERGRÜNDE\PPT VORLAGE HINTERGRUND1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600"/>
            <a:ext cx="914586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p:cNvSpPr>
            <a:spLocks noGrp="1"/>
          </p:cNvSpPr>
          <p:nvPr>
            <p:ph type="subTitle" idx="1" hasCustomPrompt="1"/>
          </p:nvPr>
        </p:nvSpPr>
        <p:spPr>
          <a:xfrm>
            <a:off x="467544" y="1275606"/>
            <a:ext cx="7992888" cy="3240360"/>
          </a:xfrm>
        </p:spPr>
        <p:txBody>
          <a:bodyPr>
            <a:noAutofit/>
          </a:bodyPr>
          <a:lstStyle>
            <a:lvl1pPr marL="0" indent="0" algn="l">
              <a:buNone/>
              <a:defRPr sz="32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dirty="0"/>
              <a:t>Text</a:t>
            </a:r>
          </a:p>
        </p:txBody>
      </p:sp>
      <p:sp>
        <p:nvSpPr>
          <p:cNvPr id="6" name="Titel 1"/>
          <p:cNvSpPr>
            <a:spLocks noGrp="1"/>
          </p:cNvSpPr>
          <p:nvPr>
            <p:ph type="ctrTitle"/>
          </p:nvPr>
        </p:nvSpPr>
        <p:spPr>
          <a:xfrm>
            <a:off x="467544" y="465518"/>
            <a:ext cx="6768752" cy="486055"/>
          </a:xfrm>
        </p:spPr>
        <p:txBody>
          <a:bodyPr>
            <a:noAutofit/>
          </a:bodyPr>
          <a:lstStyle>
            <a:lvl1pPr algn="l">
              <a:defRPr sz="3600" b="1">
                <a:latin typeface="Verdana" pitchFamily="34" charset="0"/>
                <a:ea typeface="Verdana" pitchFamily="34" charset="0"/>
                <a:cs typeface="Verdana" pitchFamily="34" charset="0"/>
              </a:defRPr>
            </a:lvl1pPr>
          </a:lstStyle>
          <a:p>
            <a:r>
              <a:rPr lang="de-DE"/>
              <a:t>Titelmasterformat durch Klicken bearbeiten</a:t>
            </a:r>
            <a:endParaRPr lang="de-AT" dirty="0"/>
          </a:p>
        </p:txBody>
      </p:sp>
      <p:sp>
        <p:nvSpPr>
          <p:cNvPr id="7" name="Textfeld 6"/>
          <p:cNvSpPr txBox="1"/>
          <p:nvPr userDrawn="1"/>
        </p:nvSpPr>
        <p:spPr>
          <a:xfrm>
            <a:off x="8207290" y="4613205"/>
            <a:ext cx="541174" cy="276999"/>
          </a:xfrm>
          <a:prstGeom prst="rect">
            <a:avLst/>
          </a:prstGeom>
          <a:noFill/>
        </p:spPr>
        <p:txBody>
          <a:bodyPr wrap="none" rtlCol="0">
            <a:spAutoFit/>
          </a:bodyPr>
          <a:lstStyle/>
          <a:p>
            <a:fld id="{A56108E9-0BB1-46BE-B52C-447D2D187DBA}" type="slidenum">
              <a:rPr lang="de-AT" sz="1200" smtClean="0">
                <a:solidFill>
                  <a:schemeClr val="bg1"/>
                </a:solidFill>
                <a:latin typeface="Verdana" pitchFamily="34" charset="0"/>
                <a:ea typeface="Verdana" pitchFamily="34" charset="0"/>
                <a:cs typeface="Verdana" pitchFamily="34" charset="0"/>
              </a:rPr>
              <a:t>‹Nr.›</a:t>
            </a:fld>
            <a:endParaRPr lang="de-AT" sz="12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9396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WI Titel 1">
    <p:spTree>
      <p:nvGrpSpPr>
        <p:cNvPr id="1" name=""/>
        <p:cNvGrpSpPr/>
        <p:nvPr/>
      </p:nvGrpSpPr>
      <p:grpSpPr>
        <a:xfrm>
          <a:off x="0" y="0"/>
          <a:ext cx="0" cy="0"/>
          <a:chOff x="0" y="0"/>
          <a:chExt cx="0" cy="0"/>
        </a:xfrm>
      </p:grpSpPr>
      <p:pic>
        <p:nvPicPr>
          <p:cNvPr id="3074" name="Picture 2" descr="C:\Users\tzivanop\Desktop\PPT 16zu9\Hintergründe\PPT VORLAGE HINTERGRUND 3_2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88"/>
            <a:ext cx="9185495" cy="5166000"/>
          </a:xfrm>
          <a:prstGeom prst="rect">
            <a:avLst/>
          </a:prstGeom>
          <a:noFill/>
          <a:extLst>
            <a:ext uri="{909E8E84-426E-40DD-AFC4-6F175D3DCCD1}">
              <a14:hiddenFill xmlns:a14="http://schemas.microsoft.com/office/drawing/2010/main">
                <a:solidFill>
                  <a:srgbClr val="FFFFFF"/>
                </a:solidFill>
              </a14:hiddenFill>
            </a:ext>
          </a:extLst>
        </p:spPr>
      </p:pic>
      <p:sp>
        <p:nvSpPr>
          <p:cNvPr id="3" name="Bildplatzhalter 6"/>
          <p:cNvSpPr>
            <a:spLocks noGrp="1"/>
          </p:cNvSpPr>
          <p:nvPr>
            <p:ph type="pic" sz="quarter" idx="10" hasCustomPrompt="1"/>
          </p:nvPr>
        </p:nvSpPr>
        <p:spPr>
          <a:xfrm>
            <a:off x="323678" y="303442"/>
            <a:ext cx="863946" cy="594122"/>
          </a:xfrm>
        </p:spPr>
        <p:txBody>
          <a:bodyPr>
            <a:noAutofit/>
          </a:bodyPr>
          <a:lstStyle>
            <a:lvl1pPr marL="0" indent="0">
              <a:buNone/>
              <a:defRPr sz="1000" baseline="0"/>
            </a:lvl1pPr>
          </a:lstStyle>
          <a:p>
            <a:r>
              <a:rPr lang="de-AT" dirty="0"/>
              <a:t>Optional Logo</a:t>
            </a:r>
          </a:p>
        </p:txBody>
      </p:sp>
    </p:spTree>
    <p:extLst>
      <p:ext uri="{BB962C8B-B14F-4D97-AF65-F5344CB8AC3E}">
        <p14:creationId xmlns:p14="http://schemas.microsoft.com/office/powerpoint/2010/main" val="40726163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WI Titel 2">
    <p:spTree>
      <p:nvGrpSpPr>
        <p:cNvPr id="1" name=""/>
        <p:cNvGrpSpPr/>
        <p:nvPr/>
      </p:nvGrpSpPr>
      <p:grpSpPr>
        <a:xfrm>
          <a:off x="0" y="0"/>
          <a:ext cx="0" cy="0"/>
          <a:chOff x="0" y="0"/>
          <a:chExt cx="0" cy="0"/>
        </a:xfrm>
      </p:grpSpPr>
      <p:pic>
        <p:nvPicPr>
          <p:cNvPr id="4098" name="Picture 2" descr="C:\Users\tzivanop\Desktop\PPT 16zu9\Hintergründe\PPT VORLAGE HINTERGRUND EUROPA3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600"/>
            <a:ext cx="9185495" cy="5166000"/>
          </a:xfrm>
          <a:prstGeom prst="rect">
            <a:avLst/>
          </a:prstGeom>
          <a:noFill/>
          <a:extLst>
            <a:ext uri="{909E8E84-426E-40DD-AFC4-6F175D3DCCD1}">
              <a14:hiddenFill xmlns:a14="http://schemas.microsoft.com/office/drawing/2010/main">
                <a:solidFill>
                  <a:srgbClr val="FFFFFF"/>
                </a:solidFill>
              </a14:hiddenFill>
            </a:ext>
          </a:extLst>
        </p:spPr>
      </p:pic>
      <p:sp>
        <p:nvSpPr>
          <p:cNvPr id="3" name="Bildplatzhalter 6"/>
          <p:cNvSpPr>
            <a:spLocks noGrp="1"/>
          </p:cNvSpPr>
          <p:nvPr>
            <p:ph type="pic" sz="quarter" idx="10" hasCustomPrompt="1"/>
          </p:nvPr>
        </p:nvSpPr>
        <p:spPr>
          <a:xfrm>
            <a:off x="323678" y="303442"/>
            <a:ext cx="863946" cy="594122"/>
          </a:xfrm>
        </p:spPr>
        <p:txBody>
          <a:bodyPr>
            <a:noAutofit/>
          </a:bodyPr>
          <a:lstStyle>
            <a:lvl1pPr marL="0" indent="0">
              <a:buNone/>
              <a:defRPr sz="1000" baseline="0"/>
            </a:lvl1pPr>
          </a:lstStyle>
          <a:p>
            <a:r>
              <a:rPr lang="de-AT" dirty="0"/>
              <a:t>Optional Logo</a:t>
            </a:r>
          </a:p>
        </p:txBody>
      </p:sp>
    </p:spTree>
    <p:extLst>
      <p:ext uri="{BB962C8B-B14F-4D97-AF65-F5344CB8AC3E}">
        <p14:creationId xmlns:p14="http://schemas.microsoft.com/office/powerpoint/2010/main" val="7948412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EWI Kapitelseite">
    <p:spTree>
      <p:nvGrpSpPr>
        <p:cNvPr id="1" name=""/>
        <p:cNvGrpSpPr/>
        <p:nvPr/>
      </p:nvGrpSpPr>
      <p:grpSpPr>
        <a:xfrm>
          <a:off x="0" y="0"/>
          <a:ext cx="0" cy="0"/>
          <a:chOff x="0" y="0"/>
          <a:chExt cx="0" cy="0"/>
        </a:xfrm>
      </p:grpSpPr>
      <p:pic>
        <p:nvPicPr>
          <p:cNvPr id="25602" name="Picture 2" descr="P:\PRESSESTELLE\PowerPointPräsentation\Grafiken\4zu3\PPTs 4zu3\HINTERGRÜNDE\PPT VORLAGE HINTERGRUND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00" y="-10800"/>
            <a:ext cx="9184268" cy="5165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Grp="1" noChangeArrowheads="1"/>
          </p:cNvSpPr>
          <p:nvPr>
            <p:ph type="title"/>
          </p:nvPr>
        </p:nvSpPr>
        <p:spPr bwMode="auto">
          <a:xfrm>
            <a:off x="214586" y="357504"/>
            <a:ext cx="8712968" cy="8640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numCol="1" anchor="ctr" anchorCtr="0" compatLnSpc="1">
            <a:prstTxWarp prst="textNoShape">
              <a:avLst/>
            </a:prstTxWarp>
            <a:normAutofit/>
          </a:bodyPr>
          <a:lstStyle>
            <a:lvl1pPr>
              <a:defRPr sz="4400"/>
            </a:lvl1pPr>
          </a:lstStyle>
          <a:p>
            <a:pPr marL="0" algn="l">
              <a:lnSpc>
                <a:spcPct val="80000"/>
              </a:lnSpc>
            </a:pPr>
            <a:r>
              <a:rPr lang="de-DE">
                <a:latin typeface="Verdana" pitchFamily="34" charset="0"/>
                <a:ea typeface="Verdana" pitchFamily="34" charset="0"/>
                <a:cs typeface="Verdana" pitchFamily="34" charset="0"/>
                <a:sym typeface="Franklin Gothic Medium" charset="0"/>
              </a:rPr>
              <a:t>Titelmasterformat durch Klicken bearbeiten</a:t>
            </a:r>
            <a:endParaRPr lang="en-US" dirty="0">
              <a:latin typeface="Verdana" pitchFamily="34" charset="0"/>
              <a:ea typeface="Verdana" pitchFamily="34" charset="0"/>
              <a:cs typeface="Verdana" pitchFamily="34" charset="0"/>
              <a:sym typeface="Franklin Gothic Medium" charset="0"/>
            </a:endParaRPr>
          </a:p>
        </p:txBody>
      </p:sp>
      <p:sp>
        <p:nvSpPr>
          <p:cNvPr id="5" name="Rectangle 3"/>
          <p:cNvSpPr>
            <a:spLocks noGrp="1" noChangeArrowheads="1"/>
          </p:cNvSpPr>
          <p:nvPr>
            <p:ph idx="10"/>
          </p:nvPr>
        </p:nvSpPr>
        <p:spPr bwMode="auto">
          <a:xfrm>
            <a:off x="251520" y="1491630"/>
            <a:ext cx="8712968" cy="30783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normAutofit/>
          </a:bodyPr>
          <a:lstStyle>
            <a:lvl1pPr>
              <a:defRPr sz="3400">
                <a:latin typeface="Verdana" pitchFamily="34" charset="0"/>
                <a:ea typeface="Verdana" pitchFamily="34" charset="0"/>
                <a:cs typeface="Verdana" pitchFamily="34" charset="0"/>
              </a:defRPr>
            </a:lvl1pPr>
          </a:lstStyle>
          <a:p>
            <a:pPr lvl="0"/>
            <a:r>
              <a:rPr lang="de-DE"/>
              <a:t>Formatvorlagen des Textmasters bearbeiten</a:t>
            </a:r>
          </a:p>
        </p:txBody>
      </p:sp>
      <p:sp>
        <p:nvSpPr>
          <p:cNvPr id="2" name="Textfeld 1"/>
          <p:cNvSpPr txBox="1"/>
          <p:nvPr userDrawn="1"/>
        </p:nvSpPr>
        <p:spPr>
          <a:xfrm>
            <a:off x="8207290" y="4613205"/>
            <a:ext cx="541174" cy="276999"/>
          </a:xfrm>
          <a:prstGeom prst="rect">
            <a:avLst/>
          </a:prstGeom>
          <a:noFill/>
        </p:spPr>
        <p:txBody>
          <a:bodyPr wrap="none" rtlCol="0">
            <a:spAutoFit/>
          </a:bodyPr>
          <a:lstStyle/>
          <a:p>
            <a:fld id="{A56108E9-0BB1-46BE-B52C-447D2D187DBA}" type="slidenum">
              <a:rPr lang="de-AT" sz="1200" smtClean="0">
                <a:latin typeface="Verdana" pitchFamily="34" charset="0"/>
                <a:ea typeface="Verdana" pitchFamily="34" charset="0"/>
                <a:cs typeface="Verdana" pitchFamily="34" charset="0"/>
              </a:rPr>
              <a:t>‹Nr.›</a:t>
            </a:fld>
            <a:endParaRPr lang="de-AT"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593691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WI Inhaltsseite">
    <p:spTree>
      <p:nvGrpSpPr>
        <p:cNvPr id="1" name=""/>
        <p:cNvGrpSpPr/>
        <p:nvPr/>
      </p:nvGrpSpPr>
      <p:grpSpPr>
        <a:xfrm>
          <a:off x="0" y="0"/>
          <a:ext cx="0" cy="0"/>
          <a:chOff x="0" y="0"/>
          <a:chExt cx="0" cy="0"/>
        </a:xfrm>
      </p:grpSpPr>
      <p:pic>
        <p:nvPicPr>
          <p:cNvPr id="26626" name="Picture 2" descr="P:\PRESSESTELLE\PowerPointPräsentation\Grafiken\4zu3\PPTs 4zu3\HINTERGRÜNDE\PPT VORLAGE HINTERGRUND1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00" y="-10800"/>
            <a:ext cx="9184268" cy="51651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p:cNvSpPr>
            <a:spLocks noGrp="1"/>
          </p:cNvSpPr>
          <p:nvPr>
            <p:ph type="subTitle" idx="1" hasCustomPrompt="1"/>
          </p:nvPr>
        </p:nvSpPr>
        <p:spPr>
          <a:xfrm>
            <a:off x="467544" y="1275606"/>
            <a:ext cx="7992888" cy="3240360"/>
          </a:xfrm>
        </p:spPr>
        <p:txBody>
          <a:bodyPr>
            <a:noAutofit/>
          </a:bodyPr>
          <a:lstStyle>
            <a:lvl1pPr marL="0" indent="0" algn="l">
              <a:buNone/>
              <a:defRPr sz="32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dirty="0"/>
              <a:t>Text</a:t>
            </a:r>
          </a:p>
        </p:txBody>
      </p:sp>
      <p:sp>
        <p:nvSpPr>
          <p:cNvPr id="6" name="Titel 1"/>
          <p:cNvSpPr>
            <a:spLocks noGrp="1"/>
          </p:cNvSpPr>
          <p:nvPr>
            <p:ph type="ctrTitle"/>
          </p:nvPr>
        </p:nvSpPr>
        <p:spPr>
          <a:xfrm>
            <a:off x="467544" y="465518"/>
            <a:ext cx="6768752" cy="486055"/>
          </a:xfrm>
        </p:spPr>
        <p:txBody>
          <a:bodyPr>
            <a:noAutofit/>
          </a:bodyPr>
          <a:lstStyle>
            <a:lvl1pPr algn="l">
              <a:defRPr sz="3600" b="1">
                <a:latin typeface="Verdana" pitchFamily="34" charset="0"/>
                <a:ea typeface="Verdana" pitchFamily="34" charset="0"/>
                <a:cs typeface="Verdana" pitchFamily="34" charset="0"/>
              </a:defRPr>
            </a:lvl1pPr>
          </a:lstStyle>
          <a:p>
            <a:r>
              <a:rPr lang="de-DE"/>
              <a:t>Titelmasterformat durch Klicken bearbeiten</a:t>
            </a:r>
            <a:endParaRPr lang="de-AT" dirty="0"/>
          </a:p>
        </p:txBody>
      </p:sp>
      <p:sp>
        <p:nvSpPr>
          <p:cNvPr id="7" name="Textfeld 6"/>
          <p:cNvSpPr txBox="1"/>
          <p:nvPr userDrawn="1"/>
        </p:nvSpPr>
        <p:spPr>
          <a:xfrm>
            <a:off x="8207290" y="4613205"/>
            <a:ext cx="541174" cy="276999"/>
          </a:xfrm>
          <a:prstGeom prst="rect">
            <a:avLst/>
          </a:prstGeom>
          <a:noFill/>
        </p:spPr>
        <p:txBody>
          <a:bodyPr wrap="none" rtlCol="0">
            <a:spAutoFit/>
          </a:bodyPr>
          <a:lstStyle/>
          <a:p>
            <a:fld id="{A56108E9-0BB1-46BE-B52C-447D2D187DBA}" type="slidenum">
              <a:rPr lang="de-AT" sz="1200" smtClean="0">
                <a:solidFill>
                  <a:schemeClr val="bg1"/>
                </a:solidFill>
                <a:latin typeface="Verdana" pitchFamily="34" charset="0"/>
                <a:ea typeface="Verdana" pitchFamily="34" charset="0"/>
                <a:cs typeface="Verdana" pitchFamily="34" charset="0"/>
              </a:rPr>
              <a:t>‹Nr.›</a:t>
            </a:fld>
            <a:endParaRPr lang="de-AT" sz="12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2803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de-DE"/>
              <a:t>Titelmasterformat durch Klicken bearbeiten</a:t>
            </a:r>
            <a:endParaRPr lang="de-AT"/>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0B53BE-8954-45D9-9CB9-945B6DABA046}" type="datetimeFigureOut">
              <a:rPr lang="de-AT" smtClean="0"/>
              <a:t>16.10.2017</a:t>
            </a:fld>
            <a:endParaRPr lang="de-AT"/>
          </a:p>
        </p:txBody>
      </p:sp>
      <p:sp>
        <p:nvSpPr>
          <p:cNvPr id="5" name="Fußzeilenplatzhalt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BF68D38-5D04-4D17-9F1A-9BB9AC145620}" type="slidenum">
              <a:rPr lang="de-AT" smtClean="0"/>
              <a:t>‹Nr.›</a:t>
            </a:fld>
            <a:endParaRPr lang="de-AT"/>
          </a:p>
        </p:txBody>
      </p:sp>
    </p:spTree>
    <p:extLst>
      <p:ext uri="{BB962C8B-B14F-4D97-AF65-F5344CB8AC3E}">
        <p14:creationId xmlns:p14="http://schemas.microsoft.com/office/powerpoint/2010/main" val="2372904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www.confessio.i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AT" i="1" dirty="0" err="1"/>
              <a:t>Confessio</a:t>
            </a:r>
            <a:r>
              <a:rPr lang="de-AT" dirty="0"/>
              <a:t> Projekt</a:t>
            </a:r>
          </a:p>
        </p:txBody>
      </p:sp>
      <p:sp>
        <p:nvSpPr>
          <p:cNvPr id="5" name="Untertitel 4"/>
          <p:cNvSpPr>
            <a:spLocks noGrp="1"/>
          </p:cNvSpPr>
          <p:nvPr>
            <p:ph type="subTitle" idx="1"/>
          </p:nvPr>
        </p:nvSpPr>
        <p:spPr>
          <a:xfrm>
            <a:off x="1691680" y="2067694"/>
            <a:ext cx="5785338" cy="432048"/>
          </a:xfrm>
        </p:spPr>
        <p:txBody>
          <a:bodyPr>
            <a:normAutofit fontScale="55000" lnSpcReduction="20000"/>
          </a:bodyPr>
          <a:lstStyle/>
          <a:p>
            <a:r>
              <a:rPr lang="de-AT" dirty="0"/>
              <a:t>Edition einer text-kritischen Edition mit Kommentar</a:t>
            </a:r>
          </a:p>
        </p:txBody>
      </p:sp>
      <p:sp>
        <p:nvSpPr>
          <p:cNvPr id="6" name="Bildplatzhalter 5"/>
          <p:cNvSpPr>
            <a:spLocks noGrp="1"/>
          </p:cNvSpPr>
          <p:nvPr>
            <p:ph type="pic" sz="quarter" idx="10"/>
          </p:nvPr>
        </p:nvSpPr>
        <p:spPr/>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38" y="334383"/>
            <a:ext cx="844770" cy="563181"/>
          </a:xfrm>
          <a:prstGeom prst="rect">
            <a:avLst/>
          </a:prstGeom>
        </p:spPr>
      </p:pic>
    </p:spTree>
    <p:extLst>
      <p:ext uri="{BB962C8B-B14F-4D97-AF65-F5344CB8AC3E}">
        <p14:creationId xmlns:p14="http://schemas.microsoft.com/office/powerpoint/2010/main" val="206951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AT" sz="1800" b="1" dirty="0"/>
              <a:t>St </a:t>
            </a:r>
            <a:r>
              <a:rPr lang="de-AT" sz="1800" b="1" dirty="0" err="1"/>
              <a:t>Patrick‘s</a:t>
            </a:r>
            <a:r>
              <a:rPr lang="de-AT" sz="1800" b="1" dirty="0"/>
              <a:t> </a:t>
            </a:r>
            <a:r>
              <a:rPr lang="de-AT" sz="1800" b="1" dirty="0" err="1"/>
              <a:t>HyperStack</a:t>
            </a:r>
            <a:r>
              <a:rPr lang="de-AT" sz="1800" b="1" dirty="0"/>
              <a:t> </a:t>
            </a:r>
          </a:p>
          <a:p>
            <a:r>
              <a:rPr lang="de-AT" sz="1800" b="1" dirty="0"/>
              <a:t>Project</a:t>
            </a:r>
          </a:p>
          <a:p>
            <a:r>
              <a:rPr lang="de-AT" sz="1800" dirty="0"/>
              <a:t>Royal </a:t>
            </a:r>
            <a:r>
              <a:rPr lang="de-AT" sz="1800" dirty="0" err="1"/>
              <a:t>Irish</a:t>
            </a:r>
            <a:r>
              <a:rPr lang="de-AT" sz="1800" dirty="0"/>
              <a:t> Academy</a:t>
            </a:r>
          </a:p>
          <a:p>
            <a:r>
              <a:rPr lang="en-US" sz="1800" b="1" dirty="0" err="1"/>
              <a:t>Editoren</a:t>
            </a:r>
            <a:r>
              <a:rPr lang="en-US" sz="1800" b="1" dirty="0"/>
              <a:t>:</a:t>
            </a:r>
          </a:p>
          <a:p>
            <a:r>
              <a:rPr lang="en-US" sz="1800" dirty="0"/>
              <a:t>Anthony Harvey und</a:t>
            </a:r>
          </a:p>
          <a:p>
            <a:r>
              <a:rPr lang="en-US" sz="1800" dirty="0"/>
              <a:t>Franz Fischer</a:t>
            </a:r>
          </a:p>
          <a:p>
            <a:r>
              <a:rPr lang="de-AT" sz="1800" b="1" dirty="0"/>
              <a:t>Partner:</a:t>
            </a:r>
          </a:p>
          <a:p>
            <a:r>
              <a:rPr lang="de-AT" sz="1800" dirty="0"/>
              <a:t>DHO, technischer Partner</a:t>
            </a:r>
          </a:p>
          <a:p>
            <a:r>
              <a:rPr lang="de-AT" sz="1800" dirty="0"/>
              <a:t>Anzahl an externen Partnern</a:t>
            </a:r>
          </a:p>
        </p:txBody>
      </p:sp>
      <p:sp>
        <p:nvSpPr>
          <p:cNvPr id="3" name="Titel 2"/>
          <p:cNvSpPr>
            <a:spLocks noGrp="1"/>
          </p:cNvSpPr>
          <p:nvPr>
            <p:ph type="ctrTitle"/>
          </p:nvPr>
        </p:nvSpPr>
        <p:spPr>
          <a:xfrm>
            <a:off x="467544" y="465518"/>
            <a:ext cx="7992888" cy="486055"/>
          </a:xfrm>
        </p:spPr>
        <p:txBody>
          <a:bodyPr/>
          <a:lstStyle/>
          <a:p>
            <a:r>
              <a:rPr lang="de-AT" sz="2400" dirty="0"/>
              <a:t>Such nach dem historische Patrick</a:t>
            </a:r>
          </a:p>
        </p:txBody>
      </p:sp>
      <p:pic>
        <p:nvPicPr>
          <p:cNvPr id="4" name="Grafik 3"/>
          <p:cNvPicPr>
            <a:picLocks noChangeAspect="1"/>
          </p:cNvPicPr>
          <p:nvPr/>
        </p:nvPicPr>
        <p:blipFill>
          <a:blip r:embed="rId3"/>
          <a:stretch>
            <a:fillRect/>
          </a:stretch>
        </p:blipFill>
        <p:spPr>
          <a:xfrm>
            <a:off x="4060291" y="1310280"/>
            <a:ext cx="4832189" cy="3061670"/>
          </a:xfrm>
          <a:prstGeom prst="rect">
            <a:avLst/>
          </a:prstGeom>
        </p:spPr>
      </p:pic>
      <p:sp>
        <p:nvSpPr>
          <p:cNvPr id="5" name="Textfeld 4"/>
          <p:cNvSpPr txBox="1"/>
          <p:nvPr/>
        </p:nvSpPr>
        <p:spPr>
          <a:xfrm>
            <a:off x="5076056" y="4371950"/>
            <a:ext cx="2952328" cy="307777"/>
          </a:xfrm>
          <a:prstGeom prst="rect">
            <a:avLst/>
          </a:prstGeom>
          <a:noFill/>
        </p:spPr>
        <p:txBody>
          <a:bodyPr wrap="square" rtlCol="0">
            <a:spAutoFit/>
          </a:bodyPr>
          <a:lstStyle/>
          <a:p>
            <a:r>
              <a:rPr lang="de-AT" sz="1400" dirty="0"/>
              <a:t>Homepage: </a:t>
            </a:r>
            <a:r>
              <a:rPr lang="de-AT" sz="1400" dirty="0">
                <a:hlinkClick r:id="rId4"/>
              </a:rPr>
              <a:t>www.confessio.ie</a:t>
            </a:r>
            <a:r>
              <a:rPr lang="de-AT" sz="1400" dirty="0"/>
              <a:t> </a:t>
            </a:r>
          </a:p>
        </p:txBody>
      </p:sp>
    </p:spTree>
    <p:extLst>
      <p:ext uri="{BB962C8B-B14F-4D97-AF65-F5344CB8AC3E}">
        <p14:creationId xmlns:p14="http://schemas.microsoft.com/office/powerpoint/2010/main" val="114015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AT" sz="2000" dirty="0"/>
              <a:t>Texte, Werkzeuge zur Erforschung des historischen Patrick</a:t>
            </a:r>
          </a:p>
          <a:p>
            <a:r>
              <a:rPr lang="de-AT" sz="2000" dirty="0"/>
              <a:t>Text-kritische Edition seiner </a:t>
            </a:r>
            <a:r>
              <a:rPr lang="de-AT" sz="2000" i="1" dirty="0" err="1"/>
              <a:t>Confessio</a:t>
            </a:r>
            <a:r>
              <a:rPr lang="de-AT" sz="2000" dirty="0"/>
              <a:t> (teilw. </a:t>
            </a:r>
            <a:r>
              <a:rPr lang="de-AT" sz="2000" dirty="0" err="1"/>
              <a:t>Ep</a:t>
            </a:r>
            <a:r>
              <a:rPr lang="de-AT" sz="2000" dirty="0"/>
              <a:t>.)</a:t>
            </a:r>
          </a:p>
          <a:p>
            <a:pPr marL="342900" indent="-342900">
              <a:buFont typeface="Wingdings" panose="05000000000000000000" pitchFamily="2" charset="2"/>
              <a:buChar char="Ø"/>
            </a:pPr>
            <a:r>
              <a:rPr lang="de-AT" sz="2000" dirty="0"/>
              <a:t>Bielers text-kritische Edition in TEI und PDF</a:t>
            </a:r>
          </a:p>
          <a:p>
            <a:pPr marL="342900" indent="-342900">
              <a:buFont typeface="Wingdings" panose="05000000000000000000" pitchFamily="2" charset="2"/>
              <a:buChar char="Ø"/>
            </a:pPr>
            <a:r>
              <a:rPr lang="de-AT" sz="2000" dirty="0"/>
              <a:t>Ausgewählte Editionen (Ware, Acta Sanctorum, etc.) als PDFs, Beschreibungen in TEI</a:t>
            </a:r>
          </a:p>
          <a:p>
            <a:pPr marL="342900" indent="-342900">
              <a:buFont typeface="Wingdings" panose="05000000000000000000" pitchFamily="2" charset="2"/>
              <a:buChar char="Ø"/>
            </a:pPr>
            <a:r>
              <a:rPr lang="de-AT" sz="2000" dirty="0"/>
              <a:t>Übersetzungen von </a:t>
            </a:r>
            <a:r>
              <a:rPr lang="de-AT" sz="2000" i="1" dirty="0"/>
              <a:t>Confessio</a:t>
            </a:r>
            <a:r>
              <a:rPr lang="de-AT" sz="2000" dirty="0"/>
              <a:t> und </a:t>
            </a:r>
            <a:r>
              <a:rPr lang="de-AT" sz="2000" i="1" dirty="0"/>
              <a:t>Epistola</a:t>
            </a:r>
            <a:r>
              <a:rPr lang="de-AT" sz="2000" dirty="0"/>
              <a:t> (in TEI)</a:t>
            </a:r>
          </a:p>
          <a:p>
            <a:endParaRPr lang="de-AT" sz="2400" dirty="0"/>
          </a:p>
        </p:txBody>
      </p:sp>
      <p:sp>
        <p:nvSpPr>
          <p:cNvPr id="3" name="Titel 2"/>
          <p:cNvSpPr>
            <a:spLocks noGrp="1"/>
          </p:cNvSpPr>
          <p:nvPr>
            <p:ph type="ctrTitle"/>
          </p:nvPr>
        </p:nvSpPr>
        <p:spPr/>
        <p:txBody>
          <a:bodyPr/>
          <a:lstStyle/>
          <a:p>
            <a:r>
              <a:rPr lang="de-AT" sz="2400" dirty="0"/>
              <a:t>Saint </a:t>
            </a:r>
            <a:r>
              <a:rPr lang="de-AT" sz="2400" dirty="0" err="1"/>
              <a:t>Patrick’s</a:t>
            </a:r>
            <a:r>
              <a:rPr lang="de-AT" sz="2400" dirty="0"/>
              <a:t> </a:t>
            </a:r>
            <a:r>
              <a:rPr lang="de-AT" sz="2400" i="1" dirty="0" err="1"/>
              <a:t>Confessio</a:t>
            </a:r>
            <a:r>
              <a:rPr lang="de-AT" sz="2400" i="1" dirty="0"/>
              <a:t> </a:t>
            </a:r>
            <a:r>
              <a:rPr lang="de-AT" sz="2400" dirty="0"/>
              <a:t>Hypertext Stack Project </a:t>
            </a:r>
          </a:p>
        </p:txBody>
      </p:sp>
    </p:spTree>
    <p:extLst>
      <p:ext uri="{BB962C8B-B14F-4D97-AF65-F5344CB8AC3E}">
        <p14:creationId xmlns:p14="http://schemas.microsoft.com/office/powerpoint/2010/main" val="14217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pPr marL="342900" indent="-342900">
              <a:buFont typeface="Wingdings" panose="05000000000000000000" pitchFamily="2" charset="2"/>
              <a:buChar char="Ø"/>
            </a:pPr>
            <a:r>
              <a:rPr lang="de-AT" sz="2000" dirty="0"/>
              <a:t>Bilder von Handschriften (Image Viewer)</a:t>
            </a:r>
          </a:p>
          <a:p>
            <a:pPr marL="342900" indent="-342900">
              <a:buFont typeface="Wingdings" panose="05000000000000000000" pitchFamily="2" charset="2"/>
              <a:buChar char="Ø"/>
            </a:pPr>
            <a:r>
              <a:rPr lang="de-AT" sz="2000" dirty="0"/>
              <a:t>Handschriftenbeschreibungen (in TEI)</a:t>
            </a:r>
          </a:p>
          <a:p>
            <a:pPr marL="342900" indent="-342900">
              <a:buFont typeface="Wingdings" panose="05000000000000000000" pitchFamily="2" charset="2"/>
              <a:buChar char="Ø"/>
            </a:pPr>
            <a:r>
              <a:rPr lang="de-AT" sz="2000" dirty="0"/>
              <a:t>Verlinkungen (über 10.000 Hyperlinks, gen. von TEI) </a:t>
            </a:r>
          </a:p>
          <a:p>
            <a:pPr marL="342900" indent="-342900">
              <a:buFont typeface="Wingdings" panose="05000000000000000000" pitchFamily="2" charset="2"/>
              <a:buChar char="Ø"/>
            </a:pPr>
            <a:r>
              <a:rPr lang="de-AT" sz="2000" dirty="0"/>
              <a:t>Bibliographie (über 1500 Einträge, TEI)</a:t>
            </a:r>
          </a:p>
          <a:p>
            <a:pPr marL="342900" indent="-342900">
              <a:buFont typeface="Wingdings" panose="05000000000000000000" pitchFamily="2" charset="2"/>
              <a:buChar char="Ø"/>
            </a:pPr>
            <a:r>
              <a:rPr lang="de-AT" sz="2000" dirty="0"/>
              <a:t>Beiträge von Fachwissenschaftlern (TEI)</a:t>
            </a:r>
          </a:p>
          <a:p>
            <a:pPr marL="342900" indent="-342900">
              <a:buFont typeface="Wingdings" panose="05000000000000000000" pitchFamily="2" charset="2"/>
              <a:buChar char="Ø"/>
            </a:pPr>
            <a:r>
              <a:rPr lang="de-AT" sz="2000" dirty="0"/>
              <a:t>Edition von Muirchu &amp; Tirechan (TEI)</a:t>
            </a:r>
          </a:p>
          <a:p>
            <a:endParaRPr lang="de-AT" sz="2000" dirty="0"/>
          </a:p>
        </p:txBody>
      </p:sp>
      <p:sp>
        <p:nvSpPr>
          <p:cNvPr id="3" name="Titel 2"/>
          <p:cNvSpPr>
            <a:spLocks noGrp="1"/>
          </p:cNvSpPr>
          <p:nvPr>
            <p:ph type="ctrTitle"/>
          </p:nvPr>
        </p:nvSpPr>
        <p:spPr/>
        <p:txBody>
          <a:bodyPr/>
          <a:lstStyle/>
          <a:p>
            <a:r>
              <a:rPr lang="de-AT" sz="2800" dirty="0"/>
              <a:t>Saint </a:t>
            </a:r>
            <a:r>
              <a:rPr lang="de-AT" sz="2800" dirty="0" err="1"/>
              <a:t>Patrick’s</a:t>
            </a:r>
            <a:r>
              <a:rPr lang="de-AT" sz="2800" dirty="0"/>
              <a:t> </a:t>
            </a:r>
            <a:r>
              <a:rPr lang="de-AT" sz="2800" i="1" dirty="0" err="1"/>
              <a:t>Confessio</a:t>
            </a:r>
            <a:r>
              <a:rPr lang="de-AT" sz="2800" i="1" dirty="0"/>
              <a:t> </a:t>
            </a:r>
            <a:r>
              <a:rPr lang="de-AT" sz="2800" dirty="0"/>
              <a:t>Hypertext Stack Project </a:t>
            </a:r>
          </a:p>
        </p:txBody>
      </p:sp>
    </p:spTree>
    <p:extLst>
      <p:ext uri="{BB962C8B-B14F-4D97-AF65-F5344CB8AC3E}">
        <p14:creationId xmlns:p14="http://schemas.microsoft.com/office/powerpoint/2010/main" val="150064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AT" sz="2400" dirty="0"/>
              <a:t>Textstruktur =&gt; White und Bieler</a:t>
            </a:r>
          </a:p>
          <a:p>
            <a:r>
              <a:rPr lang="de-AT" sz="2400" dirty="0"/>
              <a:t>Lateinischer Text</a:t>
            </a:r>
          </a:p>
          <a:p>
            <a:r>
              <a:rPr lang="de-AT" sz="2400" dirty="0"/>
              <a:t>Bieler‘s drei Apparate</a:t>
            </a:r>
          </a:p>
          <a:p>
            <a:r>
              <a:rPr lang="de-AT" sz="2400" dirty="0"/>
              <a:t>Bielers Kommentar</a:t>
            </a:r>
          </a:p>
          <a:p>
            <a:r>
              <a:rPr lang="de-AT" sz="2400" dirty="0"/>
              <a:t>Verlinkung mit Handschriften, Übersetzungen, anderen Editionen und Bibliographie</a:t>
            </a:r>
          </a:p>
          <a:p>
            <a:r>
              <a:rPr lang="de-AT" sz="2400" dirty="0"/>
              <a:t>Interaktives Interface</a:t>
            </a:r>
          </a:p>
          <a:p>
            <a:endParaRPr lang="de-AT" dirty="0"/>
          </a:p>
        </p:txBody>
      </p:sp>
      <p:sp>
        <p:nvSpPr>
          <p:cNvPr id="3" name="Titel 2"/>
          <p:cNvSpPr>
            <a:spLocks noGrp="1"/>
          </p:cNvSpPr>
          <p:nvPr>
            <p:ph type="ctrTitle"/>
          </p:nvPr>
        </p:nvSpPr>
        <p:spPr/>
        <p:txBody>
          <a:bodyPr/>
          <a:lstStyle/>
          <a:p>
            <a:r>
              <a:rPr lang="de-AT" sz="2800" dirty="0"/>
              <a:t>L. Bielers Edition im </a:t>
            </a:r>
            <a:r>
              <a:rPr lang="de-AT" sz="2800" dirty="0" err="1"/>
              <a:t>HyperStack</a:t>
            </a:r>
            <a:endParaRPr lang="de-AT" sz="2800" dirty="0"/>
          </a:p>
        </p:txBody>
      </p:sp>
    </p:spTree>
    <p:extLst>
      <p:ext uri="{BB962C8B-B14F-4D97-AF65-F5344CB8AC3E}">
        <p14:creationId xmlns:p14="http://schemas.microsoft.com/office/powerpoint/2010/main" val="329494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AT" sz="2800" dirty="0"/>
              <a:t>L. Bielers Edition im </a:t>
            </a:r>
            <a:r>
              <a:rPr lang="de-AT" sz="2800" dirty="0" err="1"/>
              <a:t>HyperStack</a:t>
            </a:r>
            <a:endParaRPr lang="de-AT" sz="2800" dirty="0"/>
          </a:p>
        </p:txBody>
      </p:sp>
      <p:pic>
        <p:nvPicPr>
          <p:cNvPr id="2050" name="Picture 2" descr="Bieler_edition_confess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7574"/>
            <a:ext cx="4556980" cy="35297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lh3.googleusercontent.com/BiMVKvjdrh3x6f9v4T1hStcy9vjLWZNptw8ejW9p3kW8N27NllcZ14qMzfofeukJhJcPb6RoSnD1RAZS9NAEJE_UpB0dDemFDrmEYatVirtF2jMAJHWNu7MayA8ozV4qafwaCp5zO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275606"/>
            <a:ext cx="4367470"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25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79306" y="915566"/>
            <a:ext cx="5008598" cy="3528392"/>
          </a:xfrm>
          <a:prstGeom prst="rect">
            <a:avLst/>
          </a:prstGeom>
        </p:spPr>
      </p:pic>
      <p:sp>
        <p:nvSpPr>
          <p:cNvPr id="3" name="Titel 2"/>
          <p:cNvSpPr>
            <a:spLocks noGrp="1"/>
          </p:cNvSpPr>
          <p:nvPr>
            <p:ph type="ctrTitle"/>
          </p:nvPr>
        </p:nvSpPr>
        <p:spPr/>
        <p:txBody>
          <a:bodyPr/>
          <a:lstStyle/>
          <a:p>
            <a:r>
              <a:rPr lang="de-AT" sz="2800" dirty="0"/>
              <a:t>Bielers Kommentar auf confessio.ie</a:t>
            </a:r>
          </a:p>
        </p:txBody>
      </p:sp>
      <p:pic>
        <p:nvPicPr>
          <p:cNvPr id="5" name="Grafik 4"/>
          <p:cNvPicPr>
            <a:picLocks noChangeAspect="1"/>
          </p:cNvPicPr>
          <p:nvPr/>
        </p:nvPicPr>
        <p:blipFill>
          <a:blip r:embed="rId3"/>
          <a:stretch>
            <a:fillRect/>
          </a:stretch>
        </p:blipFill>
        <p:spPr>
          <a:xfrm>
            <a:off x="683568" y="1275606"/>
            <a:ext cx="2592288" cy="3321369"/>
          </a:xfrm>
          <a:prstGeom prst="rect">
            <a:avLst/>
          </a:prstGeom>
        </p:spPr>
      </p:pic>
      <p:sp>
        <p:nvSpPr>
          <p:cNvPr id="6" name="Pfeil nach rechts 5"/>
          <p:cNvSpPr/>
          <p:nvPr/>
        </p:nvSpPr>
        <p:spPr>
          <a:xfrm rot="19498387">
            <a:off x="3275856" y="4011910"/>
            <a:ext cx="40345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899592" y="4299942"/>
            <a:ext cx="2304256"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Pfeil nach rechts 7"/>
          <p:cNvSpPr/>
          <p:nvPr/>
        </p:nvSpPr>
        <p:spPr>
          <a:xfrm rot="2368176">
            <a:off x="3275856" y="1851670"/>
            <a:ext cx="403450" cy="576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
        <p:nvSpPr>
          <p:cNvPr id="9" name="Rechteck 8"/>
          <p:cNvSpPr/>
          <p:nvPr/>
        </p:nvSpPr>
        <p:spPr>
          <a:xfrm>
            <a:off x="899592" y="1347614"/>
            <a:ext cx="2304256" cy="151216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
        <p:nvSpPr>
          <p:cNvPr id="11" name="Textfeld 10"/>
          <p:cNvSpPr txBox="1"/>
          <p:nvPr/>
        </p:nvSpPr>
        <p:spPr>
          <a:xfrm>
            <a:off x="185529" y="3822602"/>
            <a:ext cx="1080120" cy="646331"/>
          </a:xfrm>
          <a:prstGeom prst="rect">
            <a:avLst/>
          </a:prstGeom>
          <a:noFill/>
        </p:spPr>
        <p:txBody>
          <a:bodyPr wrap="square" rtlCol="0">
            <a:spAutoFit/>
          </a:bodyPr>
          <a:lstStyle/>
          <a:p>
            <a:r>
              <a:rPr lang="de-AT" dirty="0"/>
              <a:t>Bieler Druck</a:t>
            </a:r>
          </a:p>
        </p:txBody>
      </p:sp>
    </p:spTree>
    <p:extLst>
      <p:ext uri="{BB962C8B-B14F-4D97-AF65-F5344CB8AC3E}">
        <p14:creationId xmlns:p14="http://schemas.microsoft.com/office/powerpoint/2010/main" val="302284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AT" sz="2800" dirty="0"/>
              <a:t>Verweis:</a:t>
            </a:r>
          </a:p>
          <a:p>
            <a:r>
              <a:rPr lang="de-AT" sz="2000" dirty="0"/>
              <a:t>Zu Kapitel </a:t>
            </a:r>
          </a:p>
          <a:p>
            <a:r>
              <a:rPr lang="de-AT" sz="2000" dirty="0"/>
              <a:t>	=&gt;</a:t>
            </a:r>
            <a:r>
              <a:rPr lang="de-AT" sz="2000" dirty="0" err="1"/>
              <a:t>div@corresp</a:t>
            </a:r>
            <a:endParaRPr lang="de-AT" sz="2000" dirty="0"/>
          </a:p>
          <a:p>
            <a:r>
              <a:rPr lang="de-AT" sz="2000" dirty="0"/>
              <a:t>Auf Wortebene</a:t>
            </a:r>
          </a:p>
          <a:p>
            <a:r>
              <a:rPr lang="de-AT" sz="2000" dirty="0"/>
              <a:t>	=&gt;</a:t>
            </a:r>
            <a:r>
              <a:rPr lang="de-AT" sz="2000" dirty="0" err="1"/>
              <a:t>note@target</a:t>
            </a:r>
            <a:endParaRPr lang="de-AT" sz="2000" dirty="0"/>
          </a:p>
          <a:p>
            <a:r>
              <a:rPr lang="de-AT" sz="2000" dirty="0"/>
              <a:t>Ressourcen </a:t>
            </a:r>
          </a:p>
          <a:p>
            <a:r>
              <a:rPr lang="de-AT" sz="2000" dirty="0"/>
              <a:t>	=&gt;</a:t>
            </a:r>
            <a:r>
              <a:rPr lang="de-AT" sz="2000" dirty="0" err="1"/>
              <a:t>ref@cRef</a:t>
            </a:r>
            <a:endParaRPr lang="de-AT" sz="2000" dirty="0"/>
          </a:p>
          <a:p>
            <a:endParaRPr lang="de-AT" sz="2400" dirty="0"/>
          </a:p>
          <a:p>
            <a:endParaRPr lang="de-AT" sz="2400" dirty="0"/>
          </a:p>
        </p:txBody>
      </p:sp>
      <p:sp>
        <p:nvSpPr>
          <p:cNvPr id="3" name="Titel 2"/>
          <p:cNvSpPr>
            <a:spLocks noGrp="1"/>
          </p:cNvSpPr>
          <p:nvPr>
            <p:ph type="ctrTitle"/>
          </p:nvPr>
        </p:nvSpPr>
        <p:spPr/>
        <p:txBody>
          <a:bodyPr/>
          <a:lstStyle/>
          <a:p>
            <a:r>
              <a:rPr lang="de-AT" sz="2800" dirty="0"/>
              <a:t>Datenmodel für </a:t>
            </a:r>
            <a:r>
              <a:rPr lang="de-AT" sz="2800" dirty="0" err="1"/>
              <a:t>Confessio</a:t>
            </a:r>
            <a:r>
              <a:rPr lang="de-AT" sz="2800" dirty="0"/>
              <a:t> Kommentar</a:t>
            </a:r>
          </a:p>
        </p:txBody>
      </p:sp>
      <p:pic>
        <p:nvPicPr>
          <p:cNvPr id="4" name="Grafik 3"/>
          <p:cNvPicPr>
            <a:picLocks noChangeAspect="1"/>
          </p:cNvPicPr>
          <p:nvPr/>
        </p:nvPicPr>
        <p:blipFill>
          <a:blip r:embed="rId2"/>
          <a:stretch>
            <a:fillRect/>
          </a:stretch>
        </p:blipFill>
        <p:spPr>
          <a:xfrm>
            <a:off x="3593318" y="771551"/>
            <a:ext cx="5371170" cy="3617696"/>
          </a:xfrm>
          <a:prstGeom prst="rect">
            <a:avLst/>
          </a:prstGeom>
        </p:spPr>
      </p:pic>
    </p:spTree>
    <p:extLst>
      <p:ext uri="{BB962C8B-B14F-4D97-AF65-F5344CB8AC3E}">
        <p14:creationId xmlns:p14="http://schemas.microsoft.com/office/powerpoint/2010/main" val="1260789199"/>
      </p:ext>
    </p:extLst>
  </p:cSld>
  <p:clrMapOvr>
    <a:masterClrMapping/>
  </p:clrMapOvr>
</p:sld>
</file>

<file path=ppt/theme/theme1.xml><?xml version="1.0" encoding="utf-8"?>
<a:theme xmlns:a="http://schemas.openxmlformats.org/drawingml/2006/main" name="PPT_Vorlage_GEWI">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Vorlage_GEWI_16zu9.potx [Schreibgeschützt]" id="{F9D34431-16E1-44C6-AF73-567594661A46}" vid="{8CFB2171-AE80-4BD5-BB67-8184F8AEF1E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77EF63618065E446A4A142E80EADEBB3" ma:contentTypeVersion="0" ma:contentTypeDescription="Ein neues Dokument erstellen." ma:contentTypeScope="" ma:versionID="8ec35286ab47ebb694546f8c97ca22cc">
  <xsd:schema xmlns:xsd="http://www.w3.org/2001/XMLSchema" xmlns:xs="http://www.w3.org/2001/XMLSchema" xmlns:p="http://schemas.microsoft.com/office/2006/metadata/properties" targetNamespace="http://schemas.microsoft.com/office/2006/metadata/properties" ma:root="true" ma:fieldsID="b4f5dc90cf06628c3b90945c8266c2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1B24EB-662A-4C6C-8514-95D98D5A6644}">
  <ds:schemaRefs>
    <ds:schemaRef ds:uri="http://schemas.microsoft.com/sharepoint/v3/contenttype/forms"/>
  </ds:schemaRefs>
</ds:datastoreItem>
</file>

<file path=customXml/itemProps2.xml><?xml version="1.0" encoding="utf-8"?>
<ds:datastoreItem xmlns:ds="http://schemas.openxmlformats.org/officeDocument/2006/customXml" ds:itemID="{FAD31070-CA09-4084-9A54-8BAB6C05F8E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090822A-C970-49E8-9011-DE0DE4B8F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PPT_Vorlage_GEWI_16zu9</Template>
  <TotalTime>0</TotalTime>
  <Words>1003</Words>
  <Application>Microsoft Office PowerPoint</Application>
  <PresentationFormat>Bildschirmpräsentation (16:9)</PresentationFormat>
  <Paragraphs>73</Paragraphs>
  <Slides>8</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Franklin Gothic Medium</vt:lpstr>
      <vt:lpstr>Verdana</vt:lpstr>
      <vt:lpstr>Wingdings</vt:lpstr>
      <vt:lpstr>PPT_Vorlage_GEWI</vt:lpstr>
      <vt:lpstr>Confessio Projekt</vt:lpstr>
      <vt:lpstr>Such nach dem historische Patrick</vt:lpstr>
      <vt:lpstr>Saint Patrick’s Confessio Hypertext Stack Project </vt:lpstr>
      <vt:lpstr>Saint Patrick’s Confessio Hypertext Stack Project </vt:lpstr>
      <vt:lpstr>L. Bielers Edition im HyperStack</vt:lpstr>
      <vt:lpstr>L. Bielers Edition im HyperStack</vt:lpstr>
      <vt:lpstr>Bielers Kommentar auf confessio.ie</vt:lpstr>
      <vt:lpstr>Datenmodel für Confessio Kommentar</vt:lpstr>
    </vt:vector>
  </TitlesOfParts>
  <Company>Uni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Confessio Projekt</dc:title>
  <dc:creator>Unknown</dc:creator>
  <cp:lastModifiedBy>Unknown</cp:lastModifiedBy>
  <cp:revision>13</cp:revision>
  <cp:lastPrinted>2017-09-27T04:39:49Z</cp:lastPrinted>
  <dcterms:created xsi:type="dcterms:W3CDTF">2017-09-25T14:41:24Z</dcterms:created>
  <dcterms:modified xsi:type="dcterms:W3CDTF">2017-10-16T10:01:38Z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0x01010077EF63618065E446A4A142E80EADEBB3</vt:lpwstr>
  </property>
</Properties>
</file>