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7" r:id="rId6"/>
    <p:sldId id="281" r:id="rId7"/>
    <p:sldId id="282" r:id="rId8"/>
    <p:sldId id="323" r:id="rId9"/>
    <p:sldId id="324" r:id="rId10"/>
    <p:sldId id="314" r:id="rId11"/>
    <p:sldId id="315"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75" d="100"/>
          <a:sy n="75" d="100"/>
        </p:scale>
        <p:origin x="974" y="125"/>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CORONA VIRUS(COVID-19) </a:t>
            </a:r>
            <a:br>
              <a:rPr lang="en-US" dirty="0"/>
            </a:br>
            <a:r>
              <a:rPr lang="en-US" dirty="0"/>
              <a:t>VISUALISATION AND PREDICTION</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291721" y="1203863"/>
            <a:ext cx="5723586" cy="4739104"/>
          </a:xfrm>
        </p:spPr>
        <p:txBody>
          <a:bodyPr/>
          <a:lstStyle/>
          <a:p>
            <a:r>
              <a:rPr lang="en-US" dirty="0"/>
              <a:t>Introduction</a:t>
            </a:r>
          </a:p>
        </p:txBody>
      </p:sp>
      <p:sp>
        <p:nvSpPr>
          <p:cNvPr id="6" name="TextBox 5">
            <a:extLst>
              <a:ext uri="{FF2B5EF4-FFF2-40B4-BE49-F238E27FC236}">
                <a16:creationId xmlns:a16="http://schemas.microsoft.com/office/drawing/2014/main" id="{4E9D9151-98FD-978E-8323-70442B4639E4}"/>
              </a:ext>
            </a:extLst>
          </p:cNvPr>
          <p:cNvSpPr txBox="1"/>
          <p:nvPr/>
        </p:nvSpPr>
        <p:spPr>
          <a:xfrm>
            <a:off x="792480" y="1495923"/>
            <a:ext cx="5303520" cy="4154984"/>
          </a:xfrm>
          <a:prstGeom prst="rect">
            <a:avLst/>
          </a:prstGeom>
          <a:noFill/>
        </p:spPr>
        <p:txBody>
          <a:bodyPr wrap="square" rtlCol="0">
            <a:spAutoFit/>
          </a:bodyPr>
          <a:lstStyle/>
          <a:p>
            <a:r>
              <a:rPr lang="en-US" sz="2400" dirty="0"/>
              <a:t>By visualizing data trends, patterns, and potential future scenarios, we are enabling stakeholders to make informed decisions and take proactive measures. Our project has the potential to offer valuable insights into the spread, impact, and potential mitigation strategies for COVID-19, highlighting the significance of data-driven approaches in addressing complex global challenges.</a:t>
            </a:r>
            <a:endParaRPr lang="en-IN" sz="2400" dirty="0"/>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2495028"/>
          </a:xfrm>
        </p:spPr>
        <p:txBody>
          <a:bodyPr/>
          <a:lstStyle/>
          <a:p>
            <a:r>
              <a:rPr lang="en-US" dirty="0"/>
              <a:t>Problem statement</a:t>
            </a:r>
          </a:p>
        </p:txBody>
      </p:sp>
      <p:sp>
        <p:nvSpPr>
          <p:cNvPr id="7" name="TextBox 6">
            <a:extLst>
              <a:ext uri="{FF2B5EF4-FFF2-40B4-BE49-F238E27FC236}">
                <a16:creationId xmlns:a16="http://schemas.microsoft.com/office/drawing/2014/main" id="{EE07E7B1-8999-A64A-A509-FF2D22094FDE}"/>
              </a:ext>
            </a:extLst>
          </p:cNvPr>
          <p:cNvSpPr txBox="1"/>
          <p:nvPr/>
        </p:nvSpPr>
        <p:spPr>
          <a:xfrm>
            <a:off x="4196080" y="640080"/>
            <a:ext cx="7254240" cy="5262979"/>
          </a:xfrm>
          <a:prstGeom prst="rect">
            <a:avLst/>
          </a:prstGeom>
          <a:noFill/>
        </p:spPr>
        <p:txBody>
          <a:bodyPr wrap="square" rtlCol="0">
            <a:spAutoFit/>
          </a:bodyPr>
          <a:lstStyle/>
          <a:p>
            <a:r>
              <a:rPr lang="en-US" sz="2400" dirty="0"/>
              <a:t>In response to the global challenges posed by the COVID-19 pandemic, this project focuses on leveraging data-driven insights to address key issues. These include understanding the intricate dynamics of COVID-19 transmission and spread, forecasting future scenarios to anticipate the trajectory of the pandemic, and providing valuable information to guide public health policies and strategies. By analyzing factors influencing virus transmission, identifying trends in case data, developing predictive models, and offering evidence-based recommendations, this project aims to contribute to informed decision-making and effective response efforts in combating the ongoing public health crisis.</a:t>
            </a:r>
            <a:endParaRPr lang="en-IN" sz="2400"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6234245" y="431606"/>
            <a:ext cx="4423596" cy="994164"/>
          </a:xfrm>
        </p:spPr>
        <p:txBody>
          <a:bodyPr/>
          <a:lstStyle/>
          <a:p>
            <a:r>
              <a:rPr lang="en-US" dirty="0"/>
              <a:t>Methodology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lnSpcReduction="20000"/>
          </a:bodyPr>
          <a:lstStyle/>
          <a:p>
            <a:pPr marL="0" indent="0">
              <a:buNone/>
            </a:pPr>
            <a:r>
              <a:rPr lang="en-US" sz="3500" b="1" dirty="0">
                <a:solidFill>
                  <a:schemeClr val="accent3">
                    <a:lumMod val="75000"/>
                  </a:schemeClr>
                </a:solidFill>
              </a:rPr>
              <a:t>Data Preprocessing</a:t>
            </a:r>
          </a:p>
          <a:p>
            <a:pPr>
              <a:buFont typeface="Arial" panose="020B0604020202020204" pitchFamily="34" charset="0"/>
              <a:buChar char="•"/>
            </a:pPr>
            <a:r>
              <a:rPr lang="en-US" sz="2400" dirty="0">
                <a:solidFill>
                  <a:schemeClr val="tx1"/>
                </a:solidFill>
              </a:rPr>
              <a:t>Gathered relevant COVID-19 data from reliable sources, including case numbers, hospitalizations, and demographic information.</a:t>
            </a:r>
          </a:p>
          <a:p>
            <a:pPr>
              <a:buFont typeface="Arial" panose="020B0604020202020204" pitchFamily="34" charset="0"/>
              <a:buChar char="•"/>
            </a:pPr>
            <a:r>
              <a:rPr lang="en-US" sz="2400" dirty="0">
                <a:solidFill>
                  <a:schemeClr val="tx1"/>
                </a:solidFill>
              </a:rPr>
              <a:t>Performed data cleaning and preprocessing techniques in R to ensure the integrity and quality of the dataset, such as handling missing values, removing duplicates, and standardizing data formats.</a:t>
            </a:r>
          </a:p>
          <a:p>
            <a:pPr>
              <a:buFont typeface="Arial" panose="020B0604020202020204" pitchFamily="34" charset="0"/>
              <a:buChar char="•"/>
            </a:pPr>
            <a:r>
              <a:rPr lang="en-US" sz="2400" dirty="0">
                <a:solidFill>
                  <a:schemeClr val="tx1"/>
                </a:solidFill>
              </a:rPr>
              <a:t>Conducted exploratory data analysis in R to gain a deeper understanding of the data, identify patterns, and uncover potential relationships between variables.</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111AD9-3B94-5BA4-ED7D-FFAB77207D8D}"/>
              </a:ext>
            </a:extLst>
          </p:cNvPr>
          <p:cNvSpPr>
            <a:spLocks noGrp="1"/>
          </p:cNvSpPr>
          <p:nvPr>
            <p:ph sz="half" idx="2"/>
          </p:nvPr>
        </p:nvSpPr>
        <p:spPr>
          <a:xfrm>
            <a:off x="3277685" y="809509"/>
            <a:ext cx="7965460" cy="5591292"/>
          </a:xfrm>
        </p:spPr>
        <p:txBody>
          <a:bodyPr>
            <a:normAutofit/>
          </a:bodyPr>
          <a:lstStyle/>
          <a:p>
            <a:pPr marL="0" indent="0">
              <a:buNone/>
            </a:pPr>
            <a:endParaRPr lang="en-US" sz="2800" b="1" dirty="0"/>
          </a:p>
          <a:p>
            <a:pPr marL="0" indent="0">
              <a:buNone/>
            </a:pPr>
            <a:r>
              <a:rPr lang="en-US" sz="2800" b="1" dirty="0">
                <a:solidFill>
                  <a:schemeClr val="accent3">
                    <a:lumMod val="75000"/>
                  </a:schemeClr>
                </a:solidFill>
              </a:rPr>
              <a:t>Decision Tree Modeling</a:t>
            </a:r>
          </a:p>
          <a:p>
            <a:pPr>
              <a:buFont typeface="Arial" panose="020B0604020202020204" pitchFamily="34" charset="0"/>
              <a:buChar char="•"/>
            </a:pPr>
            <a:r>
              <a:rPr lang="en-US" sz="2400" dirty="0">
                <a:solidFill>
                  <a:schemeClr val="tx1"/>
                </a:solidFill>
              </a:rPr>
              <a:t>Utilized decision tree algorithms in R to develop predictive models for forecasting the trajectory of the COVID-19 pandemic.</a:t>
            </a:r>
          </a:p>
          <a:p>
            <a:pPr>
              <a:buFont typeface="Arial" panose="020B0604020202020204" pitchFamily="34" charset="0"/>
              <a:buChar char="•"/>
            </a:pPr>
            <a:r>
              <a:rPr lang="en-US" sz="2400" dirty="0">
                <a:solidFill>
                  <a:schemeClr val="tx1"/>
                </a:solidFill>
              </a:rPr>
              <a:t>Trained the decision tree models on the preprocessed dataset, incorporating relevant features such as geographic location, population characteristics, and historical case trends.</a:t>
            </a:r>
          </a:p>
          <a:p>
            <a:pPr>
              <a:buFont typeface="Arial" panose="020B0604020202020204" pitchFamily="34" charset="0"/>
              <a:buChar char="•"/>
            </a:pPr>
            <a:r>
              <a:rPr lang="en-US" sz="2400" dirty="0">
                <a:solidFill>
                  <a:schemeClr val="tx1"/>
                </a:solidFill>
              </a:rPr>
              <a:t>Evaluated the performance of the decision tree models using appropriate metrics in R, such as accuracy, precision, and recall, to ensure the reliability of the predictions.</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4" name="Slide Number Placeholder 3">
            <a:extLst>
              <a:ext uri="{FF2B5EF4-FFF2-40B4-BE49-F238E27FC236}">
                <a16:creationId xmlns:a16="http://schemas.microsoft.com/office/drawing/2014/main" id="{04DB82BD-316A-9A65-C952-030055205E9A}"/>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19169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F33654-7811-349B-5943-2E8AC86C2604}"/>
              </a:ext>
            </a:extLst>
          </p:cNvPr>
          <p:cNvSpPr>
            <a:spLocks noGrp="1"/>
          </p:cNvSpPr>
          <p:nvPr>
            <p:ph sz="half" idx="2"/>
          </p:nvPr>
        </p:nvSpPr>
        <p:spPr>
          <a:xfrm>
            <a:off x="3460566" y="1680151"/>
            <a:ext cx="7965460" cy="4161849"/>
          </a:xfrm>
        </p:spPr>
        <p:txBody>
          <a:bodyPr>
            <a:normAutofit fontScale="85000" lnSpcReduction="20000"/>
          </a:bodyPr>
          <a:lstStyle/>
          <a:p>
            <a:pPr marL="0" indent="0">
              <a:buNone/>
            </a:pPr>
            <a:r>
              <a:rPr lang="en-US" sz="3300" b="1" dirty="0">
                <a:solidFill>
                  <a:schemeClr val="accent3">
                    <a:lumMod val="75000"/>
                  </a:schemeClr>
                </a:solidFill>
              </a:rPr>
              <a:t>Visualization and Interpretation</a:t>
            </a:r>
          </a:p>
          <a:p>
            <a:pPr marL="0" indent="0">
              <a:buNone/>
            </a:pPr>
            <a:endParaRPr lang="en-US" sz="2800" b="1" dirty="0"/>
          </a:p>
          <a:p>
            <a:pPr>
              <a:buFont typeface="Arial" panose="020B0604020202020204" pitchFamily="34" charset="0"/>
              <a:buChar char="•"/>
            </a:pPr>
            <a:r>
              <a:rPr lang="en-US" sz="2800" dirty="0">
                <a:solidFill>
                  <a:schemeClr val="tx1"/>
                </a:solidFill>
              </a:rPr>
              <a:t>Designed interactive data visualizations using R's visualization libraries, such as ggplot2 and </a:t>
            </a:r>
            <a:r>
              <a:rPr lang="en-US" sz="2800" dirty="0" err="1">
                <a:solidFill>
                  <a:schemeClr val="tx1"/>
                </a:solidFill>
              </a:rPr>
              <a:t>plotly</a:t>
            </a:r>
            <a:r>
              <a:rPr lang="en-US" sz="2800" dirty="0">
                <a:solidFill>
                  <a:schemeClr val="tx1"/>
                </a:solidFill>
              </a:rPr>
              <a:t>, to effectively communicate the insights derived from the analysis.</a:t>
            </a:r>
          </a:p>
          <a:p>
            <a:pPr>
              <a:buFont typeface="Arial" panose="020B0604020202020204" pitchFamily="34" charset="0"/>
              <a:buChar char="•"/>
            </a:pPr>
            <a:r>
              <a:rPr lang="en-US" sz="2800" dirty="0">
                <a:solidFill>
                  <a:schemeClr val="tx1"/>
                </a:solidFill>
              </a:rPr>
              <a:t>Visualizations include time-series plots, heatmaps, and geographic representations to depict the spatial and temporal dynamics of the pandemic.</a:t>
            </a:r>
          </a:p>
          <a:p>
            <a:pPr>
              <a:buFont typeface="Arial" panose="020B0604020202020204" pitchFamily="34" charset="0"/>
              <a:buChar char="•"/>
            </a:pPr>
            <a:r>
              <a:rPr lang="en-US" sz="2800" dirty="0">
                <a:solidFill>
                  <a:schemeClr val="tx1"/>
                </a:solidFill>
              </a:rPr>
              <a:t>Interpreted the results of the decision tree models in R, providing insights into the key factors influencing COVID-19 spread and the potential future scenarios</a:t>
            </a:r>
            <a:r>
              <a:rPr lang="en-US" sz="2800" dirty="0"/>
              <a:t>.</a:t>
            </a:r>
          </a:p>
          <a:p>
            <a:pPr marL="0" indent="0">
              <a:buNone/>
            </a:pPr>
            <a:endParaRPr lang="en-IN" dirty="0"/>
          </a:p>
        </p:txBody>
      </p:sp>
      <p:sp>
        <p:nvSpPr>
          <p:cNvPr id="4" name="Slide Number Placeholder 3">
            <a:extLst>
              <a:ext uri="{FF2B5EF4-FFF2-40B4-BE49-F238E27FC236}">
                <a16:creationId xmlns:a16="http://schemas.microsoft.com/office/drawing/2014/main" id="{DB19028C-F7D2-F8F8-B1E0-D51F03B29C0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94611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7605849" y="227112"/>
            <a:ext cx="7043617" cy="701576"/>
          </a:xfrm>
        </p:spPr>
        <p:txBody>
          <a:bodyPr/>
          <a:lstStyle/>
          <a:p>
            <a:r>
              <a:rPr lang="en-US" dirty="0"/>
              <a:t>Results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5" name="TextBox 4">
            <a:extLst>
              <a:ext uri="{FF2B5EF4-FFF2-40B4-BE49-F238E27FC236}">
                <a16:creationId xmlns:a16="http://schemas.microsoft.com/office/drawing/2014/main" id="{27B8A5BA-887A-2D11-8871-4EBA8A4391B2}"/>
              </a:ext>
            </a:extLst>
          </p:cNvPr>
          <p:cNvSpPr txBox="1"/>
          <p:nvPr/>
        </p:nvSpPr>
        <p:spPr>
          <a:xfrm>
            <a:off x="4003040" y="1230412"/>
            <a:ext cx="7823200" cy="5570756"/>
          </a:xfrm>
          <a:prstGeom prst="rect">
            <a:avLst/>
          </a:prstGeom>
          <a:noFill/>
        </p:spPr>
        <p:txBody>
          <a:bodyPr wrap="square" rtlCol="0">
            <a:spAutoFit/>
          </a:bodyPr>
          <a:lstStyle/>
          <a:p>
            <a:r>
              <a:rPr lang="en-IN" dirty="0">
                <a:sym typeface="Wingdings" panose="05000000000000000000" pitchFamily="2" charset="2"/>
              </a:rPr>
              <a:t></a:t>
            </a:r>
            <a:r>
              <a:rPr lang="en-US" sz="2000" dirty="0"/>
              <a:t>Developing interactive data visualizations using R libraries like ggplot2 and </a:t>
            </a:r>
            <a:r>
              <a:rPr lang="en-US" sz="2000" dirty="0" err="1"/>
              <a:t>plotly</a:t>
            </a:r>
            <a:r>
              <a:rPr lang="en-US" sz="2000" dirty="0"/>
              <a:t> to effectively communicate insights about the COVID-19 pandemic</a:t>
            </a:r>
            <a:r>
              <a:rPr lang="en-US" dirty="0"/>
              <a:t>. </a:t>
            </a:r>
          </a:p>
          <a:p>
            <a:endParaRPr lang="en-US" dirty="0"/>
          </a:p>
          <a:p>
            <a:r>
              <a:rPr lang="en-US" dirty="0">
                <a:sym typeface="Wingdings" panose="05000000000000000000" pitchFamily="2" charset="2"/>
              </a:rPr>
              <a:t></a:t>
            </a:r>
            <a:r>
              <a:rPr lang="en-US" sz="2000" dirty="0"/>
              <a:t>Applying data preprocessing techniques in R to clean, transform, and analyze COVID-19 case data from various sources. </a:t>
            </a:r>
          </a:p>
          <a:p>
            <a:endParaRPr lang="en-US" dirty="0"/>
          </a:p>
          <a:p>
            <a:r>
              <a:rPr lang="en-US" dirty="0">
                <a:sym typeface="Wingdings" panose="05000000000000000000" pitchFamily="2" charset="2"/>
              </a:rPr>
              <a:t></a:t>
            </a:r>
            <a:r>
              <a:rPr lang="en-US" sz="2000" dirty="0"/>
              <a:t>Leveraging machine learning models, such as decision trees, in R to forecast the trajectory of the pandemic and identify key factors influencing the spread of COVID-19. </a:t>
            </a:r>
          </a:p>
          <a:p>
            <a:endParaRPr lang="en-US" sz="2000" dirty="0"/>
          </a:p>
          <a:p>
            <a:r>
              <a:rPr lang="en-US" sz="2000" dirty="0">
                <a:sym typeface="Wingdings" panose="05000000000000000000" pitchFamily="2" charset="2"/>
              </a:rPr>
              <a:t></a:t>
            </a:r>
            <a:r>
              <a:rPr lang="en-US" sz="2000" dirty="0"/>
              <a:t>Creating interactive dashboards and web applications in R to provide real-time updates and country-specific analyses of the evolving COVID-19 situation</a:t>
            </a:r>
          </a:p>
          <a:p>
            <a:endParaRPr lang="en-US" sz="2000" dirty="0"/>
          </a:p>
          <a:p>
            <a:r>
              <a:rPr lang="en-US" sz="2000" dirty="0">
                <a:sym typeface="Wingdings" panose="05000000000000000000" pitchFamily="2" charset="2"/>
              </a:rPr>
              <a:t></a:t>
            </a:r>
            <a:r>
              <a:rPr lang="en-US" sz="2000" dirty="0"/>
              <a:t>Sharing open-source R code, packages, and educational resources for COVID-19 data analysis and visualization to support the broader research community</a:t>
            </a:r>
            <a:r>
              <a:rPr lang="en-US" dirty="0"/>
              <a:t>. </a:t>
            </a:r>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35279" y="366230"/>
            <a:ext cx="7796464" cy="653425"/>
          </a:xfrm>
        </p:spPr>
        <p:txBody>
          <a:bodyPr/>
          <a:lstStyle/>
          <a:p>
            <a:r>
              <a:rPr lang="en-US" dirty="0"/>
              <a:t>CONCLUSION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5" name="TextBox 4">
            <a:extLst>
              <a:ext uri="{FF2B5EF4-FFF2-40B4-BE49-F238E27FC236}">
                <a16:creationId xmlns:a16="http://schemas.microsoft.com/office/drawing/2014/main" id="{886F3348-8F09-882D-3D0C-35A932BF919C}"/>
              </a:ext>
            </a:extLst>
          </p:cNvPr>
          <p:cNvSpPr txBox="1"/>
          <p:nvPr/>
        </p:nvSpPr>
        <p:spPr>
          <a:xfrm>
            <a:off x="335279" y="1137920"/>
            <a:ext cx="8900161" cy="4893647"/>
          </a:xfrm>
          <a:prstGeom prst="rect">
            <a:avLst/>
          </a:prstGeom>
          <a:noFill/>
        </p:spPr>
        <p:txBody>
          <a:bodyPr wrap="square" rtlCol="0">
            <a:spAutoFit/>
          </a:bodyPr>
          <a:lstStyle/>
          <a:p>
            <a:r>
              <a:rPr lang="en-US" sz="2400" dirty="0"/>
              <a:t>By employing robust data preprocessing techniques, we have cleaned and transformed the relevant COVID-19 data, ensuring the integrity and quality of the information used in our analysis. The application of decision tree modeling has enabled us to develop predictive models that forecast the trajectory of the pandemic, identifying key factors that influence the spread and impact of the virus. </a:t>
            </a:r>
          </a:p>
          <a:p>
            <a:r>
              <a:rPr lang="en-US" sz="2400" dirty="0"/>
              <a:t>The interactive data visualizations created using R's extensive visualization libraries have effectively communicated our findings, providing stakeholders with a clear and compelling representation of the COVID-19 situation. These visualizations include time-series plots, heatmaps, and geographic representations that depict the spatial and temporal dynamics of the pandemic.</a:t>
            </a:r>
            <a:endParaRPr lang="en-IN" sz="2400" dirty="0"/>
          </a:p>
        </p:txBody>
      </p:sp>
    </p:spTree>
    <p:extLst>
      <p:ext uri="{BB962C8B-B14F-4D97-AF65-F5344CB8AC3E}">
        <p14:creationId xmlns:p14="http://schemas.microsoft.com/office/powerpoint/2010/main" val="2468595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{C9B530FF-3605-457A-AF75-15E5523FE5E6}tf78438558_win32</Template>
  <TotalTime>47</TotalTime>
  <Words>645</Words>
  <Application>Microsoft Office PowerPoint</Application>
  <PresentationFormat>Widescreen</PresentationFormat>
  <Paragraphs>40</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Wingdings</vt:lpstr>
      <vt:lpstr>Custom</vt:lpstr>
      <vt:lpstr>CORONA VIRUS(COVID-19)  VISUALISATION AND PREDICTION</vt:lpstr>
      <vt:lpstr>Introduction</vt:lpstr>
      <vt:lpstr>Problem statement</vt:lpstr>
      <vt:lpstr>Methodology</vt:lpstr>
      <vt:lpstr>PowerPoint Presentation</vt:lpstr>
      <vt:lpstr>PowerPoint Presentation</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CORONA VIRUS(COVID-19)  VISUALISATION AND PREDICTION</dc:title>
  <dc:subject/>
  <dc:creator>srivarshniakula@gmail.com</dc:creator>
  <cp:lastModifiedBy>srivarshniakula@gmail.com</cp:lastModifiedBy>
  <cp:revision>2</cp:revision>
  <dcterms:created xsi:type="dcterms:W3CDTF">2024-04-27T03:03:44Z</dcterms:created>
  <dcterms:modified xsi:type="dcterms:W3CDTF">2024-04-27T03:51:32Z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