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5" r:id="rId5"/>
    <p:sldId id="261" r:id="rId6"/>
    <p:sldId id="266" r:id="rId7"/>
    <p:sldId id="267" r:id="rId8"/>
    <p:sldId id="268" r:id="rId9"/>
    <p:sldId id="263" r:id="rId10"/>
    <p:sldId id="264" r:id="rId11"/>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3" d="100"/>
          <a:sy n="73" d="100"/>
        </p:scale>
        <p:origin x="38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F6DE0ACA-03BC-46D6-9D4D-3FE672280FD2}"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8"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9"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02D5E523-FFA3-4105-8C15-30B5DC71F893}"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4"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35DD45FD-2B75-46F3-8500-1CA3B0C5D658}"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6"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7"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8"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9"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0"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1"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32FD64C0-15F1-471C-9E50-9DE70748CF53}"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7"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6B932CF5-990D-4109-834E-B5F479C67FEC}" type="slidenum">
              <a:t>‹#›</a:t>
            </a:fld>
            <a:endParaRPr/>
          </a:p>
        </p:txBody>
      </p:sp>
      <p:sp>
        <p:nvSpPr>
          <p:cNvPr id="2" name="PlaceHolder 5"/>
          <p:cNvSpPr>
            <a:spLocks noGrp="1"/>
          </p:cNvSpPr>
          <p:nvPr>
            <p:ph type="dt" idx="3"/>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9"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20111CD9-D0AF-457D-9A4F-98FC04BC9A31}"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6F803718-B8BF-497F-A984-712BA1ED5D22}"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4C4CC7DF-1A0F-4CAC-8445-C88DCF9CF90E}"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DFF3E4A3-4C94-4785-A0E6-29AA5BBC5DE4}"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21731DF4-7314-4F43-ADF2-78EF8CAAEF2D}"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2"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E1AC3676-484E-4704-B7A7-7DB709AE2100}"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6"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CECAE218-CAC7-47E3-A7FE-2C38C494088F}"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Rounded Corners 6"/>
          <p:cNvSpPr/>
          <p:nvPr/>
        </p:nvSpPr>
        <p:spPr>
          <a:xfrm>
            <a:off x="9867960" y="365040"/>
            <a:ext cx="2323440" cy="729360"/>
          </a:xfrm>
          <a:prstGeom prst="roundRect">
            <a:avLst>
              <a:gd name="adj" fmla="val 16667"/>
            </a:avLst>
          </a:prstGeom>
          <a:blipFill rotWithShape="0">
            <a:blip r:embed="rId14"/>
            <a:srcRect/>
            <a:stretch/>
          </a:blipFill>
          <a:ln>
            <a:no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IN" sz="1800" b="0" strike="noStrike" spc="-1">
              <a:solidFill>
                <a:schemeClr val="lt1"/>
              </a:solidFill>
              <a:latin typeface="Calibri"/>
              <a:ea typeface="DejaVu Sans"/>
            </a:endParaRPr>
          </a:p>
        </p:txBody>
      </p:sp>
      <p:sp>
        <p:nvSpPr>
          <p:cNvPr id="7" name="PlaceHolder 1"/>
          <p:cNvSpPr>
            <a:spLocks noGrp="1"/>
          </p:cNvSpPr>
          <p:nvPr>
            <p:ph type="ftr" idx="1"/>
          </p:nvPr>
        </p:nvSpPr>
        <p:spPr>
          <a:xfrm>
            <a:off x="4038480" y="6356520"/>
            <a:ext cx="4114080" cy="36432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IN" sz="1400" b="0" strike="noStrike" spc="-1">
                <a:solidFill>
                  <a:srgbClr val="000000"/>
                </a:solidFill>
                <a:latin typeface="Times New Roman"/>
              </a:defRPr>
            </a:lvl1pPr>
          </a:lstStyle>
          <a:p>
            <a:pPr indent="0" algn="ctr">
              <a:lnSpc>
                <a:spcPct val="100000"/>
              </a:lnSpc>
              <a:buNone/>
              <a:tabLst>
                <a:tab pos="0" algn="l"/>
              </a:tabLst>
            </a:pPr>
            <a:r>
              <a:rPr lang="en-IN" sz="1400" b="0" strike="noStrike" spc="-1">
                <a:solidFill>
                  <a:srgbClr val="000000"/>
                </a:solidFill>
                <a:latin typeface="Times New Roman"/>
              </a:rPr>
              <a:t> </a:t>
            </a:r>
          </a:p>
        </p:txBody>
      </p:sp>
      <p:sp>
        <p:nvSpPr>
          <p:cNvPr id="2" name="PlaceHolder 2"/>
          <p:cNvSpPr>
            <a:spLocks noGrp="1"/>
          </p:cNvSpPr>
          <p:nvPr>
            <p:ph type="sldNum" idx="2"/>
          </p:nvPr>
        </p:nvSpPr>
        <p:spPr>
          <a:xfrm>
            <a:off x="8610480" y="6356520"/>
            <a:ext cx="2742480" cy="36432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IN" sz="1200" b="0" strike="noStrike" spc="-1">
                <a:solidFill>
                  <a:srgbClr val="8B8B8B"/>
                </a:solidFill>
                <a:latin typeface="Calibri"/>
              </a:defRPr>
            </a:lvl1pPr>
          </a:lstStyle>
          <a:p>
            <a:pPr indent="0" algn="r">
              <a:lnSpc>
                <a:spcPct val="100000"/>
              </a:lnSpc>
              <a:buNone/>
              <a:tabLst>
                <a:tab pos="0" algn="l"/>
              </a:tabLst>
            </a:pPr>
            <a:fld id="{46E93278-1DF5-4FAB-BCA3-32B4116A7B24}" type="slidenum">
              <a:rPr lang="en-IN" sz="1200" b="0" strike="noStrike" spc="-1">
                <a:solidFill>
                  <a:srgbClr val="8B8B8B"/>
                </a:solidFill>
                <a:latin typeface="Calibri"/>
              </a:rPr>
              <a:t>‹#›</a:t>
            </a:fld>
            <a:endParaRPr lang="en-IN" sz="1200" b="0" strike="noStrike" spc="-1">
              <a:solidFill>
                <a:srgbClr val="000000"/>
              </a:solidFill>
              <a:latin typeface="Times New Roman"/>
            </a:endParaRPr>
          </a:p>
        </p:txBody>
      </p:sp>
      <p:sp>
        <p:nvSpPr>
          <p:cNvPr id="3" name="PlaceHolder 3"/>
          <p:cNvSpPr>
            <a:spLocks noGrp="1"/>
          </p:cNvSpPr>
          <p:nvPr>
            <p:ph type="dt" idx="3"/>
          </p:nvPr>
        </p:nvSpPr>
        <p:spPr>
          <a:xfrm>
            <a:off x="838080" y="6356520"/>
            <a:ext cx="2742480" cy="364320"/>
          </a:xfrm>
          <a:prstGeom prst="rect">
            <a:avLst/>
          </a:prstGeom>
          <a:noFill/>
          <a:ln w="0">
            <a:noFill/>
          </a:ln>
        </p:spPr>
        <p:txBody>
          <a:bodyPr lIns="90000" tIns="45000" rIns="90000" bIns="4500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 </a:t>
            </a:r>
          </a:p>
        </p:txBody>
      </p:sp>
      <p:sp>
        <p:nvSpPr>
          <p:cNvPr id="4"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IN" sz="4400" b="0" strike="noStrike" spc="-1">
                <a:solidFill>
                  <a:srgbClr val="000000"/>
                </a:solidFill>
                <a:latin typeface="Arial"/>
              </a:rPr>
              <a:t>Click to edit the title text format</a:t>
            </a:r>
          </a:p>
        </p:txBody>
      </p:sp>
      <p:sp>
        <p:nvSpPr>
          <p:cNvPr id="5"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scikit-learn.org/stable/modules/generated/sklearn.linear_model.LogisticRegression.html" TargetMode="External"/><Relationship Id="rId2" Type="http://schemas.openxmlformats.org/officeDocument/2006/relationships/hyperlink" Target="https://towardsdatascience.com/logistic-regression-detailed-overview-46c4da4303bc"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PlaceHolder 1"/>
          <p:cNvSpPr>
            <a:spLocks noGrp="1"/>
          </p:cNvSpPr>
          <p:nvPr>
            <p:ph/>
          </p:nvPr>
        </p:nvSpPr>
        <p:spPr>
          <a:xfrm>
            <a:off x="0" y="1537920"/>
            <a:ext cx="12191400" cy="5319360"/>
          </a:xfrm>
          <a:prstGeom prst="rect">
            <a:avLst/>
          </a:prstGeom>
          <a:noFill/>
          <a:ln w="0">
            <a:noFill/>
          </a:ln>
        </p:spPr>
        <p:txBody>
          <a:bodyPr lIns="90000" tIns="45000" rIns="90000" bIns="45000" anchor="t">
            <a:normAutofit fontScale="85000" lnSpcReduction="10000"/>
          </a:bodyPr>
          <a:lstStyle/>
          <a:p>
            <a:pPr marL="246960" indent="0" algn="ctr">
              <a:lnSpc>
                <a:spcPct val="200000"/>
              </a:lnSpc>
              <a:spcBef>
                <a:spcPts val="1001"/>
              </a:spcBef>
              <a:buNone/>
              <a:tabLst>
                <a:tab pos="0" algn="l"/>
              </a:tabLst>
            </a:pPr>
            <a:r>
              <a:rPr lang="en-IN" sz="1800" b="1" strike="noStrike" spc="-1" dirty="0">
                <a:solidFill>
                  <a:srgbClr val="000000"/>
                </a:solidFill>
                <a:latin typeface="Times New Roman" panose="02020603050405020304" pitchFamily="18" charset="0"/>
                <a:cs typeface="Times New Roman" panose="02020603050405020304" pitchFamily="18" charset="0"/>
              </a:rPr>
              <a:t>TEAM MEMBERS</a:t>
            </a:r>
          </a:p>
          <a:p>
            <a:pPr marL="246960" indent="0" algn="ctr">
              <a:lnSpc>
                <a:spcPct val="200000"/>
              </a:lnSpc>
              <a:spcBef>
                <a:spcPts val="1001"/>
              </a:spcBef>
              <a:buNone/>
              <a:tabLst>
                <a:tab pos="0" algn="l"/>
              </a:tabLst>
            </a:pPr>
            <a:r>
              <a:rPr lang="en-IN" sz="1800" dirty="0">
                <a:latin typeface="Times New Roman" panose="02020603050405020304" pitchFamily="18" charset="0"/>
                <a:cs typeface="Times New Roman" panose="02020603050405020304" pitchFamily="18" charset="0"/>
              </a:rPr>
              <a:t>KONDURI SHIVANI-2110030284</a:t>
            </a:r>
          </a:p>
          <a:p>
            <a:pPr marL="246960" indent="0" algn="ctr">
              <a:lnSpc>
                <a:spcPct val="200000"/>
              </a:lnSpc>
              <a:spcBef>
                <a:spcPts val="1001"/>
              </a:spcBef>
              <a:buNone/>
              <a:tabLst>
                <a:tab pos="0" algn="l"/>
              </a:tabLst>
            </a:pPr>
            <a:r>
              <a:rPr lang="en-IN" sz="1800" dirty="0">
                <a:latin typeface="Times New Roman" panose="02020603050405020304" pitchFamily="18" charset="0"/>
                <a:cs typeface="Times New Roman" panose="02020603050405020304" pitchFamily="18" charset="0"/>
              </a:rPr>
              <a:t>         ADIMULAM BHAVYA SRI-2110030067</a:t>
            </a:r>
          </a:p>
          <a:p>
            <a:pPr marL="246960" indent="0" algn="ctr">
              <a:lnSpc>
                <a:spcPct val="200000"/>
              </a:lnSpc>
              <a:spcBef>
                <a:spcPts val="1001"/>
              </a:spcBef>
              <a:buNone/>
              <a:tabLst>
                <a:tab pos="0" algn="l"/>
              </a:tabLst>
            </a:pPr>
            <a:r>
              <a:rPr lang="en-IN" sz="1800" dirty="0">
                <a:latin typeface="Times New Roman" panose="02020603050405020304" pitchFamily="18" charset="0"/>
                <a:cs typeface="Times New Roman" panose="02020603050405020304" pitchFamily="18" charset="0"/>
              </a:rPr>
              <a:t>NOULURI RAJASHRI-2110030283</a:t>
            </a:r>
          </a:p>
          <a:p>
            <a:pPr marL="246960" indent="0" algn="ctr">
              <a:lnSpc>
                <a:spcPct val="200000"/>
              </a:lnSpc>
              <a:spcBef>
                <a:spcPts val="1001"/>
              </a:spcBef>
              <a:buNone/>
              <a:tabLst>
                <a:tab pos="0" algn="l"/>
              </a:tabLst>
            </a:pPr>
            <a:r>
              <a:rPr lang="en-IN" sz="1800" dirty="0">
                <a:latin typeface="Times New Roman" panose="02020603050405020304" pitchFamily="18" charset="0"/>
                <a:cs typeface="Times New Roman" panose="02020603050405020304" pitchFamily="18" charset="0"/>
              </a:rPr>
              <a:t>VIVEK RAJA-2110030022</a:t>
            </a:r>
          </a:p>
          <a:p>
            <a:pPr marL="246960" indent="0" algn="ctr">
              <a:lnSpc>
                <a:spcPct val="200000"/>
              </a:lnSpc>
              <a:spcBef>
                <a:spcPts val="1001"/>
              </a:spcBef>
              <a:buNone/>
              <a:tabLst>
                <a:tab pos="0" algn="l"/>
              </a:tabLst>
            </a:pPr>
            <a:endParaRPr lang="en-IN" sz="1800" b="0" strike="noStrike" spc="-1" dirty="0">
              <a:solidFill>
                <a:srgbClr val="000000"/>
              </a:solidFill>
              <a:latin typeface="Times New Roman" panose="02020603050405020304" pitchFamily="18" charset="0"/>
              <a:cs typeface="Times New Roman" panose="02020603050405020304" pitchFamily="18" charset="0"/>
            </a:endParaRPr>
          </a:p>
          <a:p>
            <a:pPr marL="246960" indent="0" algn="ctr">
              <a:lnSpc>
                <a:spcPct val="100000"/>
              </a:lnSpc>
              <a:spcBef>
                <a:spcPts val="1001"/>
              </a:spcBef>
              <a:buNone/>
              <a:tabLst>
                <a:tab pos="0" algn="l"/>
              </a:tabLst>
            </a:pPr>
            <a:r>
              <a:rPr lang="en-US" sz="1800" b="0" strike="noStrike" spc="-1" dirty="0">
                <a:solidFill>
                  <a:srgbClr val="333333"/>
                </a:solidFill>
                <a:latin typeface="Times New Roman" panose="02020603050405020304" pitchFamily="18" charset="0"/>
                <a:cs typeface="Times New Roman" panose="02020603050405020304" pitchFamily="18" charset="0"/>
              </a:rPr>
              <a:t>Under the Guidance of</a:t>
            </a:r>
            <a:endParaRPr lang="en-IN" sz="1800" b="0" strike="noStrike" spc="-1" dirty="0">
              <a:solidFill>
                <a:srgbClr val="000000"/>
              </a:solidFill>
              <a:latin typeface="Times New Roman" panose="02020603050405020304" pitchFamily="18" charset="0"/>
              <a:cs typeface="Times New Roman" panose="02020603050405020304" pitchFamily="18" charset="0"/>
            </a:endParaRPr>
          </a:p>
          <a:p>
            <a:pPr marL="246960" indent="0" algn="ctr">
              <a:lnSpc>
                <a:spcPct val="100000"/>
              </a:lnSpc>
              <a:spcBef>
                <a:spcPts val="1001"/>
              </a:spcBef>
              <a:buNone/>
              <a:tabLst>
                <a:tab pos="0" algn="l"/>
              </a:tabLst>
            </a:pPr>
            <a:r>
              <a:rPr lang="en-US" sz="1800" spc="-1" dirty="0">
                <a:solidFill>
                  <a:srgbClr val="333333"/>
                </a:solidFill>
                <a:latin typeface="Times New Roman" panose="02020603050405020304" pitchFamily="18" charset="0"/>
                <a:cs typeface="Times New Roman" panose="02020603050405020304" pitchFamily="18" charset="0"/>
              </a:rPr>
              <a:t>DR.SAIDI REDDY</a:t>
            </a:r>
          </a:p>
          <a:p>
            <a:pPr marL="246960" indent="0" algn="ctr">
              <a:lnSpc>
                <a:spcPct val="100000"/>
              </a:lnSpc>
              <a:spcBef>
                <a:spcPts val="1001"/>
              </a:spcBef>
              <a:buNone/>
              <a:tabLst>
                <a:tab pos="0" algn="l"/>
              </a:tabLst>
            </a:pPr>
            <a:endParaRPr lang="en-IN" sz="1800" b="0" strike="noStrike" spc="-1" dirty="0">
              <a:solidFill>
                <a:srgbClr val="000000"/>
              </a:solidFill>
              <a:latin typeface="Arial"/>
            </a:endParaRPr>
          </a:p>
          <a:p>
            <a:pPr marL="246960" indent="0" algn="ctr">
              <a:lnSpc>
                <a:spcPct val="90000"/>
              </a:lnSpc>
              <a:spcBef>
                <a:spcPts val="1001"/>
              </a:spcBef>
              <a:buNone/>
              <a:tabLst>
                <a:tab pos="0" algn="l"/>
              </a:tabLst>
            </a:pPr>
            <a:r>
              <a:rPr lang="en-US" sz="2800" b="0" strike="noStrike" spc="-1" dirty="0">
                <a:solidFill>
                  <a:srgbClr val="333333"/>
                </a:solidFill>
                <a:latin typeface="inter-regular"/>
              </a:rPr>
              <a:t>Computer Science and Engineering Department </a:t>
            </a:r>
            <a:endParaRPr lang="en-IN" sz="2800" b="0" strike="noStrike" spc="-1" dirty="0">
              <a:solidFill>
                <a:srgbClr val="000000"/>
              </a:solidFill>
              <a:latin typeface="Arial"/>
            </a:endParaRPr>
          </a:p>
          <a:p>
            <a:pPr marL="246960" indent="0" algn="ctr">
              <a:lnSpc>
                <a:spcPct val="90000"/>
              </a:lnSpc>
              <a:spcBef>
                <a:spcPts val="1001"/>
              </a:spcBef>
              <a:buNone/>
              <a:tabLst>
                <a:tab pos="0" algn="l"/>
              </a:tabLst>
            </a:pPr>
            <a:r>
              <a:rPr lang="en-US" sz="2800" b="0" strike="noStrike" spc="-1" dirty="0">
                <a:solidFill>
                  <a:srgbClr val="333333"/>
                </a:solidFill>
                <a:latin typeface="inter-regular"/>
              </a:rPr>
              <a:t>KL Hyderabad Off Campus, Aziz Nagar ,Hyderabad</a:t>
            </a:r>
            <a:endParaRPr lang="en-IN" sz="2800" b="0" strike="noStrike" spc="-1" dirty="0">
              <a:solidFill>
                <a:srgbClr val="000000"/>
              </a:solidFill>
              <a:latin typeface="Arial"/>
            </a:endParaRPr>
          </a:p>
          <a:p>
            <a:pPr marL="246960" indent="0">
              <a:lnSpc>
                <a:spcPct val="90000"/>
              </a:lnSpc>
              <a:spcBef>
                <a:spcPts val="1001"/>
              </a:spcBef>
              <a:buNone/>
              <a:tabLst>
                <a:tab pos="0" algn="l"/>
              </a:tabLst>
            </a:pPr>
            <a:endParaRPr lang="en-IN" sz="2800" b="0" strike="noStrike" spc="-1" dirty="0">
              <a:solidFill>
                <a:srgbClr val="000000"/>
              </a:solidFill>
              <a:latin typeface="Arial"/>
            </a:endParaRPr>
          </a:p>
        </p:txBody>
      </p:sp>
      <p:sp>
        <p:nvSpPr>
          <p:cNvPr id="43" name="PlaceHolder 2"/>
          <p:cNvSpPr>
            <a:spLocks noGrp="1"/>
          </p:cNvSpPr>
          <p:nvPr>
            <p:ph type="title"/>
          </p:nvPr>
        </p:nvSpPr>
        <p:spPr>
          <a:xfrm>
            <a:off x="-1074656" y="-123640"/>
            <a:ext cx="12191400" cy="1689840"/>
          </a:xfrm>
          <a:prstGeom prst="rect">
            <a:avLst/>
          </a:prstGeom>
          <a:noFill/>
          <a:ln w="0">
            <a:noFill/>
          </a:ln>
        </p:spPr>
        <p:txBody>
          <a:bodyPr lIns="90000" tIns="45000" rIns="90000" bIns="45000" anchor="ctr">
            <a:normAutofit/>
          </a:bodyPr>
          <a:lstStyle/>
          <a:p>
            <a:pPr algn="ctr">
              <a:tabLst>
                <a:tab pos="0" algn="l"/>
              </a:tabLst>
            </a:pPr>
            <a:br>
              <a:rPr sz="3000" b="1" dirty="0"/>
            </a:br>
            <a:r>
              <a:rPr lang="en-US" sz="3000" b="1" dirty="0">
                <a:latin typeface="Times New Roman" panose="02020603050405020304" pitchFamily="18" charset="0"/>
                <a:cs typeface="Times New Roman" panose="02020603050405020304" pitchFamily="18" charset="0"/>
              </a:rPr>
              <a:t>CARDIOPREDICT-USING LOGISTIC REGRESSION</a:t>
            </a:r>
            <a:br>
              <a:rPr lang="en-US" sz="3000" b="1" dirty="0">
                <a:latin typeface="Berlin Sans FB Demi" panose="020E0802020502020306" pitchFamily="34" charset="0"/>
                <a:cs typeface="Times New Roman" panose="02020603050405020304" pitchFamily="18" charset="0"/>
              </a:rPr>
            </a:br>
            <a:endParaRPr lang="en-IN" sz="3000" b="1" strike="noStrike" spc="-1" dirty="0">
              <a:solidFill>
                <a:srgbClr val="000000"/>
              </a:solidFill>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2">
                                            <p:txEl>
                                              <p:pRg st="6" end="6"/>
                                            </p:txEl>
                                          </p:spTgt>
                                        </p:tgtEl>
                                        <p:attrNameLst>
                                          <p:attrName>style.visibility</p:attrName>
                                        </p:attrNameLst>
                                      </p:cBhvr>
                                      <p:to>
                                        <p:strVal val="visible"/>
                                      </p:to>
                                    </p:set>
                                    <p:anim calcmode="lin" valueType="num">
                                      <p:cBhvr additive="repl">
                                        <p:cTn id="7" dur="500" fill="hold"/>
                                        <p:tgtEl>
                                          <p:spTgt spid="42">
                                            <p:txEl>
                                              <p:pRg st="6" end="6"/>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4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2">
                                            <p:txEl>
                                              <p:pRg st="7" end="7"/>
                                            </p:txEl>
                                          </p:spTgt>
                                        </p:tgtEl>
                                        <p:attrNameLst>
                                          <p:attrName>style.visibility</p:attrName>
                                        </p:attrNameLst>
                                      </p:cBhvr>
                                      <p:to>
                                        <p:strVal val="visible"/>
                                      </p:to>
                                    </p:set>
                                    <p:anim calcmode="lin" valueType="num">
                                      <p:cBhvr additive="repl">
                                        <p:cTn id="13" dur="500" fill="hold"/>
                                        <p:tgtEl>
                                          <p:spTgt spid="42">
                                            <p:txEl>
                                              <p:pRg st="7" end="7"/>
                                            </p:txEl>
                                          </p:spTgt>
                                        </p:tgtEl>
                                        <p:attrNameLst>
                                          <p:attrName>ppt_x</p:attrName>
                                        </p:attrNameLst>
                                      </p:cBhvr>
                                      <p:tavLst>
                                        <p:tav tm="0">
                                          <p:val>
                                            <p:strVal val="#ppt_x"/>
                                          </p:val>
                                        </p:tav>
                                        <p:tav tm="100000">
                                          <p:val>
                                            <p:strVal val="#ppt_x"/>
                                          </p:val>
                                        </p:tav>
                                      </p:tavLst>
                                    </p:anim>
                                    <p:anim calcmode="lin" valueType="num">
                                      <p:cBhvr additive="repl">
                                        <p:cTn id="14" dur="500" fill="hold"/>
                                        <p:tgtEl>
                                          <p:spTgt spid="4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PlaceHolder 1"/>
          <p:cNvSpPr>
            <a:spLocks noGrp="1"/>
          </p:cNvSpPr>
          <p:nvPr>
            <p:ph/>
          </p:nvPr>
        </p:nvSpPr>
        <p:spPr>
          <a:xfrm>
            <a:off x="838080" y="817560"/>
            <a:ext cx="10514880" cy="5358960"/>
          </a:xfrm>
          <a:prstGeom prst="rect">
            <a:avLst/>
          </a:prstGeom>
          <a:noFill/>
          <a:ln w="0">
            <a:noFill/>
          </a:ln>
        </p:spPr>
        <p:txBody>
          <a:bodyPr lIns="90000" tIns="45000" rIns="90000" bIns="45000" anchor="t">
            <a:normAutofit/>
          </a:bodyPr>
          <a:lstStyle/>
          <a:p>
            <a:pPr indent="0" algn="ctr">
              <a:lnSpc>
                <a:spcPct val="90000"/>
              </a:lnSpc>
              <a:spcBef>
                <a:spcPts val="1001"/>
              </a:spcBef>
              <a:buNone/>
              <a:tabLst>
                <a:tab pos="0" algn="l"/>
              </a:tabLst>
            </a:pPr>
            <a:endParaRPr lang="en-IN" sz="6000" b="0" strike="noStrike" spc="-1" dirty="0">
              <a:solidFill>
                <a:srgbClr val="000000"/>
              </a:solidFill>
              <a:latin typeface="Arial"/>
            </a:endParaRPr>
          </a:p>
          <a:p>
            <a:pPr indent="0" algn="ctr">
              <a:lnSpc>
                <a:spcPct val="90000"/>
              </a:lnSpc>
              <a:spcBef>
                <a:spcPts val="1001"/>
              </a:spcBef>
              <a:buNone/>
              <a:tabLst>
                <a:tab pos="0" algn="l"/>
              </a:tabLst>
            </a:pPr>
            <a:endParaRPr lang="en-IN" sz="6000" b="0" strike="noStrike" spc="-1" dirty="0">
              <a:solidFill>
                <a:srgbClr val="000000"/>
              </a:solidFill>
              <a:latin typeface="Arial"/>
            </a:endParaRPr>
          </a:p>
          <a:p>
            <a:pPr indent="0" algn="ctr">
              <a:lnSpc>
                <a:spcPct val="90000"/>
              </a:lnSpc>
              <a:spcBef>
                <a:spcPts val="1001"/>
              </a:spcBef>
              <a:buNone/>
              <a:tabLst>
                <a:tab pos="0" algn="l"/>
              </a:tabLst>
            </a:pPr>
            <a:r>
              <a:rPr lang="en-US" sz="6000" b="0" strike="noStrike" spc="-1" dirty="0">
                <a:solidFill>
                  <a:srgbClr val="000000"/>
                </a:solidFill>
                <a:latin typeface="Times New Roman"/>
              </a:rPr>
              <a:t>Thank yo</a:t>
            </a:r>
            <a:r>
              <a:rPr lang="en-US" sz="6000" spc="-1" dirty="0">
                <a:solidFill>
                  <a:srgbClr val="000000"/>
                </a:solidFill>
                <a:latin typeface="Times New Roman"/>
              </a:rPr>
              <a:t>u</a:t>
            </a:r>
            <a:endParaRPr lang="en-IN" sz="6000" b="0" strike="noStrike" spc="-1" dirty="0">
              <a:solidFill>
                <a:srgbClr val="000000"/>
              </a:solidFill>
              <a:latin typeface="Arial"/>
            </a:endParaRPr>
          </a:p>
        </p:txBody>
      </p:sp>
    </p:spTree>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PlaceHolder 1"/>
          <p:cNvSpPr>
            <a:spLocks noGrp="1"/>
          </p:cNvSpPr>
          <p:nvPr>
            <p:ph type="title"/>
          </p:nvPr>
        </p:nvSpPr>
        <p:spPr>
          <a:xfrm>
            <a:off x="838080" y="365040"/>
            <a:ext cx="10514880" cy="1172160"/>
          </a:xfrm>
          <a:prstGeom prst="rect">
            <a:avLst/>
          </a:prstGeom>
          <a:noFill/>
          <a:ln w="0">
            <a:noFill/>
          </a:ln>
        </p:spPr>
        <p:txBody>
          <a:bodyPr lIns="90000" tIns="45000" rIns="90000" bIns="45000" anchor="ctr">
            <a:noAutofit/>
          </a:bodyPr>
          <a:lstStyle/>
          <a:p>
            <a:pPr indent="0" algn="ctr">
              <a:lnSpc>
                <a:spcPct val="90000"/>
              </a:lnSpc>
              <a:buNone/>
              <a:tabLst>
                <a:tab pos="0" algn="l"/>
              </a:tabLst>
            </a:pPr>
            <a:r>
              <a:rPr lang="en-US" sz="4400" b="0" strike="noStrike" spc="-1" dirty="0">
                <a:solidFill>
                  <a:srgbClr val="000000"/>
                </a:solidFill>
                <a:latin typeface="Times New Roman" panose="02020603050405020304" pitchFamily="18" charset="0"/>
                <a:cs typeface="Times New Roman" panose="02020603050405020304" pitchFamily="18" charset="0"/>
              </a:rPr>
              <a:t>Overview</a:t>
            </a:r>
            <a:endParaRPr lang="en-IN" sz="44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45" name="PlaceHolder 2"/>
          <p:cNvSpPr>
            <a:spLocks noGrp="1"/>
          </p:cNvSpPr>
          <p:nvPr>
            <p:ph/>
          </p:nvPr>
        </p:nvSpPr>
        <p:spPr>
          <a:xfrm>
            <a:off x="838080" y="1825560"/>
            <a:ext cx="10514880" cy="4350600"/>
          </a:xfrm>
          <a:prstGeom prst="rect">
            <a:avLst/>
          </a:prstGeom>
          <a:noFill/>
          <a:ln w="0">
            <a:noFill/>
          </a:ln>
        </p:spPr>
        <p:txBody>
          <a:bodyPr lIns="90000" tIns="45000" rIns="90000" bIns="45000" anchor="t">
            <a:normAutofit/>
          </a:bodyPr>
          <a:lstStyle/>
          <a:p>
            <a:pPr marL="228600" indent="-228600">
              <a:lnSpc>
                <a:spcPct val="90000"/>
              </a:lnSpc>
              <a:spcBef>
                <a:spcPts val="1001"/>
              </a:spcBef>
              <a:buClr>
                <a:srgbClr val="000000"/>
              </a:buClr>
              <a:buFont typeface="Arial"/>
              <a:buChar char="•"/>
            </a:pPr>
            <a:r>
              <a:rPr lang="en-US" sz="2400" b="0" strike="noStrike" spc="-1" dirty="0">
                <a:solidFill>
                  <a:srgbClr val="000000"/>
                </a:solidFill>
                <a:latin typeface="Times New Roman"/>
              </a:rPr>
              <a:t>Introduction</a:t>
            </a:r>
            <a:endParaRPr lang="en-IN" sz="2400" b="0" strike="noStrike" spc="-1" dirty="0">
              <a:solidFill>
                <a:srgbClr val="000000"/>
              </a:solidFill>
              <a:latin typeface="Arial"/>
            </a:endParaRPr>
          </a:p>
          <a:p>
            <a:pPr marL="228600" indent="-228600">
              <a:lnSpc>
                <a:spcPct val="90000"/>
              </a:lnSpc>
              <a:spcBef>
                <a:spcPts val="1001"/>
              </a:spcBef>
              <a:buClr>
                <a:srgbClr val="000000"/>
              </a:buClr>
              <a:buFont typeface="Arial"/>
              <a:buChar char="•"/>
            </a:pPr>
            <a:r>
              <a:rPr lang="en-US" sz="2400" b="0" strike="noStrike" spc="-1" dirty="0">
                <a:solidFill>
                  <a:srgbClr val="000000"/>
                </a:solidFill>
                <a:latin typeface="Times New Roman"/>
              </a:rPr>
              <a:t>Objectives of the Project</a:t>
            </a:r>
            <a:endParaRPr lang="en-IN" sz="2400" b="0" strike="noStrike" spc="-1" dirty="0">
              <a:solidFill>
                <a:srgbClr val="000000"/>
              </a:solidFill>
              <a:latin typeface="Arial"/>
            </a:endParaRPr>
          </a:p>
          <a:p>
            <a:pPr marL="228600" indent="-228600">
              <a:lnSpc>
                <a:spcPct val="90000"/>
              </a:lnSpc>
              <a:spcBef>
                <a:spcPts val="1001"/>
              </a:spcBef>
              <a:buClr>
                <a:srgbClr val="000000"/>
              </a:buClr>
              <a:buFont typeface="Arial"/>
              <a:buChar char="•"/>
            </a:pPr>
            <a:r>
              <a:rPr lang="en-US" sz="2400" b="0" strike="noStrike" spc="-1" dirty="0">
                <a:solidFill>
                  <a:srgbClr val="000000"/>
                </a:solidFill>
                <a:latin typeface="Times New Roman"/>
              </a:rPr>
              <a:t>Proposed Methodology/Architecture/Algorithm/Technique/</a:t>
            </a:r>
            <a:r>
              <a:rPr lang="en-US" sz="2400" b="0" strike="noStrike" spc="-1" dirty="0" err="1">
                <a:solidFill>
                  <a:srgbClr val="000000"/>
                </a:solidFill>
                <a:latin typeface="Times New Roman"/>
              </a:rPr>
              <a:t>etc</a:t>
            </a:r>
            <a:endParaRPr lang="en-US" sz="2400" b="0" strike="noStrike" spc="-1" dirty="0">
              <a:solidFill>
                <a:srgbClr val="000000"/>
              </a:solidFill>
              <a:latin typeface="Times New Roman"/>
            </a:endParaRPr>
          </a:p>
          <a:p>
            <a:pPr marL="228600" indent="-228600">
              <a:lnSpc>
                <a:spcPct val="90000"/>
              </a:lnSpc>
              <a:spcBef>
                <a:spcPts val="1001"/>
              </a:spcBef>
              <a:buClr>
                <a:srgbClr val="000000"/>
              </a:buClr>
              <a:buFont typeface="Arial"/>
              <a:buChar char="•"/>
            </a:pPr>
            <a:r>
              <a:rPr lang="en-US" sz="2400" spc="-1" dirty="0">
                <a:solidFill>
                  <a:srgbClr val="000000"/>
                </a:solidFill>
                <a:latin typeface="Times New Roman"/>
              </a:rPr>
              <a:t>Implementation Details</a:t>
            </a:r>
          </a:p>
          <a:p>
            <a:pPr marL="228600" indent="-228600">
              <a:lnSpc>
                <a:spcPct val="90000"/>
              </a:lnSpc>
              <a:spcBef>
                <a:spcPts val="1001"/>
              </a:spcBef>
              <a:buClr>
                <a:srgbClr val="000000"/>
              </a:buClr>
              <a:buFont typeface="Arial"/>
              <a:buChar char="•"/>
            </a:pPr>
            <a:r>
              <a:rPr lang="en-US" sz="2400" b="0" strike="noStrike" spc="-1" dirty="0">
                <a:solidFill>
                  <a:srgbClr val="000000"/>
                </a:solidFill>
                <a:latin typeface="Times New Roman"/>
              </a:rPr>
              <a:t>Results </a:t>
            </a:r>
            <a:r>
              <a:rPr lang="en-US" sz="2400" spc="-1" dirty="0">
                <a:solidFill>
                  <a:srgbClr val="000000"/>
                </a:solidFill>
                <a:latin typeface="Times New Roman"/>
              </a:rPr>
              <a:t>(If any one objective is completed)</a:t>
            </a:r>
            <a:endParaRPr lang="en-IN" sz="2400" b="0" strike="noStrike" spc="-1" dirty="0">
              <a:solidFill>
                <a:srgbClr val="000000"/>
              </a:solidFill>
              <a:latin typeface="Arial"/>
            </a:endParaRPr>
          </a:p>
          <a:p>
            <a:pPr marL="228600" indent="-228600">
              <a:lnSpc>
                <a:spcPct val="90000"/>
              </a:lnSpc>
              <a:spcBef>
                <a:spcPts val="1001"/>
              </a:spcBef>
              <a:buClr>
                <a:srgbClr val="000000"/>
              </a:buClr>
              <a:buFont typeface="Arial"/>
              <a:buChar char="•"/>
            </a:pPr>
            <a:r>
              <a:rPr lang="en-US" sz="2400" b="0" strike="noStrike" spc="-1" dirty="0">
                <a:solidFill>
                  <a:srgbClr val="000000"/>
                </a:solidFill>
                <a:latin typeface="Times New Roman"/>
              </a:rPr>
              <a:t>References</a:t>
            </a:r>
            <a:endParaRPr lang="en-IN" sz="2400" b="0" strike="noStrike" spc="-1" dirty="0">
              <a:solidFill>
                <a:srgbClr val="000000"/>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PlaceHolder 1"/>
          <p:cNvSpPr>
            <a:spLocks noGrp="1"/>
          </p:cNvSpPr>
          <p:nvPr>
            <p:ph type="title"/>
          </p:nvPr>
        </p:nvSpPr>
        <p:spPr>
          <a:xfrm>
            <a:off x="0" y="0"/>
            <a:ext cx="12191400" cy="1324800"/>
          </a:xfrm>
          <a:prstGeom prst="rect">
            <a:avLst/>
          </a:prstGeom>
          <a:noFill/>
          <a:ln w="0">
            <a:noFill/>
          </a:ln>
        </p:spPr>
        <p:txBody>
          <a:bodyPr lIns="90000" tIns="45000" rIns="90000" bIns="45000" anchor="ctr">
            <a:normAutofit fontScale="90000"/>
          </a:bodyPr>
          <a:lstStyle/>
          <a:p>
            <a:pPr algn="ctr">
              <a:tabLst>
                <a:tab pos="0" algn="l"/>
              </a:tabLst>
            </a:pPr>
            <a:br>
              <a:rPr lang="en-US" sz="4000" b="1"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PROBLEM STATEMENT </a:t>
            </a:r>
            <a:br>
              <a:rPr lang="en-US" sz="4000" b="1" dirty="0">
                <a:latin typeface="Times New Roman" panose="02020603050405020304" pitchFamily="18" charset="0"/>
                <a:cs typeface="Times New Roman" panose="02020603050405020304" pitchFamily="18" charset="0"/>
              </a:rPr>
            </a:br>
            <a:endParaRPr lang="en-IN" sz="4000" b="0" strike="noStrike" spc="-1" dirty="0">
              <a:solidFill>
                <a:srgbClr val="000000"/>
              </a:solidFill>
              <a:latin typeface="Arial"/>
            </a:endParaRPr>
          </a:p>
        </p:txBody>
      </p:sp>
      <p:sp>
        <p:nvSpPr>
          <p:cNvPr id="47" name="PlaceHolder 2"/>
          <p:cNvSpPr>
            <a:spLocks noGrp="1"/>
          </p:cNvSpPr>
          <p:nvPr>
            <p:ph/>
          </p:nvPr>
        </p:nvSpPr>
        <p:spPr>
          <a:xfrm>
            <a:off x="526320" y="1325520"/>
            <a:ext cx="11498400" cy="4850640"/>
          </a:xfrm>
          <a:prstGeom prst="rect">
            <a:avLst/>
          </a:prstGeom>
          <a:noFill/>
          <a:ln w="0">
            <a:noFill/>
          </a:ln>
        </p:spPr>
        <p:txBody>
          <a:bodyPr lIns="90000" tIns="45000" rIns="90000" bIns="45000" anchor="t">
            <a:normAutofit/>
          </a:bodyPr>
          <a:lstStyle/>
          <a:p>
            <a:pPr marL="285750" indent="-28575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The world health organization has estimated that 12 million deaths worldwide every year due to heart diseases.</a:t>
            </a:r>
          </a:p>
          <a:p>
            <a:pPr marL="285750" indent="-28575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The major challenge in heart disease is its detection. </a:t>
            </a:r>
          </a:p>
          <a:p>
            <a:pPr marL="285750" indent="-28575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There are instruments that can predict heart disease, but they are either too expensive or too inefficient to calculate the risk of heart disease in humans. Early detection of cardiac diseases has been shown to reduce mortality and overall complications.</a:t>
            </a:r>
          </a:p>
          <a:p>
            <a:pPr marL="285750" indent="-28575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However, it is not possible to accurately monitor patients every day in all cases, and 24 hour consultation by a doctor is not available because it requires more intelligence, time, and expertise.</a:t>
            </a:r>
          </a:p>
          <a:p>
            <a:pPr marL="285750" indent="-28575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We can use various machine learning algorithms to </a:t>
            </a:r>
            <a:r>
              <a:rPr lang="en-US" sz="2400" dirty="0" err="1">
                <a:latin typeface="Times New Roman" panose="02020603050405020304" pitchFamily="18" charset="0"/>
                <a:cs typeface="Times New Roman" panose="02020603050405020304" pitchFamily="18" charset="0"/>
              </a:rPr>
              <a:t>analyse</a:t>
            </a:r>
            <a:r>
              <a:rPr lang="en-US" sz="2400" dirty="0">
                <a:latin typeface="Times New Roman" panose="02020603050405020304" pitchFamily="18" charset="0"/>
                <a:cs typeface="Times New Roman" panose="02020603050405020304" pitchFamily="18" charset="0"/>
              </a:rPr>
              <a:t> data for hidden patterns in today's world because we have a lot of data. </a:t>
            </a:r>
          </a:p>
          <a:p>
            <a:pPr marL="285750" indent="-28575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Hidden patterns in medicinal data can be used for health diagnosis</a:t>
            </a:r>
            <a:endParaRPr lang="en-IN" sz="24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3400"/>
    </mc:Choice>
    <mc:Fallback xmlns:p15="http://schemas.microsoft.com/office/powerpoint/2012/main"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PlaceHolder 1"/>
          <p:cNvSpPr>
            <a:spLocks noGrp="1"/>
          </p:cNvSpPr>
          <p:nvPr>
            <p:ph type="title"/>
          </p:nvPr>
        </p:nvSpPr>
        <p:spPr>
          <a:xfrm>
            <a:off x="0" y="0"/>
            <a:ext cx="12191400" cy="1324800"/>
          </a:xfrm>
          <a:prstGeom prst="rect">
            <a:avLst/>
          </a:prstGeom>
          <a:noFill/>
          <a:ln w="0">
            <a:noFill/>
          </a:ln>
        </p:spPr>
        <p:txBody>
          <a:bodyPr lIns="90000" tIns="45000" rIns="90000" bIns="45000" anchor="ctr">
            <a:normAutofit/>
          </a:bodyPr>
          <a:lstStyle/>
          <a:p>
            <a:pPr indent="0" algn="ctr">
              <a:lnSpc>
                <a:spcPct val="90000"/>
              </a:lnSpc>
              <a:buNone/>
              <a:tabLst>
                <a:tab pos="0" algn="l"/>
              </a:tabLst>
            </a:pPr>
            <a:r>
              <a:rPr lang="en-US" sz="4000" b="1" strike="noStrike" spc="-1" dirty="0">
                <a:solidFill>
                  <a:srgbClr val="000000"/>
                </a:solidFill>
                <a:latin typeface="Times New Roman"/>
              </a:rPr>
              <a:t>Objectives of the Project</a:t>
            </a:r>
          </a:p>
        </p:txBody>
      </p:sp>
      <p:sp>
        <p:nvSpPr>
          <p:cNvPr id="51" name="PlaceHolder 2"/>
          <p:cNvSpPr>
            <a:spLocks noGrp="1"/>
          </p:cNvSpPr>
          <p:nvPr>
            <p:ph/>
          </p:nvPr>
        </p:nvSpPr>
        <p:spPr>
          <a:xfrm>
            <a:off x="526320" y="1325520"/>
            <a:ext cx="11498400" cy="4850640"/>
          </a:xfrm>
          <a:prstGeom prst="rect">
            <a:avLst/>
          </a:prstGeom>
          <a:noFill/>
          <a:ln w="0">
            <a:noFill/>
          </a:ln>
        </p:spPr>
        <p:txBody>
          <a:bodyPr lIns="90000" tIns="45000" rIns="90000" bIns="45000" anchor="t">
            <a:normAutofit/>
          </a:bodyPr>
          <a:lstStyle/>
          <a:p>
            <a:pPr marL="285750" indent="-285750">
              <a:buFont typeface="Wingdings" panose="05000000000000000000" pitchFamily="2" charset="2"/>
              <a:buChar char="q"/>
            </a:pPr>
            <a:r>
              <a:rPr lang="en-US" sz="2400" b="0" i="0" dirty="0">
                <a:effectLst/>
                <a:latin typeface="Times New Roman" panose="02020603050405020304" pitchFamily="18" charset="0"/>
                <a:cs typeface="Times New Roman" panose="02020603050405020304" pitchFamily="18" charset="0"/>
              </a:rPr>
              <a:t>The primary objective is to predict the disease using a smaller number of variables.</a:t>
            </a:r>
          </a:p>
          <a:p>
            <a:endParaRPr lang="en-US" sz="2400" b="0" i="0" dirty="0">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The goal of this project is to determine whether a patient is likely to be diagnosed with any cardiovascular heart diseases based on medical characteristics such as gender, age, chest pain, fasting sugar level, and so on</a:t>
            </a:r>
            <a:r>
              <a:rPr lang="en-US" sz="2400" b="0" strike="noStrike" spc="-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389279418"/>
      </p:ext>
    </p:extLst>
  </p:cSld>
  <p:clrMapOvr>
    <a:masterClrMapping/>
  </p:clrMapOvr>
  <mc:AlternateContent xmlns:mc="http://schemas.openxmlformats.org/markup-compatibility/2006" xmlns:p14="http://schemas.microsoft.com/office/powerpoint/2010/main">
    <mc:Choice Requires="p14">
      <p:transition spd="slow" p14:dur="34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PlaceHolder 1"/>
          <p:cNvSpPr>
            <a:spLocks noGrp="1"/>
          </p:cNvSpPr>
          <p:nvPr>
            <p:ph type="title"/>
          </p:nvPr>
        </p:nvSpPr>
        <p:spPr>
          <a:xfrm>
            <a:off x="0" y="0"/>
            <a:ext cx="12191400" cy="1324800"/>
          </a:xfrm>
          <a:prstGeom prst="rect">
            <a:avLst/>
          </a:prstGeom>
          <a:noFill/>
          <a:ln w="0">
            <a:noFill/>
          </a:ln>
        </p:spPr>
        <p:txBody>
          <a:bodyPr lIns="90000" tIns="45000" rIns="90000" bIns="45000" anchor="ctr">
            <a:normAutofit fontScale="90000"/>
          </a:bodyPr>
          <a:lstStyle/>
          <a:p>
            <a:pPr algn="ctr">
              <a:tabLst>
                <a:tab pos="0" algn="l"/>
              </a:tabLst>
            </a:pPr>
            <a:br>
              <a:rPr lang="en-US" sz="4000" b="1"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DATA SET REFERENCE</a:t>
            </a:r>
            <a:br>
              <a:rPr lang="en-US" sz="4000" b="1" dirty="0">
                <a:latin typeface="Times New Roman" panose="02020603050405020304" pitchFamily="18" charset="0"/>
                <a:cs typeface="Times New Roman" panose="02020603050405020304" pitchFamily="18" charset="0"/>
              </a:rPr>
            </a:br>
            <a:endParaRPr lang="en-US" sz="4000" b="0" strike="noStrike" spc="-1" dirty="0">
              <a:solidFill>
                <a:srgbClr val="000000"/>
              </a:solidFill>
              <a:latin typeface="Times New Roman"/>
            </a:endParaRPr>
          </a:p>
        </p:txBody>
      </p:sp>
      <p:sp>
        <p:nvSpPr>
          <p:cNvPr id="53" name="PlaceHolder 2"/>
          <p:cNvSpPr>
            <a:spLocks noGrp="1"/>
          </p:cNvSpPr>
          <p:nvPr>
            <p:ph/>
          </p:nvPr>
        </p:nvSpPr>
        <p:spPr>
          <a:xfrm>
            <a:off x="526320" y="1325520"/>
            <a:ext cx="11498400" cy="4850640"/>
          </a:xfrm>
          <a:prstGeom prst="rect">
            <a:avLst/>
          </a:prstGeom>
          <a:noFill/>
          <a:ln w="0">
            <a:noFill/>
          </a:ln>
        </p:spPr>
        <p:txBody>
          <a:bodyPr lIns="90000" tIns="45000" rIns="90000" bIns="45000" anchor="t">
            <a:normAutofit lnSpcReduction="10000"/>
          </a:bodyPr>
          <a:lstStyle/>
          <a:p>
            <a:pPr marL="342900" marR="9525" lvl="0" indent="-342900" algn="just" fontAlgn="base">
              <a:lnSpc>
                <a:spcPct val="102000"/>
              </a:lnSpc>
              <a:spcBef>
                <a:spcPts val="0"/>
              </a:spcBef>
              <a:spcAft>
                <a:spcPts val="75"/>
              </a:spcAft>
              <a:buClr>
                <a:srgbClr val="000000"/>
              </a:buClr>
              <a:buSzPts val="1200"/>
              <a:buFont typeface="Wingdings" panose="05000000000000000000" pitchFamily="2" charset="2"/>
              <a:buChar char="q"/>
            </a:pPr>
            <a:r>
              <a:rPr lang="en-US" sz="24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Gender (value 1: Male; value 0 : Female) </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9525" lvl="0" indent="-342900" algn="just" fontAlgn="base">
              <a:lnSpc>
                <a:spcPct val="102000"/>
              </a:lnSpc>
              <a:spcBef>
                <a:spcPts val="0"/>
              </a:spcBef>
              <a:spcAft>
                <a:spcPts val="75"/>
              </a:spcAft>
              <a:buClr>
                <a:srgbClr val="000000"/>
              </a:buClr>
              <a:buSzPts val="1200"/>
              <a:buFont typeface="Wingdings" panose="05000000000000000000" pitchFamily="2" charset="2"/>
              <a:buChar char="q"/>
            </a:pPr>
            <a:r>
              <a:rPr lang="en-US" sz="24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Chest Pain Type (value 1: typical type 1 angina, value 2: typical type angina, value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3: non-angina pain; value 4: asymptomatic) </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9525" lvl="0" indent="-342900" algn="just" fontAlgn="base">
              <a:lnSpc>
                <a:spcPct val="102000"/>
              </a:lnSpc>
              <a:spcBef>
                <a:spcPts val="0"/>
              </a:spcBef>
              <a:spcAft>
                <a:spcPts val="75"/>
              </a:spcAft>
              <a:buClr>
                <a:srgbClr val="000000"/>
              </a:buClr>
              <a:buSzPts val="1200"/>
              <a:buFont typeface="Wingdings" panose="05000000000000000000" pitchFamily="2" charset="2"/>
              <a:buChar char="q"/>
            </a:pPr>
            <a:r>
              <a:rPr lang="en-US" sz="24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Fasting Blood Sugar (value1: &gt; 120 mg/dl;value0:&lt; 120 mg/dl) </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9525" lvl="0" indent="-342900" algn="just" fontAlgn="base">
              <a:lnSpc>
                <a:spcPct val="102000"/>
              </a:lnSpc>
              <a:spcBef>
                <a:spcPts val="0"/>
              </a:spcBef>
              <a:spcAft>
                <a:spcPts val="75"/>
              </a:spcAft>
              <a:buClr>
                <a:srgbClr val="000000"/>
              </a:buClr>
              <a:buSzPts val="1200"/>
              <a:buFont typeface="Wingdings" panose="05000000000000000000" pitchFamily="2" charset="2"/>
              <a:buChar char="q"/>
            </a:pPr>
            <a:r>
              <a:rPr lang="en-US" sz="2400" u="none" strike="noStrike" dirty="0" err="1">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Exang</a:t>
            </a:r>
            <a:r>
              <a:rPr lang="en-US" sz="24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 exercise induced angina (value 1: yes; value 0: no) </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9525" lvl="0" indent="-342900" algn="just" fontAlgn="base">
              <a:lnSpc>
                <a:spcPct val="102000"/>
              </a:lnSpc>
              <a:spcBef>
                <a:spcPts val="0"/>
              </a:spcBef>
              <a:spcAft>
                <a:spcPts val="75"/>
              </a:spcAft>
              <a:buClr>
                <a:srgbClr val="000000"/>
              </a:buClr>
              <a:buSzPts val="1200"/>
              <a:buFont typeface="Wingdings" panose="05000000000000000000" pitchFamily="2" charset="2"/>
              <a:buChar char="q"/>
            </a:pPr>
            <a:r>
              <a:rPr lang="en-US" sz="24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CA – number of major vessels colored by fluoroscopy (value 0 – 3) </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9525" lvl="0" indent="-342900" algn="just" fontAlgn="base">
              <a:lnSpc>
                <a:spcPct val="102000"/>
              </a:lnSpc>
              <a:spcBef>
                <a:spcPts val="0"/>
              </a:spcBef>
              <a:spcAft>
                <a:spcPts val="75"/>
              </a:spcAft>
              <a:buClr>
                <a:srgbClr val="000000"/>
              </a:buClr>
              <a:buSzPts val="1200"/>
              <a:buFont typeface="Wingdings" panose="05000000000000000000" pitchFamily="2" charset="2"/>
              <a:buChar char="q"/>
            </a:pPr>
            <a:r>
              <a:rPr lang="en-US" sz="24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Thal (value 3: normal; value 6: fixed defect; value 7:reversible defect)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9525" lvl="0" indent="-342900" algn="just" fontAlgn="base">
              <a:lnSpc>
                <a:spcPct val="102000"/>
              </a:lnSpc>
              <a:spcBef>
                <a:spcPts val="0"/>
              </a:spcBef>
              <a:spcAft>
                <a:spcPts val="75"/>
              </a:spcAft>
              <a:buClr>
                <a:srgbClr val="000000"/>
              </a:buClr>
              <a:buSzPts val="1200"/>
              <a:buFont typeface="Wingdings" panose="05000000000000000000" pitchFamily="2" charset="2"/>
              <a:buChar char="q"/>
            </a:pPr>
            <a:r>
              <a:rPr lang="en-US" sz="2400" u="none" strike="noStrike" dirty="0" err="1">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Trest</a:t>
            </a:r>
            <a:r>
              <a:rPr lang="en-US" sz="24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Blood Pressure (mm Hg on admission to the hospital) </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9525" lvl="0" indent="-342900" algn="just" fontAlgn="base">
              <a:lnSpc>
                <a:spcPct val="102000"/>
              </a:lnSpc>
              <a:spcBef>
                <a:spcPts val="0"/>
              </a:spcBef>
              <a:spcAft>
                <a:spcPts val="75"/>
              </a:spcAft>
              <a:buClr>
                <a:srgbClr val="000000"/>
              </a:buClr>
              <a:buSzPts val="1200"/>
              <a:buFont typeface="Wingdings" panose="05000000000000000000" pitchFamily="2" charset="2"/>
              <a:buChar char="q"/>
            </a:pPr>
            <a:r>
              <a:rPr lang="en-US" sz="2400" u="none" strike="noStrike" dirty="0" err="1">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Thalach</a:t>
            </a:r>
            <a:r>
              <a:rPr lang="en-US" sz="24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 maximum heart rate achieved </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9525" lvl="0" indent="-342900" algn="just" fontAlgn="base">
              <a:lnSpc>
                <a:spcPct val="102000"/>
              </a:lnSpc>
              <a:spcBef>
                <a:spcPts val="0"/>
              </a:spcBef>
              <a:spcAft>
                <a:spcPts val="75"/>
              </a:spcAft>
              <a:buClr>
                <a:srgbClr val="000000"/>
              </a:buClr>
              <a:buSzPts val="1200"/>
              <a:buFont typeface="Wingdings" panose="05000000000000000000" pitchFamily="2" charset="2"/>
              <a:buChar char="q"/>
            </a:pPr>
            <a:r>
              <a:rPr lang="en-US" sz="24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Age in Year </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9525" lvl="0" indent="-342900" algn="just" fontAlgn="base">
              <a:lnSpc>
                <a:spcPct val="102000"/>
              </a:lnSpc>
              <a:spcBef>
                <a:spcPts val="0"/>
              </a:spcBef>
              <a:spcAft>
                <a:spcPts val="75"/>
              </a:spcAft>
              <a:buClr>
                <a:srgbClr val="000000"/>
              </a:buClr>
              <a:buSzPts val="1200"/>
              <a:buFont typeface="Wingdings" panose="05000000000000000000" pitchFamily="2" charset="2"/>
              <a:buChar char="q"/>
            </a:pPr>
            <a:r>
              <a:rPr lang="en-US" sz="24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Height in </a:t>
            </a:r>
            <a:r>
              <a:rPr lang="en-US" sz="2400" u="none" strike="noStrike" dirty="0" err="1">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cms</a:t>
            </a:r>
            <a:r>
              <a:rPr lang="en-US" sz="24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9525" lvl="0" indent="-342900" algn="just" fontAlgn="base">
              <a:lnSpc>
                <a:spcPct val="102000"/>
              </a:lnSpc>
              <a:spcBef>
                <a:spcPts val="0"/>
              </a:spcBef>
              <a:spcAft>
                <a:spcPts val="75"/>
              </a:spcAft>
              <a:buClr>
                <a:srgbClr val="000000"/>
              </a:buClr>
              <a:buSzPts val="1200"/>
              <a:buFont typeface="Wingdings" panose="05000000000000000000" pitchFamily="2" charset="2"/>
              <a:buChar char="q"/>
            </a:pPr>
            <a:r>
              <a:rPr lang="en-US" sz="24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Weight in Kgs. </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9525" lvl="0" indent="-342900" algn="just" fontAlgn="base">
              <a:lnSpc>
                <a:spcPct val="102000"/>
              </a:lnSpc>
              <a:spcBef>
                <a:spcPts val="0"/>
              </a:spcBef>
              <a:spcAft>
                <a:spcPts val="75"/>
              </a:spcAft>
              <a:buClr>
                <a:srgbClr val="000000"/>
              </a:buClr>
              <a:buSzPts val="1200"/>
              <a:buFont typeface="Wingdings" panose="05000000000000000000" pitchFamily="2" charset="2"/>
              <a:buChar char="q"/>
            </a:pPr>
            <a:r>
              <a:rPr lang="en-US" sz="2400" u="none" strike="noStrike" dirty="0" err="1">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Cholestrol</a:t>
            </a:r>
            <a:r>
              <a:rPr lang="en-US" sz="24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p>
          <a:p>
            <a:pPr indent="0">
              <a:lnSpc>
                <a:spcPct val="90000"/>
              </a:lnSpc>
              <a:spcBef>
                <a:spcPts val="1001"/>
              </a:spcBef>
              <a:buNone/>
              <a:tabLst>
                <a:tab pos="0" algn="l"/>
              </a:tabLst>
            </a:pPr>
            <a:endParaRPr lang="en-IN" sz="2400" b="0" strike="noStrike" spc="-1" dirty="0">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3400"/>
    </mc:Choice>
    <mc:Fallback xmlns:p15="http://schemas.microsoft.com/office/powerpoint/2012/main"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PlaceHolder 1"/>
          <p:cNvSpPr>
            <a:spLocks noGrp="1"/>
          </p:cNvSpPr>
          <p:nvPr>
            <p:ph type="title"/>
          </p:nvPr>
        </p:nvSpPr>
        <p:spPr>
          <a:xfrm>
            <a:off x="0" y="0"/>
            <a:ext cx="12191400" cy="1324800"/>
          </a:xfrm>
          <a:prstGeom prst="rect">
            <a:avLst/>
          </a:prstGeom>
          <a:noFill/>
          <a:ln w="0">
            <a:noFill/>
          </a:ln>
        </p:spPr>
        <p:txBody>
          <a:bodyPr lIns="90000" tIns="45000" rIns="90000" bIns="45000" anchor="ctr">
            <a:normAutofit/>
          </a:bodyPr>
          <a:lstStyle/>
          <a:p>
            <a:pPr algn="ctr">
              <a:lnSpc>
                <a:spcPct val="90000"/>
              </a:lnSpc>
              <a:spcBef>
                <a:spcPts val="1001"/>
              </a:spcBef>
              <a:buClr>
                <a:srgbClr val="000000"/>
              </a:buClr>
            </a:pPr>
            <a:r>
              <a:rPr lang="en-US" sz="4000" spc="-1" dirty="0">
                <a:solidFill>
                  <a:srgbClr val="000000"/>
                </a:solidFill>
                <a:latin typeface="Times New Roman"/>
              </a:rPr>
              <a:t>Implementation Details</a:t>
            </a:r>
          </a:p>
        </p:txBody>
      </p:sp>
      <p:sp>
        <p:nvSpPr>
          <p:cNvPr id="53" name="PlaceHolder 2"/>
          <p:cNvSpPr>
            <a:spLocks noGrp="1"/>
          </p:cNvSpPr>
          <p:nvPr>
            <p:ph/>
          </p:nvPr>
        </p:nvSpPr>
        <p:spPr>
          <a:xfrm>
            <a:off x="526320" y="1325520"/>
            <a:ext cx="11498400" cy="4850640"/>
          </a:xfrm>
          <a:prstGeom prst="rect">
            <a:avLst/>
          </a:prstGeom>
          <a:noFill/>
          <a:ln w="0">
            <a:noFill/>
          </a:ln>
        </p:spPr>
        <p:txBody>
          <a:bodyPr lIns="90000" tIns="45000" rIns="90000" bIns="45000" anchor="t">
            <a:normAutofit/>
          </a:bodyPr>
          <a:lstStyle/>
          <a:p>
            <a:pPr marL="571500" indent="-342900">
              <a:spcBef>
                <a:spcPts val="1001"/>
              </a:spcBef>
              <a:tabLst>
                <a:tab pos="0" algn="l"/>
              </a:tabLst>
            </a:pPr>
            <a:r>
              <a:rPr lang="en-US" sz="2400" dirty="0">
                <a:latin typeface="Times New Roman" panose="02020603050405020304" pitchFamily="18" charset="0"/>
                <a:cs typeface="Times New Roman" panose="02020603050405020304" pitchFamily="18" charset="0"/>
              </a:rPr>
              <a:t>In this Project  We have used Logistic Regression as Machine learning algorithm.</a:t>
            </a:r>
          </a:p>
          <a:p>
            <a:pPr marL="571500" indent="-342900">
              <a:spcBef>
                <a:spcPts val="1001"/>
              </a:spcBef>
              <a:tabLst>
                <a:tab pos="0" algn="l"/>
              </a:tabLst>
            </a:pPr>
            <a:r>
              <a:rPr lang="en-US" sz="2400" dirty="0">
                <a:latin typeface="Times New Roman" panose="02020603050405020304" pitchFamily="18" charset="0"/>
                <a:cs typeface="Times New Roman" panose="02020603050405020304" pitchFamily="18" charset="0"/>
              </a:rPr>
              <a:t>Predicting heart disease using logistic regression has several practical applications in healthcare and related fields.</a:t>
            </a:r>
          </a:p>
          <a:p>
            <a:pPr marL="571500" indent="-342900">
              <a:spcBef>
                <a:spcPts val="1001"/>
              </a:spcBef>
              <a:buFont typeface="Wingdings" panose="05000000000000000000" pitchFamily="2" charset="2"/>
              <a:buChar char="q"/>
              <a:tabLst>
                <a:tab pos="0" algn="l"/>
              </a:tabLst>
            </a:pPr>
            <a:r>
              <a:rPr lang="en-IN" sz="2400" dirty="0">
                <a:latin typeface="Times New Roman" panose="02020603050405020304" pitchFamily="18" charset="0"/>
                <a:cs typeface="Times New Roman" panose="02020603050405020304" pitchFamily="18" charset="0"/>
              </a:rPr>
              <a:t>Early Diagnosis and Screening</a:t>
            </a:r>
            <a:endParaRPr lang="en-US" sz="2400" dirty="0">
              <a:latin typeface="Times New Roman" panose="02020603050405020304" pitchFamily="18" charset="0"/>
              <a:cs typeface="Times New Roman" panose="02020603050405020304" pitchFamily="18" charset="0"/>
            </a:endParaRPr>
          </a:p>
          <a:p>
            <a:pPr marL="571500" indent="-342900">
              <a:spcBef>
                <a:spcPts val="1001"/>
              </a:spcBef>
              <a:buFont typeface="Wingdings" panose="05000000000000000000" pitchFamily="2" charset="2"/>
              <a:buChar char="q"/>
              <a:tabLst>
                <a:tab pos="0" algn="l"/>
              </a:tabLst>
            </a:pPr>
            <a:r>
              <a:rPr lang="en-IN" sz="2400" dirty="0">
                <a:latin typeface="Times New Roman" panose="02020603050405020304" pitchFamily="18" charset="0"/>
                <a:cs typeface="Times New Roman" panose="02020603050405020304" pitchFamily="18" charset="0"/>
              </a:rPr>
              <a:t>Personalized Treatment plans</a:t>
            </a:r>
            <a:endParaRPr lang="en-US" sz="2400" dirty="0">
              <a:latin typeface="Times New Roman" panose="02020603050405020304" pitchFamily="18" charset="0"/>
              <a:cs typeface="Times New Roman" panose="02020603050405020304" pitchFamily="18" charset="0"/>
            </a:endParaRPr>
          </a:p>
          <a:p>
            <a:pPr marL="571500" indent="-342900">
              <a:spcBef>
                <a:spcPts val="1001"/>
              </a:spcBef>
              <a:buFont typeface="Wingdings" panose="05000000000000000000" pitchFamily="2" charset="2"/>
              <a:buChar char="q"/>
              <a:tabLst>
                <a:tab pos="0" algn="l"/>
              </a:tabLst>
            </a:pPr>
            <a:r>
              <a:rPr lang="en-IN" sz="2400" dirty="0">
                <a:latin typeface="Times New Roman" panose="02020603050405020304" pitchFamily="18" charset="0"/>
                <a:cs typeface="Times New Roman" panose="02020603050405020304" pitchFamily="18" charset="0"/>
              </a:rPr>
              <a:t>Health care Management</a:t>
            </a:r>
            <a:endParaRPr lang="en-US" sz="2400" dirty="0">
              <a:latin typeface="Times New Roman" panose="02020603050405020304" pitchFamily="18" charset="0"/>
              <a:cs typeface="Times New Roman" panose="02020603050405020304" pitchFamily="18" charset="0"/>
            </a:endParaRPr>
          </a:p>
          <a:p>
            <a:pPr marL="571500" indent="-342900">
              <a:spcBef>
                <a:spcPts val="1001"/>
              </a:spcBef>
              <a:buFont typeface="Wingdings" panose="05000000000000000000" pitchFamily="2" charset="2"/>
              <a:buChar char="q"/>
              <a:tabLst>
                <a:tab pos="0" algn="l"/>
              </a:tabLst>
            </a:pPr>
            <a:r>
              <a:rPr lang="en-IN" sz="2400" dirty="0">
                <a:latin typeface="Times New Roman" panose="02020603050405020304" pitchFamily="18" charset="0"/>
                <a:cs typeface="Times New Roman" panose="02020603050405020304" pitchFamily="18" charset="0"/>
              </a:rPr>
              <a:t>Research and Development</a:t>
            </a:r>
            <a:endParaRPr lang="en-US" sz="2400" dirty="0">
              <a:latin typeface="Times New Roman" panose="02020603050405020304" pitchFamily="18" charset="0"/>
              <a:cs typeface="Times New Roman" panose="02020603050405020304" pitchFamily="18" charset="0"/>
            </a:endParaRPr>
          </a:p>
          <a:p>
            <a:pPr marL="571500" indent="-342900">
              <a:spcBef>
                <a:spcPts val="1001"/>
              </a:spcBef>
              <a:buFont typeface="Wingdings" panose="05000000000000000000" pitchFamily="2" charset="2"/>
              <a:buChar char="q"/>
              <a:tabLst>
                <a:tab pos="0" algn="l"/>
              </a:tabLst>
            </a:pPr>
            <a:r>
              <a:rPr lang="en-IN" sz="2400" dirty="0">
                <a:latin typeface="Times New Roman" panose="02020603050405020304" pitchFamily="18" charset="0"/>
                <a:cs typeface="Times New Roman" panose="02020603050405020304" pitchFamily="18" charset="0"/>
              </a:rPr>
              <a:t>Public Health and Policy making</a:t>
            </a:r>
            <a:endParaRPr lang="en-US" sz="2400" dirty="0">
              <a:latin typeface="Times New Roman" panose="02020603050405020304" pitchFamily="18" charset="0"/>
              <a:cs typeface="Times New Roman" panose="02020603050405020304" pitchFamily="18" charset="0"/>
            </a:endParaRPr>
          </a:p>
          <a:p>
            <a:pPr indent="0">
              <a:spcBef>
                <a:spcPts val="1001"/>
              </a:spcBef>
              <a:buNone/>
              <a:tabLst>
                <a:tab pos="0" algn="l"/>
              </a:tabLst>
            </a:pPr>
            <a:endParaRPr lang="en-US" sz="2400" dirty="0">
              <a:solidFill>
                <a:schemeClr val="tx1">
                  <a:lumMod val="65000"/>
                  <a:lumOff val="35000"/>
                </a:schemeClr>
              </a:solidFill>
              <a:latin typeface="Times New Roman" panose="02020603050405020304" pitchFamily="18" charset="0"/>
              <a:cs typeface="Times New Roman" panose="02020603050405020304" pitchFamily="18" charset="0"/>
            </a:endParaRPr>
          </a:p>
          <a:p>
            <a:pPr indent="0">
              <a:lnSpc>
                <a:spcPct val="90000"/>
              </a:lnSpc>
              <a:spcBef>
                <a:spcPts val="1001"/>
              </a:spcBef>
              <a:buNone/>
              <a:tabLst>
                <a:tab pos="0" algn="l"/>
              </a:tabLst>
            </a:pPr>
            <a:endParaRPr lang="en-IN" sz="2400" b="0" strike="noStrike" spc="-1" dirty="0">
              <a:solidFill>
                <a:srgbClr val="000000"/>
              </a:solidFill>
              <a:latin typeface="Arial"/>
            </a:endParaRPr>
          </a:p>
        </p:txBody>
      </p:sp>
    </p:spTree>
    <p:extLst>
      <p:ext uri="{BB962C8B-B14F-4D97-AF65-F5344CB8AC3E}">
        <p14:creationId xmlns:p14="http://schemas.microsoft.com/office/powerpoint/2010/main" val="2201289778"/>
      </p:ext>
    </p:extLst>
  </p:cSld>
  <p:clrMapOvr>
    <a:masterClrMapping/>
  </p:clrMapOvr>
  <mc:AlternateContent xmlns:mc="http://schemas.openxmlformats.org/markup-compatibility/2006" xmlns:p14="http://schemas.microsoft.com/office/powerpoint/2010/main">
    <mc:Choice Requires="p14">
      <p:transition spd="slow" p14:dur="34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PlaceHolder 1"/>
          <p:cNvSpPr>
            <a:spLocks noGrp="1"/>
          </p:cNvSpPr>
          <p:nvPr>
            <p:ph type="title"/>
          </p:nvPr>
        </p:nvSpPr>
        <p:spPr>
          <a:xfrm>
            <a:off x="0" y="0"/>
            <a:ext cx="12191400" cy="1324800"/>
          </a:xfrm>
          <a:prstGeom prst="rect">
            <a:avLst/>
          </a:prstGeom>
          <a:noFill/>
          <a:ln w="0">
            <a:noFill/>
          </a:ln>
        </p:spPr>
        <p:txBody>
          <a:bodyPr lIns="90000" tIns="45000" rIns="90000" bIns="45000" anchor="ctr">
            <a:normAutofit/>
          </a:bodyPr>
          <a:lstStyle/>
          <a:p>
            <a:pPr algn="ctr">
              <a:lnSpc>
                <a:spcPct val="90000"/>
              </a:lnSpc>
              <a:spcBef>
                <a:spcPts val="1001"/>
              </a:spcBef>
              <a:buClr>
                <a:srgbClr val="000000"/>
              </a:buClr>
            </a:pPr>
            <a:r>
              <a:rPr lang="en-US" sz="4000" spc="-1" dirty="0">
                <a:solidFill>
                  <a:srgbClr val="000000"/>
                </a:solidFill>
                <a:latin typeface="Times New Roman"/>
              </a:rPr>
              <a:t>Results</a:t>
            </a:r>
          </a:p>
        </p:txBody>
      </p:sp>
      <p:pic>
        <p:nvPicPr>
          <p:cNvPr id="3" name="Content Placeholder 2">
            <a:extLst>
              <a:ext uri="{FF2B5EF4-FFF2-40B4-BE49-F238E27FC236}">
                <a16:creationId xmlns:a16="http://schemas.microsoft.com/office/drawing/2014/main" id="{33242B04-3360-24D2-DA4E-7F78396D8471}"/>
              </a:ext>
            </a:extLst>
          </p:cNvPr>
          <p:cNvPicPr>
            <a:picLocks noGrp="1" noChangeAspect="1"/>
          </p:cNvPicPr>
          <p:nvPr>
            <p:ph/>
          </p:nvPr>
        </p:nvPicPr>
        <p:blipFill>
          <a:blip r:embed="rId2"/>
          <a:stretch>
            <a:fillRect/>
          </a:stretch>
        </p:blipFill>
        <p:spPr>
          <a:xfrm>
            <a:off x="526320" y="1325520"/>
            <a:ext cx="11498400" cy="4850640"/>
          </a:xfrm>
          <a:prstGeom prst="rect">
            <a:avLst/>
          </a:prstGeom>
          <a:noFill/>
          <a:ln w="0">
            <a:noFill/>
          </a:ln>
        </p:spPr>
      </p:pic>
    </p:spTree>
    <p:extLst>
      <p:ext uri="{BB962C8B-B14F-4D97-AF65-F5344CB8AC3E}">
        <p14:creationId xmlns:p14="http://schemas.microsoft.com/office/powerpoint/2010/main" val="3374729086"/>
      </p:ext>
    </p:extLst>
  </p:cSld>
  <p:clrMapOvr>
    <a:masterClrMapping/>
  </p:clrMapOvr>
  <mc:AlternateContent xmlns:mc="http://schemas.openxmlformats.org/markup-compatibility/2006" xmlns:p14="http://schemas.microsoft.com/office/powerpoint/2010/main">
    <mc:Choice Requires="p14">
      <p:transition spd="slow" p14:dur="34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EF66A-1BAB-F8FB-99CA-326FA606CF85}"/>
              </a:ext>
            </a:extLst>
          </p:cNvPr>
          <p:cNvSpPr>
            <a:spLocks noGrp="1"/>
          </p:cNvSpPr>
          <p:nvPr>
            <p:ph type="title"/>
          </p:nvPr>
        </p:nvSpPr>
        <p:spPr/>
        <p:txBody>
          <a:bodyPr/>
          <a:lstStyle/>
          <a:p>
            <a:r>
              <a:rPr lang="en-IN" dirty="0"/>
              <a:t>GITHUB LINK REPOSITORY</a:t>
            </a:r>
          </a:p>
        </p:txBody>
      </p:sp>
      <p:sp>
        <p:nvSpPr>
          <p:cNvPr id="3" name="Subtitle 2">
            <a:extLst>
              <a:ext uri="{FF2B5EF4-FFF2-40B4-BE49-F238E27FC236}">
                <a16:creationId xmlns:a16="http://schemas.microsoft.com/office/drawing/2014/main" id="{A3B685D9-4532-7597-7120-95ADEC7879D3}"/>
              </a:ext>
            </a:extLst>
          </p:cNvPr>
          <p:cNvSpPr>
            <a:spLocks noGrp="1"/>
          </p:cNvSpPr>
          <p:nvPr>
            <p:ph type="subTitle"/>
          </p:nvPr>
        </p:nvSpPr>
        <p:spPr/>
        <p:txBody>
          <a:bodyPr/>
          <a:lstStyle/>
          <a:p>
            <a:endParaRPr lang="en-IN" dirty="0"/>
          </a:p>
        </p:txBody>
      </p:sp>
      <p:pic>
        <p:nvPicPr>
          <p:cNvPr id="5" name="Picture 4">
            <a:extLst>
              <a:ext uri="{FF2B5EF4-FFF2-40B4-BE49-F238E27FC236}">
                <a16:creationId xmlns:a16="http://schemas.microsoft.com/office/drawing/2014/main" id="{AFC29075-6612-6A56-EF19-4355D595F22F}"/>
              </a:ext>
            </a:extLst>
          </p:cNvPr>
          <p:cNvPicPr>
            <a:picLocks noChangeAspect="1"/>
          </p:cNvPicPr>
          <p:nvPr/>
        </p:nvPicPr>
        <p:blipFill>
          <a:blip r:embed="rId2"/>
          <a:stretch>
            <a:fillRect/>
          </a:stretch>
        </p:blipFill>
        <p:spPr>
          <a:xfrm>
            <a:off x="524928" y="1276199"/>
            <a:ext cx="11056992" cy="4933012"/>
          </a:xfrm>
          <a:prstGeom prst="rect">
            <a:avLst/>
          </a:prstGeom>
        </p:spPr>
      </p:pic>
    </p:spTree>
    <p:extLst>
      <p:ext uri="{BB962C8B-B14F-4D97-AF65-F5344CB8AC3E}">
        <p14:creationId xmlns:p14="http://schemas.microsoft.com/office/powerpoint/2010/main" val="2917876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PlaceHolder 1"/>
          <p:cNvSpPr>
            <a:spLocks noGrp="1"/>
          </p:cNvSpPr>
          <p:nvPr>
            <p:ph type="title"/>
          </p:nvPr>
        </p:nvSpPr>
        <p:spPr>
          <a:xfrm>
            <a:off x="360360" y="365040"/>
            <a:ext cx="10992960" cy="1324800"/>
          </a:xfrm>
          <a:prstGeom prst="rect">
            <a:avLst/>
          </a:prstGeom>
          <a:noFill/>
          <a:ln w="0">
            <a:noFill/>
          </a:ln>
        </p:spPr>
        <p:txBody>
          <a:bodyPr lIns="90000" tIns="45000" rIns="90000" bIns="45000" anchor="ctr">
            <a:noAutofit/>
          </a:bodyPr>
          <a:lstStyle/>
          <a:p>
            <a:pPr indent="0">
              <a:lnSpc>
                <a:spcPct val="90000"/>
              </a:lnSpc>
              <a:buNone/>
              <a:tabLst>
                <a:tab pos="0" algn="l"/>
              </a:tabLst>
            </a:pPr>
            <a:r>
              <a:rPr lang="en-US" sz="4400" b="0" strike="noStrike" spc="-1" dirty="0">
                <a:solidFill>
                  <a:srgbClr val="000000"/>
                </a:solidFill>
                <a:latin typeface="Times New Roman" panose="02020603050405020304" pitchFamily="18" charset="0"/>
                <a:cs typeface="Times New Roman" panose="02020603050405020304" pitchFamily="18" charset="0"/>
              </a:rPr>
              <a:t>References</a:t>
            </a:r>
            <a:endParaRPr lang="en-IN" sz="44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57" name="PlaceHolder 2"/>
          <p:cNvSpPr>
            <a:spLocks noGrp="1"/>
          </p:cNvSpPr>
          <p:nvPr>
            <p:ph/>
          </p:nvPr>
        </p:nvSpPr>
        <p:spPr>
          <a:xfrm>
            <a:off x="838080" y="1825560"/>
            <a:ext cx="10514880" cy="4350600"/>
          </a:xfrm>
          <a:prstGeom prst="rect">
            <a:avLst/>
          </a:prstGeom>
          <a:noFill/>
          <a:ln w="0">
            <a:noFill/>
          </a:ln>
        </p:spPr>
        <p:txBody>
          <a:bodyPr lIns="90000" tIns="45000" rIns="90000" bIns="45000" anchor="t">
            <a:noAutofit/>
          </a:bodyPr>
          <a:lstStyle/>
          <a:p>
            <a:pPr marL="228600" indent="-228600">
              <a:lnSpc>
                <a:spcPct val="90000"/>
              </a:lnSpc>
              <a:spcBef>
                <a:spcPts val="1001"/>
              </a:spcBef>
              <a:buClr>
                <a:srgbClr val="610B4B"/>
              </a:buClr>
              <a:buFont typeface="Arial"/>
              <a:buChar char="•"/>
            </a:pPr>
            <a:r>
              <a:rPr lang="en-US" sz="2400" b="0" strike="noStrike" spc="-1" dirty="0">
                <a:solidFill>
                  <a:srgbClr val="610B4B"/>
                </a:solidFill>
                <a:latin typeface="Times New Roman" panose="02020603050405020304" pitchFamily="18" charset="0"/>
                <a:cs typeface="Times New Roman" panose="02020603050405020304" pitchFamily="18" charset="0"/>
              </a:rPr>
              <a:t>Logistic Regression Overview:  </a:t>
            </a:r>
            <a:r>
              <a:rPr lang="en-US" sz="2400" b="0" strike="noStrike" spc="-1" dirty="0">
                <a:solidFill>
                  <a:srgbClr val="610B4B"/>
                </a:solidFill>
                <a:latin typeface="Times New Roman" panose="02020603050405020304" pitchFamily="18" charset="0"/>
                <a:cs typeface="Times New Roman" panose="02020603050405020304" pitchFamily="18" charset="0"/>
                <a:hlinkClick r:id="rId2"/>
              </a:rPr>
              <a:t>https://towardsdatascience.com/logistic-regression-detailed-overview-46c4da4303bc</a:t>
            </a:r>
            <a:endParaRPr lang="en-US" sz="2400" spc="-1" dirty="0">
              <a:solidFill>
                <a:srgbClr val="610B4B"/>
              </a:solidFill>
              <a:latin typeface="Times New Roman" panose="02020603050405020304" pitchFamily="18" charset="0"/>
              <a:cs typeface="Times New Roman" panose="02020603050405020304" pitchFamily="18" charset="0"/>
            </a:endParaRPr>
          </a:p>
          <a:p>
            <a:pPr marL="228600" indent="-228600">
              <a:lnSpc>
                <a:spcPct val="90000"/>
              </a:lnSpc>
              <a:spcBef>
                <a:spcPts val="1001"/>
              </a:spcBef>
              <a:buClr>
                <a:srgbClr val="610B4B"/>
              </a:buClr>
              <a:buFont typeface="Arial"/>
              <a:buChar char="•"/>
            </a:pPr>
            <a:r>
              <a:rPr lang="en-IN" sz="2400" b="0" strike="noStrike" spc="-1" dirty="0">
                <a:solidFill>
                  <a:srgbClr val="000000"/>
                </a:solidFill>
                <a:latin typeface="Times New Roman" panose="02020603050405020304" pitchFamily="18" charset="0"/>
                <a:cs typeface="Times New Roman" panose="02020603050405020304" pitchFamily="18" charset="0"/>
              </a:rPr>
              <a:t>Scikit-learn Documentation for Logistic Regression:  </a:t>
            </a:r>
            <a:r>
              <a:rPr lang="en-IN" sz="2400" b="0" strike="noStrike" spc="-1" dirty="0">
                <a:solidFill>
                  <a:srgbClr val="000000"/>
                </a:solidFill>
                <a:latin typeface="Times New Roman" panose="02020603050405020304" pitchFamily="18" charset="0"/>
                <a:cs typeface="Times New Roman" panose="02020603050405020304" pitchFamily="18" charset="0"/>
                <a:hlinkClick r:id="rId3"/>
              </a:rPr>
              <a:t>https://scikit-learn.org/stable/modules/generated/sklearn.linear_model.LogisticRegression.html</a:t>
            </a:r>
            <a:r>
              <a:rPr lang="en-IN" sz="2400" b="0" strike="noStrike" spc="-1" dirty="0">
                <a:solidFill>
                  <a:srgbClr val="000000"/>
                </a:solidFill>
                <a:latin typeface="Times New Roman" panose="02020603050405020304" pitchFamily="18" charset="0"/>
                <a:cs typeface="Times New Roman" panose="02020603050405020304" pitchFamily="18" charset="0"/>
              </a:rPr>
              <a:t>]</a:t>
            </a:r>
          </a:p>
          <a:p>
            <a:pPr marL="228600" indent="-228600">
              <a:lnSpc>
                <a:spcPct val="90000"/>
              </a:lnSpc>
              <a:spcBef>
                <a:spcPts val="1001"/>
              </a:spcBef>
              <a:buClr>
                <a:srgbClr val="610B4B"/>
              </a:buClr>
              <a:buFont typeface="Arial"/>
              <a:buChar char="•"/>
            </a:pPr>
            <a:r>
              <a:rPr lang="en-US" sz="2400" b="0" strike="noStrike" spc="-1" dirty="0">
                <a:solidFill>
                  <a:srgbClr val="000000"/>
                </a:solidFill>
                <a:latin typeface="Times New Roman" panose="02020603050405020304" pitchFamily="18" charset="0"/>
                <a:cs typeface="Times New Roman" panose="02020603050405020304" pitchFamily="18" charset="0"/>
              </a:rPr>
              <a:t>Understanding Cardiovascular Diseases and Early Diagnosis:  </a:t>
            </a:r>
          </a:p>
          <a:p>
            <a:pPr marL="0" indent="0">
              <a:lnSpc>
                <a:spcPct val="90000"/>
              </a:lnSpc>
              <a:spcBef>
                <a:spcPts val="1001"/>
              </a:spcBef>
              <a:buClr>
                <a:srgbClr val="610B4B"/>
              </a:buClr>
              <a:buNone/>
            </a:pPr>
            <a:r>
              <a:rPr lang="en-US" sz="2400" b="0" strike="noStrike" spc="-1" dirty="0">
                <a:solidFill>
                  <a:srgbClr val="000000"/>
                </a:solidFill>
                <a:latin typeface="Times New Roman" panose="02020603050405020304" pitchFamily="18" charset="0"/>
                <a:cs typeface="Times New Roman" panose="02020603050405020304" pitchFamily="18" charset="0"/>
              </a:rPr>
              <a:t>https://www.who.int/news-room/fact-sheets/detail/cardiovascular-diseases-(cvds)]</a:t>
            </a:r>
            <a:endParaRPr lang="en-IN" sz="2400" b="0" strike="noStrike" spc="-1" dirty="0">
              <a:solidFill>
                <a:srgbClr val="000000"/>
              </a:solidFill>
              <a:latin typeface="Times New Roman" panose="02020603050405020304" pitchFamily="18" charset="0"/>
              <a:cs typeface="Times New Roman" panose="02020603050405020304" pitchFamily="18" charset="0"/>
            </a:endParaRPr>
          </a:p>
          <a:p>
            <a:pPr indent="0">
              <a:lnSpc>
                <a:spcPct val="90000"/>
              </a:lnSpc>
              <a:spcBef>
                <a:spcPts val="1001"/>
              </a:spcBef>
              <a:buNone/>
              <a:tabLst>
                <a:tab pos="0" algn="l"/>
              </a:tabLst>
            </a:pPr>
            <a:endParaRPr lang="en-IN" sz="2800" b="0" strike="noStrike" spc="-1" dirty="0">
              <a:solidFill>
                <a:srgbClr val="000000"/>
              </a:solidFill>
              <a:latin typeface="Arial"/>
            </a:endParaRPr>
          </a:p>
        </p:txBody>
      </p:sp>
    </p:spTree>
  </p:cSld>
  <p:clrMapOvr>
    <a:masterClrMapping/>
  </p:clrMapOvr>
  <p:transition spd="slow">
    <p:randomBar dir="vert"/>
  </p:transition>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371</TotalTime>
  <Words>540</Words>
  <Application>Microsoft Office PowerPoint</Application>
  <PresentationFormat>Widescreen</PresentationFormat>
  <Paragraphs>61</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Berlin Sans FB Demi</vt:lpstr>
      <vt:lpstr>Calibri</vt:lpstr>
      <vt:lpstr>inter-regular</vt:lpstr>
      <vt:lpstr>Symbol</vt:lpstr>
      <vt:lpstr>Times New Roman</vt:lpstr>
      <vt:lpstr>Wingdings</vt:lpstr>
      <vt:lpstr>Office Theme</vt:lpstr>
      <vt:lpstr> CARDIOPREDICT-USING LOGISTIC REGRESSION </vt:lpstr>
      <vt:lpstr>Overview</vt:lpstr>
      <vt:lpstr> PROBLEM STATEMENT  </vt:lpstr>
      <vt:lpstr>Objectives of the Project</vt:lpstr>
      <vt:lpstr> DATA SET REFERENCE </vt:lpstr>
      <vt:lpstr>Implementation Details</vt:lpstr>
      <vt:lpstr>Results</vt:lpstr>
      <vt:lpstr>GITHUB LINK REPOSITORY</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Transaction Management in JDBC</dc:title>
  <dc:subject/>
  <dc:creator>Chiranjeevi Lect</dc:creator>
  <dc:description/>
  <cp:lastModifiedBy>KONDURI SHIVANI</cp:lastModifiedBy>
  <cp:revision>10</cp:revision>
  <dcterms:created xsi:type="dcterms:W3CDTF">2023-08-05T05:18:30Z</dcterms:created>
  <dcterms:modified xsi:type="dcterms:W3CDTF">2024-12-07T05:28:22Z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9</vt:i4>
  </property>
</Properties>
</file>