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83" r:id="rId4"/>
    <p:sldId id="287" r:id="rId5"/>
    <p:sldId id="288" r:id="rId6"/>
    <p:sldId id="267" r:id="rId7"/>
    <p:sldId id="284" r:id="rId8"/>
    <p:sldId id="285" r:id="rId9"/>
    <p:sldId id="286" r:id="rId10"/>
    <p:sldId id="27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033" autoAdjust="0"/>
  </p:normalViewPr>
  <p:slideViewPr>
    <p:cSldViewPr snapToGrid="0">
      <p:cViewPr varScale="1">
        <p:scale>
          <a:sx n="82" d="100"/>
          <a:sy n="82" d="100"/>
        </p:scale>
        <p:origin x="874" y="72"/>
      </p:cViewPr>
      <p:guideLst/>
    </p:cSldViewPr>
  </p:slideViewPr>
  <p:notesTextViewPr>
    <p:cViewPr>
      <p:scale>
        <a:sx n="1" d="1"/>
        <a:sy n="1" d="1"/>
      </p:scale>
      <p:origin x="0" y="0"/>
    </p:cViewPr>
  </p:notesTextViewPr>
  <p:sorterViewPr>
    <p:cViewPr>
      <p:scale>
        <a:sx n="100" d="100"/>
        <a:sy n="100" d="100"/>
      </p:scale>
      <p:origin x="0" y="-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20176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148624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0509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74209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114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875348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2888208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356110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69933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22545-6B4D-4A57-B1F2-36F70FBE511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427997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22545-6B4D-4A57-B1F2-36F70FBE511B}"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275428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22545-6B4D-4A57-B1F2-36F70FBE511B}"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28416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522545-6B4D-4A57-B1F2-36F70FBE511B}"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29338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22545-6B4D-4A57-B1F2-36F70FBE511B}"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58487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22545-6B4D-4A57-B1F2-36F70FBE511B}"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17874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22545-6B4D-4A57-B1F2-36F70FBE511B}"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EF85A-D18D-46E5-ACC2-FA1660A537E8}" type="slidenum">
              <a:rPr lang="en-IN" smtClean="0"/>
              <a:t>‹#›</a:t>
            </a:fld>
            <a:endParaRPr lang="en-IN"/>
          </a:p>
        </p:txBody>
      </p:sp>
    </p:spTree>
    <p:extLst>
      <p:ext uri="{BB962C8B-B14F-4D97-AF65-F5344CB8AC3E}">
        <p14:creationId xmlns:p14="http://schemas.microsoft.com/office/powerpoint/2010/main" val="14781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522545-6B4D-4A57-B1F2-36F70FBE511B}" type="datetimeFigureOut">
              <a:rPr lang="en-IN" smtClean="0"/>
              <a:t>27-03-2024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9EF85A-D18D-46E5-ACC2-FA1660A537E8}" type="slidenum">
              <a:rPr lang="en-IN" smtClean="0"/>
              <a:t>‹#›</a:t>
            </a:fld>
            <a:endParaRPr lang="en-IN"/>
          </a:p>
        </p:txBody>
      </p:sp>
    </p:spTree>
    <p:extLst>
      <p:ext uri="{BB962C8B-B14F-4D97-AF65-F5344CB8AC3E}">
        <p14:creationId xmlns:p14="http://schemas.microsoft.com/office/powerpoint/2010/main" val="155682724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56968-30F8-7130-89FA-AAE88D3016F7}"/>
              </a:ext>
            </a:extLst>
          </p:cNvPr>
          <p:cNvSpPr txBox="1"/>
          <p:nvPr/>
        </p:nvSpPr>
        <p:spPr>
          <a:xfrm>
            <a:off x="1117600" y="746449"/>
            <a:ext cx="6941976"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Safe Stride</a:t>
            </a:r>
          </a:p>
        </p:txBody>
      </p:sp>
      <p:graphicFrame>
        <p:nvGraphicFramePr>
          <p:cNvPr id="3" name="Table 3">
            <a:extLst>
              <a:ext uri="{FF2B5EF4-FFF2-40B4-BE49-F238E27FC236}">
                <a16:creationId xmlns:a16="http://schemas.microsoft.com/office/drawing/2014/main" id="{49790317-6608-AF02-655A-C0021A898ED4}"/>
              </a:ext>
            </a:extLst>
          </p:cNvPr>
          <p:cNvGraphicFramePr>
            <a:graphicFrameLocks noGrp="1"/>
          </p:cNvGraphicFramePr>
          <p:nvPr>
            <p:extLst>
              <p:ext uri="{D42A27DB-BD31-4B8C-83A1-F6EECF244321}">
                <p14:modId xmlns:p14="http://schemas.microsoft.com/office/powerpoint/2010/main" val="3181928920"/>
              </p:ext>
            </p:extLst>
          </p:nvPr>
        </p:nvGraphicFramePr>
        <p:xfrm>
          <a:off x="1117600" y="3672722"/>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58932578"/>
                    </a:ext>
                  </a:extLst>
                </a:gridCol>
                <a:gridCol w="4064000">
                  <a:extLst>
                    <a:ext uri="{9D8B030D-6E8A-4147-A177-3AD203B41FA5}">
                      <a16:colId xmlns:a16="http://schemas.microsoft.com/office/drawing/2014/main" val="355022319"/>
                    </a:ext>
                  </a:extLst>
                </a:gridCol>
              </a:tblGrid>
              <a:tr h="370840">
                <a:tc>
                  <a:txBody>
                    <a:bodyPr/>
                    <a:lstStyle/>
                    <a:p>
                      <a:r>
                        <a:rPr lang="en-US" dirty="0"/>
                        <a:t>               </a:t>
                      </a:r>
                      <a:r>
                        <a:rPr lang="en-US" dirty="0">
                          <a:latin typeface="Times New Roman" panose="02020603050405020304" pitchFamily="18" charset="0"/>
                          <a:cs typeface="Times New Roman" panose="02020603050405020304" pitchFamily="18" charset="0"/>
                        </a:rPr>
                        <a:t>Student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Student id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491281"/>
                  </a:ext>
                </a:extLst>
              </a:tr>
              <a:tr h="370840">
                <a:tc>
                  <a:txBody>
                    <a:bodyPr/>
                    <a:lstStyle/>
                    <a:p>
                      <a:r>
                        <a:rPr lang="en-US" dirty="0"/>
                        <a:t>           </a:t>
                      </a:r>
                      <a:r>
                        <a:rPr lang="en-US" dirty="0" err="1">
                          <a:latin typeface="Times New Roman" panose="02020603050405020304" pitchFamily="18" charset="0"/>
                          <a:cs typeface="Times New Roman" panose="02020603050405020304" pitchFamily="18" charset="0"/>
                        </a:rPr>
                        <a:t>N.Rajashri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           </a:t>
                      </a:r>
                      <a:r>
                        <a:rPr lang="en-US" dirty="0">
                          <a:latin typeface="Times New Roman" panose="02020603050405020304" pitchFamily="18" charset="0"/>
                          <a:cs typeface="Times New Roman" panose="02020603050405020304" pitchFamily="18" charset="0"/>
                        </a:rPr>
                        <a:t>2110030283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8553703"/>
                  </a:ext>
                </a:extLst>
              </a:tr>
              <a:tr h="370840">
                <a:tc>
                  <a:txBody>
                    <a:bodyPr/>
                    <a:lstStyle/>
                    <a:p>
                      <a:r>
                        <a:rPr lang="en-US" dirty="0"/>
                        <a:t>           </a:t>
                      </a:r>
                      <a:r>
                        <a:rPr lang="en-US" dirty="0" err="1">
                          <a:latin typeface="Times New Roman" panose="02020603050405020304" pitchFamily="18" charset="0"/>
                          <a:cs typeface="Times New Roman" panose="02020603050405020304" pitchFamily="18" charset="0"/>
                        </a:rPr>
                        <a:t>K.Shivani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           </a:t>
                      </a:r>
                      <a:r>
                        <a:rPr lang="en-US" dirty="0">
                          <a:latin typeface="Times New Roman" panose="02020603050405020304" pitchFamily="18" charset="0"/>
                          <a:cs typeface="Times New Roman" panose="02020603050405020304" pitchFamily="18" charset="0"/>
                        </a:rPr>
                        <a:t>2110030284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2094286"/>
                  </a:ext>
                </a:extLst>
              </a:tr>
              <a:tr h="370840">
                <a:tc>
                  <a:txBody>
                    <a:bodyPr/>
                    <a:lstStyle/>
                    <a:p>
                      <a:r>
                        <a:rPr lang="en-US" dirty="0"/>
                        <a:t>           </a:t>
                      </a:r>
                      <a:r>
                        <a:rPr lang="en-US" dirty="0" err="1">
                          <a:latin typeface="Times New Roman" panose="02020603050405020304" pitchFamily="18" charset="0"/>
                          <a:cs typeface="Times New Roman" panose="02020603050405020304" pitchFamily="18" charset="0"/>
                        </a:rPr>
                        <a:t>S.Nikhitha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           </a:t>
                      </a:r>
                      <a:r>
                        <a:rPr lang="en-US" dirty="0">
                          <a:latin typeface="Times New Roman" panose="02020603050405020304" pitchFamily="18" charset="0"/>
                          <a:cs typeface="Times New Roman" panose="02020603050405020304" pitchFamily="18" charset="0"/>
                        </a:rPr>
                        <a:t>2110030320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7481887"/>
                  </a:ext>
                </a:extLst>
              </a:tr>
              <a:tr h="370840">
                <a:tc>
                  <a:txBody>
                    <a:bodyPr/>
                    <a:lstStyle/>
                    <a:p>
                      <a:r>
                        <a:rPr lang="en-US" dirty="0"/>
                        <a:t>           </a:t>
                      </a:r>
                      <a:r>
                        <a:rPr lang="en-US" dirty="0" err="1">
                          <a:latin typeface="Times New Roman" panose="02020603050405020304" pitchFamily="18" charset="0"/>
                          <a:cs typeface="Times New Roman" panose="02020603050405020304" pitchFamily="18" charset="0"/>
                        </a:rPr>
                        <a:t>SriVarshini</a:t>
                      </a:r>
                      <a:r>
                        <a:rPr lang="en-US" dirty="0">
                          <a:latin typeface="Times New Roman" panose="02020603050405020304" pitchFamily="18" charset="0"/>
                          <a:cs typeface="Times New Roman" panose="02020603050405020304" pitchFamily="18" charset="0"/>
                        </a:rPr>
                        <a:t> Akula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           </a:t>
                      </a:r>
                      <a:r>
                        <a:rPr lang="en-US" dirty="0">
                          <a:latin typeface="Times New Roman" panose="02020603050405020304" pitchFamily="18" charset="0"/>
                          <a:cs typeface="Times New Roman" panose="02020603050405020304" pitchFamily="18" charset="0"/>
                        </a:rPr>
                        <a:t>2110030449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7460561"/>
                  </a:ext>
                </a:extLst>
              </a:tr>
            </a:tbl>
          </a:graphicData>
        </a:graphic>
      </p:graphicFrame>
    </p:spTree>
    <p:extLst>
      <p:ext uri="{BB962C8B-B14F-4D97-AF65-F5344CB8AC3E}">
        <p14:creationId xmlns:p14="http://schemas.microsoft.com/office/powerpoint/2010/main" val="116624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182206-C98C-E3CD-B079-5B731271C408}"/>
              </a:ext>
            </a:extLst>
          </p:cNvPr>
          <p:cNvSpPr txBox="1"/>
          <p:nvPr/>
        </p:nvSpPr>
        <p:spPr>
          <a:xfrm>
            <a:off x="2323324" y="2767280"/>
            <a:ext cx="6662057" cy="1323439"/>
          </a:xfrm>
          <a:prstGeom prst="rect">
            <a:avLst/>
          </a:prstGeom>
          <a:noFill/>
        </p:spPr>
        <p:txBody>
          <a:bodyPr wrap="square" rtlCol="0">
            <a:spAutoFit/>
          </a:bodyPr>
          <a:lstStyle/>
          <a:p>
            <a:r>
              <a:rPr lang="en-IN" sz="8000" dirty="0">
                <a:latin typeface="Algerian" panose="04020705040A02060702" pitchFamily="82" charset="0"/>
              </a:rPr>
              <a:t>THANK YOU</a:t>
            </a:r>
          </a:p>
        </p:txBody>
      </p:sp>
    </p:spTree>
    <p:extLst>
      <p:ext uri="{BB962C8B-B14F-4D97-AF65-F5344CB8AC3E}">
        <p14:creationId xmlns:p14="http://schemas.microsoft.com/office/powerpoint/2010/main" val="327900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C90E7EE-A6CC-FF0C-2CB8-3DB83630ACCC}"/>
              </a:ext>
            </a:extLst>
          </p:cNvPr>
          <p:cNvSpPr/>
          <p:nvPr/>
        </p:nvSpPr>
        <p:spPr>
          <a:xfrm>
            <a:off x="419878" y="475861"/>
            <a:ext cx="3004457" cy="839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41FB85EB-8C60-5F42-3DA9-BD5013BD5C70}"/>
              </a:ext>
            </a:extLst>
          </p:cNvPr>
          <p:cNvSpPr/>
          <p:nvPr/>
        </p:nvSpPr>
        <p:spPr>
          <a:xfrm>
            <a:off x="419878" y="1632857"/>
            <a:ext cx="9638522" cy="493589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The main objective of a girls protection device that includes a GPS is to enhance the safety and security of girls and women. Here are some key objectives that such a device may aim to achieve .The device should provide accurate and real-time location tracking of the user, allowing for quick response in case of emergencies.</a:t>
            </a:r>
          </a:p>
          <a:p>
            <a:r>
              <a:rPr lang="en-US" sz="2400" dirty="0">
                <a:solidFill>
                  <a:schemeClr val="tx1"/>
                </a:solidFill>
                <a:latin typeface="Times New Roman" panose="02020603050405020304" pitchFamily="18" charset="0"/>
                <a:cs typeface="Times New Roman" panose="02020603050405020304" pitchFamily="18" charset="0"/>
              </a:rPr>
              <a:t>The device should have the capability to send distress signals or alerts to pre-determined contacts or authorities, notifying them of the user's location and situation . The device should act as a deterrent to potential attackers by visibly indicating that the user is equipped with a safety device and that their location can be tracked.</a:t>
            </a:r>
          </a:p>
        </p:txBody>
      </p:sp>
    </p:spTree>
    <p:extLst>
      <p:ext uri="{BB962C8B-B14F-4D97-AF65-F5344CB8AC3E}">
        <p14:creationId xmlns:p14="http://schemas.microsoft.com/office/powerpoint/2010/main" val="354944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E80B79A-3E68-4559-E55D-BA9CD7B825E3}"/>
              </a:ext>
            </a:extLst>
          </p:cNvPr>
          <p:cNvSpPr/>
          <p:nvPr/>
        </p:nvSpPr>
        <p:spPr>
          <a:xfrm>
            <a:off x="308113" y="218661"/>
            <a:ext cx="3458818" cy="1073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A405223B-1209-428F-4BF7-14079AE40A5D}"/>
              </a:ext>
            </a:extLst>
          </p:cNvPr>
          <p:cNvSpPr txBox="1"/>
          <p:nvPr/>
        </p:nvSpPr>
        <p:spPr>
          <a:xfrm>
            <a:off x="474036" y="2325553"/>
            <a:ext cx="10813774"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device consists of a GPS module that is connected to a microcontroller, such as an Arduino, using a serial port . The GPS module receives signals from satellites to determine the device's location accurately. This information can be used to track the user's movements and provide real-time location updates.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addition to the GPS functionality, the device may also include other features for enhanced protection. For example, it may have a GSM component that allows for communication with a mobile network. This enables the device to send alerts or notifications to pre-determined contacts or authorities in case of an emergency .</a:t>
            </a:r>
            <a:endParaRPr lang="en-US" sz="2400" dirty="0"/>
          </a:p>
        </p:txBody>
      </p:sp>
    </p:spTree>
    <p:extLst>
      <p:ext uri="{BB962C8B-B14F-4D97-AF65-F5344CB8AC3E}">
        <p14:creationId xmlns:p14="http://schemas.microsoft.com/office/powerpoint/2010/main" val="130338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E80B79A-3E68-4559-E55D-BA9CD7B825E3}"/>
              </a:ext>
            </a:extLst>
          </p:cNvPr>
          <p:cNvSpPr/>
          <p:nvPr/>
        </p:nvSpPr>
        <p:spPr>
          <a:xfrm>
            <a:off x="308113" y="218661"/>
            <a:ext cx="4487822" cy="1073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Existing Systems</a:t>
            </a:r>
          </a:p>
        </p:txBody>
      </p:sp>
      <p:sp>
        <p:nvSpPr>
          <p:cNvPr id="3" name="TextBox 2">
            <a:extLst>
              <a:ext uri="{FF2B5EF4-FFF2-40B4-BE49-F238E27FC236}">
                <a16:creationId xmlns:a16="http://schemas.microsoft.com/office/drawing/2014/main" id="{A405223B-1209-428F-4BF7-14079AE40A5D}"/>
              </a:ext>
            </a:extLst>
          </p:cNvPr>
          <p:cNvSpPr txBox="1"/>
          <p:nvPr/>
        </p:nvSpPr>
        <p:spPr>
          <a:xfrm>
            <a:off x="474036" y="2325553"/>
            <a:ext cx="10813774" cy="341632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Mobile Applications</a:t>
            </a:r>
            <a:r>
              <a:rPr lang="en-US" sz="2400" dirty="0">
                <a:latin typeface="Times New Roman" panose="02020603050405020304" pitchFamily="18" charset="0"/>
                <a:cs typeface="Times New Roman" panose="02020603050405020304" pitchFamily="18" charset="0"/>
              </a:rPr>
              <a:t>: Numerous mobile apps offer features like real-time location tracking, emergency SOS alerts, and instant connections to trusted contacts or emergency services. Apps like "</a:t>
            </a:r>
            <a:r>
              <a:rPr lang="en-US" sz="2400" dirty="0" err="1">
                <a:latin typeface="Times New Roman" panose="02020603050405020304" pitchFamily="18" charset="0"/>
                <a:cs typeface="Times New Roman" panose="02020603050405020304" pitchFamily="18" charset="0"/>
              </a:rPr>
              <a:t>bSafe</a:t>
            </a:r>
            <a:r>
              <a:rPr lang="en-US" sz="2400" dirty="0">
                <a:latin typeface="Times New Roman" panose="02020603050405020304" pitchFamily="18" charset="0"/>
                <a:cs typeface="Times New Roman" panose="02020603050405020304" pitchFamily="18" charset="0"/>
              </a:rPr>
              <a:t>," "Circle of 6," and "My </a:t>
            </a:r>
            <a:r>
              <a:rPr lang="en-US" sz="2400" dirty="0" err="1">
                <a:latin typeface="Times New Roman" panose="02020603050405020304" pitchFamily="18" charset="0"/>
                <a:cs typeface="Times New Roman" panose="02020603050405020304" pitchFamily="18" charset="0"/>
              </a:rPr>
              <a:t>Safetipin</a:t>
            </a:r>
            <a:r>
              <a:rPr lang="en-US" sz="2400" dirty="0">
                <a:latin typeface="Times New Roman" panose="02020603050405020304" pitchFamily="18" charset="0"/>
                <a:cs typeface="Times New Roman" panose="02020603050405020304" pitchFamily="18" charset="0"/>
              </a:rPr>
              <a:t>" are notable examples.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Wearable Devices</a:t>
            </a:r>
            <a:r>
              <a:rPr lang="en-US" sz="2400" dirty="0">
                <a:latin typeface="Times New Roman" panose="02020603050405020304" pitchFamily="18" charset="0"/>
                <a:cs typeface="Times New Roman" panose="02020603050405020304" pitchFamily="18" charset="0"/>
              </a:rPr>
              <a:t>: Wearable devices such as smart jewelry, wristbands, or pendants often include panic buttons or sensors that can send distress signals along with location information to predefined contacts or authorities. Examples include devices like "ROAR for Good's Athena" or "</a:t>
            </a:r>
            <a:r>
              <a:rPr lang="en-US" sz="2400" dirty="0" err="1">
                <a:latin typeface="Times New Roman" panose="02020603050405020304" pitchFamily="18" charset="0"/>
                <a:cs typeface="Times New Roman" panose="02020603050405020304" pitchFamily="18" charset="0"/>
              </a:rPr>
              <a:t>Revolar</a:t>
            </a:r>
            <a:r>
              <a:rPr lang="en-US" sz="2400" dirty="0">
                <a:latin typeface="Times New Roman" panose="02020603050405020304" pitchFamily="18" charset="0"/>
                <a:cs typeface="Times New Roman" panose="02020603050405020304" pitchFamily="18" charset="0"/>
              </a:rPr>
              <a:t> Instinct.".</a:t>
            </a:r>
            <a:endParaRPr lang="en-US" sz="2400" dirty="0"/>
          </a:p>
        </p:txBody>
      </p:sp>
    </p:spTree>
    <p:extLst>
      <p:ext uri="{BB962C8B-B14F-4D97-AF65-F5344CB8AC3E}">
        <p14:creationId xmlns:p14="http://schemas.microsoft.com/office/powerpoint/2010/main" val="134129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C36416-64FC-C861-D8AE-6C9CC7CDF76C}"/>
              </a:ext>
            </a:extLst>
          </p:cNvPr>
          <p:cNvSpPr txBox="1"/>
          <p:nvPr/>
        </p:nvSpPr>
        <p:spPr>
          <a:xfrm>
            <a:off x="606490" y="681135"/>
            <a:ext cx="8742783" cy="526297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Community Safety Initiatives</a:t>
            </a:r>
            <a:r>
              <a:rPr lang="en-US" sz="2400" dirty="0">
                <a:latin typeface="Times New Roman" panose="02020603050405020304" pitchFamily="18" charset="0"/>
                <a:cs typeface="Times New Roman" panose="02020603050405020304" pitchFamily="18" charset="0"/>
              </a:rPr>
              <a:t>: Several community-driven initiatives focus on women's safety, utilizing technologies like crowdsourced mapping, community patrols, or neighborhood watch programs to create safer environments.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Public Transportation Safety Measures</a:t>
            </a:r>
            <a:r>
              <a:rPr lang="en-US" sz="2400" dirty="0">
                <a:latin typeface="Times New Roman" panose="02020603050405020304" pitchFamily="18" charset="0"/>
                <a:cs typeface="Times New Roman" panose="02020603050405020304" pitchFamily="18" charset="0"/>
              </a:rPr>
              <a:t>: Many cities have implemented safety measures in public transportation systems, including CCTV cameras, emergency buttons, and dedicated helplines for reporting incidents or seeking assist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Pepper Sprays and Personal Alarms</a:t>
            </a:r>
            <a:r>
              <a:rPr lang="en-US" sz="2400" dirty="0">
                <a:latin typeface="Times New Roman" panose="02020603050405020304" pitchFamily="18" charset="0"/>
                <a:cs typeface="Times New Roman" panose="02020603050405020304" pitchFamily="18" charset="0"/>
              </a:rPr>
              <a:t>: Traditional self-defense tools like pepper sprays and personal alarms remain popular choices for immediate protection. These devices are compact and easy to carry, providing a quick means of signaling for help or deterring attackers.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46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E80B79A-3E68-4559-E55D-BA9CD7B825E3}"/>
              </a:ext>
            </a:extLst>
          </p:cNvPr>
          <p:cNvSpPr/>
          <p:nvPr/>
        </p:nvSpPr>
        <p:spPr>
          <a:xfrm>
            <a:off x="308112" y="218661"/>
            <a:ext cx="4011961" cy="1073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Main Ideology</a:t>
            </a:r>
          </a:p>
        </p:txBody>
      </p:sp>
      <p:sp>
        <p:nvSpPr>
          <p:cNvPr id="3" name="TextBox 2">
            <a:extLst>
              <a:ext uri="{FF2B5EF4-FFF2-40B4-BE49-F238E27FC236}">
                <a16:creationId xmlns:a16="http://schemas.microsoft.com/office/drawing/2014/main" id="{A405223B-1209-428F-4BF7-14079AE40A5D}"/>
              </a:ext>
            </a:extLst>
          </p:cNvPr>
          <p:cNvSpPr txBox="1"/>
          <p:nvPr/>
        </p:nvSpPr>
        <p:spPr>
          <a:xfrm>
            <a:off x="474036" y="2325553"/>
            <a:ext cx="10813774" cy="298543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main ideology of the Smart Device for Women Safety, is to provide a discreet yet powerful safety tool for women in India. By integrating Emergency Automatic Calling, GPS navigation, and a spy camera into an inconspicuous device that fits into handbags or purses, the project aims to empower women with a means to seek help quickly and discreetly in dangerous situations. With a focus on innovation and practicality, this project represents a proactive step towards addressing the escalating issue of women's safety, offering a tangible solution that aligns with modern lifestyles and safety needs.</a:t>
            </a:r>
          </a:p>
          <a:p>
            <a:r>
              <a:rPr lang="en-US" sz="2000" dirty="0">
                <a:latin typeface="Times New Roman" panose="02020603050405020304" pitchFamily="18" charset="0"/>
                <a:cs typeface="Times New Roman" panose="02020603050405020304" pitchFamily="18" charset="0"/>
              </a:rPr>
              <a:t>.</a:t>
            </a:r>
            <a:endParaRPr lang="en-US" sz="2000" dirty="0"/>
          </a:p>
        </p:txBody>
      </p:sp>
    </p:spTree>
    <p:extLst>
      <p:ext uri="{BB962C8B-B14F-4D97-AF65-F5344CB8AC3E}">
        <p14:creationId xmlns:p14="http://schemas.microsoft.com/office/powerpoint/2010/main" val="12335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E80B79A-3E68-4559-E55D-BA9CD7B825E3}"/>
              </a:ext>
            </a:extLst>
          </p:cNvPr>
          <p:cNvSpPr/>
          <p:nvPr/>
        </p:nvSpPr>
        <p:spPr>
          <a:xfrm>
            <a:off x="308113" y="218661"/>
            <a:ext cx="3458818" cy="1073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Description</a:t>
            </a:r>
          </a:p>
        </p:txBody>
      </p:sp>
      <p:sp>
        <p:nvSpPr>
          <p:cNvPr id="3" name="TextBox 2">
            <a:extLst>
              <a:ext uri="{FF2B5EF4-FFF2-40B4-BE49-F238E27FC236}">
                <a16:creationId xmlns:a16="http://schemas.microsoft.com/office/drawing/2014/main" id="{A405223B-1209-428F-4BF7-14079AE40A5D}"/>
              </a:ext>
            </a:extLst>
          </p:cNvPr>
          <p:cNvSpPr txBox="1"/>
          <p:nvPr/>
        </p:nvSpPr>
        <p:spPr>
          <a:xfrm>
            <a:off x="474036" y="2325553"/>
            <a:ext cx="10813774"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Smart Device for Women Safety, is a compact yet powerful innovation designed to enhance women's safety. This device, which can be discreetly placed inside handbags or purses, features Emergency Automatic Calling, GPS navigation, and a spy camera. In the event of an emergency, the user can press a trigger button to automatically alert family and local authorities, who can then track the user's location for quick rescue. This project not only demonstrates technological prowess but also a deep commitment to addressing the pressing issue of women's safety in India, offering a practical and accessible solution for those in need.</a:t>
            </a:r>
          </a:p>
        </p:txBody>
      </p:sp>
    </p:spTree>
    <p:extLst>
      <p:ext uri="{BB962C8B-B14F-4D97-AF65-F5344CB8AC3E}">
        <p14:creationId xmlns:p14="http://schemas.microsoft.com/office/powerpoint/2010/main" val="104850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E80B79A-3E68-4559-E55D-BA9CD7B825E3}"/>
              </a:ext>
            </a:extLst>
          </p:cNvPr>
          <p:cNvSpPr/>
          <p:nvPr/>
        </p:nvSpPr>
        <p:spPr>
          <a:xfrm>
            <a:off x="308113" y="218661"/>
            <a:ext cx="3458818" cy="1073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Result</a:t>
            </a:r>
          </a:p>
        </p:txBody>
      </p:sp>
      <p:sp>
        <p:nvSpPr>
          <p:cNvPr id="3" name="TextBox 2">
            <a:extLst>
              <a:ext uri="{FF2B5EF4-FFF2-40B4-BE49-F238E27FC236}">
                <a16:creationId xmlns:a16="http://schemas.microsoft.com/office/drawing/2014/main" id="{A405223B-1209-428F-4BF7-14079AE40A5D}"/>
              </a:ext>
            </a:extLst>
          </p:cNvPr>
          <p:cNvSpPr txBox="1"/>
          <p:nvPr/>
        </p:nvSpPr>
        <p:spPr>
          <a:xfrm>
            <a:off x="474036" y="2325553"/>
            <a:ext cx="10813774"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Smart Device for Women Safety, offers a promising solution to the escalating issue of women's safety in India, providing a discreet yet powerful tool for quick assistance during emergencies. With features like Emergency Automatic Calling, GPS navigation, and a spy camera, the device has the potential to positively impact the lives of many by empowering them with a means to seek help swiftly and discreetly. This project highlight its effectiveness and potential for widespread adoption, showcasing a proactive step towards creating a safer environment for women in the country.</a:t>
            </a:r>
          </a:p>
        </p:txBody>
      </p:sp>
    </p:spTree>
    <p:extLst>
      <p:ext uri="{BB962C8B-B14F-4D97-AF65-F5344CB8AC3E}">
        <p14:creationId xmlns:p14="http://schemas.microsoft.com/office/powerpoint/2010/main" val="69090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E80B79A-3E68-4559-E55D-BA9CD7B825E3}"/>
              </a:ext>
            </a:extLst>
          </p:cNvPr>
          <p:cNvSpPr/>
          <p:nvPr/>
        </p:nvSpPr>
        <p:spPr>
          <a:xfrm>
            <a:off x="308112" y="218661"/>
            <a:ext cx="3648067" cy="1073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Future Scope</a:t>
            </a:r>
          </a:p>
        </p:txBody>
      </p:sp>
      <p:sp>
        <p:nvSpPr>
          <p:cNvPr id="3" name="TextBox 2">
            <a:extLst>
              <a:ext uri="{FF2B5EF4-FFF2-40B4-BE49-F238E27FC236}">
                <a16:creationId xmlns:a16="http://schemas.microsoft.com/office/drawing/2014/main" id="{A405223B-1209-428F-4BF7-14079AE40A5D}"/>
              </a:ext>
            </a:extLst>
          </p:cNvPr>
          <p:cNvSpPr txBox="1"/>
          <p:nvPr/>
        </p:nvSpPr>
        <p:spPr>
          <a:xfrm>
            <a:off x="474036" y="2325553"/>
            <a:ext cx="10813774"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Smart Device for Women Safety holds immense promise for the future of women's safety technology. With its innovative features and successful implementation, the device has the potential to evolve into a widely adopted safety tool, not just in India but globally. Its compact size, user-friendly design, and effectiveness in triggering emergency alerts and providing location tracking make it a valuable asset for women's safety. The future scope of this project includes further advancements such as integration with mobile apps for enhanced functionality, partnerships with law enforcement agencies for quicker response times, and potentially even mass production for widespread accessibility. As technology continues to advance, this device stands as a beacon of hope for a safer and more secure environment for women worldwide.</a:t>
            </a:r>
          </a:p>
        </p:txBody>
      </p:sp>
    </p:spTree>
    <p:extLst>
      <p:ext uri="{BB962C8B-B14F-4D97-AF65-F5344CB8AC3E}">
        <p14:creationId xmlns:p14="http://schemas.microsoft.com/office/powerpoint/2010/main" val="2992426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587</TotalTime>
  <Words>922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srivarshniakula@gmail.com</dc:creator>
  <cp:lastModifiedBy>srivarshniakula@gmail.com</cp:lastModifiedBy>
  <cp:revision>34</cp:revision>
  <dcterms:created xsi:type="dcterms:W3CDTF">2023-08-18T14:20:30Z</dcterms:created>
  <dcterms:modified xsi:type="dcterms:W3CDTF">2024-03-27T16:54:31Z</dcterms:modified>
</cp:coreProperties>
</file>