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Default Extension="jpg" ContentType="image/jpg"/>
  <Override PartName="/ppt/slides/slide21.xml" ContentType="application/vnd.openxmlformats-officedocument.presentationml.slide+xml"/>
  <Override PartName="/ppt/slides/slide22.xml" ContentType="application/vnd.openxmlformats-officedocument.presentationml.slide+xml"/>
  <Default Extension="png" ContentType="image/png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5765800" cy="3244850"/>
  <p:notesSz cx="5765800" cy="3244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1011635"/>
            <a:ext cx="1020444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AFAFA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47294" y="1775119"/>
            <a:ext cx="2342515" cy="396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3373B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3373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 spc="-25"/>
              <a:t>#</a:t>
            </a:fld>
            <a:r>
              <a:rPr dirty="0" spc="-25"/>
              <a:t>/19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33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AFAFA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373B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3373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 spc="-25"/>
              <a:t>#</a:t>
            </a:fld>
            <a:r>
              <a:rPr dirty="0" spc="-25"/>
              <a:t>/19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AFAFA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3373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 spc="-25"/>
              <a:t>#</a:t>
            </a:fld>
            <a:r>
              <a:rPr dirty="0" spc="-25"/>
              <a:t>/19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33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AFAFA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3373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 spc="-25"/>
              <a:t>#</a:t>
            </a:fld>
            <a:r>
              <a:rPr dirty="0" spc="-25"/>
              <a:t>/19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3373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 spc="-25"/>
              <a:t>#</a:t>
            </a:fld>
            <a:r>
              <a:rPr dirty="0" spc="-25"/>
              <a:t>/19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82852"/>
            <a:ext cx="1454150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AFAFA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3034" y="544960"/>
            <a:ext cx="5059730" cy="2202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3373B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24601" y="2992618"/>
            <a:ext cx="247014" cy="147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23373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 spc="-25"/>
              <a:t>#</a:t>
            </a:fld>
            <a:r>
              <a:rPr dirty="0" spc="-25"/>
              <a:t>/19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3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9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nnefedova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7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40">
                <a:solidFill>
                  <a:srgbClr val="23373B"/>
                </a:solidFill>
              </a:rPr>
              <a:t>Проект</a:t>
            </a:r>
            <a:r>
              <a:rPr dirty="0" sz="1200" spc="-35">
                <a:solidFill>
                  <a:srgbClr val="23373B"/>
                </a:solidFill>
              </a:rPr>
              <a:t> </a:t>
            </a:r>
            <a:r>
              <a:rPr dirty="0" sz="1200" spc="-60">
                <a:solidFill>
                  <a:srgbClr val="23373B"/>
                </a:solidFill>
              </a:rPr>
              <a:t>Этап</a:t>
            </a:r>
            <a:r>
              <a:rPr dirty="0" sz="1200" spc="-35">
                <a:solidFill>
                  <a:srgbClr val="23373B"/>
                </a:solidFill>
              </a:rPr>
              <a:t> </a:t>
            </a:r>
            <a:r>
              <a:rPr dirty="0" sz="1200" spc="-90">
                <a:solidFill>
                  <a:srgbClr val="23373B"/>
                </a:solidFill>
              </a:rPr>
              <a:t>3</a:t>
            </a:r>
            <a:endParaRPr sz="1200"/>
          </a:p>
        </p:txBody>
      </p:sp>
      <p:sp>
        <p:nvSpPr>
          <p:cNvPr id="3" name="object 3" descr=""/>
          <p:cNvSpPr txBox="1"/>
          <p:nvPr/>
        </p:nvSpPr>
        <p:spPr>
          <a:xfrm>
            <a:off x="347294" y="1316692"/>
            <a:ext cx="4081145" cy="1803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000">
                <a:solidFill>
                  <a:srgbClr val="23373B"/>
                </a:solidFill>
                <a:latin typeface="Trebuchet MS"/>
                <a:cs typeface="Trebuchet MS"/>
              </a:rPr>
              <a:t>Комплексы</a:t>
            </a:r>
            <a:r>
              <a:rPr dirty="0" sz="1000" spc="7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23373B"/>
                </a:solidFill>
                <a:latin typeface="Trebuchet MS"/>
                <a:cs typeface="Trebuchet MS"/>
              </a:rPr>
              <a:t>программ.</a:t>
            </a:r>
            <a:r>
              <a:rPr dirty="0" sz="1000" spc="7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3373B"/>
                </a:solidFill>
                <a:latin typeface="Trebuchet MS"/>
                <a:cs typeface="Trebuchet MS"/>
              </a:rPr>
              <a:t>Описание</a:t>
            </a:r>
            <a:r>
              <a:rPr dirty="0" sz="1000" spc="7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3373B"/>
                </a:solidFill>
                <a:latin typeface="Trebuchet MS"/>
                <a:cs typeface="Trebuchet MS"/>
              </a:rPr>
              <a:t>программной</a:t>
            </a:r>
            <a:r>
              <a:rPr dirty="0" sz="1000" spc="7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1000">
                <a:solidFill>
                  <a:srgbClr val="23373B"/>
                </a:solidFill>
                <a:latin typeface="Trebuchet MS"/>
                <a:cs typeface="Trebuchet MS"/>
              </a:rPr>
              <a:t>реализации</a:t>
            </a:r>
            <a:r>
              <a:rPr dirty="0" sz="1000" spc="7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1000" spc="-10">
                <a:solidFill>
                  <a:srgbClr val="23373B"/>
                </a:solidFill>
                <a:latin typeface="Trebuchet MS"/>
                <a:cs typeface="Trebuchet MS"/>
              </a:rPr>
              <a:t>проекта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59994" y="1715560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1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50"/>
              <a:t>2</a:t>
            </a:r>
            <a:r>
              <a:rPr dirty="0" sz="850" spc="-25"/>
              <a:t> </a:t>
            </a:r>
            <a:r>
              <a:rPr dirty="0" sz="850"/>
              <a:t>мая</a:t>
            </a:r>
            <a:r>
              <a:rPr dirty="0" sz="850" spc="-20"/>
              <a:t> 2025</a:t>
            </a:r>
            <a:endParaRPr sz="850"/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850"/>
          </a:p>
          <a:p>
            <a:pPr marL="12700">
              <a:lnSpc>
                <a:spcPct val="100000"/>
              </a:lnSpc>
            </a:pPr>
            <a:r>
              <a:rPr dirty="0" sz="650"/>
              <a:t>Российский</a:t>
            </a:r>
            <a:r>
              <a:rPr dirty="0" sz="650" spc="45"/>
              <a:t> </a:t>
            </a:r>
            <a:r>
              <a:rPr dirty="0" sz="650"/>
              <a:t>университет</a:t>
            </a:r>
            <a:r>
              <a:rPr dirty="0" sz="650" spc="50"/>
              <a:t> </a:t>
            </a:r>
            <a:r>
              <a:rPr dirty="0" sz="650"/>
              <a:t>дружбы</a:t>
            </a:r>
            <a:r>
              <a:rPr dirty="0" sz="650" spc="45"/>
              <a:t> </a:t>
            </a:r>
            <a:r>
              <a:rPr dirty="0" sz="650"/>
              <a:t>народов,</a:t>
            </a:r>
            <a:r>
              <a:rPr dirty="0" sz="650" spc="50"/>
              <a:t> </a:t>
            </a:r>
            <a:r>
              <a:rPr dirty="0" sz="650"/>
              <a:t>Москва,</a:t>
            </a:r>
            <a:r>
              <a:rPr dirty="0" sz="650" spc="45"/>
              <a:t> </a:t>
            </a:r>
            <a:r>
              <a:rPr dirty="0" sz="650" spc="-10"/>
              <a:t>Россия</a:t>
            </a:r>
            <a:endParaRPr sz="650"/>
          </a:p>
        </p:txBody>
      </p:sp>
      <p:sp>
        <p:nvSpPr>
          <p:cNvPr id="6" name="object 6" descr=""/>
          <p:cNvSpPr txBox="1"/>
          <p:nvPr/>
        </p:nvSpPr>
        <p:spPr>
          <a:xfrm>
            <a:off x="5465762" y="2992618"/>
            <a:ext cx="206375" cy="14732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dirty="0" sz="650" spc="-20">
                <a:solidFill>
                  <a:srgbClr val="23373B"/>
                </a:solidFill>
                <a:latin typeface="Trebuchet MS"/>
                <a:cs typeface="Trebuchet MS"/>
              </a:rPr>
              <a:t>4</a:t>
            </a:fld>
            <a:r>
              <a:rPr dirty="0" sz="650" spc="-20">
                <a:solidFill>
                  <a:srgbClr val="23373B"/>
                </a:solidFill>
                <a:latin typeface="Trebuchet MS"/>
                <a:cs typeface="Trebuchet MS"/>
              </a:rPr>
              <a:t>/19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Теоретическое</a:t>
            </a:r>
            <a:r>
              <a:rPr dirty="0" spc="-10"/>
              <a:t> введние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1819275" cy="5080"/>
            </a:xfrm>
            <a:custGeom>
              <a:avLst/>
              <a:gdLst/>
              <a:ahLst/>
              <a:cxnLst/>
              <a:rect l="l" t="t" r="r" b="b"/>
              <a:pathLst>
                <a:path w="1819275" h="5079">
                  <a:moveTo>
                    <a:pt x="0" y="5060"/>
                  </a:moveTo>
                  <a:lnTo>
                    <a:pt x="0" y="0"/>
                  </a:lnTo>
                  <a:lnTo>
                    <a:pt x="1819007" y="0"/>
                  </a:lnTo>
                  <a:lnTo>
                    <a:pt x="181900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1237542"/>
            <a:ext cx="5066030" cy="8172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Согласно</a:t>
            </a:r>
            <a:r>
              <a:rPr dirty="0" sz="900" spc="5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теории</a:t>
            </a:r>
            <a:r>
              <a:rPr dirty="0" sz="900" spc="5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Фридмана,</a:t>
            </a:r>
            <a:r>
              <a:rPr dirty="0" sz="900" spc="5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373B"/>
                </a:solidFill>
                <a:latin typeface="Trebuchet MS"/>
                <a:cs typeface="Trebuchet MS"/>
              </a:rPr>
              <a:t>Леметра,</a:t>
            </a:r>
            <a:r>
              <a:rPr dirty="0" sz="900" spc="5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Гамова</a:t>
            </a:r>
            <a:r>
              <a:rPr dirty="0" sz="900" spc="5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возникновение</a:t>
            </a:r>
            <a:r>
              <a:rPr dirty="0" sz="900" spc="5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Вселенной</a:t>
            </a:r>
            <a:r>
              <a:rPr dirty="0" sz="900" spc="5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произошло</a:t>
            </a:r>
            <a:r>
              <a:rPr dirty="0" sz="900" spc="5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из</a:t>
            </a:r>
            <a:r>
              <a:rPr dirty="0" sz="900" spc="5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точки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в</a:t>
            </a:r>
            <a:r>
              <a:rPr dirty="0" sz="900" spc="4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результате</a:t>
            </a:r>
            <a:r>
              <a:rPr dirty="0" sz="900" spc="4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Большого</a:t>
            </a:r>
            <a:r>
              <a:rPr dirty="0" sz="900" spc="4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взрыва</a:t>
            </a:r>
            <a:r>
              <a:rPr dirty="0" sz="900" spc="4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примерно</a:t>
            </a:r>
            <a:r>
              <a:rPr dirty="0" sz="900" spc="4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90">
                <a:solidFill>
                  <a:srgbClr val="23373B"/>
                </a:solidFill>
                <a:latin typeface="Trebuchet MS"/>
                <a:cs typeface="Trebuchet MS"/>
              </a:rPr>
              <a:t>13,7</a:t>
            </a:r>
            <a:r>
              <a:rPr dirty="0" sz="900" spc="4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373B"/>
                </a:solidFill>
                <a:latin typeface="Trebuchet MS"/>
                <a:cs typeface="Trebuchet MS"/>
              </a:rPr>
              <a:t>млрд.</a:t>
            </a:r>
            <a:r>
              <a:rPr dirty="0" sz="900" spc="4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лет</a:t>
            </a:r>
            <a:r>
              <a:rPr dirty="0" sz="900" spc="4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назад</a:t>
            </a:r>
            <a:r>
              <a:rPr dirty="0" sz="900" spc="4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373B"/>
                </a:solidFill>
                <a:latin typeface="Trebuchet MS"/>
                <a:cs typeface="Trebuchet MS"/>
              </a:rPr>
              <a:t>[46].</a:t>
            </a:r>
            <a:r>
              <a:rPr dirty="0" sz="900" spc="4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В</a:t>
            </a:r>
            <a:r>
              <a:rPr dirty="0" sz="900" spc="4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этот</a:t>
            </a:r>
            <a:r>
              <a:rPr dirty="0" sz="900" spc="4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момент</a:t>
            </a:r>
            <a:r>
              <a:rPr dirty="0" sz="900" spc="4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времени,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который</a:t>
            </a:r>
            <a:r>
              <a:rPr dirty="0" sz="900" spc="4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берется</a:t>
            </a:r>
            <a:r>
              <a:rPr dirty="0" sz="900" spc="4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за</a:t>
            </a:r>
            <a:r>
              <a:rPr dirty="0" sz="900" spc="4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начало</a:t>
            </a:r>
            <a:r>
              <a:rPr dirty="0" sz="900" spc="4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от-</a:t>
            </a:r>
            <a:r>
              <a:rPr dirty="0" sz="900" spc="4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373B"/>
                </a:solidFill>
                <a:latin typeface="Trebuchet MS"/>
                <a:cs typeface="Trebuchet MS"/>
              </a:rPr>
              <a:t>счета,</a:t>
            </a:r>
            <a:r>
              <a:rPr dirty="0" sz="900" spc="4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Вселенная</a:t>
            </a:r>
            <a:r>
              <a:rPr dirty="0" sz="900" spc="5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имела</a:t>
            </a:r>
            <a:r>
              <a:rPr dirty="0" sz="900" spc="4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очень</a:t>
            </a:r>
            <a:r>
              <a:rPr dirty="0" sz="900" spc="4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малый</a:t>
            </a:r>
            <a:r>
              <a:rPr dirty="0" sz="900" spc="4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размер</a:t>
            </a:r>
            <a:r>
              <a:rPr dirty="0" sz="900" spc="4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и</a:t>
            </a:r>
            <a:r>
              <a:rPr dirty="0" sz="900" spc="4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экстремально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высокие</a:t>
            </a:r>
            <a:r>
              <a:rPr dirty="0" sz="900" spc="8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плотность</a:t>
            </a:r>
            <a:r>
              <a:rPr dirty="0" sz="900" spc="9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и</a:t>
            </a:r>
            <a:r>
              <a:rPr dirty="0" sz="900" spc="9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температуру.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Теоретическое</a:t>
            </a:r>
            <a:r>
              <a:rPr dirty="0" spc="-10"/>
              <a:t> введние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2122170" cy="5080"/>
            </a:xfrm>
            <a:custGeom>
              <a:avLst/>
              <a:gdLst/>
              <a:ahLst/>
              <a:cxnLst/>
              <a:rect l="l" t="t" r="r" b="b"/>
              <a:pathLst>
                <a:path w="2122170" h="5079">
                  <a:moveTo>
                    <a:pt x="0" y="5060"/>
                  </a:moveTo>
                  <a:lnTo>
                    <a:pt x="0" y="0"/>
                  </a:lnTo>
                  <a:lnTo>
                    <a:pt x="2122145" y="0"/>
                  </a:lnTo>
                  <a:lnTo>
                    <a:pt x="212214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1336500"/>
            <a:ext cx="4893310" cy="619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dirty="0" sz="900" spc="10">
                <a:solidFill>
                  <a:srgbClr val="23373B"/>
                </a:solidFill>
                <a:latin typeface="Trebuchet MS"/>
                <a:cs typeface="Trebuchet MS"/>
              </a:rPr>
              <a:t>Происходило</a:t>
            </a:r>
            <a:r>
              <a:rPr dirty="0" sz="900" spc="6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23373B"/>
                </a:solidFill>
                <a:latin typeface="Trebuchet MS"/>
                <a:cs typeface="Trebuchet MS"/>
              </a:rPr>
              <a:t>формирование</a:t>
            </a:r>
            <a:r>
              <a:rPr dirty="0" sz="900" spc="6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23373B"/>
                </a:solidFill>
                <a:latin typeface="Trebuchet MS"/>
                <a:cs typeface="Trebuchet MS"/>
              </a:rPr>
              <a:t>крупномасштабной</a:t>
            </a:r>
            <a:r>
              <a:rPr dirty="0" sz="900" spc="6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структуры</a:t>
            </a:r>
            <a:r>
              <a:rPr dirty="0" sz="900" spc="6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23373B"/>
                </a:solidFill>
                <a:latin typeface="Trebuchet MS"/>
                <a:cs typeface="Trebuchet MS"/>
              </a:rPr>
              <a:t>Вселенной</a:t>
            </a:r>
            <a:r>
              <a:rPr dirty="0" sz="900" spc="6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23373B"/>
                </a:solidFill>
                <a:latin typeface="Trebuchet MS"/>
                <a:cs typeface="Trebuchet MS"/>
              </a:rPr>
              <a:t>—</a:t>
            </a:r>
            <a:r>
              <a:rPr dirty="0" sz="900" spc="7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возникали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сверхскопления</a:t>
            </a:r>
            <a:r>
              <a:rPr dirty="0" sz="900" spc="9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галактик.</a:t>
            </a:r>
            <a:r>
              <a:rPr dirty="0" sz="900" spc="9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Более</a:t>
            </a:r>
            <a:r>
              <a:rPr dirty="0" sz="900" spc="9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крупных</a:t>
            </a:r>
            <a:r>
              <a:rPr dirty="0" sz="900" spc="9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образований</a:t>
            </a:r>
            <a:r>
              <a:rPr dirty="0" sz="900" spc="9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в</a:t>
            </a:r>
            <a:r>
              <a:rPr dirty="0" sz="900" spc="9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Метагалактике</a:t>
            </a:r>
            <a:r>
              <a:rPr dirty="0" sz="900" spc="9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23373B"/>
                </a:solidFill>
                <a:latin typeface="Trebuchet MS"/>
                <a:cs typeface="Trebuchet MS"/>
              </a:rPr>
              <a:t>—</a:t>
            </a:r>
            <a:r>
              <a:rPr dirty="0" sz="900" spc="9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наблюдаемой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области</a:t>
            </a:r>
            <a:r>
              <a:rPr dirty="0" sz="900" spc="10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Вселенной</a:t>
            </a:r>
            <a:r>
              <a:rPr dirty="0" sz="900" spc="10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55">
                <a:solidFill>
                  <a:srgbClr val="23373B"/>
                </a:solidFill>
                <a:latin typeface="Trebuchet MS"/>
                <a:cs typeface="Trebuchet MS"/>
              </a:rPr>
              <a:t>—</a:t>
            </a:r>
            <a:r>
              <a:rPr dirty="0" sz="900" spc="10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373B"/>
                </a:solidFill>
                <a:latin typeface="Trebuchet MS"/>
                <a:cs typeface="Trebuchet MS"/>
              </a:rPr>
              <a:t>нет.</a:t>
            </a:r>
            <a:r>
              <a:rPr dirty="0" sz="900" spc="10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Образовавшиеся</a:t>
            </a:r>
            <a:r>
              <a:rPr dirty="0" sz="900" spc="10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звезды</a:t>
            </a:r>
            <a:r>
              <a:rPr dirty="0" sz="900" spc="10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эволюционировали.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Теоретическое</a:t>
            </a:r>
            <a:r>
              <a:rPr dirty="0" spc="-10"/>
              <a:t> введние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2425700" cy="5080"/>
            </a:xfrm>
            <a:custGeom>
              <a:avLst/>
              <a:gdLst/>
              <a:ahLst/>
              <a:cxnLst/>
              <a:rect l="l" t="t" r="r" b="b"/>
              <a:pathLst>
                <a:path w="2425700" h="5079">
                  <a:moveTo>
                    <a:pt x="0" y="5060"/>
                  </a:moveTo>
                  <a:lnTo>
                    <a:pt x="0" y="0"/>
                  </a:lnTo>
                  <a:lnTo>
                    <a:pt x="2425284" y="0"/>
                  </a:lnTo>
                  <a:lnTo>
                    <a:pt x="242528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1039676"/>
            <a:ext cx="5041265" cy="1212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dirty="0" sz="900" spc="10">
                <a:solidFill>
                  <a:srgbClr val="23373B"/>
                </a:solidFill>
                <a:latin typeface="Trebuchet MS"/>
                <a:cs typeface="Trebuchet MS"/>
              </a:rPr>
              <a:t>Наиболее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массивные,</a:t>
            </a:r>
            <a:r>
              <a:rPr dirty="0" sz="900" spc="1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масса</a:t>
            </a:r>
            <a:r>
              <a:rPr dirty="0" sz="900" spc="1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23373B"/>
                </a:solidFill>
                <a:latin typeface="Trebuchet MS"/>
                <a:cs typeface="Trebuchet MS"/>
              </a:rPr>
              <a:t>которых превышала</a:t>
            </a:r>
            <a:r>
              <a:rPr dirty="0" sz="900" spc="1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массу</a:t>
            </a:r>
            <a:r>
              <a:rPr dirty="0" sz="900" spc="10">
                <a:solidFill>
                  <a:srgbClr val="23373B"/>
                </a:solidFill>
                <a:latin typeface="Trebuchet MS"/>
                <a:cs typeface="Trebuchet MS"/>
              </a:rPr>
              <a:t> Солнца</a:t>
            </a:r>
            <a:r>
              <a:rPr dirty="0" sz="900" spc="1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23373B"/>
                </a:solidFill>
                <a:latin typeface="Trebuchet MS"/>
                <a:cs typeface="Trebuchet MS"/>
              </a:rPr>
              <a:t>в несколько</a:t>
            </a:r>
            <a:r>
              <a:rPr dirty="0" sz="900" spc="1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23373B"/>
                </a:solidFill>
                <a:latin typeface="Trebuchet MS"/>
                <a:cs typeface="Trebuchet MS"/>
              </a:rPr>
              <a:t>десятков </a:t>
            </a:r>
            <a:r>
              <a:rPr dirty="0" sz="900" spc="-20">
                <a:solidFill>
                  <a:srgbClr val="23373B"/>
                </a:solidFill>
                <a:latin typeface="Trebuchet MS"/>
                <a:cs typeface="Trebuchet MS"/>
              </a:rPr>
              <a:t>раз,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исчерпали</a:t>
            </a:r>
            <a:r>
              <a:rPr dirty="0" sz="900" spc="8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свое</a:t>
            </a:r>
            <a:r>
              <a:rPr dirty="0" sz="900" spc="8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водородное</a:t>
            </a:r>
            <a:r>
              <a:rPr dirty="0" sz="900" spc="8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топливо</a:t>
            </a:r>
            <a:r>
              <a:rPr dirty="0" sz="900" spc="9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за</a:t>
            </a:r>
            <a:r>
              <a:rPr dirty="0" sz="900" spc="8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50">
                <a:solidFill>
                  <a:srgbClr val="23373B"/>
                </a:solidFill>
                <a:latin typeface="Trebuchet MS"/>
                <a:cs typeface="Trebuchet MS"/>
              </a:rPr>
              <a:t>3–8</a:t>
            </a:r>
            <a:r>
              <a:rPr dirty="0" sz="900" spc="8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миллионов</a:t>
            </a:r>
            <a:r>
              <a:rPr dirty="0" sz="900" spc="9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лет</a:t>
            </a:r>
            <a:r>
              <a:rPr dirty="0" sz="900" spc="8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и</a:t>
            </a:r>
            <a:r>
              <a:rPr dirty="0" sz="900" spc="8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после</a:t>
            </a:r>
            <a:r>
              <a:rPr dirty="0" sz="900" spc="9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этого</a:t>
            </a:r>
            <a:r>
              <a:rPr dirty="0" sz="900" spc="8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превратились</a:t>
            </a:r>
            <a:r>
              <a:rPr dirty="0" sz="900" spc="8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373B"/>
                </a:solidFill>
                <a:latin typeface="Trebuchet MS"/>
                <a:cs typeface="Trebuchet MS"/>
              </a:rPr>
              <a:t>в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сверхновые</a:t>
            </a:r>
            <a:r>
              <a:rPr dirty="0" sz="900" spc="7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звезды,</a:t>
            </a:r>
            <a:r>
              <a:rPr dirty="0" sz="900" spc="8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быстро</a:t>
            </a:r>
            <a:r>
              <a:rPr dirty="0" sz="900" spc="7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проходя</a:t>
            </a:r>
            <a:r>
              <a:rPr dirty="0" sz="900" spc="8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этап</a:t>
            </a:r>
            <a:r>
              <a:rPr dirty="0" sz="900" spc="7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красного</a:t>
            </a:r>
            <a:r>
              <a:rPr dirty="0" sz="900" spc="8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гиганта</a:t>
            </a:r>
            <a:r>
              <a:rPr dirty="0" sz="900" spc="8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и</a:t>
            </a:r>
            <a:r>
              <a:rPr dirty="0" sz="900" spc="7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сбрасывая</a:t>
            </a:r>
            <a:r>
              <a:rPr dirty="0" sz="900" spc="8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оболочку</a:t>
            </a:r>
            <a:r>
              <a:rPr dirty="0" sz="900" spc="7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мощным </a:t>
            </a:r>
            <a:r>
              <a:rPr dirty="0" sz="900" spc="10">
                <a:solidFill>
                  <a:srgbClr val="23373B"/>
                </a:solidFill>
                <a:latin typeface="Trebuchet MS"/>
                <a:cs typeface="Trebuchet MS"/>
              </a:rPr>
              <a:t>взрывом,</a:t>
            </a:r>
            <a:r>
              <a:rPr dirty="0" sz="900" spc="1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23373B"/>
                </a:solidFill>
                <a:latin typeface="Trebuchet MS"/>
                <a:cs typeface="Trebuchet MS"/>
              </a:rPr>
              <a:t>в</a:t>
            </a:r>
            <a:r>
              <a:rPr dirty="0" sz="900" spc="1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результате</a:t>
            </a:r>
            <a:r>
              <a:rPr dirty="0" sz="900" spc="1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23373B"/>
                </a:solidFill>
                <a:latin typeface="Trebuchet MS"/>
                <a:cs typeface="Trebuchet MS"/>
              </a:rPr>
              <a:t>которого</a:t>
            </a:r>
            <a:r>
              <a:rPr dirty="0" sz="900" spc="1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23373B"/>
                </a:solidFill>
                <a:latin typeface="Trebuchet MS"/>
                <a:cs typeface="Trebuchet MS"/>
              </a:rPr>
              <a:t>образовались</a:t>
            </a:r>
            <a:r>
              <a:rPr dirty="0" sz="900" spc="2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23373B"/>
                </a:solidFill>
                <a:latin typeface="Trebuchet MS"/>
                <a:cs typeface="Trebuchet MS"/>
              </a:rPr>
              <a:t>ударные</a:t>
            </a:r>
            <a:r>
              <a:rPr dirty="0" sz="900" spc="1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23373B"/>
                </a:solidFill>
                <a:latin typeface="Trebuchet MS"/>
                <a:cs typeface="Trebuchet MS"/>
              </a:rPr>
              <a:t>волны.</a:t>
            </a:r>
            <a:r>
              <a:rPr dirty="0" sz="900" spc="1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23373B"/>
                </a:solidFill>
                <a:latin typeface="Trebuchet MS"/>
                <a:cs typeface="Trebuchet MS"/>
              </a:rPr>
              <a:t>Во</a:t>
            </a:r>
            <a:r>
              <a:rPr dirty="0" sz="900" spc="1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23373B"/>
                </a:solidFill>
                <a:latin typeface="Trebuchet MS"/>
                <a:cs typeface="Trebuchet MS"/>
              </a:rPr>
              <a:t>время</a:t>
            </a:r>
            <a:r>
              <a:rPr dirty="0" sz="900" spc="2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взрыва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синтезировались</a:t>
            </a:r>
            <a:r>
              <a:rPr dirty="0" sz="900" spc="3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тяжелые</a:t>
            </a:r>
            <a:r>
              <a:rPr dirty="0" sz="900" spc="4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элементы.</a:t>
            </a:r>
            <a:r>
              <a:rPr dirty="0" sz="900" spc="4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Ядро</a:t>
            </a:r>
            <a:r>
              <a:rPr dirty="0" sz="900" spc="4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таких</a:t>
            </a:r>
            <a:r>
              <a:rPr dirty="0" sz="900" spc="4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звезд</a:t>
            </a:r>
            <a:r>
              <a:rPr dirty="0" sz="900" spc="4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быстро</a:t>
            </a:r>
            <a:r>
              <a:rPr dirty="0" sz="900" spc="4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373B"/>
                </a:solidFill>
                <a:latin typeface="Trebuchet MS"/>
                <a:cs typeface="Trebuchet MS"/>
              </a:rPr>
              <a:t>сжимается,</a:t>
            </a:r>
            <a:r>
              <a:rPr dirty="0" sz="900" spc="4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373B"/>
                </a:solidFill>
                <a:latin typeface="Trebuchet MS"/>
                <a:cs typeface="Trebuchet MS"/>
              </a:rPr>
              <a:t>и,</a:t>
            </a:r>
            <a:r>
              <a:rPr dirty="0" sz="900" spc="4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если</a:t>
            </a:r>
            <a:r>
              <a:rPr dirty="0" sz="900" spc="4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его</a:t>
            </a:r>
            <a:r>
              <a:rPr dirty="0" sz="900" spc="4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масса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не</a:t>
            </a:r>
            <a:r>
              <a:rPr dirty="0" sz="900" spc="6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пре-</a:t>
            </a:r>
            <a:r>
              <a:rPr dirty="0" sz="900" spc="6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вышает</a:t>
            </a:r>
            <a:r>
              <a:rPr dirty="0" sz="900" spc="6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двух</a:t>
            </a:r>
            <a:r>
              <a:rPr dirty="0" sz="900" spc="6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масс</a:t>
            </a:r>
            <a:r>
              <a:rPr dirty="0" sz="900" spc="6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Солнца,</a:t>
            </a:r>
            <a:r>
              <a:rPr dirty="0" sz="900" spc="6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превращается</a:t>
            </a:r>
            <a:r>
              <a:rPr dirty="0" sz="900" spc="6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в</a:t>
            </a:r>
            <a:r>
              <a:rPr dirty="0" sz="900" spc="6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нейтронную</a:t>
            </a:r>
            <a:r>
              <a:rPr dirty="0" sz="900" spc="6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звезду.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73491" y="1317235"/>
            <a:ext cx="1771014" cy="210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35">
                <a:solidFill>
                  <a:srgbClr val="23373B"/>
                </a:solidFill>
                <a:latin typeface="Lucida Sans Unicode"/>
                <a:cs typeface="Lucida Sans Unicode"/>
                <a:hlinkClick r:id="rId2" action="ppaction://hlinksldjump"/>
              </a:rPr>
              <a:t>Математическая</a:t>
            </a:r>
            <a:r>
              <a:rPr dirty="0" sz="1200" spc="10">
                <a:solidFill>
                  <a:srgbClr val="23373B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1200" spc="-35">
                <a:solidFill>
                  <a:srgbClr val="23373B"/>
                </a:solidFill>
                <a:latin typeface="Lucida Sans Unicode"/>
                <a:cs typeface="Lucida Sans Unicode"/>
                <a:hlinkClick r:id="rId2" action="ppaction://hlinksldjump"/>
              </a:rPr>
              <a:t>модель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586191" y="1659388"/>
            <a:ext cx="2588260" cy="5080"/>
            <a:chOff x="1586191" y="1659388"/>
            <a:chExt cx="2588260" cy="5080"/>
          </a:xfrm>
        </p:grpSpPr>
        <p:sp>
          <p:nvSpPr>
            <p:cNvPr id="4" name="object 4" descr=""/>
            <p:cNvSpPr/>
            <p:nvPr/>
          </p:nvSpPr>
          <p:spPr>
            <a:xfrm>
              <a:off x="1586191" y="165938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86191" y="1659388"/>
              <a:ext cx="1089660" cy="5080"/>
            </a:xfrm>
            <a:custGeom>
              <a:avLst/>
              <a:gdLst/>
              <a:ahLst/>
              <a:cxnLst/>
              <a:rect l="l" t="t" r="r" b="b"/>
              <a:pathLst>
                <a:path w="1089660" h="5080">
                  <a:moveTo>
                    <a:pt x="0" y="5060"/>
                  </a:moveTo>
                  <a:lnTo>
                    <a:pt x="0" y="0"/>
                  </a:lnTo>
                  <a:lnTo>
                    <a:pt x="1089527" y="0"/>
                  </a:lnTo>
                  <a:lnTo>
                    <a:pt x="108952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2042160" cy="179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Главные</a:t>
            </a:r>
            <a:r>
              <a:rPr dirty="0" spc="-35"/>
              <a:t> </a:t>
            </a:r>
            <a:r>
              <a:rPr dirty="0" spc="-30"/>
              <a:t>формулы </a:t>
            </a:r>
            <a:r>
              <a:rPr dirty="0" spc="-25"/>
              <a:t>или</a:t>
            </a:r>
            <a:r>
              <a:rPr dirty="0" spc="-30"/>
              <a:t> </a:t>
            </a:r>
            <a:r>
              <a:rPr dirty="0" spc="-25"/>
              <a:t>принципы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2728595" cy="5080"/>
            </a:xfrm>
            <a:custGeom>
              <a:avLst/>
              <a:gdLst/>
              <a:ahLst/>
              <a:cxnLst/>
              <a:rect l="l" t="t" r="r" b="b"/>
              <a:pathLst>
                <a:path w="2728595" h="5079">
                  <a:moveTo>
                    <a:pt x="0" y="5060"/>
                  </a:moveTo>
                  <a:lnTo>
                    <a:pt x="0" y="0"/>
                  </a:lnTo>
                  <a:lnTo>
                    <a:pt x="2728423" y="0"/>
                  </a:lnTo>
                  <a:lnTo>
                    <a:pt x="272842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21360" y="460828"/>
            <a:ext cx="213169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16205" indent="-103505">
              <a:lnSpc>
                <a:spcPct val="100000"/>
              </a:lnSpc>
              <a:spcBef>
                <a:spcPts val="125"/>
              </a:spcBef>
              <a:buChar char="•"/>
              <a:tabLst>
                <a:tab pos="116205" algn="l"/>
              </a:tabLst>
            </a:pP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Пусть</a:t>
            </a:r>
            <a:r>
              <a:rPr dirty="0" sz="900" spc="4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центральное</a:t>
            </a:r>
            <a:r>
              <a:rPr dirty="0" sz="900" spc="4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тело</a:t>
            </a:r>
            <a:r>
              <a:rPr dirty="0" sz="900" spc="4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имеет</a:t>
            </a:r>
            <a:r>
              <a:rPr dirty="0" sz="900" spc="4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373B"/>
                </a:solidFill>
                <a:latin typeface="Trebuchet MS"/>
                <a:cs typeface="Trebuchet MS"/>
              </a:rPr>
              <a:t>массу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24395" y="900883"/>
            <a:ext cx="167767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 spc="-145">
                <a:solidFill>
                  <a:srgbClr val="23373B"/>
                </a:solidFill>
                <a:latin typeface="Trebuchet MS"/>
                <a:cs typeface="Trebuchet MS"/>
              </a:rPr>
              <a:t>,</a:t>
            </a:r>
            <a:r>
              <a:rPr dirty="0" sz="900" spc="15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гравитационную</a:t>
            </a:r>
            <a:r>
              <a:rPr dirty="0" sz="900" spc="16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постоянную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21360" y="1439871"/>
            <a:ext cx="186372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16205" indent="-103505">
              <a:lnSpc>
                <a:spcPct val="100000"/>
              </a:lnSpc>
              <a:spcBef>
                <a:spcPts val="125"/>
              </a:spcBef>
              <a:buChar char="•"/>
              <a:tabLst>
                <a:tab pos="116205" algn="l"/>
              </a:tabLst>
            </a:pP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Для</a:t>
            </a:r>
            <a:r>
              <a:rPr dirty="0" sz="900" spc="5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частицы</a:t>
            </a:r>
            <a:r>
              <a:rPr dirty="0" sz="900" spc="5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на</a:t>
            </a:r>
            <a:r>
              <a:rPr dirty="0" sz="900" spc="5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орбите</a:t>
            </a:r>
            <a:r>
              <a:rPr dirty="0" sz="900" spc="5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радиуса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24395" y="1879926"/>
            <a:ext cx="203835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первая</a:t>
            </a:r>
            <a:r>
              <a:rPr dirty="0" sz="900" spc="10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космическая</a:t>
            </a:r>
            <a:r>
              <a:rPr dirty="0" sz="900" spc="10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скорость</a:t>
            </a:r>
            <a:r>
              <a:rPr dirty="0" sz="900" spc="10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равна: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709252" y="2297674"/>
            <a:ext cx="66040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-484">
                <a:solidFill>
                  <a:srgbClr val="23373B"/>
                </a:solidFill>
                <a:latin typeface="Georgia"/>
                <a:cs typeface="Georgia"/>
              </a:rPr>
              <a:t>𝑖</a:t>
            </a:r>
            <a:endParaRPr sz="75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614637" y="633600"/>
            <a:ext cx="539750" cy="17830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r" marR="58419">
              <a:lnSpc>
                <a:spcPct val="100000"/>
              </a:lnSpc>
              <a:spcBef>
                <a:spcPts val="120"/>
              </a:spcBef>
            </a:pPr>
            <a:r>
              <a:rPr dirty="0" sz="1100" spc="-50">
                <a:solidFill>
                  <a:srgbClr val="23373B"/>
                </a:solidFill>
                <a:latin typeface="Georgia"/>
                <a:cs typeface="Georgia"/>
              </a:rPr>
              <a:t>𝑀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100">
              <a:latin typeface="Georgia"/>
              <a:cs typeface="Georgia"/>
            </a:endParaRPr>
          </a:p>
          <a:p>
            <a:pPr algn="r" marR="71755">
              <a:lnSpc>
                <a:spcPct val="100000"/>
              </a:lnSpc>
            </a:pPr>
            <a:r>
              <a:rPr dirty="0" sz="1100" spc="-50">
                <a:solidFill>
                  <a:srgbClr val="23373B"/>
                </a:solidFill>
                <a:latin typeface="Georgia"/>
                <a:cs typeface="Georgia"/>
              </a:rPr>
              <a:t>𝐺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100">
              <a:latin typeface="Georgia"/>
              <a:cs typeface="Georgia"/>
            </a:endParaRPr>
          </a:p>
          <a:p>
            <a:pPr algn="r" marR="79375">
              <a:lnSpc>
                <a:spcPct val="100000"/>
              </a:lnSpc>
            </a:pPr>
            <a:r>
              <a:rPr dirty="0" sz="1100" spc="-540">
                <a:solidFill>
                  <a:srgbClr val="23373B"/>
                </a:solidFill>
                <a:latin typeface="Georgia"/>
                <a:cs typeface="Georgia"/>
              </a:rPr>
              <a:t>𝜏</a:t>
            </a:r>
            <a:r>
              <a:rPr dirty="0" baseline="-22222" sz="1125" spc="-810">
                <a:solidFill>
                  <a:srgbClr val="23373B"/>
                </a:solidFill>
                <a:latin typeface="Georgia"/>
                <a:cs typeface="Georgia"/>
              </a:rPr>
              <a:t>𝑖</a:t>
            </a:r>
            <a:endParaRPr baseline="-22222" sz="1125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7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75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7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Georgia"/>
              <a:cs typeface="Georgia"/>
            </a:endParaRPr>
          </a:p>
          <a:p>
            <a:pPr algn="r" marR="43180">
              <a:lnSpc>
                <a:spcPct val="100000"/>
              </a:lnSpc>
            </a:pPr>
            <a:r>
              <a:rPr dirty="0" sz="1100" spc="-565">
                <a:solidFill>
                  <a:srgbClr val="23373B"/>
                </a:solidFill>
                <a:latin typeface="Georgia"/>
                <a:cs typeface="Georgia"/>
              </a:rPr>
              <a:t>𝑣</a:t>
            </a:r>
            <a:r>
              <a:rPr dirty="0" sz="1100" spc="420">
                <a:solidFill>
                  <a:srgbClr val="23373B"/>
                </a:solidFill>
                <a:latin typeface="Georgia"/>
                <a:cs typeface="Georgia"/>
              </a:rPr>
              <a:t> </a:t>
            </a:r>
            <a:r>
              <a:rPr dirty="0" sz="1100" spc="155">
                <a:solidFill>
                  <a:srgbClr val="23373B"/>
                </a:solidFill>
                <a:latin typeface="Georgia"/>
                <a:cs typeface="Georgia"/>
              </a:rPr>
              <a:t>=</a:t>
            </a:r>
            <a:r>
              <a:rPr dirty="0" sz="1100" spc="50">
                <a:solidFill>
                  <a:srgbClr val="23373B"/>
                </a:solidFill>
                <a:latin typeface="Georgia"/>
                <a:cs typeface="Georgia"/>
              </a:rPr>
              <a:t> </a:t>
            </a:r>
            <a:r>
              <a:rPr dirty="0" baseline="2525" sz="1650" spc="494">
                <a:solidFill>
                  <a:srgbClr val="23373B"/>
                </a:solidFill>
                <a:latin typeface="Georgia"/>
                <a:cs typeface="Georgia"/>
              </a:rPr>
              <a:t>√</a:t>
            </a:r>
            <a:endParaRPr baseline="2525" sz="1650">
              <a:latin typeface="Georgia"/>
              <a:cs typeface="Georgia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3103372" y="2118842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4" h="0">
                <a:moveTo>
                  <a:pt x="0" y="0"/>
                </a:moveTo>
                <a:lnTo>
                  <a:pt x="280987" y="0"/>
                </a:lnTo>
              </a:path>
            </a:pathLst>
          </a:custGeom>
          <a:ln w="5715">
            <a:solidFill>
              <a:srgbClr val="2337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3105848" y="2122980"/>
            <a:ext cx="276225" cy="1968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-95">
                <a:solidFill>
                  <a:srgbClr val="23373B"/>
                </a:solidFill>
                <a:latin typeface="Georgia"/>
                <a:cs typeface="Georgia"/>
              </a:rPr>
              <a:t>𝐺𝑀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3118548" y="2339352"/>
            <a:ext cx="250825" cy="0"/>
          </a:xfrm>
          <a:custGeom>
            <a:avLst/>
            <a:gdLst/>
            <a:ahLst/>
            <a:cxnLst/>
            <a:rect l="l" t="t" r="r" b="b"/>
            <a:pathLst>
              <a:path w="250825" h="0">
                <a:moveTo>
                  <a:pt x="0" y="0"/>
                </a:moveTo>
                <a:lnTo>
                  <a:pt x="250621" y="0"/>
                </a:lnTo>
              </a:path>
            </a:pathLst>
          </a:custGeom>
          <a:ln w="5715">
            <a:solidFill>
              <a:srgbClr val="2337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3174796" y="2317519"/>
            <a:ext cx="77470" cy="1968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-815">
                <a:solidFill>
                  <a:srgbClr val="23373B"/>
                </a:solidFill>
                <a:latin typeface="Georgia"/>
                <a:cs typeface="Georgia"/>
              </a:rPr>
              <a:t>𝜏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239173" y="2395591"/>
            <a:ext cx="66040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-484">
                <a:solidFill>
                  <a:srgbClr val="23373B"/>
                </a:solidFill>
                <a:latin typeface="Georgia"/>
                <a:cs typeface="Georgia"/>
              </a:rPr>
              <a:t>𝑖</a:t>
            </a:r>
            <a:endParaRPr sz="750">
              <a:latin typeface="Georgia"/>
              <a:cs typeface="Georgi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21360" y="2669269"/>
            <a:ext cx="157797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16205" indent="-103505">
              <a:lnSpc>
                <a:spcPct val="100000"/>
              </a:lnSpc>
              <a:spcBef>
                <a:spcPts val="125"/>
              </a:spcBef>
              <a:buChar char="•"/>
              <a:tabLst>
                <a:tab pos="116205" algn="l"/>
              </a:tabLst>
            </a:pP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Угловая</a:t>
            </a:r>
            <a:r>
              <a:rPr dirty="0" sz="900" spc="1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скорость</a:t>
            </a:r>
            <a:r>
              <a:rPr dirty="0" sz="900" spc="1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частицы: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269576" y="2669269"/>
            <a:ext cx="306705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93370" algn="l"/>
              </a:tabLst>
            </a:pPr>
            <a:r>
              <a:rPr dirty="0" u="sng" sz="900">
                <a:solidFill>
                  <a:srgbClr val="23373B"/>
                </a:solidFill>
                <a:uFill>
                  <a:solidFill>
                    <a:srgbClr val="23373B"/>
                  </a:solidFill>
                </a:uFill>
                <a:latin typeface="Trebuchet MS"/>
                <a:cs typeface="Trebuchet MS"/>
              </a:rPr>
              <a:t>	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549893" y="3019479"/>
            <a:ext cx="66040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-484">
                <a:solidFill>
                  <a:srgbClr val="23373B"/>
                </a:solidFill>
                <a:latin typeface="Georgia"/>
                <a:cs typeface="Georgia"/>
              </a:rPr>
              <a:t>𝑖</a:t>
            </a:r>
            <a:endParaRPr sz="750">
              <a:latin typeface="Georgia"/>
              <a:cs typeface="Georgi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461120" y="2941406"/>
            <a:ext cx="313690" cy="1968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-409">
                <a:solidFill>
                  <a:srgbClr val="23373B"/>
                </a:solidFill>
                <a:latin typeface="Georgia"/>
                <a:cs typeface="Georgia"/>
              </a:rPr>
              <a:t>𝑚</a:t>
            </a:r>
            <a:r>
              <a:rPr dirty="0" sz="1100" spc="420">
                <a:solidFill>
                  <a:srgbClr val="23373B"/>
                </a:solidFill>
                <a:latin typeface="Georgia"/>
                <a:cs typeface="Georgia"/>
              </a:rPr>
              <a:t> </a:t>
            </a:r>
            <a:r>
              <a:rPr dirty="0" sz="1100" spc="105">
                <a:solidFill>
                  <a:srgbClr val="23373B"/>
                </a:solidFill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803766" y="2844784"/>
            <a:ext cx="82550" cy="1968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-1105">
                <a:solidFill>
                  <a:srgbClr val="23373B"/>
                </a:solidFill>
                <a:latin typeface="Georgia"/>
                <a:cs typeface="Georgia"/>
              </a:rPr>
              <a:t>𝑣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872981" y="2922857"/>
            <a:ext cx="66040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-484">
                <a:solidFill>
                  <a:srgbClr val="23373B"/>
                </a:solidFill>
                <a:latin typeface="Georgia"/>
                <a:cs typeface="Georgia"/>
              </a:rPr>
              <a:t>𝑖</a:t>
            </a:r>
            <a:endParaRPr sz="750">
              <a:latin typeface="Georgia"/>
              <a:cs typeface="Georgia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2816466" y="3061144"/>
            <a:ext cx="118110" cy="0"/>
          </a:xfrm>
          <a:custGeom>
            <a:avLst/>
            <a:gdLst/>
            <a:ahLst/>
            <a:cxnLst/>
            <a:rect l="l" t="t" r="r" b="b"/>
            <a:pathLst>
              <a:path w="118110" h="0">
                <a:moveTo>
                  <a:pt x="0" y="0"/>
                </a:moveTo>
                <a:lnTo>
                  <a:pt x="117576" y="0"/>
                </a:lnTo>
              </a:path>
            </a:pathLst>
          </a:custGeom>
          <a:ln w="5715">
            <a:solidFill>
              <a:srgbClr val="2337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2806192" y="3039310"/>
            <a:ext cx="90170" cy="1968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-645">
                <a:solidFill>
                  <a:srgbClr val="23373B"/>
                </a:solidFill>
                <a:latin typeface="Georgia"/>
                <a:cs typeface="Georgia"/>
              </a:rPr>
              <a:t>𝜏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870555" y="3117383"/>
            <a:ext cx="66040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-484">
                <a:solidFill>
                  <a:srgbClr val="23373B"/>
                </a:solidFill>
                <a:latin typeface="Georgia"/>
                <a:cs typeface="Georgia"/>
              </a:rPr>
              <a:t>𝑖</a:t>
            </a:r>
            <a:endParaRPr sz="750">
              <a:latin typeface="Georgia"/>
              <a:cs typeface="Georg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976168" y="2941406"/>
            <a:ext cx="319405" cy="1968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155">
                <a:solidFill>
                  <a:srgbClr val="23373B"/>
                </a:solidFill>
                <a:latin typeface="Georgia"/>
                <a:cs typeface="Georgia"/>
              </a:rPr>
              <a:t>=</a:t>
            </a:r>
            <a:r>
              <a:rPr dirty="0" sz="1100" spc="45">
                <a:solidFill>
                  <a:srgbClr val="23373B"/>
                </a:solidFill>
                <a:latin typeface="Georgia"/>
                <a:cs typeface="Georgia"/>
              </a:rPr>
              <a:t> </a:t>
            </a:r>
            <a:r>
              <a:rPr dirty="0" baseline="2525" sz="1650" spc="494">
                <a:solidFill>
                  <a:srgbClr val="23373B"/>
                </a:solidFill>
                <a:latin typeface="Georgia"/>
                <a:cs typeface="Georgia"/>
              </a:rPr>
              <a:t>√</a:t>
            </a:r>
            <a:endParaRPr baseline="2525" sz="1650">
              <a:latin typeface="Georgia"/>
              <a:cs typeface="Georgi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3284766" y="2844784"/>
            <a:ext cx="276225" cy="1968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-95">
                <a:solidFill>
                  <a:srgbClr val="23373B"/>
                </a:solidFill>
                <a:latin typeface="Georgia"/>
                <a:cs typeface="Georgia"/>
              </a:rPr>
              <a:t>𝐺𝑀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3297466" y="3061144"/>
            <a:ext cx="250825" cy="0"/>
          </a:xfrm>
          <a:custGeom>
            <a:avLst/>
            <a:gdLst/>
            <a:ahLst/>
            <a:cxnLst/>
            <a:rect l="l" t="t" r="r" b="b"/>
            <a:pathLst>
              <a:path w="250825" h="0">
                <a:moveTo>
                  <a:pt x="0" y="0"/>
                </a:moveTo>
                <a:lnTo>
                  <a:pt x="250621" y="0"/>
                </a:lnTo>
              </a:path>
            </a:pathLst>
          </a:custGeom>
          <a:ln w="5715">
            <a:solidFill>
              <a:srgbClr val="2337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3344545" y="3043146"/>
            <a:ext cx="90170" cy="1968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-645">
                <a:solidFill>
                  <a:srgbClr val="23373B"/>
                </a:solidFill>
                <a:latin typeface="Georgia"/>
                <a:cs typeface="Georgia"/>
              </a:rPr>
              <a:t>𝜏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410762" y="3034859"/>
            <a:ext cx="82550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-50">
                <a:solidFill>
                  <a:srgbClr val="23373B"/>
                </a:solidFill>
                <a:latin typeface="Georgia"/>
                <a:cs typeface="Georgia"/>
              </a:rPr>
              <a:t>3</a:t>
            </a:r>
            <a:endParaRPr sz="750">
              <a:latin typeface="Georgia"/>
              <a:cs typeface="Georgi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3408908" y="3125930"/>
            <a:ext cx="66040" cy="145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750" spc="-484">
                <a:solidFill>
                  <a:srgbClr val="23373B"/>
                </a:solidFill>
                <a:latin typeface="Georgia"/>
                <a:cs typeface="Georgia"/>
              </a:rPr>
              <a:t>𝑖</a:t>
            </a:r>
            <a:endParaRPr sz="750">
              <a:latin typeface="Georgia"/>
              <a:cs typeface="Georgi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5485574" y="2997946"/>
            <a:ext cx="18605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20">
                <a:solidFill>
                  <a:srgbClr val="23373B"/>
                </a:solidFill>
                <a:latin typeface="Trebuchet MS"/>
                <a:cs typeface="Trebuchet MS"/>
              </a:rPr>
              <a:t>9/19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73491" y="1324220"/>
            <a:ext cx="2466975" cy="210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45">
                <a:solidFill>
                  <a:srgbClr val="23373B"/>
                </a:solidFill>
                <a:latin typeface="Lucida Sans Unicode"/>
                <a:cs typeface="Lucida Sans Unicode"/>
                <a:hlinkClick r:id="rId2" action="ppaction://hlinksldjump"/>
              </a:rPr>
              <a:t>Программная</a:t>
            </a:r>
            <a:r>
              <a:rPr dirty="0" sz="1200" spc="-25">
                <a:solidFill>
                  <a:srgbClr val="23373B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1200" spc="-30">
                <a:solidFill>
                  <a:srgbClr val="23373B"/>
                </a:solidFill>
                <a:latin typeface="Lucida Sans Unicode"/>
                <a:cs typeface="Lucida Sans Unicode"/>
                <a:hlinkClick r:id="rId2" action="ppaction://hlinksldjump"/>
              </a:rPr>
              <a:t>реализация</a:t>
            </a:r>
            <a:r>
              <a:rPr dirty="0" sz="1200" spc="-25">
                <a:solidFill>
                  <a:srgbClr val="23373B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1200" spc="-30">
                <a:solidFill>
                  <a:srgbClr val="23373B"/>
                </a:solidFill>
                <a:latin typeface="Lucida Sans Unicode"/>
                <a:cs typeface="Lucida Sans Unicode"/>
                <a:hlinkClick r:id="rId2" action="ppaction://hlinksldjump"/>
              </a:rPr>
              <a:t>на</a:t>
            </a:r>
            <a:r>
              <a:rPr dirty="0" sz="1200" spc="-25">
                <a:solidFill>
                  <a:srgbClr val="23373B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1200" spc="-10">
                <a:solidFill>
                  <a:srgbClr val="23373B"/>
                </a:solidFill>
                <a:latin typeface="Lucida Sans Unicode"/>
                <a:cs typeface="Lucida Sans Unicode"/>
                <a:hlinkClick r:id="rId2" action="ppaction://hlinksldjump"/>
              </a:rPr>
              <a:t>Julia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586191" y="1666360"/>
            <a:ext cx="2588260" cy="5080"/>
            <a:chOff x="1586191" y="1666360"/>
            <a:chExt cx="2588260" cy="5080"/>
          </a:xfrm>
        </p:grpSpPr>
        <p:sp>
          <p:nvSpPr>
            <p:cNvPr id="4" name="object 4" descr=""/>
            <p:cNvSpPr/>
            <p:nvPr/>
          </p:nvSpPr>
          <p:spPr>
            <a:xfrm>
              <a:off x="1586191" y="1666360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86191" y="1666360"/>
              <a:ext cx="1226185" cy="5080"/>
            </a:xfrm>
            <a:custGeom>
              <a:avLst/>
              <a:gdLst/>
              <a:ahLst/>
              <a:cxnLst/>
              <a:rect l="l" t="t" r="r" b="b"/>
              <a:pathLst>
                <a:path w="1226185" h="5080">
                  <a:moveTo>
                    <a:pt x="0" y="5060"/>
                  </a:moveTo>
                  <a:lnTo>
                    <a:pt x="0" y="0"/>
                  </a:lnTo>
                  <a:lnTo>
                    <a:pt x="1225708" y="0"/>
                  </a:lnTo>
                  <a:lnTo>
                    <a:pt x="122570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2059939" cy="179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Программная</a:t>
            </a:r>
            <a:r>
              <a:rPr dirty="0" spc="-15"/>
              <a:t> </a:t>
            </a:r>
            <a:r>
              <a:rPr dirty="0" spc="-20"/>
              <a:t>реализация</a:t>
            </a:r>
            <a:r>
              <a:rPr dirty="0" spc="-15"/>
              <a:t> </a:t>
            </a:r>
            <a:r>
              <a:rPr dirty="0" spc="-20"/>
              <a:t>на</a:t>
            </a:r>
            <a:r>
              <a:rPr dirty="0" spc="-15"/>
              <a:t> </a:t>
            </a:r>
            <a:r>
              <a:rPr dirty="0" spc="-10"/>
              <a:t>Julia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3032125" cy="5080"/>
            </a:xfrm>
            <a:custGeom>
              <a:avLst/>
              <a:gdLst/>
              <a:ahLst/>
              <a:cxnLst/>
              <a:rect l="l" t="t" r="r" b="b"/>
              <a:pathLst>
                <a:path w="3032125" h="5079">
                  <a:moveTo>
                    <a:pt x="0" y="5060"/>
                  </a:moveTo>
                  <a:lnTo>
                    <a:pt x="0" y="0"/>
                  </a:lnTo>
                  <a:lnTo>
                    <a:pt x="3031650" y="0"/>
                  </a:lnTo>
                  <a:lnTo>
                    <a:pt x="303165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19969" rIns="0" bIns="0" rtlCol="0" vert="horz">
            <a:spAutoFit/>
          </a:bodyPr>
          <a:lstStyle/>
          <a:p>
            <a:pPr marL="6350">
              <a:lnSpc>
                <a:spcPct val="100000"/>
              </a:lnSpc>
              <a:spcBef>
                <a:spcPts val="125"/>
              </a:spcBef>
            </a:pPr>
            <a:r>
              <a:rPr dirty="0"/>
              <a:t>Рассмотрим</a:t>
            </a:r>
            <a:r>
              <a:rPr dirty="0" spc="20"/>
              <a:t> </a:t>
            </a:r>
            <a:r>
              <a:rPr dirty="0"/>
              <a:t>два</a:t>
            </a:r>
            <a:r>
              <a:rPr dirty="0" spc="20"/>
              <a:t> </a:t>
            </a:r>
            <a:r>
              <a:rPr dirty="0" spc="-10"/>
              <a:t>подхода:</a:t>
            </a:r>
          </a:p>
          <a:p>
            <a:pPr marL="283210" marR="5080" indent="-103505">
              <a:lnSpc>
                <a:spcPct val="144300"/>
              </a:lnSpc>
              <a:spcBef>
                <a:spcPts val="780"/>
              </a:spcBef>
              <a:buChar char="•"/>
              <a:tabLst>
                <a:tab pos="283845" algn="l"/>
              </a:tabLst>
            </a:pPr>
            <a:r>
              <a:rPr dirty="0"/>
              <a:t>В</a:t>
            </a:r>
            <a:r>
              <a:rPr dirty="0" spc="45"/>
              <a:t> </a:t>
            </a:r>
            <a:r>
              <a:rPr dirty="0"/>
              <a:t>первом</a:t>
            </a:r>
            <a:r>
              <a:rPr dirty="0" spc="45"/>
              <a:t> </a:t>
            </a:r>
            <a:r>
              <a:rPr dirty="0"/>
              <a:t>(аналитическом)</a:t>
            </a:r>
            <a:r>
              <a:rPr dirty="0" spc="40"/>
              <a:t> </a:t>
            </a:r>
            <a:r>
              <a:rPr dirty="0"/>
              <a:t>подходе</a:t>
            </a:r>
            <a:r>
              <a:rPr dirty="0" spc="35"/>
              <a:t> </a:t>
            </a:r>
            <a:r>
              <a:rPr dirty="0"/>
              <a:t>частицы</a:t>
            </a:r>
            <a:r>
              <a:rPr dirty="0" spc="45"/>
              <a:t> </a:t>
            </a:r>
            <a:r>
              <a:rPr dirty="0" spc="-10"/>
              <a:t>движутся</a:t>
            </a:r>
            <a:r>
              <a:rPr dirty="0" spc="40"/>
              <a:t> </a:t>
            </a:r>
            <a:r>
              <a:rPr dirty="0"/>
              <a:t>по</a:t>
            </a:r>
            <a:r>
              <a:rPr dirty="0" spc="45"/>
              <a:t> </a:t>
            </a:r>
            <a:r>
              <a:rPr dirty="0"/>
              <a:t>идеально</a:t>
            </a:r>
            <a:r>
              <a:rPr dirty="0" spc="45"/>
              <a:t> </a:t>
            </a:r>
            <a:r>
              <a:rPr dirty="0"/>
              <a:t>круговым</a:t>
            </a:r>
            <a:r>
              <a:rPr dirty="0" spc="40"/>
              <a:t> </a:t>
            </a:r>
            <a:r>
              <a:rPr dirty="0"/>
              <a:t>орбитам</a:t>
            </a:r>
            <a:r>
              <a:rPr dirty="0" spc="45"/>
              <a:t> </a:t>
            </a:r>
            <a:r>
              <a:rPr dirty="0" spc="-50"/>
              <a:t>с </a:t>
            </a:r>
            <a:r>
              <a:rPr dirty="0" spc="10"/>
              <a:t>постоянной</a:t>
            </a:r>
            <a:r>
              <a:rPr dirty="0" spc="55"/>
              <a:t> </a:t>
            </a:r>
            <a:r>
              <a:rPr dirty="0" spc="10"/>
              <a:t>угловой</a:t>
            </a:r>
            <a:r>
              <a:rPr dirty="0" spc="55"/>
              <a:t> </a:t>
            </a:r>
            <a:r>
              <a:rPr dirty="0"/>
              <a:t>скоростью,</a:t>
            </a:r>
            <a:r>
              <a:rPr dirty="0" spc="60"/>
              <a:t> </a:t>
            </a:r>
            <a:r>
              <a:rPr dirty="0" spc="10"/>
              <a:t>вычисленной</a:t>
            </a:r>
            <a:r>
              <a:rPr dirty="0" spc="55"/>
              <a:t> </a:t>
            </a:r>
            <a:r>
              <a:rPr dirty="0" spc="10"/>
              <a:t>по</a:t>
            </a:r>
            <a:r>
              <a:rPr dirty="0" spc="60"/>
              <a:t> </a:t>
            </a:r>
            <a:r>
              <a:rPr dirty="0" spc="10"/>
              <a:t>формуле</a:t>
            </a:r>
            <a:r>
              <a:rPr dirty="0" spc="55"/>
              <a:t> </a:t>
            </a:r>
            <a:r>
              <a:rPr dirty="0" spc="10"/>
              <a:t>первой</a:t>
            </a:r>
            <a:r>
              <a:rPr dirty="0" spc="55"/>
              <a:t> </a:t>
            </a:r>
            <a:r>
              <a:rPr dirty="0" spc="-10"/>
              <a:t>космической скорости.</a:t>
            </a:r>
          </a:p>
          <a:p>
            <a:pPr marL="283210" marR="146050" indent="-103505">
              <a:lnSpc>
                <a:spcPct val="144300"/>
              </a:lnSpc>
              <a:buChar char="•"/>
              <a:tabLst>
                <a:tab pos="283845" algn="l"/>
              </a:tabLst>
            </a:pPr>
            <a:r>
              <a:rPr dirty="0" spc="10"/>
              <a:t>Во втором (численном) подходе</a:t>
            </a:r>
            <a:r>
              <a:rPr dirty="0" spc="15"/>
              <a:t> </a:t>
            </a:r>
            <a:r>
              <a:rPr dirty="0" spc="10"/>
              <a:t>решается </a:t>
            </a:r>
            <a:r>
              <a:rPr dirty="0"/>
              <a:t>система</a:t>
            </a:r>
            <a:r>
              <a:rPr dirty="0" spc="10"/>
              <a:t> дифференциальных</a:t>
            </a:r>
            <a:r>
              <a:rPr dirty="0" spc="15"/>
              <a:t> </a:t>
            </a:r>
            <a:r>
              <a:rPr dirty="0" spc="-10"/>
              <a:t>уравнений </a:t>
            </a:r>
            <a:r>
              <a:rPr dirty="0" spc="10"/>
              <a:t>второго</a:t>
            </a:r>
            <a:r>
              <a:rPr dirty="0" spc="40"/>
              <a:t> </a:t>
            </a:r>
            <a:r>
              <a:rPr dirty="0"/>
              <a:t>порядка,</a:t>
            </a:r>
            <a:r>
              <a:rPr dirty="0" spc="40"/>
              <a:t> </a:t>
            </a:r>
            <a:r>
              <a:rPr dirty="0" spc="10"/>
              <a:t>описывающая</a:t>
            </a:r>
            <a:r>
              <a:rPr dirty="0" spc="45"/>
              <a:t> </a:t>
            </a:r>
            <a:r>
              <a:rPr dirty="0" spc="10"/>
              <a:t>движение</a:t>
            </a:r>
            <a:r>
              <a:rPr dirty="0" spc="40"/>
              <a:t> </a:t>
            </a:r>
            <a:r>
              <a:rPr dirty="0" spc="10"/>
              <a:t>частиц</a:t>
            </a:r>
            <a:r>
              <a:rPr dirty="0" spc="45"/>
              <a:t> </a:t>
            </a:r>
            <a:r>
              <a:rPr dirty="0" spc="10"/>
              <a:t>под</a:t>
            </a:r>
            <a:r>
              <a:rPr dirty="0" spc="40"/>
              <a:t> </a:t>
            </a:r>
            <a:r>
              <a:rPr dirty="0" spc="10"/>
              <a:t>действием</a:t>
            </a:r>
            <a:r>
              <a:rPr dirty="0" spc="45"/>
              <a:t> </a:t>
            </a:r>
            <a:r>
              <a:rPr dirty="0" spc="10"/>
              <a:t>центральной</a:t>
            </a:r>
            <a:r>
              <a:rPr dirty="0" spc="40"/>
              <a:t> </a:t>
            </a:r>
            <a:r>
              <a:rPr dirty="0" spc="-20"/>
              <a:t>силы </a:t>
            </a:r>
            <a:r>
              <a:rPr dirty="0"/>
              <a:t>притяжения,</a:t>
            </a:r>
            <a:r>
              <a:rPr dirty="0" spc="65"/>
              <a:t> </a:t>
            </a:r>
            <a:r>
              <a:rPr dirty="0"/>
              <a:t>что</a:t>
            </a:r>
            <a:r>
              <a:rPr dirty="0" spc="70"/>
              <a:t> </a:t>
            </a:r>
            <a:r>
              <a:rPr dirty="0"/>
              <a:t>позволяет</a:t>
            </a:r>
            <a:r>
              <a:rPr dirty="0" spc="70"/>
              <a:t> </a:t>
            </a:r>
            <a:r>
              <a:rPr dirty="0"/>
              <a:t>учитывать</a:t>
            </a:r>
            <a:r>
              <a:rPr dirty="0" spc="70"/>
              <a:t> </a:t>
            </a:r>
            <a:r>
              <a:rPr dirty="0"/>
              <a:t>более</a:t>
            </a:r>
            <a:r>
              <a:rPr dirty="0" spc="70"/>
              <a:t> </a:t>
            </a:r>
            <a:r>
              <a:rPr dirty="0"/>
              <a:t>общие</a:t>
            </a:r>
            <a:r>
              <a:rPr dirty="0" spc="70"/>
              <a:t> </a:t>
            </a:r>
            <a:r>
              <a:rPr dirty="0"/>
              <a:t>случаи</a:t>
            </a:r>
            <a:r>
              <a:rPr dirty="0" spc="70"/>
              <a:t> </a:t>
            </a:r>
            <a:r>
              <a:rPr dirty="0"/>
              <a:t>и</a:t>
            </a:r>
            <a:r>
              <a:rPr dirty="0" spc="70"/>
              <a:t> </a:t>
            </a:r>
            <a:r>
              <a:rPr dirty="0"/>
              <a:t>получать</a:t>
            </a:r>
            <a:r>
              <a:rPr dirty="0" spc="70"/>
              <a:t> </a:t>
            </a:r>
            <a:r>
              <a:rPr dirty="0" spc="-10"/>
              <a:t>траектории </a:t>
            </a:r>
            <a:r>
              <a:rPr dirty="0"/>
              <a:t>численным</a:t>
            </a:r>
            <a:r>
              <a:rPr dirty="0" spc="170"/>
              <a:t> </a:t>
            </a:r>
            <a:r>
              <a:rPr dirty="0" spc="-10"/>
              <a:t>интегрированием.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5443893" y="2997946"/>
            <a:ext cx="22796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10">
                <a:solidFill>
                  <a:srgbClr val="23373B"/>
                </a:solidFill>
                <a:latin typeface="Trebuchet MS"/>
                <a:cs typeface="Trebuchet MS"/>
              </a:rPr>
              <a:t>10/19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671195" cy="179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Часть</a:t>
            </a:r>
            <a:r>
              <a:rPr dirty="0" spc="-35"/>
              <a:t> </a:t>
            </a:r>
            <a:r>
              <a:rPr dirty="0" spc="-30"/>
              <a:t>кода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3335020" cy="5080"/>
            </a:xfrm>
            <a:custGeom>
              <a:avLst/>
              <a:gdLst/>
              <a:ahLst/>
              <a:cxnLst/>
              <a:rect l="l" t="t" r="r" b="b"/>
              <a:pathLst>
                <a:path w="3335020" h="5079">
                  <a:moveTo>
                    <a:pt x="0" y="5060"/>
                  </a:moveTo>
                  <a:lnTo>
                    <a:pt x="0" y="0"/>
                  </a:lnTo>
                  <a:lnTo>
                    <a:pt x="3334788" y="0"/>
                  </a:lnTo>
                  <a:lnTo>
                    <a:pt x="333478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460828"/>
            <a:ext cx="4997450" cy="2343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using</a:t>
            </a:r>
            <a:r>
              <a:rPr dirty="0" sz="900" spc="12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Plots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44300"/>
              </a:lnSpc>
              <a:spcBef>
                <a:spcPts val="780"/>
              </a:spcBef>
            </a:pP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function</a:t>
            </a:r>
            <a:r>
              <a:rPr dirty="0" sz="900" spc="3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simulate_particles(N::Int,</a:t>
            </a:r>
            <a:r>
              <a:rPr dirty="0" sz="900" spc="4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373B"/>
                </a:solidFill>
                <a:latin typeface="Trebuchet MS"/>
                <a:cs typeface="Trebuchet MS"/>
              </a:rPr>
              <a:t>time_steps::Int,</a:t>
            </a:r>
            <a:r>
              <a:rPr dirty="0" sz="900" spc="3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40">
                <a:solidFill>
                  <a:srgbClr val="23373B"/>
                </a:solidFill>
                <a:latin typeface="Trebuchet MS"/>
                <a:cs typeface="Trebuchet MS"/>
              </a:rPr>
              <a:t>dt::Float64,</a:t>
            </a:r>
            <a:r>
              <a:rPr dirty="0" sz="900" spc="4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central_mass::Float64)</a:t>
            </a:r>
            <a:r>
              <a:rPr dirty="0" sz="900" spc="3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positions</a:t>
            </a:r>
            <a:r>
              <a:rPr dirty="0" sz="900" spc="4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373B"/>
                </a:solidFill>
                <a:latin typeface="Trebuchet MS"/>
                <a:cs typeface="Trebuchet MS"/>
              </a:rPr>
              <a:t>=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zeros(Float64,</a:t>
            </a:r>
            <a:r>
              <a:rPr dirty="0" sz="900" spc="-5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373B"/>
                </a:solidFill>
                <a:latin typeface="Trebuchet MS"/>
                <a:cs typeface="Trebuchet MS"/>
              </a:rPr>
              <a:t>N,</a:t>
            </a:r>
            <a:r>
              <a:rPr dirty="0" sz="900" spc="-2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373B"/>
                </a:solidFill>
                <a:latin typeface="Trebuchet MS"/>
                <a:cs typeface="Trebuchet MS"/>
              </a:rPr>
              <a:t>2)</a:t>
            </a:r>
            <a:r>
              <a:rPr dirty="0" sz="900" spc="-3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velocities</a:t>
            </a:r>
            <a:r>
              <a:rPr dirty="0" sz="900" spc="-3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=</a:t>
            </a:r>
            <a:r>
              <a:rPr dirty="0" sz="900" spc="-3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zeros(Float64,</a:t>
            </a:r>
            <a:r>
              <a:rPr dirty="0" sz="900" spc="-3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45">
                <a:solidFill>
                  <a:srgbClr val="23373B"/>
                </a:solidFill>
                <a:latin typeface="Trebuchet MS"/>
                <a:cs typeface="Trebuchet MS"/>
              </a:rPr>
              <a:t>N,</a:t>
            </a:r>
            <a:r>
              <a:rPr dirty="0" sz="900" spc="-25">
                <a:solidFill>
                  <a:srgbClr val="23373B"/>
                </a:solidFill>
                <a:latin typeface="Trebuchet MS"/>
                <a:cs typeface="Trebuchet MS"/>
              </a:rPr>
              <a:t> 2)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23373B"/>
                </a:solidFill>
                <a:latin typeface="Courier New"/>
                <a:cs typeface="Courier New"/>
              </a:rPr>
              <a:t>for</a:t>
            </a:r>
            <a:r>
              <a:rPr dirty="0" sz="900" spc="30">
                <a:solidFill>
                  <a:srgbClr val="23373B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3373B"/>
                </a:solidFill>
                <a:latin typeface="Courier New"/>
                <a:cs typeface="Courier New"/>
              </a:rPr>
              <a:t>i</a:t>
            </a:r>
            <a:r>
              <a:rPr dirty="0" sz="900" spc="30">
                <a:solidFill>
                  <a:srgbClr val="23373B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3373B"/>
                </a:solidFill>
                <a:latin typeface="Courier New"/>
                <a:cs typeface="Courier New"/>
              </a:rPr>
              <a:t>in</a:t>
            </a:r>
            <a:r>
              <a:rPr dirty="0" sz="900" spc="30">
                <a:solidFill>
                  <a:srgbClr val="23373B"/>
                </a:solidFill>
                <a:latin typeface="Courier New"/>
                <a:cs typeface="Courier New"/>
              </a:rPr>
              <a:t> </a:t>
            </a:r>
            <a:r>
              <a:rPr dirty="0" sz="900" spc="-25">
                <a:solidFill>
                  <a:srgbClr val="23373B"/>
                </a:solidFill>
                <a:latin typeface="Courier New"/>
                <a:cs typeface="Courier New"/>
              </a:rPr>
              <a:t>1:N</a:t>
            </a:r>
            <a:endParaRPr sz="900">
              <a:latin typeface="Courier New"/>
              <a:cs typeface="Courier New"/>
            </a:endParaRPr>
          </a:p>
          <a:p>
            <a:pPr marL="292735">
              <a:lnSpc>
                <a:spcPct val="100000"/>
              </a:lnSpc>
              <a:spcBef>
                <a:spcPts val="480"/>
              </a:spcBef>
            </a:pPr>
            <a:r>
              <a:rPr dirty="0" sz="900">
                <a:solidFill>
                  <a:srgbClr val="23373B"/>
                </a:solidFill>
                <a:latin typeface="Courier New"/>
                <a:cs typeface="Courier New"/>
              </a:rPr>
              <a:t>r</a:t>
            </a:r>
            <a:r>
              <a:rPr dirty="0" sz="900" spc="25">
                <a:solidFill>
                  <a:srgbClr val="23373B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3373B"/>
                </a:solidFill>
                <a:latin typeface="Courier New"/>
                <a:cs typeface="Courier New"/>
              </a:rPr>
              <a:t>=</a:t>
            </a:r>
            <a:r>
              <a:rPr dirty="0" sz="900" spc="30">
                <a:solidFill>
                  <a:srgbClr val="23373B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3373B"/>
                </a:solidFill>
                <a:latin typeface="Courier New"/>
                <a:cs typeface="Courier New"/>
              </a:rPr>
              <a:t>10.0</a:t>
            </a:r>
            <a:r>
              <a:rPr dirty="0" sz="900" spc="30">
                <a:solidFill>
                  <a:srgbClr val="23373B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3373B"/>
                </a:solidFill>
                <a:latin typeface="Courier New"/>
                <a:cs typeface="Courier New"/>
              </a:rPr>
              <a:t>*</a:t>
            </a:r>
            <a:r>
              <a:rPr dirty="0" sz="900" spc="30">
                <a:solidFill>
                  <a:srgbClr val="23373B"/>
                </a:solidFill>
                <a:latin typeface="Courier New"/>
                <a:cs typeface="Courier New"/>
              </a:rPr>
              <a:t> </a:t>
            </a:r>
            <a:r>
              <a:rPr dirty="0" sz="900" spc="-50">
                <a:solidFill>
                  <a:srgbClr val="23373B"/>
                </a:solidFill>
                <a:latin typeface="Courier New"/>
                <a:cs typeface="Courier New"/>
              </a:rPr>
              <a:t>i</a:t>
            </a:r>
            <a:endParaRPr sz="900">
              <a:latin typeface="Courier New"/>
              <a:cs typeface="Courier New"/>
            </a:endParaRPr>
          </a:p>
          <a:p>
            <a:pPr marL="292735" marR="2875280">
              <a:lnSpc>
                <a:spcPct val="144300"/>
              </a:lnSpc>
            </a:pPr>
            <a:r>
              <a:rPr dirty="0" sz="900">
                <a:solidFill>
                  <a:srgbClr val="23373B"/>
                </a:solidFill>
                <a:latin typeface="Courier New"/>
                <a:cs typeface="Courier New"/>
              </a:rPr>
              <a:t>v</a:t>
            </a:r>
            <a:r>
              <a:rPr dirty="0" sz="900" spc="60">
                <a:solidFill>
                  <a:srgbClr val="23373B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3373B"/>
                </a:solidFill>
                <a:latin typeface="Courier New"/>
                <a:cs typeface="Courier New"/>
              </a:rPr>
              <a:t>=</a:t>
            </a:r>
            <a:r>
              <a:rPr dirty="0" sz="900" spc="65">
                <a:solidFill>
                  <a:srgbClr val="23373B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3373B"/>
                </a:solidFill>
                <a:latin typeface="Courier New"/>
                <a:cs typeface="Courier New"/>
              </a:rPr>
              <a:t>sqrt(central_mass</a:t>
            </a:r>
            <a:r>
              <a:rPr dirty="0" sz="900" spc="65">
                <a:solidFill>
                  <a:srgbClr val="23373B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3373B"/>
                </a:solidFill>
                <a:latin typeface="Courier New"/>
                <a:cs typeface="Courier New"/>
              </a:rPr>
              <a:t>/</a:t>
            </a:r>
            <a:r>
              <a:rPr dirty="0" sz="900" spc="65">
                <a:solidFill>
                  <a:srgbClr val="23373B"/>
                </a:solidFill>
                <a:latin typeface="Courier New"/>
                <a:cs typeface="Courier New"/>
              </a:rPr>
              <a:t> </a:t>
            </a:r>
            <a:r>
              <a:rPr dirty="0" sz="900" spc="-25">
                <a:solidFill>
                  <a:srgbClr val="23373B"/>
                </a:solidFill>
                <a:latin typeface="Courier New"/>
                <a:cs typeface="Courier New"/>
              </a:rPr>
              <a:t>r) </a:t>
            </a:r>
            <a:r>
              <a:rPr dirty="0" sz="900">
                <a:solidFill>
                  <a:srgbClr val="23373B"/>
                </a:solidFill>
                <a:latin typeface="Courier New"/>
                <a:cs typeface="Courier New"/>
              </a:rPr>
              <a:t>positions[i,</a:t>
            </a:r>
            <a:r>
              <a:rPr dirty="0" sz="900" spc="55">
                <a:solidFill>
                  <a:srgbClr val="23373B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3373B"/>
                </a:solidFill>
                <a:latin typeface="Courier New"/>
                <a:cs typeface="Courier New"/>
              </a:rPr>
              <a:t>:]</a:t>
            </a:r>
            <a:r>
              <a:rPr dirty="0" sz="900" spc="60">
                <a:solidFill>
                  <a:srgbClr val="23373B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3373B"/>
                </a:solidFill>
                <a:latin typeface="Courier New"/>
                <a:cs typeface="Courier New"/>
              </a:rPr>
              <a:t>=</a:t>
            </a:r>
            <a:r>
              <a:rPr dirty="0" sz="900" spc="60">
                <a:solidFill>
                  <a:srgbClr val="23373B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3373B"/>
                </a:solidFill>
                <a:latin typeface="Courier New"/>
                <a:cs typeface="Courier New"/>
              </a:rPr>
              <a:t>[r,</a:t>
            </a:r>
            <a:r>
              <a:rPr dirty="0" sz="900" spc="55">
                <a:solidFill>
                  <a:srgbClr val="23373B"/>
                </a:solidFill>
                <a:latin typeface="Courier New"/>
                <a:cs typeface="Courier New"/>
              </a:rPr>
              <a:t> </a:t>
            </a:r>
            <a:r>
              <a:rPr dirty="0" sz="900" spc="-20">
                <a:solidFill>
                  <a:srgbClr val="23373B"/>
                </a:solidFill>
                <a:latin typeface="Courier New"/>
                <a:cs typeface="Courier New"/>
              </a:rPr>
              <a:t>0.0]</a:t>
            </a:r>
            <a:endParaRPr sz="900">
              <a:latin typeface="Courier New"/>
              <a:cs typeface="Courier New"/>
            </a:endParaRPr>
          </a:p>
          <a:p>
            <a:pPr marL="292735">
              <a:lnSpc>
                <a:spcPct val="100000"/>
              </a:lnSpc>
              <a:spcBef>
                <a:spcPts val="475"/>
              </a:spcBef>
            </a:pPr>
            <a:r>
              <a:rPr dirty="0" sz="900">
                <a:solidFill>
                  <a:srgbClr val="23373B"/>
                </a:solidFill>
                <a:latin typeface="Courier New"/>
                <a:cs typeface="Courier New"/>
              </a:rPr>
              <a:t>velocities[i,</a:t>
            </a:r>
            <a:r>
              <a:rPr dirty="0" sz="900" spc="65">
                <a:solidFill>
                  <a:srgbClr val="23373B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3373B"/>
                </a:solidFill>
                <a:latin typeface="Courier New"/>
                <a:cs typeface="Courier New"/>
              </a:rPr>
              <a:t>:]</a:t>
            </a:r>
            <a:r>
              <a:rPr dirty="0" sz="900" spc="65">
                <a:solidFill>
                  <a:srgbClr val="23373B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3373B"/>
                </a:solidFill>
                <a:latin typeface="Courier New"/>
                <a:cs typeface="Courier New"/>
              </a:rPr>
              <a:t>=</a:t>
            </a:r>
            <a:r>
              <a:rPr dirty="0" sz="900" spc="65">
                <a:solidFill>
                  <a:srgbClr val="23373B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3373B"/>
                </a:solidFill>
                <a:latin typeface="Courier New"/>
                <a:cs typeface="Courier New"/>
              </a:rPr>
              <a:t>[0.0,</a:t>
            </a:r>
            <a:r>
              <a:rPr dirty="0" sz="900" spc="70">
                <a:solidFill>
                  <a:srgbClr val="23373B"/>
                </a:solidFill>
                <a:latin typeface="Courier New"/>
                <a:cs typeface="Courier New"/>
              </a:rPr>
              <a:t> </a:t>
            </a:r>
            <a:r>
              <a:rPr dirty="0" sz="900" spc="-25">
                <a:solidFill>
                  <a:srgbClr val="23373B"/>
                </a:solidFill>
                <a:latin typeface="Courier New"/>
                <a:cs typeface="Courier New"/>
              </a:rPr>
              <a:t>v]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900" spc="-25">
                <a:solidFill>
                  <a:srgbClr val="23373B"/>
                </a:solidFill>
                <a:latin typeface="Courier New"/>
                <a:cs typeface="Courier New"/>
              </a:rPr>
              <a:t>end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23373B"/>
                </a:solidFill>
                <a:latin typeface="Courier New"/>
                <a:cs typeface="Courier New"/>
              </a:rPr>
              <a:t>trajectory</a:t>
            </a:r>
            <a:r>
              <a:rPr dirty="0" sz="900" spc="90">
                <a:solidFill>
                  <a:srgbClr val="23373B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3373B"/>
                </a:solidFill>
                <a:latin typeface="Courier New"/>
                <a:cs typeface="Courier New"/>
              </a:rPr>
              <a:t>=</a:t>
            </a:r>
            <a:r>
              <a:rPr dirty="0" sz="900" spc="90">
                <a:solidFill>
                  <a:srgbClr val="23373B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3373B"/>
                </a:solidFill>
                <a:latin typeface="Courier New"/>
                <a:cs typeface="Courier New"/>
              </a:rPr>
              <a:t>zeros(Float64,</a:t>
            </a:r>
            <a:r>
              <a:rPr dirty="0" sz="900" spc="95">
                <a:solidFill>
                  <a:srgbClr val="23373B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3373B"/>
                </a:solidFill>
                <a:latin typeface="Courier New"/>
                <a:cs typeface="Courier New"/>
              </a:rPr>
              <a:t>time_steps,</a:t>
            </a:r>
            <a:r>
              <a:rPr dirty="0" sz="900" spc="90">
                <a:solidFill>
                  <a:srgbClr val="23373B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3373B"/>
                </a:solidFill>
                <a:latin typeface="Courier New"/>
                <a:cs typeface="Courier New"/>
              </a:rPr>
              <a:t>N,</a:t>
            </a:r>
            <a:r>
              <a:rPr dirty="0" sz="900" spc="90">
                <a:solidFill>
                  <a:srgbClr val="23373B"/>
                </a:solidFill>
                <a:latin typeface="Courier New"/>
                <a:cs typeface="Courier New"/>
              </a:rPr>
              <a:t> </a:t>
            </a:r>
            <a:r>
              <a:rPr dirty="0" sz="900" spc="-25">
                <a:solidFill>
                  <a:srgbClr val="23373B"/>
                </a:solidFill>
                <a:latin typeface="Courier New"/>
                <a:cs typeface="Courier New"/>
              </a:rPr>
              <a:t>2)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47294" y="3034221"/>
            <a:ext cx="1496695" cy="1657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>
                <a:solidFill>
                  <a:srgbClr val="23373B"/>
                </a:solidFill>
                <a:latin typeface="Courier New"/>
                <a:cs typeface="Courier New"/>
              </a:rPr>
              <a:t>for</a:t>
            </a:r>
            <a:r>
              <a:rPr dirty="0" sz="900" spc="30">
                <a:solidFill>
                  <a:srgbClr val="23373B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3373B"/>
                </a:solidFill>
                <a:latin typeface="Courier New"/>
                <a:cs typeface="Courier New"/>
              </a:rPr>
              <a:t>t</a:t>
            </a:r>
            <a:r>
              <a:rPr dirty="0" sz="900" spc="30">
                <a:solidFill>
                  <a:srgbClr val="23373B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23373B"/>
                </a:solidFill>
                <a:latin typeface="Courier New"/>
                <a:cs typeface="Courier New"/>
              </a:rPr>
              <a:t>in</a:t>
            </a:r>
            <a:r>
              <a:rPr dirty="0" sz="900" spc="30">
                <a:solidFill>
                  <a:srgbClr val="23373B"/>
                </a:solidFill>
                <a:latin typeface="Courier New"/>
                <a:cs typeface="Courier New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Courier New"/>
                <a:cs typeface="Courier New"/>
              </a:rPr>
              <a:t>1:time_steps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456694" y="2997946"/>
            <a:ext cx="215265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35">
                <a:solidFill>
                  <a:srgbClr val="23373B"/>
                </a:solidFill>
                <a:latin typeface="Trebuchet MS"/>
                <a:cs typeface="Trebuchet MS"/>
              </a:rPr>
              <a:t>11/19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1115060" cy="179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Вторая</a:t>
            </a:r>
            <a:r>
              <a:rPr dirty="0" spc="-45"/>
              <a:t> </a:t>
            </a:r>
            <a:r>
              <a:rPr dirty="0" spc="-10"/>
              <a:t>часть</a:t>
            </a:r>
            <a:r>
              <a:rPr dirty="0" spc="-40"/>
              <a:t> </a:t>
            </a:r>
            <a:r>
              <a:rPr dirty="0" spc="-30"/>
              <a:t>кода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3638550" cy="5080"/>
            </a:xfrm>
            <a:custGeom>
              <a:avLst/>
              <a:gdLst/>
              <a:ahLst/>
              <a:cxnLst/>
              <a:rect l="l" t="t" r="r" b="b"/>
              <a:pathLst>
                <a:path w="3638550" h="5079">
                  <a:moveTo>
                    <a:pt x="0" y="5060"/>
                  </a:moveTo>
                  <a:lnTo>
                    <a:pt x="0" y="0"/>
                  </a:lnTo>
                  <a:lnTo>
                    <a:pt x="3637927" y="0"/>
                  </a:lnTo>
                  <a:lnTo>
                    <a:pt x="363792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34238" y="940730"/>
            <a:ext cx="5086350" cy="1410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2700">
              <a:lnSpc>
                <a:spcPct val="144300"/>
              </a:lnSpc>
              <a:spcBef>
                <a:spcPts val="95"/>
              </a:spcBef>
            </a:pP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using</a:t>
            </a:r>
            <a:r>
              <a:rPr dirty="0" sz="900" spc="2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Plots</a:t>
            </a:r>
            <a:r>
              <a:rPr dirty="0" sz="900" spc="2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function</a:t>
            </a:r>
            <a:r>
              <a:rPr dirty="0" sz="900" spc="2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373B"/>
                </a:solidFill>
                <a:latin typeface="Trebuchet MS"/>
                <a:cs typeface="Trebuchet MS"/>
              </a:rPr>
              <a:t>plot_trajectory(trajectory)</a:t>
            </a:r>
            <a:r>
              <a:rPr dirty="0" sz="900" spc="2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373B"/>
                </a:solidFill>
                <a:latin typeface="Trebuchet MS"/>
                <a:cs typeface="Trebuchet MS"/>
              </a:rPr>
              <a:t>time_steps,</a:t>
            </a:r>
            <a:r>
              <a:rPr dirty="0" sz="900" spc="2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55">
                <a:solidFill>
                  <a:srgbClr val="23373B"/>
                </a:solidFill>
                <a:latin typeface="Trebuchet MS"/>
                <a:cs typeface="Trebuchet MS"/>
              </a:rPr>
              <a:t>N,</a:t>
            </a:r>
            <a:r>
              <a:rPr dirty="0" sz="900" spc="2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_</a:t>
            </a:r>
            <a:r>
              <a:rPr dirty="0" sz="900" spc="2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=</a:t>
            </a:r>
            <a:r>
              <a:rPr dirty="0" sz="900" spc="2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30">
                <a:solidFill>
                  <a:srgbClr val="23373B"/>
                </a:solidFill>
                <a:latin typeface="Trebuchet MS"/>
                <a:cs typeface="Trebuchet MS"/>
              </a:rPr>
              <a:t>size(trajectory)</a:t>
            </a:r>
            <a:r>
              <a:rPr dirty="0" sz="900" spc="2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anim</a:t>
            </a:r>
            <a:r>
              <a:rPr dirty="0" sz="900" spc="2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=</a:t>
            </a:r>
            <a:r>
              <a:rPr dirty="0" sz="900" spc="2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(</a:t>
            </a:r>
            <a:r>
              <a:rPr dirty="0" sz="900" spc="-10">
                <a:solidFill>
                  <a:srgbClr val="23373B"/>
                </a:solidFill>
                <a:latin typeface="Lucida Sans Unicode"/>
                <a:cs typeface="Lucida Sans Unicode"/>
              </a:rPr>
              <a:t>animate?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)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for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t</a:t>
            </a:r>
            <a:r>
              <a:rPr dirty="0" sz="900" spc="-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in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373B"/>
                </a:solidFill>
                <a:latin typeface="Trebuchet MS"/>
                <a:cs typeface="Trebuchet MS"/>
              </a:rPr>
              <a:t>1:time_steps</a:t>
            </a:r>
            <a:r>
              <a:rPr dirty="0" sz="900" spc="-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x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=</a:t>
            </a:r>
            <a:r>
              <a:rPr dirty="0" sz="900" spc="-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373B"/>
                </a:solidFill>
                <a:latin typeface="Trebuchet MS"/>
                <a:cs typeface="Trebuchet MS"/>
              </a:rPr>
              <a:t>trajectory[t,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45">
                <a:solidFill>
                  <a:srgbClr val="23373B"/>
                </a:solidFill>
                <a:latin typeface="Trebuchet MS"/>
                <a:cs typeface="Trebuchet MS"/>
              </a:rPr>
              <a:t>:,</a:t>
            </a:r>
            <a:r>
              <a:rPr dirty="0" sz="900" spc="-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70">
                <a:solidFill>
                  <a:srgbClr val="23373B"/>
                </a:solidFill>
                <a:latin typeface="Trebuchet MS"/>
                <a:cs typeface="Trebuchet MS"/>
              </a:rPr>
              <a:t>1]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y</a:t>
            </a:r>
            <a:r>
              <a:rPr dirty="0" sz="900" spc="-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=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35">
                <a:solidFill>
                  <a:srgbClr val="23373B"/>
                </a:solidFill>
                <a:latin typeface="Trebuchet MS"/>
                <a:cs typeface="Trebuchet MS"/>
              </a:rPr>
              <a:t>trajectory[t,</a:t>
            </a:r>
            <a:r>
              <a:rPr dirty="0" sz="900" spc="-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45">
                <a:solidFill>
                  <a:srgbClr val="23373B"/>
                </a:solidFill>
                <a:latin typeface="Trebuchet MS"/>
                <a:cs typeface="Trebuchet MS"/>
              </a:rPr>
              <a:t>:,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373B"/>
                </a:solidFill>
                <a:latin typeface="Trebuchet MS"/>
                <a:cs typeface="Trebuchet MS"/>
              </a:rPr>
              <a:t>2]</a:t>
            </a:r>
            <a:r>
              <a:rPr dirty="0" sz="900" spc="-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373B"/>
                </a:solidFill>
                <a:latin typeface="Trebuchet MS"/>
                <a:cs typeface="Trebuchet MS"/>
              </a:rPr>
              <a:t>scatter(x,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5">
                <a:solidFill>
                  <a:srgbClr val="23373B"/>
                </a:solidFill>
                <a:latin typeface="Trebuchet MS"/>
                <a:cs typeface="Trebuchet MS"/>
              </a:rPr>
              <a:t>y,</a:t>
            </a:r>
            <a:r>
              <a:rPr dirty="0" sz="900" spc="-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xlims=(-</a:t>
            </a:r>
            <a:r>
              <a:rPr dirty="0" sz="900" spc="-20">
                <a:solidFill>
                  <a:srgbClr val="23373B"/>
                </a:solidFill>
                <a:latin typeface="Trebuchet MS"/>
                <a:cs typeface="Trebuchet MS"/>
              </a:rPr>
              <a:t>500,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 500),</a:t>
            </a:r>
            <a:r>
              <a:rPr dirty="0" sz="900" spc="50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ylims=(-</a:t>
            </a:r>
            <a:r>
              <a:rPr dirty="0" sz="900" spc="-20">
                <a:solidFill>
                  <a:srgbClr val="23373B"/>
                </a:solidFill>
                <a:latin typeface="Trebuchet MS"/>
                <a:cs typeface="Trebuchet MS"/>
              </a:rPr>
              <a:t>500,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373B"/>
                </a:solidFill>
                <a:latin typeface="Trebuchet MS"/>
                <a:cs typeface="Trebuchet MS"/>
              </a:rPr>
              <a:t>500),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aspect_ratio=:equal,</a:t>
            </a:r>
            <a:r>
              <a:rPr dirty="0" sz="900" spc="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legend=false, </a:t>
            </a:r>
            <a:r>
              <a:rPr dirty="0" sz="900" spc="-25">
                <a:solidFill>
                  <a:srgbClr val="23373B"/>
                </a:solidFill>
                <a:latin typeface="Trebuchet MS"/>
                <a:cs typeface="Trebuchet MS"/>
              </a:rPr>
              <a:t>title=“Particle</a:t>
            </a:r>
            <a:r>
              <a:rPr dirty="0" sz="900" spc="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373B"/>
                </a:solidFill>
                <a:latin typeface="Trebuchet MS"/>
                <a:cs typeface="Trebuchet MS"/>
              </a:rPr>
              <a:t>Orbits”)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 end</a:t>
            </a:r>
            <a:r>
              <a:rPr dirty="0" sz="900" spc="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gif(anim, </a:t>
            </a:r>
            <a:r>
              <a:rPr dirty="0" sz="900" spc="-35">
                <a:solidFill>
                  <a:srgbClr val="23373B"/>
                </a:solidFill>
                <a:latin typeface="Trebuchet MS"/>
                <a:cs typeface="Trebuchet MS"/>
              </a:rPr>
              <a:t>“particle_orbits.gif”,</a:t>
            </a:r>
            <a:r>
              <a:rPr dirty="0" sz="900" spc="3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fps=30)</a:t>
            </a:r>
            <a:r>
              <a:rPr dirty="0" sz="900" spc="3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25">
                <a:solidFill>
                  <a:srgbClr val="23373B"/>
                </a:solidFill>
                <a:latin typeface="Trebuchet MS"/>
                <a:cs typeface="Trebuchet MS"/>
              </a:rPr>
              <a:t>end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90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</a:pP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N = </a:t>
            </a:r>
            <a:r>
              <a:rPr dirty="0" sz="900" spc="-20">
                <a:solidFill>
                  <a:srgbClr val="23373B"/>
                </a:solidFill>
                <a:latin typeface="Trebuchet MS"/>
                <a:cs typeface="Trebuchet MS"/>
              </a:rPr>
              <a:t>10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 time_steps =</a:t>
            </a:r>
            <a:r>
              <a:rPr dirty="0" sz="900" spc="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500 dt = </a:t>
            </a:r>
            <a:r>
              <a:rPr dirty="0" sz="900" spc="-60">
                <a:solidFill>
                  <a:srgbClr val="23373B"/>
                </a:solidFill>
                <a:latin typeface="Trebuchet MS"/>
                <a:cs typeface="Trebuchet MS"/>
              </a:rPr>
              <a:t>0.01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 central_mass</a:t>
            </a:r>
            <a:r>
              <a:rPr dirty="0" sz="900" spc="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=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1000.0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90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</a:pPr>
            <a:r>
              <a:rPr dirty="0" sz="900" spc="-20">
                <a:solidFill>
                  <a:srgbClr val="23373B"/>
                </a:solidFill>
                <a:latin typeface="Trebuchet MS"/>
                <a:cs typeface="Trebuchet MS"/>
              </a:rPr>
              <a:t>trajectory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 = simulate_particles(N,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time_steps,</a:t>
            </a:r>
            <a:r>
              <a:rPr dirty="0" sz="900" spc="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50">
                <a:solidFill>
                  <a:srgbClr val="23373B"/>
                </a:solidFill>
                <a:latin typeface="Trebuchet MS"/>
                <a:cs typeface="Trebuchet MS"/>
              </a:rPr>
              <a:t>dt,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 central_mass)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plot_trajectory(trajectory)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9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dirty="0" spc="-25"/>
              <a:t>12</a:t>
            </a:r>
            <a:r>
              <a:rPr dirty="0" spc="-25"/>
              <a:t>/19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73491" y="1317235"/>
            <a:ext cx="1311275" cy="210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25">
                <a:solidFill>
                  <a:srgbClr val="23373B"/>
                </a:solidFill>
                <a:latin typeface="Lucida Sans Unicode"/>
                <a:cs typeface="Lucida Sans Unicode"/>
                <a:hlinkClick r:id="rId2" action="ppaction://hlinksldjump"/>
              </a:rPr>
              <a:t>Выполнение</a:t>
            </a:r>
            <a:r>
              <a:rPr dirty="0" sz="1200" spc="-30">
                <a:solidFill>
                  <a:srgbClr val="23373B"/>
                </a:solidFill>
                <a:latin typeface="Lucida Sans Unicode"/>
                <a:cs typeface="Lucida Sans Unicode"/>
                <a:hlinkClick r:id="rId2" action="ppaction://hlinksldjump"/>
              </a:rPr>
              <a:t> кода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586191" y="1659388"/>
            <a:ext cx="2588260" cy="5080"/>
            <a:chOff x="1586191" y="1659388"/>
            <a:chExt cx="2588260" cy="5080"/>
          </a:xfrm>
        </p:grpSpPr>
        <p:sp>
          <p:nvSpPr>
            <p:cNvPr id="4" name="object 4" descr=""/>
            <p:cNvSpPr/>
            <p:nvPr/>
          </p:nvSpPr>
          <p:spPr>
            <a:xfrm>
              <a:off x="1586191" y="165938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86191" y="1659388"/>
              <a:ext cx="1634489" cy="5080"/>
            </a:xfrm>
            <a:custGeom>
              <a:avLst/>
              <a:gdLst/>
              <a:ahLst/>
              <a:cxnLst/>
              <a:rect l="l" t="t" r="r" b="b"/>
              <a:pathLst>
                <a:path w="1634489" h="5080">
                  <a:moveTo>
                    <a:pt x="0" y="5060"/>
                  </a:moveTo>
                  <a:lnTo>
                    <a:pt x="0" y="0"/>
                  </a:lnTo>
                  <a:lnTo>
                    <a:pt x="1634290" y="0"/>
                  </a:lnTo>
                  <a:lnTo>
                    <a:pt x="163429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73491" y="1321909"/>
            <a:ext cx="974725" cy="210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35">
                <a:solidFill>
                  <a:srgbClr val="23373B"/>
                </a:solidFill>
                <a:latin typeface="Lucida Sans Unicode"/>
                <a:cs typeface="Lucida Sans Unicode"/>
                <a:hlinkClick r:id="rId2" action="ppaction://hlinksldjump"/>
              </a:rPr>
              <a:t>Информация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586191" y="1664061"/>
            <a:ext cx="2588260" cy="5080"/>
            <a:chOff x="1586191" y="1664061"/>
            <a:chExt cx="2588260" cy="5080"/>
          </a:xfrm>
        </p:grpSpPr>
        <p:sp>
          <p:nvSpPr>
            <p:cNvPr id="4" name="object 4" descr=""/>
            <p:cNvSpPr/>
            <p:nvPr/>
          </p:nvSpPr>
          <p:spPr>
            <a:xfrm>
              <a:off x="1586191" y="1664061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86191" y="1664061"/>
              <a:ext cx="136525" cy="5080"/>
            </a:xfrm>
            <a:custGeom>
              <a:avLst/>
              <a:gdLst/>
              <a:ahLst/>
              <a:cxnLst/>
              <a:rect l="l" t="t" r="r" b="b"/>
              <a:pathLst>
                <a:path w="136525" h="5080">
                  <a:moveTo>
                    <a:pt x="0" y="5060"/>
                  </a:moveTo>
                  <a:lnTo>
                    <a:pt x="0" y="0"/>
                  </a:lnTo>
                  <a:lnTo>
                    <a:pt x="136180" y="0"/>
                  </a:lnTo>
                  <a:lnTo>
                    <a:pt x="13618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33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2631" y="82852"/>
            <a:ext cx="225425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35">
                <a:solidFill>
                  <a:srgbClr val="FAFAFA"/>
                </a:solidFill>
                <a:latin typeface="Lucida Sans Unicode"/>
                <a:cs typeface="Lucida Sans Unicode"/>
              </a:rPr>
              <a:t>Ниже</a:t>
            </a:r>
            <a:r>
              <a:rPr dirty="0" sz="1000" spc="-25">
                <a:solidFill>
                  <a:srgbClr val="FAFAFA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40">
                <a:solidFill>
                  <a:srgbClr val="FAFAFA"/>
                </a:solidFill>
                <a:latin typeface="Lucida Sans Unicode"/>
                <a:cs typeface="Lucida Sans Unicode"/>
              </a:rPr>
              <a:t>представлен</a:t>
            </a:r>
            <a:r>
              <a:rPr dirty="0" sz="1000" spc="-25">
                <a:solidFill>
                  <a:srgbClr val="FAFAFA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65">
                <a:solidFill>
                  <a:srgbClr val="FAFAFA"/>
                </a:solidFill>
                <a:latin typeface="Lucida Sans Unicode"/>
                <a:cs typeface="Lucida Sans Unicode"/>
              </a:rPr>
              <a:t>код</a:t>
            </a:r>
            <a:r>
              <a:rPr dirty="0" sz="1000" spc="-25">
                <a:solidFill>
                  <a:srgbClr val="FAFAFA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20">
                <a:solidFill>
                  <a:srgbClr val="FAFAFA"/>
                </a:solidFill>
                <a:latin typeface="Lucida Sans Unicode"/>
                <a:cs typeface="Lucida Sans Unicode"/>
              </a:rPr>
              <a:t>на</a:t>
            </a:r>
            <a:r>
              <a:rPr dirty="0" sz="1000" spc="-25">
                <a:solidFill>
                  <a:srgbClr val="FAFAFA"/>
                </a:solidFill>
                <a:latin typeface="Lucida Sans Unicode"/>
                <a:cs typeface="Lucida Sans Unicode"/>
              </a:rPr>
              <a:t> </a:t>
            </a:r>
            <a:r>
              <a:rPr dirty="0" sz="1000">
                <a:solidFill>
                  <a:srgbClr val="FAFAFA"/>
                </a:solidFill>
                <a:latin typeface="Lucida Sans Unicode"/>
                <a:cs typeface="Lucida Sans Unicode"/>
              </a:rPr>
              <a:t>языке</a:t>
            </a:r>
            <a:r>
              <a:rPr dirty="0" sz="1000" spc="-25">
                <a:solidFill>
                  <a:srgbClr val="FAFAFA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10">
                <a:solidFill>
                  <a:srgbClr val="FAFAFA"/>
                </a:solidFill>
                <a:latin typeface="Lucida Sans Unicode"/>
                <a:cs typeface="Lucida Sans Unicode"/>
              </a:rPr>
              <a:t>Julia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358793"/>
              <a:ext cx="3941445" cy="5080"/>
            </a:xfrm>
            <a:custGeom>
              <a:avLst/>
              <a:gdLst/>
              <a:ahLst/>
              <a:cxnLst/>
              <a:rect l="l" t="t" r="r" b="b"/>
              <a:pathLst>
                <a:path w="3941445" h="5079">
                  <a:moveTo>
                    <a:pt x="0" y="5060"/>
                  </a:moveTo>
                  <a:lnTo>
                    <a:pt x="0" y="0"/>
                  </a:lnTo>
                  <a:lnTo>
                    <a:pt x="3941066" y="0"/>
                  </a:lnTo>
                  <a:lnTo>
                    <a:pt x="394106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037" y="439005"/>
            <a:ext cx="3527910" cy="2013122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418549" y="2618475"/>
            <a:ext cx="923290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solidFill>
                  <a:srgbClr val="23373B"/>
                </a:solidFill>
                <a:latin typeface="Lucida Sans Unicode"/>
                <a:cs typeface="Lucida Sans Unicode"/>
              </a:rPr>
              <a:t>Рис.</a:t>
            </a:r>
            <a:r>
              <a:rPr dirty="0" sz="800" spc="-25">
                <a:solidFill>
                  <a:srgbClr val="23373B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-100">
                <a:solidFill>
                  <a:srgbClr val="23373B"/>
                </a:solidFill>
                <a:latin typeface="Lucida Sans Unicode"/>
                <a:cs typeface="Lucida Sans Unicode"/>
              </a:rPr>
              <a:t>1:</a:t>
            </a:r>
            <a:r>
              <a:rPr dirty="0" sz="800" spc="-20">
                <a:solidFill>
                  <a:srgbClr val="23373B"/>
                </a:solidFill>
                <a:latin typeface="Lucida Sans Unicode"/>
                <a:cs typeface="Lucida Sans Unicode"/>
              </a:rPr>
              <a:t> </a:t>
            </a:r>
            <a:r>
              <a:rPr dirty="0" sz="850" spc="-30">
                <a:solidFill>
                  <a:srgbClr val="23373B"/>
                </a:solidFill>
                <a:latin typeface="Trebuchet MS"/>
                <a:cs typeface="Trebuchet MS"/>
              </a:rPr>
              <a:t>Код</a:t>
            </a:r>
            <a:r>
              <a:rPr dirty="0" sz="850" spc="-1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23373B"/>
                </a:solidFill>
                <a:latin typeface="Trebuchet MS"/>
                <a:cs typeface="Trebuchet MS"/>
              </a:rPr>
              <a:t>на</a:t>
            </a:r>
            <a:r>
              <a:rPr dirty="0" sz="850" spc="-10">
                <a:solidFill>
                  <a:srgbClr val="23373B"/>
                </a:solidFill>
                <a:latin typeface="Trebuchet MS"/>
                <a:cs typeface="Trebuchet MS"/>
              </a:rPr>
              <a:t> Julia</a:t>
            </a:r>
            <a:endParaRPr sz="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1793875" cy="179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5"/>
              <a:t>Результаты</a:t>
            </a:r>
            <a:r>
              <a:rPr dirty="0" spc="10"/>
              <a:t> </a:t>
            </a:r>
            <a:r>
              <a:rPr dirty="0" spc="-20"/>
              <a:t>выполнения</a:t>
            </a:r>
            <a:r>
              <a:rPr dirty="0" spc="10"/>
              <a:t> </a:t>
            </a:r>
            <a:r>
              <a:rPr dirty="0" spc="-20"/>
              <a:t>кода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4244340" cy="5080"/>
            </a:xfrm>
            <a:custGeom>
              <a:avLst/>
              <a:gdLst/>
              <a:ahLst/>
              <a:cxnLst/>
              <a:rect l="l" t="t" r="r" b="b"/>
              <a:pathLst>
                <a:path w="4244340" h="5079">
                  <a:moveTo>
                    <a:pt x="0" y="5060"/>
                  </a:moveTo>
                  <a:lnTo>
                    <a:pt x="0" y="0"/>
                  </a:lnTo>
                  <a:lnTo>
                    <a:pt x="4244293" y="0"/>
                  </a:lnTo>
                  <a:lnTo>
                    <a:pt x="424429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1435446"/>
            <a:ext cx="4750435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В</a:t>
            </a:r>
            <a:r>
              <a:rPr dirty="0" sz="900" spc="5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итоге</a:t>
            </a:r>
            <a:r>
              <a:rPr dirty="0" sz="900" spc="5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получился</a:t>
            </a:r>
            <a:r>
              <a:rPr dirty="0" sz="900" spc="5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gif</a:t>
            </a:r>
            <a:r>
              <a:rPr dirty="0" sz="900" spc="5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движения</a:t>
            </a:r>
            <a:r>
              <a:rPr dirty="0" sz="900" spc="5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планетной</a:t>
            </a:r>
            <a:r>
              <a:rPr dirty="0" sz="900" spc="5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20">
                <a:solidFill>
                  <a:srgbClr val="23373B"/>
                </a:solidFill>
                <a:latin typeface="Trebuchet MS"/>
                <a:cs typeface="Trebuchet MS"/>
              </a:rPr>
              <a:t>системы,</a:t>
            </a:r>
            <a:r>
              <a:rPr dirty="0" sz="900" spc="5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результат</a:t>
            </a:r>
            <a:r>
              <a:rPr dirty="0" sz="900" spc="5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в</a:t>
            </a:r>
            <a:r>
              <a:rPr dirty="0" sz="900" spc="5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видео</a:t>
            </a:r>
            <a:r>
              <a:rPr dirty="0" sz="900" spc="5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формате</a:t>
            </a:r>
            <a:r>
              <a:rPr dirty="0" sz="900" spc="5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будет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представлен</a:t>
            </a:r>
            <a:r>
              <a:rPr dirty="0" sz="900" spc="6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в</a:t>
            </a:r>
            <a:r>
              <a:rPr dirty="0" sz="900" spc="6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защите</a:t>
            </a:r>
            <a:r>
              <a:rPr dirty="0" sz="900" spc="6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презентации.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987" y="249548"/>
            <a:ext cx="3528086" cy="2013096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023668" y="2428978"/>
            <a:ext cx="1713230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solidFill>
                  <a:srgbClr val="23373B"/>
                </a:solidFill>
                <a:latin typeface="Lucida Sans Unicode"/>
                <a:cs typeface="Lucida Sans Unicode"/>
              </a:rPr>
              <a:t>Рис.</a:t>
            </a:r>
            <a:r>
              <a:rPr dirty="0" sz="800" spc="-20">
                <a:solidFill>
                  <a:srgbClr val="23373B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-75">
                <a:solidFill>
                  <a:srgbClr val="23373B"/>
                </a:solidFill>
                <a:latin typeface="Lucida Sans Unicode"/>
                <a:cs typeface="Lucida Sans Unicode"/>
              </a:rPr>
              <a:t>2:</a:t>
            </a:r>
            <a:r>
              <a:rPr dirty="0" sz="800" spc="-20">
                <a:solidFill>
                  <a:srgbClr val="23373B"/>
                </a:solidFill>
                <a:latin typeface="Lucida Sans Unicode"/>
                <a:cs typeface="Lucida Sans Unicode"/>
              </a:rPr>
              <a:t> </a:t>
            </a:r>
            <a:r>
              <a:rPr dirty="0" sz="850" spc="-10">
                <a:solidFill>
                  <a:srgbClr val="23373B"/>
                </a:solidFill>
                <a:latin typeface="Trebuchet MS"/>
                <a:cs typeface="Trebuchet MS"/>
              </a:rPr>
              <a:t>Часть </a:t>
            </a:r>
            <a:r>
              <a:rPr dirty="0" sz="850">
                <a:solidFill>
                  <a:srgbClr val="23373B"/>
                </a:solidFill>
                <a:latin typeface="Trebuchet MS"/>
                <a:cs typeface="Trebuchet MS"/>
              </a:rPr>
              <a:t>планетной</a:t>
            </a:r>
            <a:r>
              <a:rPr dirty="0" sz="850" spc="-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850" spc="-20">
                <a:solidFill>
                  <a:srgbClr val="23373B"/>
                </a:solidFill>
                <a:latin typeface="Trebuchet MS"/>
                <a:cs typeface="Trebuchet MS"/>
              </a:rPr>
              <a:t>системы</a:t>
            </a:r>
            <a:r>
              <a:rPr dirty="0" sz="850" spc="-1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850" spc="-50">
                <a:solidFill>
                  <a:srgbClr val="23373B"/>
                </a:solidFill>
                <a:latin typeface="Trebuchet MS"/>
                <a:cs typeface="Trebuchet MS"/>
              </a:rPr>
              <a:t>1</a:t>
            </a:r>
            <a:endParaRPr sz="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012" y="249504"/>
            <a:ext cx="3527986" cy="2013153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019909" y="2429004"/>
            <a:ext cx="1720214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solidFill>
                  <a:srgbClr val="23373B"/>
                </a:solidFill>
                <a:latin typeface="Lucida Sans Unicode"/>
                <a:cs typeface="Lucida Sans Unicode"/>
              </a:rPr>
              <a:t>Рис.</a:t>
            </a:r>
            <a:r>
              <a:rPr dirty="0" sz="800" spc="-20">
                <a:solidFill>
                  <a:srgbClr val="23373B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-75">
                <a:solidFill>
                  <a:srgbClr val="23373B"/>
                </a:solidFill>
                <a:latin typeface="Lucida Sans Unicode"/>
                <a:cs typeface="Lucida Sans Unicode"/>
              </a:rPr>
              <a:t>3:</a:t>
            </a:r>
            <a:r>
              <a:rPr dirty="0" sz="800" spc="-20">
                <a:solidFill>
                  <a:srgbClr val="23373B"/>
                </a:solidFill>
                <a:latin typeface="Lucida Sans Unicode"/>
                <a:cs typeface="Lucida Sans Unicode"/>
              </a:rPr>
              <a:t> </a:t>
            </a:r>
            <a:r>
              <a:rPr dirty="0" sz="850" spc="-10">
                <a:solidFill>
                  <a:srgbClr val="23373B"/>
                </a:solidFill>
                <a:latin typeface="Trebuchet MS"/>
                <a:cs typeface="Trebuchet MS"/>
              </a:rPr>
              <a:t>Часть </a:t>
            </a:r>
            <a:r>
              <a:rPr dirty="0" sz="850">
                <a:solidFill>
                  <a:srgbClr val="23373B"/>
                </a:solidFill>
                <a:latin typeface="Trebuchet MS"/>
                <a:cs typeface="Trebuchet MS"/>
              </a:rPr>
              <a:t>планетной</a:t>
            </a:r>
            <a:r>
              <a:rPr dirty="0" sz="850" spc="-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850" spc="-20">
                <a:solidFill>
                  <a:srgbClr val="23373B"/>
                </a:solidFill>
                <a:latin typeface="Trebuchet MS"/>
                <a:cs typeface="Trebuchet MS"/>
              </a:rPr>
              <a:t>системы</a:t>
            </a:r>
            <a:r>
              <a:rPr dirty="0" sz="850" spc="-1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850" spc="-50">
                <a:solidFill>
                  <a:srgbClr val="23373B"/>
                </a:solidFill>
                <a:latin typeface="Trebuchet MS"/>
                <a:cs typeface="Trebuchet MS"/>
              </a:rPr>
              <a:t>2</a:t>
            </a:r>
            <a:endParaRPr sz="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999" y="249590"/>
            <a:ext cx="3528046" cy="2013028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017776" y="2428953"/>
            <a:ext cx="1724660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solidFill>
                  <a:srgbClr val="23373B"/>
                </a:solidFill>
                <a:latin typeface="Lucida Sans Unicode"/>
                <a:cs typeface="Lucida Sans Unicode"/>
              </a:rPr>
              <a:t>Рис.</a:t>
            </a:r>
            <a:r>
              <a:rPr dirty="0" sz="800" spc="-20">
                <a:solidFill>
                  <a:srgbClr val="23373B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-60">
                <a:solidFill>
                  <a:srgbClr val="23373B"/>
                </a:solidFill>
                <a:latin typeface="Lucida Sans Unicode"/>
                <a:cs typeface="Lucida Sans Unicode"/>
              </a:rPr>
              <a:t>4:</a:t>
            </a:r>
            <a:r>
              <a:rPr dirty="0" sz="800" spc="-20">
                <a:solidFill>
                  <a:srgbClr val="23373B"/>
                </a:solidFill>
                <a:latin typeface="Lucida Sans Unicode"/>
                <a:cs typeface="Lucida Sans Unicode"/>
              </a:rPr>
              <a:t> </a:t>
            </a:r>
            <a:r>
              <a:rPr dirty="0" sz="850" spc="-10">
                <a:solidFill>
                  <a:srgbClr val="23373B"/>
                </a:solidFill>
                <a:latin typeface="Trebuchet MS"/>
                <a:cs typeface="Trebuchet MS"/>
              </a:rPr>
              <a:t>Часть </a:t>
            </a:r>
            <a:r>
              <a:rPr dirty="0" sz="850">
                <a:solidFill>
                  <a:srgbClr val="23373B"/>
                </a:solidFill>
                <a:latin typeface="Trebuchet MS"/>
                <a:cs typeface="Trebuchet MS"/>
              </a:rPr>
              <a:t>планетной</a:t>
            </a:r>
            <a:r>
              <a:rPr dirty="0" sz="850" spc="-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850" spc="-20">
                <a:solidFill>
                  <a:srgbClr val="23373B"/>
                </a:solidFill>
                <a:latin typeface="Trebuchet MS"/>
                <a:cs typeface="Trebuchet MS"/>
              </a:rPr>
              <a:t>системы</a:t>
            </a:r>
            <a:r>
              <a:rPr dirty="0" sz="850" spc="-1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850" spc="-50">
                <a:solidFill>
                  <a:srgbClr val="23373B"/>
                </a:solidFill>
                <a:latin typeface="Trebuchet MS"/>
                <a:cs typeface="Trebuchet MS"/>
              </a:rPr>
              <a:t>3</a:t>
            </a:r>
            <a:endParaRPr sz="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73491" y="1317235"/>
            <a:ext cx="490220" cy="210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10">
                <a:solidFill>
                  <a:srgbClr val="23373B"/>
                </a:solidFill>
                <a:latin typeface="Lucida Sans Unicode"/>
                <a:cs typeface="Lucida Sans Unicode"/>
                <a:hlinkClick r:id="rId2" action="ppaction://hlinksldjump"/>
              </a:rPr>
              <a:t>Вывод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586191" y="1659388"/>
            <a:ext cx="2588260" cy="5080"/>
            <a:chOff x="1586191" y="1659388"/>
            <a:chExt cx="2588260" cy="5080"/>
          </a:xfrm>
        </p:grpSpPr>
        <p:sp>
          <p:nvSpPr>
            <p:cNvPr id="4" name="object 4" descr=""/>
            <p:cNvSpPr/>
            <p:nvPr/>
          </p:nvSpPr>
          <p:spPr>
            <a:xfrm>
              <a:off x="1586191" y="165938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86191" y="1659388"/>
              <a:ext cx="2451735" cy="5080"/>
            </a:xfrm>
            <a:custGeom>
              <a:avLst/>
              <a:gdLst/>
              <a:ahLst/>
              <a:cxnLst/>
              <a:rect l="l" t="t" r="r" b="b"/>
              <a:pathLst>
                <a:path w="2451735" h="5080">
                  <a:moveTo>
                    <a:pt x="0" y="5060"/>
                  </a:moveTo>
                  <a:lnTo>
                    <a:pt x="0" y="0"/>
                  </a:lnTo>
                  <a:lnTo>
                    <a:pt x="2451456" y="0"/>
                  </a:lnTo>
                  <a:lnTo>
                    <a:pt x="245145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412750" cy="179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Вывод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83845" marR="5080" indent="-103505">
              <a:lnSpc>
                <a:spcPct val="144300"/>
              </a:lnSpc>
              <a:spcBef>
                <a:spcPts val="95"/>
              </a:spcBef>
              <a:buChar char="•"/>
              <a:tabLst>
                <a:tab pos="283845" algn="l"/>
              </a:tabLst>
            </a:pPr>
            <a:r>
              <a:rPr dirty="0"/>
              <a:t>В</a:t>
            </a:r>
            <a:r>
              <a:rPr dirty="0" spc="45"/>
              <a:t> </a:t>
            </a:r>
            <a:r>
              <a:rPr dirty="0"/>
              <a:t>первом</a:t>
            </a:r>
            <a:r>
              <a:rPr dirty="0" spc="45"/>
              <a:t> </a:t>
            </a:r>
            <a:r>
              <a:rPr dirty="0"/>
              <a:t>(аналитическом)</a:t>
            </a:r>
            <a:r>
              <a:rPr dirty="0" spc="40"/>
              <a:t> </a:t>
            </a:r>
            <a:r>
              <a:rPr dirty="0"/>
              <a:t>подходе</a:t>
            </a:r>
            <a:r>
              <a:rPr dirty="0" spc="35"/>
              <a:t> </a:t>
            </a:r>
            <a:r>
              <a:rPr dirty="0"/>
              <a:t>частицы</a:t>
            </a:r>
            <a:r>
              <a:rPr dirty="0" spc="45"/>
              <a:t> </a:t>
            </a:r>
            <a:r>
              <a:rPr dirty="0" spc="-10"/>
              <a:t>движутся</a:t>
            </a:r>
            <a:r>
              <a:rPr dirty="0" spc="40"/>
              <a:t> </a:t>
            </a:r>
            <a:r>
              <a:rPr dirty="0"/>
              <a:t>по</a:t>
            </a:r>
            <a:r>
              <a:rPr dirty="0" spc="45"/>
              <a:t> </a:t>
            </a:r>
            <a:r>
              <a:rPr dirty="0"/>
              <a:t>идеально</a:t>
            </a:r>
            <a:r>
              <a:rPr dirty="0" spc="45"/>
              <a:t> </a:t>
            </a:r>
            <a:r>
              <a:rPr dirty="0"/>
              <a:t>круговым</a:t>
            </a:r>
            <a:r>
              <a:rPr dirty="0" spc="40"/>
              <a:t> </a:t>
            </a:r>
            <a:r>
              <a:rPr dirty="0"/>
              <a:t>орбитам</a:t>
            </a:r>
            <a:r>
              <a:rPr dirty="0" spc="45"/>
              <a:t> </a:t>
            </a:r>
            <a:r>
              <a:rPr dirty="0" spc="-50"/>
              <a:t>с </a:t>
            </a:r>
            <a:r>
              <a:rPr dirty="0" spc="10"/>
              <a:t>постоянной</a:t>
            </a:r>
            <a:r>
              <a:rPr dirty="0" spc="55"/>
              <a:t> </a:t>
            </a:r>
            <a:r>
              <a:rPr dirty="0" spc="10"/>
              <a:t>угловой</a:t>
            </a:r>
            <a:r>
              <a:rPr dirty="0" spc="55"/>
              <a:t> </a:t>
            </a:r>
            <a:r>
              <a:rPr dirty="0"/>
              <a:t>скоростью,</a:t>
            </a:r>
            <a:r>
              <a:rPr dirty="0" spc="60"/>
              <a:t> </a:t>
            </a:r>
            <a:r>
              <a:rPr dirty="0" spc="10"/>
              <a:t>вычисленной</a:t>
            </a:r>
            <a:r>
              <a:rPr dirty="0" spc="55"/>
              <a:t> </a:t>
            </a:r>
            <a:r>
              <a:rPr dirty="0" spc="10"/>
              <a:t>по</a:t>
            </a:r>
            <a:r>
              <a:rPr dirty="0" spc="60"/>
              <a:t> </a:t>
            </a:r>
            <a:r>
              <a:rPr dirty="0" spc="10"/>
              <a:t>формуле</a:t>
            </a:r>
            <a:r>
              <a:rPr dirty="0" spc="55"/>
              <a:t> </a:t>
            </a:r>
            <a:r>
              <a:rPr dirty="0" spc="10"/>
              <a:t>первой</a:t>
            </a:r>
            <a:r>
              <a:rPr dirty="0" spc="55"/>
              <a:t> </a:t>
            </a:r>
            <a:r>
              <a:rPr dirty="0" spc="-10"/>
              <a:t>космической скорости.</a:t>
            </a:r>
          </a:p>
          <a:p>
            <a:pPr marL="283845" marR="146050" indent="-103505">
              <a:lnSpc>
                <a:spcPct val="144300"/>
              </a:lnSpc>
              <a:buChar char="•"/>
              <a:tabLst>
                <a:tab pos="283845" algn="l"/>
              </a:tabLst>
            </a:pPr>
            <a:r>
              <a:rPr dirty="0" spc="10"/>
              <a:t>Во втором (численном) подходе</a:t>
            </a:r>
            <a:r>
              <a:rPr dirty="0" spc="15"/>
              <a:t> </a:t>
            </a:r>
            <a:r>
              <a:rPr dirty="0" spc="10"/>
              <a:t>решается </a:t>
            </a:r>
            <a:r>
              <a:rPr dirty="0"/>
              <a:t>система</a:t>
            </a:r>
            <a:r>
              <a:rPr dirty="0" spc="10"/>
              <a:t> дифференциальных</a:t>
            </a:r>
            <a:r>
              <a:rPr dirty="0" spc="15"/>
              <a:t> </a:t>
            </a:r>
            <a:r>
              <a:rPr dirty="0" spc="-10"/>
              <a:t>уравнений </a:t>
            </a:r>
            <a:r>
              <a:rPr dirty="0" spc="10"/>
              <a:t>второго</a:t>
            </a:r>
            <a:r>
              <a:rPr dirty="0" spc="40"/>
              <a:t> </a:t>
            </a:r>
            <a:r>
              <a:rPr dirty="0"/>
              <a:t>порядка,</a:t>
            </a:r>
            <a:r>
              <a:rPr dirty="0" spc="40"/>
              <a:t> </a:t>
            </a:r>
            <a:r>
              <a:rPr dirty="0" spc="10"/>
              <a:t>описывающая</a:t>
            </a:r>
            <a:r>
              <a:rPr dirty="0" spc="45"/>
              <a:t> </a:t>
            </a:r>
            <a:r>
              <a:rPr dirty="0" spc="10"/>
              <a:t>движение</a:t>
            </a:r>
            <a:r>
              <a:rPr dirty="0" spc="40"/>
              <a:t> </a:t>
            </a:r>
            <a:r>
              <a:rPr dirty="0" spc="10"/>
              <a:t>частиц</a:t>
            </a:r>
            <a:r>
              <a:rPr dirty="0" spc="45"/>
              <a:t> </a:t>
            </a:r>
            <a:r>
              <a:rPr dirty="0" spc="10"/>
              <a:t>под</a:t>
            </a:r>
            <a:r>
              <a:rPr dirty="0" spc="40"/>
              <a:t> </a:t>
            </a:r>
            <a:r>
              <a:rPr dirty="0" spc="10"/>
              <a:t>действием</a:t>
            </a:r>
            <a:r>
              <a:rPr dirty="0" spc="45"/>
              <a:t> </a:t>
            </a:r>
            <a:r>
              <a:rPr dirty="0" spc="10"/>
              <a:t>центральной</a:t>
            </a:r>
            <a:r>
              <a:rPr dirty="0" spc="40"/>
              <a:t> </a:t>
            </a:r>
            <a:r>
              <a:rPr dirty="0" spc="-20"/>
              <a:t>силы </a:t>
            </a:r>
            <a:r>
              <a:rPr dirty="0"/>
              <a:t>притяжения,</a:t>
            </a:r>
            <a:r>
              <a:rPr dirty="0" spc="65"/>
              <a:t> </a:t>
            </a:r>
            <a:r>
              <a:rPr dirty="0"/>
              <a:t>что</a:t>
            </a:r>
            <a:r>
              <a:rPr dirty="0" spc="70"/>
              <a:t> </a:t>
            </a:r>
            <a:r>
              <a:rPr dirty="0"/>
              <a:t>позволяет</a:t>
            </a:r>
            <a:r>
              <a:rPr dirty="0" spc="70"/>
              <a:t> </a:t>
            </a:r>
            <a:r>
              <a:rPr dirty="0"/>
              <a:t>учитывать</a:t>
            </a:r>
            <a:r>
              <a:rPr dirty="0" spc="70"/>
              <a:t> </a:t>
            </a:r>
            <a:r>
              <a:rPr dirty="0"/>
              <a:t>более</a:t>
            </a:r>
            <a:r>
              <a:rPr dirty="0" spc="70"/>
              <a:t> </a:t>
            </a:r>
            <a:r>
              <a:rPr dirty="0"/>
              <a:t>общие</a:t>
            </a:r>
            <a:r>
              <a:rPr dirty="0" spc="70"/>
              <a:t> </a:t>
            </a:r>
            <a:r>
              <a:rPr dirty="0"/>
              <a:t>случаи</a:t>
            </a:r>
            <a:r>
              <a:rPr dirty="0" spc="70"/>
              <a:t> </a:t>
            </a:r>
            <a:r>
              <a:rPr dirty="0"/>
              <a:t>и</a:t>
            </a:r>
            <a:r>
              <a:rPr dirty="0" spc="70"/>
              <a:t> </a:t>
            </a:r>
            <a:r>
              <a:rPr dirty="0"/>
              <a:t>получать</a:t>
            </a:r>
            <a:r>
              <a:rPr dirty="0" spc="70"/>
              <a:t> </a:t>
            </a:r>
            <a:r>
              <a:rPr dirty="0" spc="-10"/>
              <a:t>траектории </a:t>
            </a:r>
            <a:r>
              <a:rPr dirty="0"/>
              <a:t>численным</a:t>
            </a:r>
            <a:r>
              <a:rPr dirty="0" spc="170"/>
              <a:t> </a:t>
            </a:r>
            <a:r>
              <a:rPr dirty="0" spc="-10"/>
              <a:t>интегрированием.</a:t>
            </a:r>
          </a:p>
          <a:p>
            <a:pPr marL="284480" indent="-103505">
              <a:lnSpc>
                <a:spcPct val="100000"/>
              </a:lnSpc>
              <a:spcBef>
                <a:spcPts val="475"/>
              </a:spcBef>
              <a:buChar char="•"/>
              <a:tabLst>
                <a:tab pos="284480" algn="l"/>
              </a:tabLst>
            </a:pPr>
            <a:r>
              <a:rPr dirty="0"/>
              <a:t>Оба</a:t>
            </a:r>
            <a:r>
              <a:rPr dirty="0" spc="65"/>
              <a:t> </a:t>
            </a:r>
            <a:r>
              <a:rPr dirty="0"/>
              <a:t>подхода</a:t>
            </a:r>
            <a:r>
              <a:rPr dirty="0" spc="70"/>
              <a:t> </a:t>
            </a:r>
            <a:r>
              <a:rPr dirty="0"/>
              <a:t>реализуются</a:t>
            </a:r>
            <a:r>
              <a:rPr dirty="0" spc="70"/>
              <a:t> </a:t>
            </a:r>
            <a:r>
              <a:rPr dirty="0"/>
              <a:t>на</a:t>
            </a:r>
            <a:r>
              <a:rPr dirty="0" spc="65"/>
              <a:t> </a:t>
            </a:r>
            <a:r>
              <a:rPr dirty="0"/>
              <a:t>языке</a:t>
            </a:r>
            <a:r>
              <a:rPr dirty="0" spc="70"/>
              <a:t> </a:t>
            </a:r>
            <a:r>
              <a:rPr dirty="0" spc="-20"/>
              <a:t>Julia</a:t>
            </a:r>
            <a:r>
              <a:rPr dirty="0" spc="70"/>
              <a:t> </a:t>
            </a:r>
            <a:r>
              <a:rPr dirty="0"/>
              <a:t>с</a:t>
            </a:r>
            <a:r>
              <a:rPr dirty="0" spc="70"/>
              <a:t> </a:t>
            </a:r>
            <a:r>
              <a:rPr dirty="0"/>
              <a:t>использованием</a:t>
            </a:r>
            <a:r>
              <a:rPr dirty="0" spc="65"/>
              <a:t> </a:t>
            </a:r>
            <a:r>
              <a:rPr dirty="0"/>
              <a:t>пакетов</a:t>
            </a:r>
            <a:r>
              <a:rPr dirty="0" spc="70"/>
              <a:t> </a:t>
            </a:r>
            <a:r>
              <a:rPr dirty="0">
                <a:latin typeface="Courier New"/>
                <a:cs typeface="Courier New"/>
              </a:rPr>
              <a:t>Plots</a:t>
            </a:r>
            <a:r>
              <a:rPr dirty="0" spc="-204">
                <a:latin typeface="Courier New"/>
                <a:cs typeface="Courier New"/>
              </a:rPr>
              <a:t> </a:t>
            </a:r>
            <a:r>
              <a:rPr dirty="0" spc="-50"/>
              <a:t>и</a:t>
            </a:r>
          </a:p>
          <a:p>
            <a:pPr marL="283845">
              <a:lnSpc>
                <a:spcPct val="100000"/>
              </a:lnSpc>
              <a:spcBef>
                <a:spcPts val="480"/>
              </a:spcBef>
            </a:pPr>
            <a:r>
              <a:rPr dirty="0" spc="-10">
                <a:latin typeface="Courier New"/>
                <a:cs typeface="Courier New"/>
              </a:rPr>
              <a:t>DifferentialEquations</a:t>
            </a:r>
            <a:r>
              <a:rPr dirty="0" spc="-10"/>
              <a:t>.</a:t>
            </a:r>
          </a:p>
          <a:p>
            <a:pPr marL="283845" marR="506730" indent="-103505">
              <a:lnSpc>
                <a:spcPct val="144300"/>
              </a:lnSpc>
              <a:buChar char="•"/>
              <a:tabLst>
                <a:tab pos="283845" algn="l"/>
              </a:tabLst>
            </a:pPr>
            <a:r>
              <a:rPr dirty="0" spc="10"/>
              <a:t>Визуализация</a:t>
            </a:r>
            <a:r>
              <a:rPr dirty="0" spc="60"/>
              <a:t> </a:t>
            </a:r>
            <a:r>
              <a:rPr dirty="0"/>
              <a:t>осуществляется</a:t>
            </a:r>
            <a:r>
              <a:rPr dirty="0" spc="60"/>
              <a:t> </a:t>
            </a:r>
            <a:r>
              <a:rPr dirty="0" spc="10"/>
              <a:t>с</a:t>
            </a:r>
            <a:r>
              <a:rPr dirty="0" spc="65"/>
              <a:t> </a:t>
            </a:r>
            <a:r>
              <a:rPr dirty="0" spc="10"/>
              <a:t>помощью</a:t>
            </a:r>
            <a:r>
              <a:rPr dirty="0" spc="60"/>
              <a:t> </a:t>
            </a:r>
            <a:r>
              <a:rPr dirty="0" spc="10"/>
              <a:t>анимации</a:t>
            </a:r>
            <a:r>
              <a:rPr dirty="0" spc="65"/>
              <a:t> </a:t>
            </a:r>
            <a:r>
              <a:rPr dirty="0" spc="10"/>
              <a:t>движения</a:t>
            </a:r>
            <a:r>
              <a:rPr dirty="0" spc="60"/>
              <a:t> </a:t>
            </a:r>
            <a:r>
              <a:rPr dirty="0" spc="10"/>
              <a:t>частиц</a:t>
            </a:r>
            <a:r>
              <a:rPr dirty="0" spc="65"/>
              <a:t> </a:t>
            </a:r>
            <a:r>
              <a:rPr dirty="0" spc="-10"/>
              <a:t>вокруг </a:t>
            </a:r>
            <a:r>
              <a:rPr dirty="0"/>
              <a:t>центральной</a:t>
            </a:r>
            <a:r>
              <a:rPr dirty="0" spc="210"/>
              <a:t> </a:t>
            </a:r>
            <a:r>
              <a:rPr dirty="0" spc="-10"/>
              <a:t>точки.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5450078" y="2992618"/>
            <a:ext cx="221615" cy="14732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650" spc="-25">
                <a:solidFill>
                  <a:srgbClr val="23373B"/>
                </a:solidFill>
                <a:latin typeface="Trebuchet MS"/>
                <a:cs typeface="Trebuchet MS"/>
              </a:rPr>
              <a:t>19/19</a:t>
            </a:r>
            <a:endParaRPr sz="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718185" cy="179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Выполнили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606425" cy="5080"/>
            </a:xfrm>
            <a:custGeom>
              <a:avLst/>
              <a:gdLst/>
              <a:ahLst/>
              <a:cxnLst/>
              <a:rect l="l" t="t" r="r" b="b"/>
              <a:pathLst>
                <a:path w="606425" h="5079">
                  <a:moveTo>
                    <a:pt x="0" y="5060"/>
                  </a:moveTo>
                  <a:lnTo>
                    <a:pt x="0" y="0"/>
                  </a:lnTo>
                  <a:lnTo>
                    <a:pt x="606364" y="0"/>
                  </a:lnTo>
                  <a:lnTo>
                    <a:pt x="60636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21360" y="1138596"/>
            <a:ext cx="1860550" cy="101536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16205" indent="-103505">
              <a:lnSpc>
                <a:spcPct val="100000"/>
              </a:lnSpc>
              <a:spcBef>
                <a:spcPts val="570"/>
              </a:spcBef>
              <a:buChar char="•"/>
              <a:tabLst>
                <a:tab pos="116205" algn="l"/>
              </a:tabLst>
            </a:pP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Нефедова</a:t>
            </a:r>
            <a:r>
              <a:rPr dirty="0" sz="900" spc="10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Наталия</a:t>
            </a:r>
            <a:r>
              <a:rPr dirty="0" sz="900" spc="11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Николаевна</a:t>
            </a:r>
            <a:endParaRPr sz="900">
              <a:latin typeface="Trebuchet MS"/>
              <a:cs typeface="Trebuchet MS"/>
            </a:endParaRPr>
          </a:p>
          <a:p>
            <a:pPr marL="116205" indent="-103505">
              <a:lnSpc>
                <a:spcPct val="100000"/>
              </a:lnSpc>
              <a:spcBef>
                <a:spcPts val="480"/>
              </a:spcBef>
              <a:buChar char="•"/>
              <a:tabLst>
                <a:tab pos="116205" algn="l"/>
              </a:tabLst>
            </a:pP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Стариков</a:t>
            </a:r>
            <a:r>
              <a:rPr dirty="0" sz="900" spc="5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Данила</a:t>
            </a:r>
            <a:r>
              <a:rPr dirty="0" sz="900" spc="5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Андреевич</a:t>
            </a:r>
            <a:endParaRPr sz="900">
              <a:latin typeface="Trebuchet MS"/>
              <a:cs typeface="Trebuchet MS"/>
            </a:endParaRPr>
          </a:p>
          <a:p>
            <a:pPr marL="116205" indent="-103505">
              <a:lnSpc>
                <a:spcPct val="100000"/>
              </a:lnSpc>
              <a:spcBef>
                <a:spcPts val="480"/>
              </a:spcBef>
              <a:buChar char="•"/>
              <a:tabLst>
                <a:tab pos="116205" algn="l"/>
              </a:tabLst>
            </a:pP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Коннова</a:t>
            </a:r>
            <a:r>
              <a:rPr dirty="0" sz="900" spc="7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Татьяна</a:t>
            </a:r>
            <a:r>
              <a:rPr dirty="0" sz="900" spc="7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Алексеевна</a:t>
            </a:r>
            <a:endParaRPr sz="900">
              <a:latin typeface="Trebuchet MS"/>
              <a:cs typeface="Trebuchet MS"/>
            </a:endParaRPr>
          </a:p>
          <a:p>
            <a:pPr marL="116205" indent="-103505">
              <a:lnSpc>
                <a:spcPct val="100000"/>
              </a:lnSpc>
              <a:spcBef>
                <a:spcPts val="475"/>
              </a:spcBef>
              <a:buChar char="•"/>
              <a:tabLst>
                <a:tab pos="116205" algn="l"/>
              </a:tabLst>
            </a:pP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Тарутина</a:t>
            </a:r>
            <a:r>
              <a:rPr dirty="0" sz="900" spc="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Кристина</a:t>
            </a:r>
            <a:r>
              <a:rPr dirty="0" sz="900" spc="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Еленовна</a:t>
            </a:r>
            <a:endParaRPr sz="900">
              <a:latin typeface="Trebuchet MS"/>
              <a:cs typeface="Trebuchet MS"/>
            </a:endParaRPr>
          </a:p>
          <a:p>
            <a:pPr marL="116205" indent="-103505">
              <a:lnSpc>
                <a:spcPct val="100000"/>
              </a:lnSpc>
              <a:spcBef>
                <a:spcPts val="480"/>
              </a:spcBef>
              <a:buChar char="•"/>
              <a:tabLst>
                <a:tab pos="116205" algn="l"/>
              </a:tabLst>
            </a:pP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Уткина</a:t>
            </a:r>
            <a:r>
              <a:rPr dirty="0" sz="900" spc="4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Алина</a:t>
            </a:r>
            <a:r>
              <a:rPr dirty="0" sz="900" spc="4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Дмитриевна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Докладчик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909955" cy="5080"/>
            </a:xfrm>
            <a:custGeom>
              <a:avLst/>
              <a:gdLst/>
              <a:ahLst/>
              <a:cxnLst/>
              <a:rect l="l" t="t" r="r" b="b"/>
              <a:pathLst>
                <a:path w="909955" h="5079">
                  <a:moveTo>
                    <a:pt x="0" y="5060"/>
                  </a:moveTo>
                  <a:lnTo>
                    <a:pt x="0" y="0"/>
                  </a:lnTo>
                  <a:lnTo>
                    <a:pt x="909503" y="0"/>
                  </a:lnTo>
                  <a:lnTo>
                    <a:pt x="90950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21360" y="1039676"/>
            <a:ext cx="4410710" cy="121285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16205" indent="-103505">
              <a:lnSpc>
                <a:spcPct val="100000"/>
              </a:lnSpc>
              <a:spcBef>
                <a:spcPts val="570"/>
              </a:spcBef>
              <a:buChar char="•"/>
              <a:tabLst>
                <a:tab pos="116205" algn="l"/>
              </a:tabLst>
            </a:pP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Нефедова</a:t>
            </a:r>
            <a:r>
              <a:rPr dirty="0" sz="900" spc="10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Наталия</a:t>
            </a:r>
            <a:r>
              <a:rPr dirty="0" sz="900" spc="11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Николаевна</a:t>
            </a:r>
            <a:endParaRPr sz="900">
              <a:latin typeface="Trebuchet MS"/>
              <a:cs typeface="Trebuchet MS"/>
            </a:endParaRPr>
          </a:p>
          <a:p>
            <a:pPr marL="116205" indent="-103505">
              <a:lnSpc>
                <a:spcPct val="100000"/>
              </a:lnSpc>
              <a:spcBef>
                <a:spcPts val="480"/>
              </a:spcBef>
              <a:buChar char="•"/>
              <a:tabLst>
                <a:tab pos="116205" algn="l"/>
              </a:tabLst>
            </a:pP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Студент</a:t>
            </a:r>
            <a:endParaRPr sz="900">
              <a:latin typeface="Trebuchet MS"/>
              <a:cs typeface="Trebuchet MS"/>
            </a:endParaRPr>
          </a:p>
          <a:p>
            <a:pPr marL="115570" marR="5080" indent="-103505">
              <a:lnSpc>
                <a:spcPct val="144300"/>
              </a:lnSpc>
              <a:buChar char="•"/>
              <a:tabLst>
                <a:tab pos="115570" algn="l"/>
              </a:tabLst>
            </a:pP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Обучающийся</a:t>
            </a:r>
            <a:r>
              <a:rPr dirty="0" sz="900" spc="10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на</a:t>
            </a:r>
            <a:r>
              <a:rPr dirty="0" sz="900" spc="10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кафедре</a:t>
            </a:r>
            <a:r>
              <a:rPr dirty="0" sz="900" spc="11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математического</a:t>
            </a:r>
            <a:r>
              <a:rPr dirty="0" sz="900" spc="10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моделирования</a:t>
            </a:r>
            <a:r>
              <a:rPr dirty="0" sz="900" spc="10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и</a:t>
            </a:r>
            <a:r>
              <a:rPr dirty="0" sz="900" spc="11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искусственного интеллекта</a:t>
            </a:r>
            <a:endParaRPr sz="900">
              <a:latin typeface="Trebuchet MS"/>
              <a:cs typeface="Trebuchet MS"/>
            </a:endParaRPr>
          </a:p>
          <a:p>
            <a:pPr marL="116205" indent="-103505">
              <a:lnSpc>
                <a:spcPct val="100000"/>
              </a:lnSpc>
              <a:spcBef>
                <a:spcPts val="475"/>
              </a:spcBef>
              <a:buChar char="•"/>
              <a:tabLst>
                <a:tab pos="116205" algn="l"/>
              </a:tabLst>
            </a:pP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Российский</a:t>
            </a:r>
            <a:r>
              <a:rPr dirty="0" sz="900" spc="5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университет</a:t>
            </a:r>
            <a:r>
              <a:rPr dirty="0" sz="900" spc="6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дружбы</a:t>
            </a:r>
            <a:r>
              <a:rPr dirty="0" sz="900" spc="5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народов</a:t>
            </a:r>
            <a:endParaRPr sz="900">
              <a:latin typeface="Trebuchet MS"/>
              <a:cs typeface="Trebuchet MS"/>
            </a:endParaRPr>
          </a:p>
          <a:p>
            <a:pPr marL="116205" indent="-103505">
              <a:lnSpc>
                <a:spcPct val="100000"/>
              </a:lnSpc>
              <a:spcBef>
                <a:spcPts val="480"/>
              </a:spcBef>
              <a:buChar char="•"/>
              <a:tabLst>
                <a:tab pos="116205" algn="l"/>
              </a:tabLst>
            </a:pP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  <a:hlinkClick r:id="rId2"/>
              </a:rPr>
              <a:t>https://github.com/nnnefedova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73491" y="1321985"/>
            <a:ext cx="946785" cy="210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45">
                <a:solidFill>
                  <a:srgbClr val="23373B"/>
                </a:solidFill>
                <a:latin typeface="Lucida Sans Unicode"/>
                <a:cs typeface="Lucida Sans Unicode"/>
                <a:hlinkClick r:id="rId2" action="ppaction://hlinksldjump"/>
              </a:rPr>
              <a:t>Цель</a:t>
            </a:r>
            <a:r>
              <a:rPr dirty="0" sz="1200" spc="-25">
                <a:solidFill>
                  <a:srgbClr val="23373B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1200" spc="-20">
                <a:solidFill>
                  <a:srgbClr val="23373B"/>
                </a:solidFill>
                <a:latin typeface="Lucida Sans Unicode"/>
                <a:cs typeface="Lucida Sans Unicode"/>
                <a:hlinkClick r:id="rId2" action="ppaction://hlinksldjump"/>
              </a:rPr>
              <a:t>работы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586191" y="1664138"/>
            <a:ext cx="2588260" cy="5080"/>
            <a:chOff x="1586191" y="1664138"/>
            <a:chExt cx="2588260" cy="5080"/>
          </a:xfrm>
        </p:grpSpPr>
        <p:sp>
          <p:nvSpPr>
            <p:cNvPr id="4" name="object 4" descr=""/>
            <p:cNvSpPr/>
            <p:nvPr/>
          </p:nvSpPr>
          <p:spPr>
            <a:xfrm>
              <a:off x="1586191" y="166413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86191" y="1664138"/>
              <a:ext cx="408940" cy="5080"/>
            </a:xfrm>
            <a:custGeom>
              <a:avLst/>
              <a:gdLst/>
              <a:ahLst/>
              <a:cxnLst/>
              <a:rect l="l" t="t" r="r" b="b"/>
              <a:pathLst>
                <a:path w="408939" h="5080">
                  <a:moveTo>
                    <a:pt x="0" y="5060"/>
                  </a:moveTo>
                  <a:lnTo>
                    <a:pt x="0" y="0"/>
                  </a:lnTo>
                  <a:lnTo>
                    <a:pt x="408581" y="0"/>
                  </a:lnTo>
                  <a:lnTo>
                    <a:pt x="40858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1690370" cy="179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Цель</a:t>
            </a:r>
            <a:r>
              <a:rPr dirty="0" spc="-5"/>
              <a:t> </a:t>
            </a:r>
            <a:r>
              <a:rPr dirty="0" spc="-35"/>
              <a:t>лабораторной</a:t>
            </a:r>
            <a:r>
              <a:rPr dirty="0" spc="-5"/>
              <a:t> </a:t>
            </a:r>
            <a:r>
              <a:rPr dirty="0" spc="-10"/>
              <a:t>работы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1212850" cy="5080"/>
            </a:xfrm>
            <a:custGeom>
              <a:avLst/>
              <a:gdLst/>
              <a:ahLst/>
              <a:cxnLst/>
              <a:rect l="l" t="t" r="r" b="b"/>
              <a:pathLst>
                <a:path w="1212850" h="5079">
                  <a:moveTo>
                    <a:pt x="0" y="5060"/>
                  </a:moveTo>
                  <a:lnTo>
                    <a:pt x="0" y="0"/>
                  </a:lnTo>
                  <a:lnTo>
                    <a:pt x="1212642" y="0"/>
                  </a:lnTo>
                  <a:lnTo>
                    <a:pt x="121264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1591115"/>
            <a:ext cx="4706620" cy="16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Создать</a:t>
            </a:r>
            <a:r>
              <a:rPr dirty="0" sz="900" spc="6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23373B"/>
                </a:solidFill>
                <a:latin typeface="Trebuchet MS"/>
                <a:cs typeface="Trebuchet MS"/>
              </a:rPr>
              <a:t>комплект</a:t>
            </a:r>
            <a:r>
              <a:rPr dirty="0" sz="900" spc="7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программ.</a:t>
            </a:r>
            <a:r>
              <a:rPr dirty="0" sz="900" spc="7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23373B"/>
                </a:solidFill>
                <a:latin typeface="Trebuchet MS"/>
                <a:cs typeface="Trebuchet MS"/>
              </a:rPr>
              <a:t>Выполнить</a:t>
            </a:r>
            <a:r>
              <a:rPr dirty="0" sz="900" spc="6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23373B"/>
                </a:solidFill>
                <a:latin typeface="Trebuchet MS"/>
                <a:cs typeface="Trebuchet MS"/>
              </a:rPr>
              <a:t>описание</a:t>
            </a:r>
            <a:r>
              <a:rPr dirty="0" sz="900" spc="7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23373B"/>
                </a:solidFill>
                <a:latin typeface="Trebuchet MS"/>
                <a:cs typeface="Trebuchet MS"/>
              </a:rPr>
              <a:t>программной</a:t>
            </a:r>
            <a:r>
              <a:rPr dirty="0" sz="900" spc="7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23373B"/>
                </a:solidFill>
                <a:latin typeface="Trebuchet MS"/>
                <a:cs typeface="Trebuchet MS"/>
              </a:rPr>
              <a:t>реализации</a:t>
            </a:r>
            <a:r>
              <a:rPr dirty="0" sz="900" spc="7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проекта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73491" y="1317235"/>
            <a:ext cx="1411605" cy="210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35">
                <a:solidFill>
                  <a:srgbClr val="23373B"/>
                </a:solidFill>
                <a:latin typeface="Lucida Sans Unicode"/>
                <a:cs typeface="Lucida Sans Unicode"/>
                <a:hlinkClick r:id="rId2" action="ppaction://hlinksldjump"/>
              </a:rPr>
              <a:t>Постановка</a:t>
            </a:r>
            <a:r>
              <a:rPr dirty="0" sz="1200" spc="-25">
                <a:solidFill>
                  <a:srgbClr val="23373B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1200" spc="-10">
                <a:solidFill>
                  <a:srgbClr val="23373B"/>
                </a:solidFill>
                <a:latin typeface="Lucida Sans Unicode"/>
                <a:cs typeface="Lucida Sans Unicode"/>
                <a:hlinkClick r:id="rId2" action="ppaction://hlinksldjump"/>
              </a:rPr>
              <a:t>задачи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586191" y="1659388"/>
            <a:ext cx="2588260" cy="5080"/>
            <a:chOff x="1586191" y="1659388"/>
            <a:chExt cx="2588260" cy="5080"/>
          </a:xfrm>
        </p:grpSpPr>
        <p:sp>
          <p:nvSpPr>
            <p:cNvPr id="4" name="object 4" descr=""/>
            <p:cNvSpPr/>
            <p:nvPr/>
          </p:nvSpPr>
          <p:spPr>
            <a:xfrm>
              <a:off x="1586191" y="165938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86191" y="1659388"/>
              <a:ext cx="544830" cy="5080"/>
            </a:xfrm>
            <a:custGeom>
              <a:avLst/>
              <a:gdLst/>
              <a:ahLst/>
              <a:cxnLst/>
              <a:rect l="l" t="t" r="r" b="b"/>
              <a:pathLst>
                <a:path w="544830" h="5080">
                  <a:moveTo>
                    <a:pt x="0" y="5060"/>
                  </a:moveTo>
                  <a:lnTo>
                    <a:pt x="0" y="0"/>
                  </a:lnTo>
                  <a:lnTo>
                    <a:pt x="544763" y="0"/>
                  </a:lnTo>
                  <a:lnTo>
                    <a:pt x="54476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1180465" cy="1790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0"/>
              <a:t>Постановка</a:t>
            </a:r>
            <a:r>
              <a:rPr dirty="0" spc="-15"/>
              <a:t> </a:t>
            </a:r>
            <a:r>
              <a:rPr dirty="0" spc="-10"/>
              <a:t>задачи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 descr="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358793"/>
              <a:ext cx="1516380" cy="5080"/>
            </a:xfrm>
            <a:custGeom>
              <a:avLst/>
              <a:gdLst/>
              <a:ahLst/>
              <a:cxnLst/>
              <a:rect l="l" t="t" r="r" b="b"/>
              <a:pathLst>
                <a:path w="1516380" h="5079">
                  <a:moveTo>
                    <a:pt x="0" y="5060"/>
                  </a:moveTo>
                  <a:lnTo>
                    <a:pt x="0" y="0"/>
                  </a:lnTo>
                  <a:lnTo>
                    <a:pt x="1515780" y="0"/>
                  </a:lnTo>
                  <a:lnTo>
                    <a:pt x="151578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47294" y="1145879"/>
            <a:ext cx="5062855" cy="10572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Необходимо</a:t>
            </a:r>
            <a:r>
              <a:rPr dirty="0" sz="900" spc="3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смоделировать</a:t>
            </a:r>
            <a:r>
              <a:rPr dirty="0" sz="900" spc="4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движение</a:t>
            </a:r>
            <a:r>
              <a:rPr dirty="0" sz="900" spc="3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(</a:t>
            </a:r>
            <a:r>
              <a:rPr dirty="0" sz="900" spc="4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N</a:t>
            </a:r>
            <a:r>
              <a:rPr dirty="0" sz="900" spc="4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)</a:t>
            </a:r>
            <a:r>
              <a:rPr dirty="0" sz="900" spc="3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точек</a:t>
            </a:r>
            <a:r>
              <a:rPr dirty="0" sz="900" spc="4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(частиц)</a:t>
            </a:r>
            <a:r>
              <a:rPr dirty="0" sz="900" spc="4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в</a:t>
            </a:r>
            <a:r>
              <a:rPr dirty="0" sz="900" spc="3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двумерной</a:t>
            </a:r>
            <a:r>
              <a:rPr dirty="0" sz="900" spc="4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плоскости,</a:t>
            </a:r>
            <a:r>
              <a:rPr dirty="0" sz="900" spc="4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которые:</a:t>
            </a:r>
            <a:endParaRPr sz="900">
              <a:latin typeface="Trebuchet MS"/>
              <a:cs typeface="Trebuchet MS"/>
            </a:endParaRPr>
          </a:p>
          <a:p>
            <a:pPr marL="285750" marR="496570" indent="-99695">
              <a:lnSpc>
                <a:spcPct val="144300"/>
              </a:lnSpc>
              <a:spcBef>
                <a:spcPts val="780"/>
              </a:spcBef>
              <a:buChar char="•"/>
              <a:tabLst>
                <a:tab pos="285750" algn="l"/>
                <a:tab pos="289560" algn="l"/>
              </a:tabLst>
            </a:pP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	</a:t>
            </a:r>
            <a:r>
              <a:rPr dirty="0" sz="900" spc="10">
                <a:solidFill>
                  <a:srgbClr val="23373B"/>
                </a:solidFill>
                <a:latin typeface="Trebuchet MS"/>
                <a:cs typeface="Trebuchet MS"/>
              </a:rPr>
              <a:t>Испытывают</a:t>
            </a:r>
            <a:r>
              <a:rPr dirty="0" sz="900" spc="9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23373B"/>
                </a:solidFill>
                <a:latin typeface="Trebuchet MS"/>
                <a:cs typeface="Trebuchet MS"/>
              </a:rPr>
              <a:t>гравитационное</a:t>
            </a:r>
            <a:r>
              <a:rPr dirty="0" sz="900" spc="9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23373B"/>
                </a:solidFill>
                <a:latin typeface="Trebuchet MS"/>
                <a:cs typeface="Trebuchet MS"/>
              </a:rPr>
              <a:t>притяжение</a:t>
            </a:r>
            <a:r>
              <a:rPr dirty="0" sz="900" spc="9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23373B"/>
                </a:solidFill>
                <a:latin typeface="Trebuchet MS"/>
                <a:cs typeface="Trebuchet MS"/>
              </a:rPr>
              <a:t>к</a:t>
            </a:r>
            <a:r>
              <a:rPr dirty="0" sz="900" spc="9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23373B"/>
                </a:solidFill>
                <a:latin typeface="Trebuchet MS"/>
                <a:cs typeface="Trebuchet MS"/>
              </a:rPr>
              <a:t>центральной</a:t>
            </a:r>
            <a:r>
              <a:rPr dirty="0" sz="900" spc="9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10">
                <a:solidFill>
                  <a:srgbClr val="23373B"/>
                </a:solidFill>
                <a:latin typeface="Trebuchet MS"/>
                <a:cs typeface="Trebuchet MS"/>
              </a:rPr>
              <a:t>неподвижной</a:t>
            </a:r>
            <a:r>
              <a:rPr dirty="0" sz="900" spc="9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точке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(например,</a:t>
            </a:r>
            <a:r>
              <a:rPr dirty="0" sz="900" spc="1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“Солнцу”).</a:t>
            </a:r>
            <a:endParaRPr sz="900">
              <a:latin typeface="Trebuchet MS"/>
              <a:cs typeface="Trebuchet MS"/>
            </a:endParaRPr>
          </a:p>
          <a:p>
            <a:pPr marL="290195" indent="-103505">
              <a:lnSpc>
                <a:spcPct val="100000"/>
              </a:lnSpc>
              <a:spcBef>
                <a:spcPts val="475"/>
              </a:spcBef>
              <a:buChar char="•"/>
              <a:tabLst>
                <a:tab pos="290195" algn="l"/>
              </a:tabLst>
            </a:pP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Не</a:t>
            </a:r>
            <a:r>
              <a:rPr dirty="0" sz="900" spc="3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взаимодействуют</a:t>
            </a:r>
            <a:r>
              <a:rPr dirty="0" sz="900" spc="4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между</a:t>
            </a:r>
            <a:r>
              <a:rPr dirty="0" sz="900" spc="4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собой.</a:t>
            </a:r>
            <a:endParaRPr sz="900">
              <a:latin typeface="Trebuchet MS"/>
              <a:cs typeface="Trebuchet MS"/>
            </a:endParaRPr>
          </a:p>
          <a:p>
            <a:pPr marL="290195" indent="-103505">
              <a:lnSpc>
                <a:spcPct val="100000"/>
              </a:lnSpc>
              <a:spcBef>
                <a:spcPts val="480"/>
              </a:spcBef>
              <a:buChar char="•"/>
              <a:tabLst>
                <a:tab pos="290195" algn="l"/>
              </a:tabLst>
            </a:pP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Движутся</a:t>
            </a:r>
            <a:r>
              <a:rPr dirty="0" sz="900" spc="7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по</a:t>
            </a:r>
            <a:r>
              <a:rPr dirty="0" sz="900" spc="7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круговым</a:t>
            </a:r>
            <a:r>
              <a:rPr dirty="0" sz="900" spc="7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орбитам</a:t>
            </a:r>
            <a:r>
              <a:rPr dirty="0" sz="900" spc="7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с</a:t>
            </a:r>
            <a:r>
              <a:rPr dirty="0" sz="900" spc="7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первой</a:t>
            </a:r>
            <a:r>
              <a:rPr dirty="0" sz="900" spc="75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>
                <a:solidFill>
                  <a:srgbClr val="23373B"/>
                </a:solidFill>
                <a:latin typeface="Trebuchet MS"/>
                <a:cs typeface="Trebuchet MS"/>
              </a:rPr>
              <a:t>космической</a:t>
            </a:r>
            <a:r>
              <a:rPr dirty="0" sz="900" spc="70">
                <a:solidFill>
                  <a:srgbClr val="23373B"/>
                </a:solidFill>
                <a:latin typeface="Trebuchet MS"/>
                <a:cs typeface="Trebuchet MS"/>
              </a:rPr>
              <a:t> </a:t>
            </a:r>
            <a:r>
              <a:rPr dirty="0" sz="900" spc="-10">
                <a:solidFill>
                  <a:srgbClr val="23373B"/>
                </a:solidFill>
                <a:latin typeface="Trebuchet MS"/>
                <a:cs typeface="Trebuchet MS"/>
              </a:rPr>
              <a:t>скоростью.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73491" y="1317235"/>
            <a:ext cx="1527810" cy="210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40">
                <a:solidFill>
                  <a:srgbClr val="23373B"/>
                </a:solidFill>
                <a:latin typeface="Lucida Sans Unicode"/>
                <a:cs typeface="Lucida Sans Unicode"/>
                <a:hlinkClick r:id="rId2" action="ppaction://hlinksldjump"/>
              </a:rPr>
              <a:t>Теоритическая</a:t>
            </a:r>
            <a:r>
              <a:rPr dirty="0" sz="1200">
                <a:solidFill>
                  <a:srgbClr val="23373B"/>
                </a:solidFill>
                <a:latin typeface="Lucida Sans Unicode"/>
                <a:cs typeface="Lucida Sans Unicode"/>
                <a:hlinkClick r:id="rId2" action="ppaction://hlinksldjump"/>
              </a:rPr>
              <a:t> </a:t>
            </a:r>
            <a:r>
              <a:rPr dirty="0" sz="1200" spc="-10">
                <a:solidFill>
                  <a:srgbClr val="23373B"/>
                </a:solidFill>
                <a:latin typeface="Lucida Sans Unicode"/>
                <a:cs typeface="Lucida Sans Unicode"/>
                <a:hlinkClick r:id="rId2" action="ppaction://hlinksldjump"/>
              </a:rPr>
              <a:t>часть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586191" y="1659388"/>
            <a:ext cx="2588260" cy="5080"/>
            <a:chOff x="1586191" y="1659388"/>
            <a:chExt cx="2588260" cy="5080"/>
          </a:xfrm>
        </p:grpSpPr>
        <p:sp>
          <p:nvSpPr>
            <p:cNvPr id="4" name="object 4" descr=""/>
            <p:cNvSpPr/>
            <p:nvPr/>
          </p:nvSpPr>
          <p:spPr>
            <a:xfrm>
              <a:off x="1586191" y="165938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86191" y="1659388"/>
              <a:ext cx="681355" cy="5080"/>
            </a:xfrm>
            <a:custGeom>
              <a:avLst/>
              <a:gdLst/>
              <a:ahLst/>
              <a:cxnLst/>
              <a:rect l="l" t="t" r="r" b="b"/>
              <a:pathLst>
                <a:path w="681355" h="5080">
                  <a:moveTo>
                    <a:pt x="0" y="5060"/>
                  </a:moveTo>
                  <a:lnTo>
                    <a:pt x="0" y="0"/>
                  </a:lnTo>
                  <a:lnTo>
                    <a:pt x="680944" y="0"/>
                  </a:lnTo>
                  <a:lnTo>
                    <a:pt x="68094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373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Этап 3 - Комплексы программ. Описание программной реализации проекта</dc:title>
  <dcterms:created xsi:type="dcterms:W3CDTF">2025-05-02T19:07:42Z</dcterms:created>
  <dcterms:modified xsi:type="dcterms:W3CDTF">2025-05-02T19:07:42Z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2025-05-02T00:00:00Z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2025-05-02T00:00:00Z</vt:filetime>
  </property>
  <property fmtid="{D5CDD505-2E9C-101B-9397-08002B2CF9AE}" pid="5" name="Producer">
    <vt:lpwstr>macOS Version 15.4.1 (Build 24E263) Quartz PDFContext</vt:lpwstr>
  </property>
</Properties>
</file>