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7" r:id="rId2"/>
    <p:sldId id="616" r:id="rId3"/>
    <p:sldId id="651" r:id="rId4"/>
    <p:sldId id="479" r:id="rId5"/>
    <p:sldId id="613" r:id="rId6"/>
    <p:sldId id="649" r:id="rId7"/>
    <p:sldId id="615" r:id="rId8"/>
    <p:sldId id="584" r:id="rId9"/>
    <p:sldId id="430" r:id="rId10"/>
    <p:sldId id="293" r:id="rId11"/>
    <p:sldId id="295" r:id="rId12"/>
    <p:sldId id="296" r:id="rId13"/>
    <p:sldId id="297" r:id="rId14"/>
    <p:sldId id="294" r:id="rId15"/>
    <p:sldId id="298" r:id="rId16"/>
    <p:sldId id="299" r:id="rId17"/>
    <p:sldId id="300" r:id="rId18"/>
    <p:sldId id="302" r:id="rId19"/>
    <p:sldId id="301" r:id="rId20"/>
    <p:sldId id="303" r:id="rId21"/>
    <p:sldId id="453" r:id="rId22"/>
    <p:sldId id="304" r:id="rId23"/>
    <p:sldId id="456" r:id="rId24"/>
    <p:sldId id="455" r:id="rId25"/>
    <p:sldId id="457" r:id="rId26"/>
    <p:sldId id="458" r:id="rId27"/>
    <p:sldId id="305" r:id="rId28"/>
    <p:sldId id="459" r:id="rId29"/>
    <p:sldId id="447" r:id="rId30"/>
    <p:sldId id="449" r:id="rId31"/>
    <p:sldId id="448" r:id="rId32"/>
    <p:sldId id="450" r:id="rId33"/>
    <p:sldId id="451" r:id="rId34"/>
    <p:sldId id="311" r:id="rId35"/>
  </p:sldIdLst>
  <p:sldSz cx="9144000" cy="6858000" type="screen4x3"/>
  <p:notesSz cx="6888163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83" autoAdjust="0"/>
  </p:normalViewPr>
  <p:slideViewPr>
    <p:cSldViewPr>
      <p:cViewPr varScale="1">
        <p:scale>
          <a:sx n="63" d="100"/>
          <a:sy n="63" d="100"/>
        </p:scale>
        <p:origin x="1380" y="44"/>
      </p:cViewPr>
      <p:guideLst>
        <p:guide orient="horz" pos="21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FE4AD79-19DB-47FC-830E-5AEAE1D6F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AD79-19DB-47FC-830E-5AEAE1D6F3D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数字电路与逻辑设计实验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4357694"/>
            <a:ext cx="7854696" cy="1752600"/>
          </a:xfrm>
        </p:spPr>
        <p:txBody>
          <a:bodyPr/>
          <a:lstStyle/>
          <a:p>
            <a:r>
              <a:rPr lang="zh-CN" altLang="en-US" dirty="0"/>
              <a:t>保延翔，黄超，常莉莉</a:t>
            </a:r>
            <a:endParaRPr lang="en-US" altLang="zh-CN" dirty="0"/>
          </a:p>
          <a:p>
            <a:r>
              <a:rPr lang="zh-CN" altLang="en-US" sz="3100" dirty="0"/>
              <a:t>东校区实验教学中心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实验七   译码显示电路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、原理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四位双向移位寄存器</a:t>
            </a:r>
            <a:r>
              <a:rPr lang="en-US" altLang="zh-CN" sz="2400" dirty="0"/>
              <a:t>74LS194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76" y="1948656"/>
            <a:ext cx="32385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=S</a:t>
            </a:r>
            <a:r>
              <a:rPr lang="en-US" altLang="zh-CN" baseline="-25000" dirty="0"/>
              <a:t>0</a:t>
            </a:r>
            <a:r>
              <a:rPr lang="en-US" altLang="zh-CN" dirty="0"/>
              <a:t>=0</a:t>
            </a:r>
            <a:r>
              <a:rPr lang="zh-CN" altLang="en-US" dirty="0"/>
              <a:t>，保持原来的状态不变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en-US" altLang="zh-CN" dirty="0"/>
              <a:t>=1</a:t>
            </a:r>
            <a:r>
              <a:rPr lang="zh-CN" altLang="en-US" dirty="0"/>
              <a:t>，右移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D</a:t>
            </a:r>
            <a:r>
              <a:rPr lang="en-US" altLang="zh-CN" baseline="-25000" dirty="0"/>
              <a:t>SR</a:t>
            </a:r>
            <a:r>
              <a:rPr lang="zh-CN" altLang="en-US" dirty="0"/>
              <a:t>为右移送数端，当脉冲到来时，其状态变化情况。</a:t>
            </a:r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D</a:t>
            </a:r>
            <a:r>
              <a:rPr lang="en-US" altLang="zh-CN" baseline="-25000" dirty="0"/>
              <a:t>SR</a:t>
            </a:r>
            <a:r>
              <a:rPr lang="en-US" altLang="zh-CN" dirty="0"/>
              <a:t>→Q</a:t>
            </a:r>
            <a:r>
              <a:rPr lang="en-US" altLang="zh-CN" baseline="-25000" dirty="0"/>
              <a:t>A</a:t>
            </a:r>
            <a:r>
              <a:rPr lang="en-US" altLang="zh-CN" dirty="0"/>
              <a:t>→Q</a:t>
            </a:r>
            <a:r>
              <a:rPr lang="en-US" altLang="zh-CN" baseline="-25000" dirty="0"/>
              <a:t>B</a:t>
            </a:r>
            <a:r>
              <a:rPr lang="en-US" altLang="zh-CN" dirty="0"/>
              <a:t>→Q</a:t>
            </a:r>
            <a:r>
              <a:rPr lang="en-US" altLang="zh-CN" baseline="-25000" dirty="0"/>
              <a:t>C</a:t>
            </a:r>
            <a:r>
              <a:rPr lang="en-US" altLang="zh-CN" dirty="0"/>
              <a:t>→Q</a:t>
            </a:r>
            <a:r>
              <a:rPr lang="en-US" altLang="zh-CN" baseline="-25000" dirty="0"/>
              <a:t>D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611188" y="1834505"/>
            <a:ext cx="237648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A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SR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1800" dirty="0"/>
              <a:t>B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A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C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B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D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4991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en-US" altLang="zh-CN" dirty="0"/>
              <a:t>=0</a:t>
            </a:r>
            <a:r>
              <a:rPr lang="zh-CN" altLang="en-US" dirty="0"/>
              <a:t>，左移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D</a:t>
            </a:r>
            <a:r>
              <a:rPr lang="en-US" altLang="zh-CN" baseline="-25000" dirty="0"/>
              <a:t>SL</a:t>
            </a:r>
            <a:r>
              <a:rPr lang="zh-CN" altLang="en-US" dirty="0"/>
              <a:t>为左移送数端，当脉冲到来时，其状态变化情况。</a:t>
            </a:r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r>
              <a:rPr lang="en-US" altLang="zh-CN" dirty="0"/>
              <a:t>D</a:t>
            </a:r>
            <a:r>
              <a:rPr lang="en-US" altLang="zh-CN" baseline="-25000" dirty="0"/>
              <a:t>SL</a:t>
            </a:r>
            <a:r>
              <a:rPr lang="en-US" altLang="zh-CN" dirty="0"/>
              <a:t>→Q</a:t>
            </a:r>
            <a:r>
              <a:rPr lang="en-US" altLang="zh-CN" baseline="-25000" dirty="0"/>
              <a:t>D</a:t>
            </a:r>
            <a:r>
              <a:rPr lang="en-US" altLang="zh-CN" dirty="0"/>
              <a:t>→Q</a:t>
            </a:r>
            <a:r>
              <a:rPr lang="en-US" altLang="zh-CN" baseline="-25000" dirty="0"/>
              <a:t>C</a:t>
            </a:r>
            <a:r>
              <a:rPr lang="en-US" altLang="zh-CN" dirty="0"/>
              <a:t>→Q</a:t>
            </a:r>
            <a:r>
              <a:rPr lang="en-US" altLang="zh-CN" baseline="-25000" dirty="0"/>
              <a:t>B</a:t>
            </a:r>
            <a:r>
              <a:rPr lang="en-US" altLang="zh-CN" dirty="0"/>
              <a:t>→Q</a:t>
            </a:r>
            <a:r>
              <a:rPr lang="en-US" altLang="zh-CN" baseline="-25000" dirty="0"/>
              <a:t>A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684213" y="1474465"/>
            <a:ext cx="1800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A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B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B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C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C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D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SL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468313" y="404813"/>
            <a:ext cx="8229600" cy="564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=1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=1</a:t>
            </a:r>
            <a:r>
              <a:rPr lang="zh-CN" altLang="en-US"/>
              <a:t>，并行送数</a:t>
            </a:r>
          </a:p>
          <a:p>
            <a:pPr eaLnBrk="1" hangingPunct="1">
              <a:buFontTx/>
              <a:buNone/>
            </a:pP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 baseline="-25000"/>
              <a:t>3</a:t>
            </a:r>
            <a:r>
              <a:rPr lang="zh-CN" altLang="en-US"/>
              <a:t>为并行送数端，当脉冲到来，其状态变化情况。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971550" y="2276475"/>
            <a:ext cx="1800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A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B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C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D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1926" cy="6696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、给定</a:t>
            </a:r>
            <a:r>
              <a:rPr lang="en-US" altLang="zh-CN" dirty="0"/>
              <a:t>194</a:t>
            </a:r>
            <a:r>
              <a:rPr lang="zh-CN" altLang="en-US" dirty="0"/>
              <a:t>输出端</a:t>
            </a:r>
            <a:r>
              <a:rPr lang="en-US" altLang="zh-CN" dirty="0"/>
              <a:t>Q</a:t>
            </a:r>
            <a:r>
              <a:rPr lang="en-US" altLang="zh-CN" sz="1800" dirty="0"/>
              <a:t>A</a:t>
            </a:r>
            <a:r>
              <a:rPr lang="en-US" altLang="zh-CN" dirty="0"/>
              <a:t>Q</a:t>
            </a:r>
            <a:r>
              <a:rPr lang="en-US" altLang="zh-CN" sz="1800" dirty="0"/>
              <a:t>B</a:t>
            </a:r>
            <a:r>
              <a:rPr lang="en-US" altLang="zh-CN" dirty="0"/>
              <a:t>Q</a:t>
            </a:r>
            <a:r>
              <a:rPr lang="en-US" altLang="zh-CN" sz="1800" dirty="0"/>
              <a:t>C</a:t>
            </a:r>
            <a:r>
              <a:rPr lang="en-US" altLang="zh-CN" dirty="0"/>
              <a:t>Q</a:t>
            </a:r>
            <a:r>
              <a:rPr lang="en-US" altLang="zh-CN" sz="1800" dirty="0"/>
              <a:t>D</a:t>
            </a:r>
            <a:r>
              <a:rPr lang="zh-CN" altLang="en-US" dirty="0"/>
              <a:t>初始状态（例如</a:t>
            </a:r>
            <a:r>
              <a:rPr lang="en-US" altLang="zh-CN" dirty="0"/>
              <a:t>0110</a:t>
            </a:r>
            <a:r>
              <a:rPr lang="zh-CN" altLang="en-US" dirty="0"/>
              <a:t>），</a:t>
            </a:r>
            <a:r>
              <a:rPr lang="en-US" altLang="zh-CN" dirty="0"/>
              <a:t>CP</a:t>
            </a:r>
            <a:r>
              <a:rPr lang="zh-CN" altLang="en-US" dirty="0"/>
              <a:t>接手动正脉冲，使用“</a:t>
            </a:r>
            <a:r>
              <a:rPr lang="en-US" altLang="zh-CN" dirty="0"/>
              <a:t>0-1</a:t>
            </a:r>
            <a:r>
              <a:rPr lang="zh-CN" altLang="en-US" dirty="0"/>
              <a:t>”显示器检查输出是否符合真值表。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842" y="1193228"/>
          <a:ext cx="8918654" cy="5260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996227">
                <a:tc grid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时钟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清零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D</a:t>
                      </a:r>
                      <a:r>
                        <a:rPr lang="en-US" altLang="zh-CN" sz="1200" dirty="0"/>
                        <a:t>SL</a:t>
                      </a:r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D</a:t>
                      </a:r>
                      <a:r>
                        <a:rPr lang="en-US" altLang="zh-CN" sz="1200" dirty="0"/>
                        <a:t>SR</a:t>
                      </a:r>
                      <a:endParaRPr lang="zh-CN" alt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并行送数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sz="1200" dirty="0"/>
                        <a:t>R</a:t>
                      </a:r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11560" y="32129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7584" y="29249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7584" y="29249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18098" y="764705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3528" y="758043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732498" y="3039618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37928" y="3032956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11560" y="357301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27584" y="32849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32498" y="3399658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37928" y="3392996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27584" y="32849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1560" y="400506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27584" y="37170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22154" y="3831706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37928" y="3825044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27584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11560" y="436510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27584" y="407707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722154" y="4191746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37928" y="4185084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27584" y="40770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1560" y="479715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450912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22154" y="4623794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37928" y="4617132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27584" y="45091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1560" y="515719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27584" y="486916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722154" y="4983834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37928" y="4977172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27584" y="48691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1560" y="558924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27584" y="53012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732498" y="5415882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837928" y="5409220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27584" y="53012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1560" y="602128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27584" y="573325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32498" y="5847930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37928" y="5841268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27584" y="573325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11560" y="638132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27584" y="609329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732498" y="6207970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37928" y="6201308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27584" y="60932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923928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3923929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644008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4644009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292080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5292081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940152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940153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940152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940153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292080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292081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644008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4644009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3923928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3923929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3923928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3923929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644008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4644009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292080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5292081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940152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5940153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3923928" y="501317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3923929" y="501983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644008" y="501317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4644009" y="501983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292080" y="501317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292081" y="501983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940152" y="49771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5940153" y="49838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23928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3923929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4644008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4644009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292080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5292081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5940152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5940153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940152" y="422108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5940153" y="422775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292080" y="418508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5292081" y="419174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4644008" y="418508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>
            <a:off x="4644009" y="419174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923928" y="418508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3923929" y="419174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4644008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4644009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923928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3923929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292080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5292081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940152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5940153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331640" y="242088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784236" y="295576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1784237" y="296242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2195736" y="296094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2195737" y="296761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2699792" y="296094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2699793" y="296761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275856" y="296094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3275857" y="296761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699792" y="335699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H="1">
            <a:off x="2699793" y="336365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3275856" y="332098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3275857" y="332765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275856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3275857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275856" y="418508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H="1">
            <a:off x="3275857" y="419174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3275856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3275857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2699792" y="49771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2699793" y="49838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2699792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699793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699792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flipH="1">
            <a:off x="2699793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699792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2699793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323528" y="6466433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zh-CN" altLang="en-US" dirty="0">
                <a:solidFill>
                  <a:srgbClr val="FF0000"/>
                </a:solidFill>
              </a:rPr>
              <a:t>注意：需先给</a:t>
            </a:r>
            <a:r>
              <a:rPr lang="en-US" altLang="zh-CN" dirty="0">
                <a:solidFill>
                  <a:srgbClr val="FF0000"/>
                </a:solidFill>
              </a:rPr>
              <a:t>CR,S1,S0,DSL,DSR</a:t>
            </a:r>
            <a:r>
              <a:rPr lang="zh-CN" altLang="en-US" dirty="0">
                <a:solidFill>
                  <a:srgbClr val="FF0000"/>
                </a:solidFill>
              </a:rPr>
              <a:t>置位，再按</a:t>
            </a:r>
            <a:r>
              <a:rPr lang="en-US" altLang="zh-CN" dirty="0">
                <a:solidFill>
                  <a:srgbClr val="FF0000"/>
                </a:solidFill>
              </a:rPr>
              <a:t>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0" name="直接连接符 169"/>
          <p:cNvCxnSpPr/>
          <p:nvPr/>
        </p:nvCxnSpPr>
        <p:spPr>
          <a:xfrm>
            <a:off x="1835696" y="6525344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3923928" y="29969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3923929" y="30036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644008" y="29969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4644009" y="30036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5292080" y="29969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5292081" y="30036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5940152" y="29969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5940153" y="30036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、原理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08113"/>
            <a:ext cx="5267325" cy="2514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8965" y="4293096"/>
            <a:ext cx="5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5013176"/>
            <a:ext cx="79312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(1)</a:t>
            </a:r>
            <a:r>
              <a:rPr lang="zh-CN" altLang="zh-CN" sz="2000" dirty="0"/>
              <a:t>利用</a:t>
            </a:r>
            <a:r>
              <a:rPr lang="en-US" altLang="zh-CN" sz="2000" dirty="0"/>
              <a:t>194</a:t>
            </a:r>
            <a:r>
              <a:rPr lang="zh-CN" altLang="zh-CN" sz="2000" dirty="0"/>
              <a:t>右移功能，实现“</a:t>
            </a:r>
            <a:r>
              <a:rPr lang="en-US" altLang="zh-CN" sz="2000" dirty="0"/>
              <a:t>0</a:t>
            </a:r>
            <a:r>
              <a:rPr lang="zh-CN" altLang="zh-CN" sz="2000" dirty="0"/>
              <a:t>”向右边移动；同时利用</a:t>
            </a:r>
            <a:r>
              <a:rPr lang="en-US" altLang="zh-CN" sz="2000" dirty="0"/>
              <a:t>JK</a:t>
            </a:r>
            <a:r>
              <a:rPr lang="zh-CN" altLang="zh-CN" sz="2000" dirty="0"/>
              <a:t>触发器翻转功能（</a:t>
            </a:r>
            <a:r>
              <a:rPr lang="en-US" altLang="zh-CN" sz="2000" dirty="0"/>
              <a:t>J=1</a:t>
            </a:r>
            <a:r>
              <a:rPr lang="zh-CN" altLang="zh-CN" sz="2000" dirty="0"/>
              <a:t>，</a:t>
            </a:r>
            <a:r>
              <a:rPr lang="en-US" altLang="zh-CN" sz="2000" dirty="0"/>
              <a:t>K=1</a:t>
            </a:r>
            <a:r>
              <a:rPr lang="zh-CN" altLang="zh-CN" sz="2000" dirty="0"/>
              <a:t>），控制</a:t>
            </a:r>
            <a:r>
              <a:rPr lang="en-US" altLang="zh-CN" sz="2000" dirty="0"/>
              <a:t>194</a:t>
            </a:r>
            <a:r>
              <a:rPr lang="zh-CN" altLang="zh-CN" sz="2000" dirty="0"/>
              <a:t>从右移变为并行送数，实现</a:t>
            </a:r>
            <a:r>
              <a:rPr lang="en-US" altLang="zh-CN" sz="2000" dirty="0"/>
              <a:t>1110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en-US" altLang="zh-CN" sz="2000" dirty="0"/>
              <a:t>0111</a:t>
            </a:r>
            <a:r>
              <a:rPr lang="zh-CN" altLang="zh-CN" sz="2000" dirty="0"/>
              <a:t>的变化。</a:t>
            </a:r>
          </a:p>
          <a:p>
            <a:r>
              <a:rPr lang="en-US" altLang="zh-CN" sz="2000" dirty="0"/>
              <a:t>(2)</a:t>
            </a:r>
            <a:r>
              <a:rPr lang="zh-CN" altLang="zh-CN" sz="2000" dirty="0"/>
              <a:t>如果没有先清零，</a:t>
            </a:r>
            <a:r>
              <a:rPr lang="en-US" altLang="zh-CN" sz="2000" dirty="0"/>
              <a:t>194</a:t>
            </a:r>
            <a:r>
              <a:rPr lang="zh-CN" altLang="zh-CN" sz="2000" dirty="0"/>
              <a:t>的</a:t>
            </a:r>
            <a:r>
              <a:rPr lang="en-US" altLang="zh-CN" sz="2000" dirty="0"/>
              <a:t>S1</a:t>
            </a:r>
            <a:r>
              <a:rPr lang="zh-CN" altLang="zh-CN" sz="2000" dirty="0"/>
              <a:t>输入不确定，可能会出现输出</a:t>
            </a:r>
            <a:r>
              <a:rPr lang="en-US" altLang="zh-CN" sz="2000" dirty="0"/>
              <a:t>1111</a:t>
            </a:r>
            <a:r>
              <a:rPr lang="zh-CN" altLang="zh-CN" sz="2000" dirty="0"/>
              <a:t>的情况（</a:t>
            </a:r>
            <a:r>
              <a:rPr lang="en-US" altLang="zh-CN" sz="2000" dirty="0"/>
              <a:t>CP</a:t>
            </a:r>
            <a:r>
              <a:rPr lang="zh-CN" altLang="zh-CN" sz="2000" dirty="0"/>
              <a:t>触发不变化），也可能是其他异常。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668" y="1340768"/>
            <a:ext cx="647700" cy="438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68144" y="1126485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）输入端              输出端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74LS194</a:t>
            </a:r>
            <a:r>
              <a:rPr lang="zh-CN" altLang="en-US" dirty="0">
                <a:solidFill>
                  <a:srgbClr val="FF0000"/>
                </a:solidFill>
              </a:rPr>
              <a:t>是上升沿触发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JK</a:t>
            </a:r>
            <a:r>
              <a:rPr lang="zh-CN" altLang="en-US" dirty="0">
                <a:solidFill>
                  <a:srgbClr val="FF0000"/>
                </a:solidFill>
              </a:rPr>
              <a:t>触发器是下降沿触发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8928992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、按照书上图（五）连接电路，使用“</a:t>
            </a:r>
            <a:r>
              <a:rPr lang="en-US" altLang="zh-CN" dirty="0"/>
              <a:t>0-1</a:t>
            </a:r>
            <a:r>
              <a:rPr lang="zh-CN" altLang="en-US" dirty="0"/>
              <a:t>”显示器检查</a:t>
            </a:r>
            <a:r>
              <a:rPr lang="en-US" altLang="zh-CN" dirty="0"/>
              <a:t>194</a:t>
            </a:r>
            <a:r>
              <a:rPr lang="zh-CN" altLang="en-US" dirty="0"/>
              <a:t>的输出</a:t>
            </a:r>
            <a:r>
              <a:rPr lang="en-US" altLang="zh-CN" dirty="0"/>
              <a:t>Q</a:t>
            </a:r>
            <a:r>
              <a:rPr lang="en-US" altLang="zh-CN" sz="1600" dirty="0"/>
              <a:t>A</a:t>
            </a:r>
            <a:r>
              <a:rPr lang="en-US" altLang="zh-CN" dirty="0"/>
              <a:t>~Q</a:t>
            </a:r>
            <a:r>
              <a:rPr lang="en-US" altLang="zh-CN" sz="1600" dirty="0"/>
              <a:t>D</a:t>
            </a:r>
            <a:r>
              <a:rPr lang="zh-CN" altLang="en-US" dirty="0"/>
              <a:t>是否符合节拍发生器</a:t>
            </a:r>
            <a:r>
              <a:rPr lang="en-US" altLang="zh-CN" dirty="0"/>
              <a:t>0111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1011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1101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1110 </a:t>
            </a:r>
            <a:r>
              <a:rPr lang="zh-CN" altLang="en-US" dirty="0"/>
              <a:t>的循环。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5576" y="908720"/>
          <a:ext cx="7632848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8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63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1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清零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JK</a:t>
                      </a:r>
                      <a:r>
                        <a:rPr lang="zh-CN" altLang="en-US" dirty="0"/>
                        <a:t>触发器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工作状态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194</a:t>
                      </a:r>
                      <a:r>
                        <a:rPr lang="zh-CN" altLang="en-US" dirty="0"/>
                        <a:t>工作状态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清零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清零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并行送数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翻转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并行送数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681406" y="160825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35896" y="15053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95068" y="248262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11092" y="219459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216006" y="2309264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21436" y="2302602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11092" y="219459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5068" y="33055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11092" y="301750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321366" y="301750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31640" y="3140968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226210" y="3140968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5068" y="421081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11092" y="392278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216006" y="4037456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331710" y="4041068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321366" y="393305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15616" y="507491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31640" y="478687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352258" y="4905164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41914" y="47971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228720" y="4911826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15616" y="593900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331640" y="565097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236554" y="5765648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341984" y="5758986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31640" y="565097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105342" y="677219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21366" y="648415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226280" y="6629744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331710" y="6623082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321366" y="648415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051720" y="226659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2051721" y="227326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370574" y="22768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2370575" y="22835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87824" y="22768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987825" y="22835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15258" y="22768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615259" y="22835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098856" y="224086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098857" y="224753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572000" y="222541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572001" y="223207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051720" y="26729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2051721" y="26795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91212" y="263691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2391213" y="264357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051360" y="310496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51361" y="311162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91212" y="309960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91213" y="310626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987824" y="30689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2987825" y="30756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987824" y="393305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2987825" y="393971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987824" y="47971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2987825" y="48038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87824" y="56972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2987825" y="57039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987824" y="656134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2987825" y="656801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364088" y="26729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5364089" y="26795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64088" y="353701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5364089" y="354367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64088" y="436510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5364089" y="437176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364088" y="52292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364089" y="52358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64088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364089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280634" y="29249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105342" y="2636912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304779" y="26369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1228810" y="272946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1300818" y="272946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1290544" y="3737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115252" y="3449548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314689" y="344954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1238720" y="3542104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1310728" y="3542104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1280270" y="461195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104978" y="4323918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304415" y="43342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228446" y="4416474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300454" y="442683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290544" y="546577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1115252" y="5177740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1314689" y="51777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1238720" y="5270296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310728" y="5270296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280634" y="637105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1105342" y="6083022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304779" y="608302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228810" y="617557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>
            <a:off x="1300818" y="617557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8388424" y="6629744"/>
            <a:ext cx="360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8748464" y="3614202"/>
            <a:ext cx="0" cy="30155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8388424" y="3645024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129570" y="1700808"/>
            <a:ext cx="553998" cy="4814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/>
              <a:t>四节拍顺序脉冲发生器工作原理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、原理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）实验箱上数码管是共阴极，</a:t>
            </a:r>
            <a:r>
              <a:rPr lang="zh-CN" altLang="zh-CN" dirty="0"/>
              <a:t>其</a:t>
            </a:r>
            <a:r>
              <a:rPr lang="zh-CN" altLang="en-US" dirty="0"/>
              <a:t>位</a:t>
            </a:r>
            <a:r>
              <a:rPr lang="zh-CN" altLang="zh-CN" dirty="0"/>
              <a:t>选通端</a:t>
            </a:r>
            <a:r>
              <a:rPr lang="en-US" altLang="zh-CN" dirty="0"/>
              <a:t>DIG1~DIG8</a:t>
            </a:r>
            <a:r>
              <a:rPr lang="zh-CN" altLang="en-US" dirty="0"/>
              <a:t>均</a:t>
            </a:r>
            <a:r>
              <a:rPr lang="zh-CN" altLang="zh-CN" dirty="0"/>
              <a:t>为低电平有效，所以可直接将节拍发生器的输出接入即可，不用再加非门。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）实验箱上</a:t>
            </a:r>
            <a:r>
              <a:rPr lang="en-US" altLang="zh-CN" dirty="0"/>
              <a:t>74LS48</a:t>
            </a:r>
            <a:r>
              <a:rPr lang="zh-CN" altLang="en-US" dirty="0"/>
              <a:t>已与数码管连好，无须再连线。</a:t>
            </a:r>
            <a:r>
              <a:rPr lang="en-US" altLang="zh-CN" dirty="0"/>
              <a:t> 74LS48</a:t>
            </a:r>
            <a:r>
              <a:rPr lang="zh-CN" altLang="en-US" dirty="0"/>
              <a:t>只引出</a:t>
            </a:r>
            <a:r>
              <a:rPr lang="en-US" altLang="zh-CN" dirty="0"/>
              <a:t>A3</a:t>
            </a:r>
            <a:r>
              <a:rPr lang="zh-CN" altLang="en-US" dirty="0"/>
              <a:t>、</a:t>
            </a:r>
            <a:r>
              <a:rPr lang="en-US" altLang="zh-CN" dirty="0"/>
              <a:t>A2</a:t>
            </a:r>
            <a:r>
              <a:rPr lang="zh-CN" altLang="en-US" dirty="0"/>
              <a:t>、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A0</a:t>
            </a:r>
            <a:r>
              <a:rPr lang="zh-CN" altLang="en-US" dirty="0"/>
              <a:t>四个引脚分别依次对应两个四位数码管的</a:t>
            </a:r>
            <a:r>
              <a:rPr lang="en-US" altLang="zh-CN" dirty="0"/>
              <a:t>P13</a:t>
            </a:r>
            <a:r>
              <a:rPr lang="zh-CN" altLang="en-US" dirty="0"/>
              <a:t>、</a:t>
            </a:r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P11</a:t>
            </a:r>
            <a:r>
              <a:rPr lang="zh-CN" altLang="en-US" dirty="0"/>
              <a:t>、</a:t>
            </a:r>
            <a:r>
              <a:rPr lang="en-US" altLang="zh-CN" dirty="0"/>
              <a:t>P10</a:t>
            </a:r>
            <a:r>
              <a:rPr lang="zh-CN" altLang="en-US" dirty="0"/>
              <a:t>和</a:t>
            </a:r>
            <a:r>
              <a:rPr lang="en-US" altLang="zh-CN" dirty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P22</a:t>
            </a:r>
            <a:r>
              <a:rPr lang="zh-CN" altLang="en-US" dirty="0"/>
              <a:t>、</a:t>
            </a:r>
            <a:r>
              <a:rPr lang="en-US" altLang="zh-CN" dirty="0"/>
              <a:t>P21</a:t>
            </a:r>
            <a:r>
              <a:rPr lang="zh-CN" altLang="en-US" dirty="0"/>
              <a:t>、</a:t>
            </a:r>
            <a:r>
              <a:rPr lang="en-US" altLang="zh-CN" dirty="0"/>
              <a:t>P20</a:t>
            </a:r>
            <a:r>
              <a:rPr lang="zh-CN" altLang="en-US" dirty="0"/>
              <a:t>作为数码管</a:t>
            </a:r>
            <a:r>
              <a:rPr lang="en-US" altLang="zh-CN" dirty="0"/>
              <a:t>BCD</a:t>
            </a:r>
            <a:r>
              <a:rPr lang="zh-CN" altLang="en-US" dirty="0"/>
              <a:t>码输入端。实验箱</a:t>
            </a:r>
            <a:r>
              <a:rPr lang="en-US" altLang="zh-CN" dirty="0"/>
              <a:t>7</a:t>
            </a:r>
            <a:r>
              <a:rPr lang="zh-CN" altLang="en-US" dirty="0"/>
              <a:t>段数码管已具备伪码灭灯功能，因此电路设计不涉及伪码灭灯。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6744018" y="3798112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/>
          <p:nvPr/>
        </p:nvGrpSpPr>
        <p:grpSpPr bwMode="auto">
          <a:xfrm>
            <a:off x="900113" y="2565400"/>
            <a:ext cx="360362" cy="576263"/>
            <a:chOff x="1338" y="391"/>
            <a:chExt cx="409" cy="726"/>
          </a:xfrm>
        </p:grpSpPr>
        <p:sp>
          <p:nvSpPr>
            <p:cNvPr id="39068" name="Line 3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9" name="Line 4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0" name="Line 5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1" name="Line 6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2" name="Line 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3" name="Line 8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4" name="Line 9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5" name="Line 10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5" name="Line 11"/>
          <p:cNvSpPr>
            <a:spLocks noChangeShapeType="1"/>
          </p:cNvSpPr>
          <p:nvPr/>
        </p:nvSpPr>
        <p:spPr bwMode="auto">
          <a:xfrm>
            <a:off x="684213" y="24225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12"/>
          <p:cNvSpPr>
            <a:spLocks noChangeShapeType="1"/>
          </p:cNvSpPr>
          <p:nvPr/>
        </p:nvSpPr>
        <p:spPr bwMode="auto">
          <a:xfrm>
            <a:off x="684213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13"/>
          <p:cNvSpPr>
            <a:spLocks noChangeShapeType="1"/>
          </p:cNvSpPr>
          <p:nvPr/>
        </p:nvSpPr>
        <p:spPr bwMode="auto">
          <a:xfrm>
            <a:off x="684213" y="32861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14"/>
          <p:cNvSpPr>
            <a:spLocks noChangeShapeType="1"/>
          </p:cNvSpPr>
          <p:nvPr/>
        </p:nvSpPr>
        <p:spPr bwMode="auto">
          <a:xfrm>
            <a:off x="1331913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15"/>
          <p:cNvSpPr>
            <a:spLocks noChangeShapeType="1"/>
          </p:cNvSpPr>
          <p:nvPr/>
        </p:nvSpPr>
        <p:spPr bwMode="auto">
          <a:xfrm>
            <a:off x="2987675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Text Box 16"/>
          <p:cNvSpPr txBox="1">
            <a:spLocks noChangeArrowheads="1"/>
          </p:cNvSpPr>
          <p:nvPr/>
        </p:nvSpPr>
        <p:spPr bwMode="auto">
          <a:xfrm>
            <a:off x="3130550" y="4222750"/>
            <a:ext cx="3313113" cy="120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    Ya  Yb  Yc  Yd Ye   Yf  Yg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           74LS48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 A3  A2  A1  A0       LT    I</a:t>
            </a:r>
            <a:r>
              <a:rPr lang="en-US" altLang="zh-CN" sz="1800" baseline="-25000"/>
              <a:t>BR</a:t>
            </a: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 flipV="1">
            <a:off x="3706813" y="40052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8"/>
          <p:cNvSpPr>
            <a:spLocks noChangeShapeType="1"/>
          </p:cNvSpPr>
          <p:nvPr/>
        </p:nvSpPr>
        <p:spPr bwMode="auto">
          <a:xfrm flipV="1">
            <a:off x="4138613" y="3933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9"/>
          <p:cNvSpPr>
            <a:spLocks noChangeShapeType="1"/>
          </p:cNvSpPr>
          <p:nvPr/>
        </p:nvSpPr>
        <p:spPr bwMode="auto">
          <a:xfrm flipV="1">
            <a:off x="4498975" y="38623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20"/>
          <p:cNvSpPr>
            <a:spLocks noChangeShapeType="1"/>
          </p:cNvSpPr>
          <p:nvPr/>
        </p:nvSpPr>
        <p:spPr bwMode="auto">
          <a:xfrm flipV="1">
            <a:off x="4857750" y="3789363"/>
            <a:ext cx="15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21"/>
          <p:cNvSpPr>
            <a:spLocks noChangeShapeType="1"/>
          </p:cNvSpPr>
          <p:nvPr/>
        </p:nvSpPr>
        <p:spPr bwMode="auto">
          <a:xfrm flipV="1">
            <a:off x="5218113" y="37195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22"/>
          <p:cNvSpPr>
            <a:spLocks noChangeShapeType="1"/>
          </p:cNvSpPr>
          <p:nvPr/>
        </p:nvSpPr>
        <p:spPr bwMode="auto">
          <a:xfrm flipV="1">
            <a:off x="5649913" y="3646488"/>
            <a:ext cx="15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23"/>
          <p:cNvSpPr>
            <a:spLocks noChangeShapeType="1"/>
          </p:cNvSpPr>
          <p:nvPr/>
        </p:nvSpPr>
        <p:spPr bwMode="auto">
          <a:xfrm flipV="1">
            <a:off x="6010275" y="3573463"/>
            <a:ext cx="15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28"/>
          <p:cNvSpPr>
            <a:spLocks noChangeShapeType="1"/>
          </p:cNvSpPr>
          <p:nvPr/>
        </p:nvSpPr>
        <p:spPr bwMode="auto">
          <a:xfrm>
            <a:off x="5146675" y="50879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9"/>
          <p:cNvSpPr>
            <a:spLocks noChangeShapeType="1"/>
          </p:cNvSpPr>
          <p:nvPr/>
        </p:nvSpPr>
        <p:spPr bwMode="auto">
          <a:xfrm>
            <a:off x="5722938" y="50879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30"/>
          <p:cNvSpPr>
            <a:spLocks noChangeShapeType="1"/>
          </p:cNvSpPr>
          <p:nvPr/>
        </p:nvSpPr>
        <p:spPr bwMode="auto">
          <a:xfrm>
            <a:off x="5362575" y="5446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Line 31"/>
          <p:cNvSpPr>
            <a:spLocks noChangeShapeType="1"/>
          </p:cNvSpPr>
          <p:nvPr/>
        </p:nvSpPr>
        <p:spPr bwMode="auto">
          <a:xfrm>
            <a:off x="5867400" y="5446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Line 32"/>
          <p:cNvSpPr>
            <a:spLocks noChangeShapeType="1"/>
          </p:cNvSpPr>
          <p:nvPr/>
        </p:nvSpPr>
        <p:spPr bwMode="auto">
          <a:xfrm>
            <a:off x="5362575" y="58070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Text Box 33"/>
          <p:cNvSpPr txBox="1">
            <a:spLocks noChangeArrowheads="1"/>
          </p:cNvSpPr>
          <p:nvPr/>
        </p:nvSpPr>
        <p:spPr bwMode="auto">
          <a:xfrm>
            <a:off x="6226175" y="56642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5V</a:t>
            </a:r>
          </a:p>
        </p:txBody>
      </p:sp>
      <p:sp>
        <p:nvSpPr>
          <p:cNvPr id="38938" name="Line 34"/>
          <p:cNvSpPr>
            <a:spLocks noChangeShapeType="1"/>
          </p:cNvSpPr>
          <p:nvPr/>
        </p:nvSpPr>
        <p:spPr bwMode="auto">
          <a:xfrm>
            <a:off x="3417888" y="5446713"/>
            <a:ext cx="1587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35"/>
          <p:cNvSpPr>
            <a:spLocks noChangeShapeType="1"/>
          </p:cNvSpPr>
          <p:nvPr/>
        </p:nvSpPr>
        <p:spPr bwMode="auto">
          <a:xfrm>
            <a:off x="3849688" y="5446713"/>
            <a:ext cx="1587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6"/>
          <p:cNvSpPr>
            <a:spLocks noChangeShapeType="1"/>
          </p:cNvSpPr>
          <p:nvPr/>
        </p:nvSpPr>
        <p:spPr bwMode="auto">
          <a:xfrm>
            <a:off x="4283075" y="5448300"/>
            <a:ext cx="1588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7"/>
          <p:cNvSpPr>
            <a:spLocks noChangeShapeType="1"/>
          </p:cNvSpPr>
          <p:nvPr/>
        </p:nvSpPr>
        <p:spPr bwMode="auto">
          <a:xfrm>
            <a:off x="4714875" y="5446713"/>
            <a:ext cx="1588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Text Box 38"/>
          <p:cNvSpPr txBox="1">
            <a:spLocks noChangeArrowheads="1"/>
          </p:cNvSpPr>
          <p:nvPr/>
        </p:nvSpPr>
        <p:spPr bwMode="auto">
          <a:xfrm>
            <a:off x="3132138" y="640080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接模拟开关</a:t>
            </a:r>
          </a:p>
        </p:txBody>
      </p:sp>
      <p:grpSp>
        <p:nvGrpSpPr>
          <p:cNvPr id="38946" name="Group 74"/>
          <p:cNvGrpSpPr/>
          <p:nvPr/>
        </p:nvGrpSpPr>
        <p:grpSpPr bwMode="auto">
          <a:xfrm>
            <a:off x="1403350" y="2565400"/>
            <a:ext cx="360363" cy="576263"/>
            <a:chOff x="1338" y="391"/>
            <a:chExt cx="409" cy="726"/>
          </a:xfrm>
        </p:grpSpPr>
        <p:sp>
          <p:nvSpPr>
            <p:cNvPr id="39060" name="Line 75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1" name="Line 76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2" name="Line 7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3" name="Line 78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4" name="Line 79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5" name="Line 80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6" name="Line 81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7" name="Line 82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7" name="Group 83"/>
          <p:cNvGrpSpPr/>
          <p:nvPr/>
        </p:nvGrpSpPr>
        <p:grpSpPr bwMode="auto">
          <a:xfrm>
            <a:off x="2411413" y="2565400"/>
            <a:ext cx="360362" cy="576263"/>
            <a:chOff x="1338" y="391"/>
            <a:chExt cx="409" cy="726"/>
          </a:xfrm>
        </p:grpSpPr>
        <p:sp>
          <p:nvSpPr>
            <p:cNvPr id="39052" name="Line 84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Line 85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Line 86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5" name="Line 87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6" name="Line 88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Line 89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8" name="Line 90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9" name="Line 91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8" name="Group 92"/>
          <p:cNvGrpSpPr/>
          <p:nvPr/>
        </p:nvGrpSpPr>
        <p:grpSpPr bwMode="auto">
          <a:xfrm>
            <a:off x="1908175" y="2565400"/>
            <a:ext cx="360363" cy="576263"/>
            <a:chOff x="1338" y="391"/>
            <a:chExt cx="409" cy="726"/>
          </a:xfrm>
        </p:grpSpPr>
        <p:sp>
          <p:nvSpPr>
            <p:cNvPr id="39044" name="Line 93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Line 94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6" name="Line 95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Line 96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Line 9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9" name="Line 98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0" name="Line 99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Line 100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49" name="Line 101"/>
          <p:cNvSpPr>
            <a:spLocks noChangeShapeType="1"/>
          </p:cNvSpPr>
          <p:nvPr/>
        </p:nvSpPr>
        <p:spPr bwMode="auto">
          <a:xfrm>
            <a:off x="1835150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0" name="Line 102"/>
          <p:cNvSpPr>
            <a:spLocks noChangeShapeType="1"/>
          </p:cNvSpPr>
          <p:nvPr/>
        </p:nvSpPr>
        <p:spPr bwMode="auto">
          <a:xfrm>
            <a:off x="2339975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1" name="Line 103"/>
          <p:cNvSpPr>
            <a:spLocks noChangeShapeType="1"/>
          </p:cNvSpPr>
          <p:nvPr/>
        </p:nvSpPr>
        <p:spPr bwMode="auto">
          <a:xfrm>
            <a:off x="755650" y="3502025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2" name="Line 104"/>
          <p:cNvSpPr>
            <a:spLocks noChangeShapeType="1"/>
          </p:cNvSpPr>
          <p:nvPr/>
        </p:nvSpPr>
        <p:spPr bwMode="auto">
          <a:xfrm>
            <a:off x="755650" y="3286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3" name="Line 105"/>
          <p:cNvSpPr>
            <a:spLocks noChangeShapeType="1"/>
          </p:cNvSpPr>
          <p:nvPr/>
        </p:nvSpPr>
        <p:spPr bwMode="auto">
          <a:xfrm>
            <a:off x="2914650" y="3286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4" name="Line 106"/>
          <p:cNvSpPr>
            <a:spLocks noChangeShapeType="1"/>
          </p:cNvSpPr>
          <p:nvPr/>
        </p:nvSpPr>
        <p:spPr bwMode="auto">
          <a:xfrm flipH="1">
            <a:off x="755650" y="4005263"/>
            <a:ext cx="295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5" name="Line 107"/>
          <p:cNvSpPr>
            <a:spLocks noChangeShapeType="1"/>
          </p:cNvSpPr>
          <p:nvPr/>
        </p:nvSpPr>
        <p:spPr bwMode="auto">
          <a:xfrm flipH="1">
            <a:off x="1114425" y="3933825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6" name="Line 108"/>
          <p:cNvSpPr>
            <a:spLocks noChangeShapeType="1"/>
          </p:cNvSpPr>
          <p:nvPr/>
        </p:nvSpPr>
        <p:spPr bwMode="auto">
          <a:xfrm flipH="1">
            <a:off x="1547813" y="3862388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7" name="Line 109"/>
          <p:cNvSpPr>
            <a:spLocks noChangeShapeType="1"/>
          </p:cNvSpPr>
          <p:nvPr/>
        </p:nvSpPr>
        <p:spPr bwMode="auto">
          <a:xfrm flipH="1">
            <a:off x="1906588" y="3789363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8" name="Line 110"/>
          <p:cNvSpPr>
            <a:spLocks noChangeShapeType="1"/>
          </p:cNvSpPr>
          <p:nvPr/>
        </p:nvSpPr>
        <p:spPr bwMode="auto">
          <a:xfrm flipH="1">
            <a:off x="2266950" y="3717925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9" name="Line 111"/>
          <p:cNvSpPr>
            <a:spLocks noChangeShapeType="1"/>
          </p:cNvSpPr>
          <p:nvPr/>
        </p:nvSpPr>
        <p:spPr bwMode="auto">
          <a:xfrm flipH="1">
            <a:off x="2627313" y="3646488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0" name="Line 112"/>
          <p:cNvSpPr>
            <a:spLocks noChangeShapeType="1"/>
          </p:cNvSpPr>
          <p:nvPr/>
        </p:nvSpPr>
        <p:spPr bwMode="auto">
          <a:xfrm flipH="1">
            <a:off x="2843213" y="35734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1" name="Line 113"/>
          <p:cNvSpPr>
            <a:spLocks noChangeShapeType="1"/>
          </p:cNvSpPr>
          <p:nvPr/>
        </p:nvSpPr>
        <p:spPr bwMode="auto">
          <a:xfrm>
            <a:off x="755650" y="35020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2" name="Line 114"/>
          <p:cNvSpPr>
            <a:spLocks noChangeShapeType="1"/>
          </p:cNvSpPr>
          <p:nvPr/>
        </p:nvSpPr>
        <p:spPr bwMode="auto">
          <a:xfrm flipV="1">
            <a:off x="1114425" y="3502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3" name="Line 115"/>
          <p:cNvSpPr>
            <a:spLocks noChangeShapeType="1"/>
          </p:cNvSpPr>
          <p:nvPr/>
        </p:nvSpPr>
        <p:spPr bwMode="auto">
          <a:xfrm flipV="1">
            <a:off x="1547813" y="3502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4" name="Line 116"/>
          <p:cNvSpPr>
            <a:spLocks noChangeShapeType="1"/>
          </p:cNvSpPr>
          <p:nvPr/>
        </p:nvSpPr>
        <p:spPr bwMode="auto">
          <a:xfrm flipV="1">
            <a:off x="1906588" y="35020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5" name="Line 117"/>
          <p:cNvSpPr>
            <a:spLocks noChangeShapeType="1"/>
          </p:cNvSpPr>
          <p:nvPr/>
        </p:nvSpPr>
        <p:spPr bwMode="auto">
          <a:xfrm flipV="1">
            <a:off x="2266950" y="3502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118"/>
          <p:cNvSpPr>
            <a:spLocks noChangeShapeType="1"/>
          </p:cNvSpPr>
          <p:nvPr/>
        </p:nvSpPr>
        <p:spPr bwMode="auto">
          <a:xfrm flipV="1">
            <a:off x="2627313" y="35020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119"/>
          <p:cNvSpPr>
            <a:spLocks noChangeShapeType="1"/>
          </p:cNvSpPr>
          <p:nvPr/>
        </p:nvSpPr>
        <p:spPr bwMode="auto">
          <a:xfrm>
            <a:off x="2843213" y="35020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8" name="Line 120"/>
          <p:cNvSpPr>
            <a:spLocks noChangeShapeType="1"/>
          </p:cNvSpPr>
          <p:nvPr/>
        </p:nvSpPr>
        <p:spPr bwMode="auto">
          <a:xfrm flipV="1">
            <a:off x="1042988" y="620713"/>
            <a:ext cx="0" cy="180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9" name="Line 121"/>
          <p:cNvSpPr>
            <a:spLocks noChangeShapeType="1"/>
          </p:cNvSpPr>
          <p:nvPr/>
        </p:nvSpPr>
        <p:spPr bwMode="auto">
          <a:xfrm flipV="1">
            <a:off x="1547813" y="76517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0" name="Line 122"/>
          <p:cNvSpPr>
            <a:spLocks noChangeShapeType="1"/>
          </p:cNvSpPr>
          <p:nvPr/>
        </p:nvSpPr>
        <p:spPr bwMode="auto">
          <a:xfrm flipV="1">
            <a:off x="2124075" y="908050"/>
            <a:ext cx="0" cy="151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1" name="Line 123"/>
          <p:cNvSpPr>
            <a:spLocks noChangeShapeType="1"/>
          </p:cNvSpPr>
          <p:nvPr/>
        </p:nvSpPr>
        <p:spPr bwMode="auto">
          <a:xfrm flipV="1">
            <a:off x="2627313" y="1052513"/>
            <a:ext cx="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2" name="Line 124"/>
          <p:cNvSpPr>
            <a:spLocks noChangeShapeType="1"/>
          </p:cNvSpPr>
          <p:nvPr/>
        </p:nvSpPr>
        <p:spPr bwMode="auto">
          <a:xfrm>
            <a:off x="2627313" y="1052513"/>
            <a:ext cx="201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3" name="Line 125"/>
          <p:cNvSpPr>
            <a:spLocks noChangeShapeType="1"/>
          </p:cNvSpPr>
          <p:nvPr/>
        </p:nvSpPr>
        <p:spPr bwMode="auto">
          <a:xfrm>
            <a:off x="2124075" y="90805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4" name="Line 126"/>
          <p:cNvSpPr>
            <a:spLocks noChangeShapeType="1"/>
          </p:cNvSpPr>
          <p:nvPr/>
        </p:nvSpPr>
        <p:spPr bwMode="auto">
          <a:xfrm>
            <a:off x="1547813" y="765175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5" name="Line 127"/>
          <p:cNvSpPr>
            <a:spLocks noChangeShapeType="1"/>
          </p:cNvSpPr>
          <p:nvPr/>
        </p:nvSpPr>
        <p:spPr bwMode="auto">
          <a:xfrm>
            <a:off x="1042988" y="620713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128"/>
          <p:cNvSpPr txBox="1">
            <a:spLocks noChangeArrowheads="1"/>
          </p:cNvSpPr>
          <p:nvPr/>
        </p:nvSpPr>
        <p:spPr bwMode="auto">
          <a:xfrm>
            <a:off x="6732588" y="1195388"/>
            <a:ext cx="863600" cy="860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/>
          </a:p>
        </p:txBody>
      </p:sp>
      <p:sp>
        <p:nvSpPr>
          <p:cNvPr id="38977" name="Text Box 129"/>
          <p:cNvSpPr txBox="1">
            <a:spLocks noChangeArrowheads="1"/>
          </p:cNvSpPr>
          <p:nvPr/>
        </p:nvSpPr>
        <p:spPr bwMode="auto">
          <a:xfrm>
            <a:off x="4068763" y="1195388"/>
            <a:ext cx="2159000" cy="98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/>
              <a:t>      Q</a:t>
            </a:r>
            <a:r>
              <a:rPr lang="en-US" altLang="zh-CN" sz="1600" baseline="-25000" dirty="0"/>
              <a:t>A</a:t>
            </a:r>
            <a:r>
              <a:rPr lang="en-US" altLang="zh-CN" sz="1600" dirty="0"/>
              <a:t>  Q</a:t>
            </a:r>
            <a:r>
              <a:rPr lang="en-US" altLang="zh-CN" sz="1600" baseline="-25000" dirty="0"/>
              <a:t>B</a:t>
            </a:r>
            <a:r>
              <a:rPr lang="en-US" altLang="zh-CN" sz="1600" dirty="0"/>
              <a:t> Q</a:t>
            </a:r>
            <a:r>
              <a:rPr lang="en-US" altLang="zh-CN" sz="1600" baseline="-25000" dirty="0"/>
              <a:t>C</a:t>
            </a:r>
            <a:r>
              <a:rPr lang="en-US" altLang="zh-CN" sz="1600" dirty="0"/>
              <a:t> Q</a:t>
            </a:r>
            <a:r>
              <a:rPr lang="en-US" altLang="zh-CN" sz="1600" baseline="-25000" dirty="0"/>
              <a:t>D</a:t>
            </a:r>
            <a:r>
              <a:rPr lang="en-US" altLang="zh-CN" sz="1600" dirty="0"/>
              <a:t>  S1</a:t>
            </a:r>
            <a:endParaRPr lang="en-US" altLang="zh-CN" sz="1600" baseline="-25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/>
              <a:t>D</a:t>
            </a:r>
            <a:r>
              <a:rPr lang="en-US" altLang="zh-CN" sz="1600" baseline="-25000" dirty="0"/>
              <a:t>SR                                </a:t>
            </a:r>
            <a:r>
              <a:rPr lang="en-US" altLang="zh-CN" sz="1600" dirty="0"/>
              <a:t>  S0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/>
              <a:t>    D</a:t>
            </a:r>
            <a:r>
              <a:rPr lang="en-US" altLang="zh-CN" sz="1600" baseline="-25000" dirty="0"/>
              <a:t>0</a:t>
            </a:r>
            <a:r>
              <a:rPr lang="en-US" altLang="zh-CN" sz="1600" dirty="0"/>
              <a:t> D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 D</a:t>
            </a:r>
            <a:r>
              <a:rPr lang="en-US" altLang="zh-CN" sz="1600" baseline="-25000" dirty="0"/>
              <a:t>2 </a:t>
            </a:r>
            <a:r>
              <a:rPr lang="en-US" altLang="zh-CN" sz="1600" dirty="0"/>
              <a:t>D</a:t>
            </a:r>
            <a:r>
              <a:rPr lang="en-US" altLang="zh-CN" sz="1600" baseline="-25000" dirty="0"/>
              <a:t>3</a:t>
            </a:r>
            <a:r>
              <a:rPr lang="en-US" altLang="zh-CN" sz="1600" dirty="0"/>
              <a:t>    Cr</a:t>
            </a:r>
          </a:p>
        </p:txBody>
      </p:sp>
      <p:sp>
        <p:nvSpPr>
          <p:cNvPr id="38978" name="Line 130"/>
          <p:cNvSpPr>
            <a:spLocks noChangeShapeType="1"/>
          </p:cNvSpPr>
          <p:nvPr/>
        </p:nvSpPr>
        <p:spPr bwMode="auto">
          <a:xfrm>
            <a:off x="4427538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9" name="Line 131"/>
          <p:cNvSpPr>
            <a:spLocks noChangeShapeType="1"/>
          </p:cNvSpPr>
          <p:nvPr/>
        </p:nvSpPr>
        <p:spPr bwMode="auto">
          <a:xfrm>
            <a:off x="4716463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0" name="Line 132"/>
          <p:cNvSpPr>
            <a:spLocks noChangeShapeType="1"/>
          </p:cNvSpPr>
          <p:nvPr/>
        </p:nvSpPr>
        <p:spPr bwMode="auto">
          <a:xfrm>
            <a:off x="5005388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1" name="Line 133"/>
          <p:cNvSpPr>
            <a:spLocks noChangeShapeType="1"/>
          </p:cNvSpPr>
          <p:nvPr/>
        </p:nvSpPr>
        <p:spPr bwMode="auto">
          <a:xfrm>
            <a:off x="5292725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2" name="Line 134"/>
          <p:cNvSpPr>
            <a:spLocks noChangeShapeType="1"/>
          </p:cNvSpPr>
          <p:nvPr/>
        </p:nvSpPr>
        <p:spPr bwMode="auto">
          <a:xfrm>
            <a:off x="5005388" y="24193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3" name="Line 135"/>
          <p:cNvSpPr>
            <a:spLocks noChangeShapeType="1"/>
          </p:cNvSpPr>
          <p:nvPr/>
        </p:nvSpPr>
        <p:spPr bwMode="auto">
          <a:xfrm>
            <a:off x="4716463" y="24193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4" name="Line 136"/>
          <p:cNvSpPr>
            <a:spLocks noChangeShapeType="1"/>
          </p:cNvSpPr>
          <p:nvPr/>
        </p:nvSpPr>
        <p:spPr bwMode="auto">
          <a:xfrm flipH="1">
            <a:off x="5076825" y="24193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5" name="Text Box 137"/>
          <p:cNvSpPr txBox="1">
            <a:spLocks noChangeArrowheads="1"/>
          </p:cNvSpPr>
          <p:nvPr/>
        </p:nvSpPr>
        <p:spPr bwMode="auto">
          <a:xfrm>
            <a:off x="4932363" y="2565400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5V</a:t>
            </a:r>
          </a:p>
        </p:txBody>
      </p:sp>
      <p:sp>
        <p:nvSpPr>
          <p:cNvPr id="38986" name="Line 138"/>
          <p:cNvSpPr>
            <a:spLocks noChangeShapeType="1"/>
          </p:cNvSpPr>
          <p:nvPr/>
        </p:nvSpPr>
        <p:spPr bwMode="auto">
          <a:xfrm>
            <a:off x="3779838" y="17002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Line 139"/>
          <p:cNvSpPr>
            <a:spLocks noChangeShapeType="1"/>
          </p:cNvSpPr>
          <p:nvPr/>
        </p:nvSpPr>
        <p:spPr bwMode="auto">
          <a:xfrm>
            <a:off x="3779838" y="17002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8" name="Line 140"/>
          <p:cNvSpPr>
            <a:spLocks noChangeShapeType="1"/>
          </p:cNvSpPr>
          <p:nvPr/>
        </p:nvSpPr>
        <p:spPr bwMode="auto">
          <a:xfrm flipV="1">
            <a:off x="4643438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9" name="Line 141"/>
          <p:cNvSpPr>
            <a:spLocks noChangeShapeType="1"/>
          </p:cNvSpPr>
          <p:nvPr/>
        </p:nvSpPr>
        <p:spPr bwMode="auto">
          <a:xfrm flipV="1">
            <a:off x="5003800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0" name="Line 142"/>
          <p:cNvSpPr>
            <a:spLocks noChangeShapeType="1"/>
          </p:cNvSpPr>
          <p:nvPr/>
        </p:nvSpPr>
        <p:spPr bwMode="auto">
          <a:xfrm flipV="1">
            <a:off x="5292725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1" name="Line 143"/>
          <p:cNvSpPr>
            <a:spLocks noChangeShapeType="1"/>
          </p:cNvSpPr>
          <p:nvPr/>
        </p:nvSpPr>
        <p:spPr bwMode="auto">
          <a:xfrm flipV="1">
            <a:off x="5580063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2" name="Text Box 144"/>
          <p:cNvSpPr txBox="1">
            <a:spLocks noChangeArrowheads="1"/>
          </p:cNvSpPr>
          <p:nvPr/>
        </p:nvSpPr>
        <p:spPr bwMode="auto">
          <a:xfrm>
            <a:off x="6804025" y="1339850"/>
            <a:ext cx="144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Q</a:t>
            </a:r>
          </a:p>
        </p:txBody>
      </p:sp>
      <p:sp>
        <p:nvSpPr>
          <p:cNvPr id="38993" name="Line 145"/>
          <p:cNvSpPr>
            <a:spLocks noChangeShapeType="1"/>
          </p:cNvSpPr>
          <p:nvPr/>
        </p:nvSpPr>
        <p:spPr bwMode="auto">
          <a:xfrm>
            <a:off x="6804025" y="133985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Oval 146"/>
          <p:cNvSpPr>
            <a:spLocks noChangeArrowheads="1"/>
          </p:cNvSpPr>
          <p:nvPr/>
        </p:nvSpPr>
        <p:spPr bwMode="auto">
          <a:xfrm>
            <a:off x="6588125" y="1266825"/>
            <a:ext cx="1428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95" name="Line 147"/>
          <p:cNvSpPr>
            <a:spLocks noChangeShapeType="1"/>
          </p:cNvSpPr>
          <p:nvPr/>
        </p:nvSpPr>
        <p:spPr bwMode="auto">
          <a:xfrm>
            <a:off x="6227763" y="13398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Text Box 148"/>
          <p:cNvSpPr txBox="1">
            <a:spLocks noChangeArrowheads="1"/>
          </p:cNvSpPr>
          <p:nvPr/>
        </p:nvSpPr>
        <p:spPr bwMode="auto">
          <a:xfrm>
            <a:off x="6804025" y="1843088"/>
            <a:ext cx="144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Q</a:t>
            </a:r>
          </a:p>
        </p:txBody>
      </p:sp>
      <p:sp>
        <p:nvSpPr>
          <p:cNvPr id="38997" name="Text Box 149"/>
          <p:cNvSpPr txBox="1">
            <a:spLocks noChangeArrowheads="1"/>
          </p:cNvSpPr>
          <p:nvPr/>
        </p:nvSpPr>
        <p:spPr bwMode="auto">
          <a:xfrm>
            <a:off x="7092950" y="1843088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R1</a:t>
            </a:r>
          </a:p>
        </p:txBody>
      </p:sp>
      <p:sp>
        <p:nvSpPr>
          <p:cNvPr id="38998" name="Oval 150"/>
          <p:cNvSpPr>
            <a:spLocks noChangeArrowheads="1"/>
          </p:cNvSpPr>
          <p:nvPr/>
        </p:nvSpPr>
        <p:spPr bwMode="auto">
          <a:xfrm>
            <a:off x="5724525" y="2203450"/>
            <a:ext cx="1428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99" name="Oval 151"/>
          <p:cNvSpPr>
            <a:spLocks noChangeArrowheads="1"/>
          </p:cNvSpPr>
          <p:nvPr/>
        </p:nvSpPr>
        <p:spPr bwMode="auto">
          <a:xfrm>
            <a:off x="7092950" y="2058988"/>
            <a:ext cx="142875" cy="1444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9000" name="Line 152"/>
          <p:cNvSpPr>
            <a:spLocks noChangeShapeType="1"/>
          </p:cNvSpPr>
          <p:nvPr/>
        </p:nvSpPr>
        <p:spPr bwMode="auto">
          <a:xfrm>
            <a:off x="5651500" y="1916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1" name="Line 153"/>
          <p:cNvSpPr>
            <a:spLocks noChangeShapeType="1"/>
          </p:cNvSpPr>
          <p:nvPr/>
        </p:nvSpPr>
        <p:spPr bwMode="auto">
          <a:xfrm>
            <a:off x="7092950" y="17716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2" name="Line 154"/>
          <p:cNvSpPr>
            <a:spLocks noChangeShapeType="1"/>
          </p:cNvSpPr>
          <p:nvPr/>
        </p:nvSpPr>
        <p:spPr bwMode="auto">
          <a:xfrm>
            <a:off x="5795963" y="23479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3" name="Line 155"/>
          <p:cNvSpPr>
            <a:spLocks noChangeShapeType="1"/>
          </p:cNvSpPr>
          <p:nvPr/>
        </p:nvSpPr>
        <p:spPr bwMode="auto">
          <a:xfrm>
            <a:off x="7164388" y="22034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4" name="Line 156"/>
          <p:cNvSpPr>
            <a:spLocks noChangeShapeType="1"/>
          </p:cNvSpPr>
          <p:nvPr/>
        </p:nvSpPr>
        <p:spPr bwMode="auto">
          <a:xfrm>
            <a:off x="5795963" y="249237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5" name="Line 157"/>
          <p:cNvSpPr>
            <a:spLocks noChangeShapeType="1"/>
          </p:cNvSpPr>
          <p:nvPr/>
        </p:nvSpPr>
        <p:spPr bwMode="auto">
          <a:xfrm flipH="1">
            <a:off x="7451725" y="155575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6" name="Line 158"/>
          <p:cNvSpPr>
            <a:spLocks noChangeShapeType="1"/>
          </p:cNvSpPr>
          <p:nvPr/>
        </p:nvSpPr>
        <p:spPr bwMode="auto">
          <a:xfrm>
            <a:off x="7451725" y="1627188"/>
            <a:ext cx="1444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7" name="Text Box 159"/>
          <p:cNvSpPr txBox="1">
            <a:spLocks noChangeArrowheads="1"/>
          </p:cNvSpPr>
          <p:nvPr/>
        </p:nvSpPr>
        <p:spPr bwMode="auto">
          <a:xfrm>
            <a:off x="7164388" y="1484313"/>
            <a:ext cx="215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c1</a:t>
            </a:r>
          </a:p>
        </p:txBody>
      </p:sp>
      <p:sp>
        <p:nvSpPr>
          <p:cNvPr id="39008" name="Text Box 160"/>
          <p:cNvSpPr txBox="1">
            <a:spLocks noChangeArrowheads="1"/>
          </p:cNvSpPr>
          <p:nvPr/>
        </p:nvSpPr>
        <p:spPr bwMode="auto">
          <a:xfrm>
            <a:off x="7380288" y="1843088"/>
            <a:ext cx="144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J</a:t>
            </a:r>
          </a:p>
        </p:txBody>
      </p:sp>
      <p:sp>
        <p:nvSpPr>
          <p:cNvPr id="39009" name="Text Box 161"/>
          <p:cNvSpPr txBox="1">
            <a:spLocks noChangeArrowheads="1"/>
          </p:cNvSpPr>
          <p:nvPr/>
        </p:nvSpPr>
        <p:spPr bwMode="auto">
          <a:xfrm>
            <a:off x="7380288" y="1266825"/>
            <a:ext cx="144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K</a:t>
            </a:r>
          </a:p>
        </p:txBody>
      </p:sp>
      <p:sp>
        <p:nvSpPr>
          <p:cNvPr id="39010" name="Line 162"/>
          <p:cNvSpPr>
            <a:spLocks noChangeShapeType="1"/>
          </p:cNvSpPr>
          <p:nvPr/>
        </p:nvSpPr>
        <p:spPr bwMode="auto">
          <a:xfrm>
            <a:off x="7596188" y="19161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1" name="Text Box 163"/>
          <p:cNvSpPr txBox="1">
            <a:spLocks noChangeArrowheads="1"/>
          </p:cNvSpPr>
          <p:nvPr/>
        </p:nvSpPr>
        <p:spPr bwMode="auto">
          <a:xfrm>
            <a:off x="7885113" y="1843088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5V</a:t>
            </a:r>
          </a:p>
        </p:txBody>
      </p:sp>
      <p:sp>
        <p:nvSpPr>
          <p:cNvPr id="39012" name="Line 164"/>
          <p:cNvSpPr>
            <a:spLocks noChangeShapeType="1"/>
          </p:cNvSpPr>
          <p:nvPr/>
        </p:nvSpPr>
        <p:spPr bwMode="auto">
          <a:xfrm>
            <a:off x="5580063" y="83661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3" name="Line 165"/>
          <p:cNvSpPr>
            <a:spLocks noChangeShapeType="1"/>
          </p:cNvSpPr>
          <p:nvPr/>
        </p:nvSpPr>
        <p:spPr bwMode="auto">
          <a:xfrm>
            <a:off x="7596188" y="13398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4" name="Line 166"/>
          <p:cNvSpPr>
            <a:spLocks noChangeShapeType="1"/>
          </p:cNvSpPr>
          <p:nvPr/>
        </p:nvSpPr>
        <p:spPr bwMode="auto">
          <a:xfrm flipV="1">
            <a:off x="7885113" y="8366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5" name="Line 167"/>
          <p:cNvSpPr>
            <a:spLocks noChangeShapeType="1"/>
          </p:cNvSpPr>
          <p:nvPr/>
        </p:nvSpPr>
        <p:spPr bwMode="auto">
          <a:xfrm>
            <a:off x="7596188" y="16271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6" name="Line 168"/>
          <p:cNvSpPr>
            <a:spLocks noChangeShapeType="1"/>
          </p:cNvSpPr>
          <p:nvPr/>
        </p:nvSpPr>
        <p:spPr bwMode="auto">
          <a:xfrm>
            <a:off x="4211638" y="220345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7" name="Line 169"/>
          <p:cNvSpPr>
            <a:spLocks noChangeShapeType="1"/>
          </p:cNvSpPr>
          <p:nvPr/>
        </p:nvSpPr>
        <p:spPr bwMode="auto">
          <a:xfrm>
            <a:off x="4211638" y="2852738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8" name="Line 170"/>
          <p:cNvSpPr>
            <a:spLocks noChangeShapeType="1"/>
          </p:cNvSpPr>
          <p:nvPr/>
        </p:nvSpPr>
        <p:spPr bwMode="auto">
          <a:xfrm>
            <a:off x="8459788" y="162718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9" name="Text Box 171"/>
          <p:cNvSpPr txBox="1">
            <a:spLocks noChangeArrowheads="1"/>
          </p:cNvSpPr>
          <p:nvPr/>
        </p:nvSpPr>
        <p:spPr bwMode="auto">
          <a:xfrm>
            <a:off x="7380288" y="2203450"/>
            <a:ext cx="935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400"/>
              <a:t>接模拟开关</a:t>
            </a:r>
          </a:p>
        </p:txBody>
      </p:sp>
      <p:sp>
        <p:nvSpPr>
          <p:cNvPr id="39020" name="Text Box 172"/>
          <p:cNvSpPr txBox="1">
            <a:spLocks noChangeArrowheads="1"/>
          </p:cNvSpPr>
          <p:nvPr/>
        </p:nvSpPr>
        <p:spPr bwMode="auto">
          <a:xfrm>
            <a:off x="7740650" y="2924175"/>
            <a:ext cx="122396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CP</a:t>
            </a:r>
            <a:r>
              <a:rPr lang="zh-CN" altLang="en-US" sz="1400"/>
              <a:t>接连续脉冲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1-2Hz</a:t>
            </a:r>
          </a:p>
        </p:txBody>
      </p:sp>
      <p:sp>
        <p:nvSpPr>
          <p:cNvPr id="39021" name="Line 173"/>
          <p:cNvSpPr>
            <a:spLocks noChangeShapeType="1"/>
          </p:cNvSpPr>
          <p:nvPr/>
        </p:nvSpPr>
        <p:spPr bwMode="auto">
          <a:xfrm>
            <a:off x="6227763" y="17002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22" name="Text Box 174"/>
          <p:cNvSpPr txBox="1">
            <a:spLocks noChangeArrowheads="1"/>
          </p:cNvSpPr>
          <p:nvPr/>
        </p:nvSpPr>
        <p:spPr bwMode="auto">
          <a:xfrm>
            <a:off x="6372225" y="1484313"/>
            <a:ext cx="215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/>
              <a:t>5V</a:t>
            </a:r>
          </a:p>
        </p:txBody>
      </p:sp>
      <p:sp>
        <p:nvSpPr>
          <p:cNvPr id="39023" name="Text Box 175"/>
          <p:cNvSpPr txBox="1">
            <a:spLocks noChangeArrowheads="1"/>
          </p:cNvSpPr>
          <p:nvPr/>
        </p:nvSpPr>
        <p:spPr bwMode="auto">
          <a:xfrm>
            <a:off x="4211638" y="188913"/>
            <a:ext cx="2232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/>
              <a:t>接</a:t>
            </a:r>
            <a:r>
              <a:rPr lang="en-US" altLang="zh-CN" sz="1800"/>
              <a:t>0-1</a:t>
            </a:r>
            <a:r>
              <a:rPr lang="zh-CN" altLang="en-US" sz="1800"/>
              <a:t>显示器</a:t>
            </a:r>
          </a:p>
        </p:txBody>
      </p:sp>
      <p:sp>
        <p:nvSpPr>
          <p:cNvPr id="39024" name="Text Box 176"/>
          <p:cNvSpPr txBox="1">
            <a:spLocks noChangeArrowheads="1"/>
          </p:cNvSpPr>
          <p:nvPr/>
        </p:nvSpPr>
        <p:spPr bwMode="auto">
          <a:xfrm>
            <a:off x="6804025" y="3573463"/>
            <a:ext cx="2087563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注意：启动节拍发生器时，应先清零，即将清零模拟开关放置在低电平，待清零置数后，清零模拟开关放置在高电平。</a:t>
            </a:r>
          </a:p>
        </p:txBody>
      </p:sp>
      <p:sp>
        <p:nvSpPr>
          <p:cNvPr id="39025" name="Text Box 181"/>
          <p:cNvSpPr txBox="1">
            <a:spLocks noChangeArrowheads="1"/>
          </p:cNvSpPr>
          <p:nvPr/>
        </p:nvSpPr>
        <p:spPr bwMode="auto">
          <a:xfrm>
            <a:off x="755650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6" name="Text Box 182"/>
          <p:cNvSpPr txBox="1">
            <a:spLocks noChangeArrowheads="1"/>
          </p:cNvSpPr>
          <p:nvPr/>
        </p:nvSpPr>
        <p:spPr bwMode="auto">
          <a:xfrm>
            <a:off x="1187450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7" name="Text Box 183"/>
          <p:cNvSpPr txBox="1">
            <a:spLocks noChangeArrowheads="1"/>
          </p:cNvSpPr>
          <p:nvPr/>
        </p:nvSpPr>
        <p:spPr bwMode="auto">
          <a:xfrm>
            <a:off x="1692275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8" name="Text Box 184"/>
          <p:cNvSpPr txBox="1">
            <a:spLocks noChangeArrowheads="1"/>
          </p:cNvSpPr>
          <p:nvPr/>
        </p:nvSpPr>
        <p:spPr bwMode="auto">
          <a:xfrm>
            <a:off x="2268538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9" name="Line 185"/>
          <p:cNvSpPr>
            <a:spLocks noChangeShapeType="1"/>
          </p:cNvSpPr>
          <p:nvPr/>
        </p:nvSpPr>
        <p:spPr bwMode="auto">
          <a:xfrm rot="5400000">
            <a:off x="936625" y="1809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0" name="Line 186"/>
          <p:cNvSpPr>
            <a:spLocks noChangeShapeType="1"/>
          </p:cNvSpPr>
          <p:nvPr/>
        </p:nvSpPr>
        <p:spPr bwMode="auto">
          <a:xfrm rot="5400000">
            <a:off x="1439863" y="20256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1" name="Line 187"/>
          <p:cNvSpPr>
            <a:spLocks noChangeShapeType="1"/>
          </p:cNvSpPr>
          <p:nvPr/>
        </p:nvSpPr>
        <p:spPr bwMode="auto">
          <a:xfrm rot="5400000">
            <a:off x="2016125" y="2170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2" name="Rectangle 188"/>
          <p:cNvSpPr>
            <a:spLocks noChangeArrowheads="1"/>
          </p:cNvSpPr>
          <p:nvPr/>
        </p:nvSpPr>
        <p:spPr bwMode="auto">
          <a:xfrm rot="5400000">
            <a:off x="6336506" y="727869"/>
            <a:ext cx="287338" cy="215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9033" name="Oval 189"/>
          <p:cNvSpPr>
            <a:spLocks noChangeArrowheads="1"/>
          </p:cNvSpPr>
          <p:nvPr/>
        </p:nvSpPr>
        <p:spPr bwMode="auto">
          <a:xfrm rot="5400000">
            <a:off x="6587331" y="765969"/>
            <a:ext cx="144463" cy="1428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9034" name="Line 190"/>
          <p:cNvSpPr>
            <a:spLocks noChangeShapeType="1"/>
          </p:cNvSpPr>
          <p:nvPr/>
        </p:nvSpPr>
        <p:spPr bwMode="auto">
          <a:xfrm rot="5400000">
            <a:off x="2520950" y="2241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5" name="Text Box 191"/>
          <p:cNvSpPr txBox="1">
            <a:spLocks noChangeArrowheads="1"/>
          </p:cNvSpPr>
          <p:nvPr/>
        </p:nvSpPr>
        <p:spPr bwMode="auto">
          <a:xfrm>
            <a:off x="6443663" y="692150"/>
            <a:ext cx="142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39036" name="Line 192"/>
          <p:cNvSpPr>
            <a:spLocks noChangeShapeType="1"/>
          </p:cNvSpPr>
          <p:nvPr/>
        </p:nvSpPr>
        <p:spPr bwMode="auto">
          <a:xfrm>
            <a:off x="4356100" y="24209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7" name="Text Box 193"/>
          <p:cNvSpPr txBox="1">
            <a:spLocks noChangeArrowheads="1"/>
          </p:cNvSpPr>
          <p:nvPr/>
        </p:nvSpPr>
        <p:spPr bwMode="auto">
          <a:xfrm>
            <a:off x="3635375" y="2133600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5V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、使用模拟开关作为</a:t>
            </a:r>
            <a:r>
              <a:rPr lang="en-US" altLang="zh-CN" dirty="0"/>
              <a:t>BCD</a:t>
            </a:r>
            <a:r>
              <a:rPr lang="zh-CN" altLang="en-US" dirty="0"/>
              <a:t>码输入译码显示电路，应可以观察到数码管按照节拍顺序依次在对应数位上显示当前所设</a:t>
            </a:r>
            <a:r>
              <a:rPr lang="en-US" altLang="zh-CN" dirty="0"/>
              <a:t>BCD</a:t>
            </a:r>
            <a:r>
              <a:rPr lang="zh-CN" altLang="en-US" dirty="0"/>
              <a:t>码对应数字。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2204720"/>
            <a:ext cx="8070850" cy="1014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6000" dirty="0">
                <a:sym typeface="+mn-ea"/>
              </a:rPr>
              <a:t>实验七   译码显示电路</a:t>
            </a:r>
            <a:endParaRPr lang="zh-CN" altLang="en-US"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964488" cy="6336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zh-CN" altLang="en-US" dirty="0"/>
              <a:t>具有公共端的</a:t>
            </a:r>
            <a:r>
              <a:rPr lang="en-US" altLang="zh-CN" dirty="0"/>
              <a:t>7</a:t>
            </a:r>
            <a:r>
              <a:rPr lang="zh-CN" altLang="en-US" dirty="0"/>
              <a:t>段数码管的扫描式显示：将</a:t>
            </a:r>
            <a:r>
              <a:rPr lang="en-US" altLang="zh-CN" dirty="0"/>
              <a:t>7</a:t>
            </a:r>
            <a:r>
              <a:rPr lang="zh-CN" altLang="en-US" dirty="0"/>
              <a:t>段数码管的位选信号和每一位显示数据</a:t>
            </a:r>
            <a:r>
              <a:rPr lang="en-US" altLang="zh-CN" dirty="0"/>
              <a:t>BCD</a:t>
            </a:r>
            <a:r>
              <a:rPr lang="zh-CN" altLang="en-US" dirty="0"/>
              <a:t>码一一对应，利用数码管的余辉效应和人眼的视觉暂留效应，选择合适的扫描频率逐位显示数据，以达到多个数码管“同时”显示不同数据效果。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、设计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方法一，显示位置决定显示内容：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</a:t>
            </a:r>
            <a:r>
              <a:rPr lang="en-US" altLang="zh-CN" dirty="0"/>
              <a:t>74LS194</a:t>
            </a:r>
            <a:r>
              <a:rPr lang="zh-CN" altLang="en-US" dirty="0"/>
              <a:t>接成四节拍顺序脉冲发生器，接入数码管位</a:t>
            </a:r>
            <a:r>
              <a:rPr lang="zh-CN" altLang="zh-CN" dirty="0"/>
              <a:t>选通端</a:t>
            </a:r>
            <a:r>
              <a:rPr lang="en-US" altLang="zh-CN" dirty="0"/>
              <a:t>DIG1~DIG4</a:t>
            </a:r>
            <a:r>
              <a:rPr lang="zh-CN" altLang="en-US" dirty="0"/>
              <a:t>同时也接入</a:t>
            </a:r>
            <a:r>
              <a:rPr lang="en-US" altLang="zh-CN" dirty="0"/>
              <a:t>DIG5~DIG8</a:t>
            </a:r>
            <a:r>
              <a:rPr lang="zh-CN" altLang="en-US" dirty="0"/>
              <a:t>，注意</a:t>
            </a:r>
            <a:r>
              <a:rPr lang="en-US" altLang="zh-CN" dirty="0"/>
              <a:t>74LS194</a:t>
            </a:r>
            <a:r>
              <a:rPr lang="zh-CN" altLang="zh-CN" dirty="0"/>
              <a:t>的</a:t>
            </a:r>
            <a:r>
              <a:rPr lang="zh-CN" altLang="en-US" dirty="0"/>
              <a:t>时钟要</a:t>
            </a:r>
            <a:r>
              <a:rPr lang="zh-CN" altLang="zh-CN" dirty="0"/>
              <a:t>接高频信号</a:t>
            </a:r>
            <a:r>
              <a:rPr lang="zh-CN" altLang="en-US" dirty="0"/>
              <a:t>，以使数码管同时显示</a:t>
            </a:r>
            <a:r>
              <a:rPr lang="en-US" altLang="zh-CN" dirty="0"/>
              <a:t>8</a:t>
            </a:r>
            <a:r>
              <a:rPr lang="zh-CN" altLang="en-US" dirty="0"/>
              <a:t>位数字。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）列出真值表，输入为</a:t>
            </a:r>
            <a:r>
              <a:rPr lang="en-US" altLang="zh-CN" dirty="0"/>
              <a:t>DIG1~DIG8</a:t>
            </a:r>
            <a:r>
              <a:rPr lang="zh-CN" altLang="en-US" dirty="0"/>
              <a:t>，输出为</a:t>
            </a:r>
            <a:r>
              <a:rPr lang="en-US" altLang="zh-CN" dirty="0"/>
              <a:t>2</a:t>
            </a:r>
            <a:r>
              <a:rPr lang="zh-CN" altLang="en-US" dirty="0"/>
              <a:t>组</a:t>
            </a:r>
            <a:r>
              <a:rPr lang="en-US" altLang="zh-CN" dirty="0"/>
              <a:t>4</a:t>
            </a:r>
            <a:r>
              <a:rPr lang="zh-CN" altLang="en-US" dirty="0"/>
              <a:t>联装</a:t>
            </a:r>
            <a:r>
              <a:rPr lang="en-US" altLang="zh-CN" dirty="0"/>
              <a:t>7</a:t>
            </a:r>
            <a:r>
              <a:rPr lang="zh-CN" altLang="en-US" dirty="0"/>
              <a:t>段数码管</a:t>
            </a:r>
            <a:r>
              <a:rPr lang="en-US" altLang="zh-CN" dirty="0"/>
              <a:t>BCD</a:t>
            </a:r>
            <a:r>
              <a:rPr lang="zh-CN" altLang="en-US" dirty="0"/>
              <a:t>码输入端</a:t>
            </a:r>
            <a:r>
              <a:rPr lang="en-US" altLang="zh-CN" dirty="0"/>
              <a:t>P13</a:t>
            </a:r>
            <a:r>
              <a:rPr lang="zh-CN" altLang="en-US" dirty="0"/>
              <a:t>、</a:t>
            </a:r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P11</a:t>
            </a:r>
            <a:r>
              <a:rPr lang="zh-CN" altLang="en-US" dirty="0"/>
              <a:t>、</a:t>
            </a:r>
            <a:r>
              <a:rPr lang="en-US" altLang="zh-CN" dirty="0"/>
              <a:t>P10</a:t>
            </a:r>
            <a:r>
              <a:rPr lang="zh-CN" altLang="en-US" dirty="0"/>
              <a:t>、</a:t>
            </a:r>
            <a:r>
              <a:rPr lang="en-US" altLang="zh-CN" dirty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P22</a:t>
            </a:r>
            <a:r>
              <a:rPr lang="zh-CN" altLang="en-US" dirty="0"/>
              <a:t>、</a:t>
            </a:r>
            <a:r>
              <a:rPr lang="en-US" altLang="zh-CN" dirty="0"/>
              <a:t>P21</a:t>
            </a:r>
            <a:r>
              <a:rPr lang="zh-CN" altLang="en-US" dirty="0"/>
              <a:t>、</a:t>
            </a:r>
            <a:r>
              <a:rPr lang="en-US" altLang="zh-CN" dirty="0"/>
              <a:t>P20</a:t>
            </a:r>
            <a:r>
              <a:rPr lang="zh-CN" altLang="en-US" dirty="0"/>
              <a:t>。八输入八输出真值表格式见下页：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                  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当前显示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zh-CN" altLang="en-US" sz="2400" dirty="0">
                <a:solidFill>
                  <a:srgbClr val="FF0000"/>
                </a:solidFill>
              </a:rPr>
              <a:t>位学号为</a:t>
            </a:r>
            <a:r>
              <a:rPr lang="en-US" altLang="zh-CN" sz="2400" dirty="0">
                <a:solidFill>
                  <a:srgbClr val="FF0000"/>
                </a:solidFill>
              </a:rPr>
              <a:t>12345678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）后续设计按照组合逻辑电路的设计流程完成。列出真值表</a:t>
            </a:r>
            <a:r>
              <a:rPr lang="en-US" altLang="zh-CN" dirty="0"/>
              <a:t>-&gt;</a:t>
            </a:r>
            <a:r>
              <a:rPr lang="zh-CN" altLang="zh-CN" dirty="0"/>
              <a:t>卡诺图</a:t>
            </a:r>
            <a:r>
              <a:rPr lang="en-US" altLang="zh-CN" dirty="0"/>
              <a:t>-&gt;</a:t>
            </a:r>
            <a:r>
              <a:rPr lang="zh-CN" altLang="zh-CN" dirty="0"/>
              <a:t>逻辑表达式</a:t>
            </a:r>
            <a:r>
              <a:rPr lang="en-US" altLang="zh-CN" dirty="0"/>
              <a:t>-&gt;</a:t>
            </a:r>
            <a:r>
              <a:rPr lang="zh-CN" altLang="zh-CN" dirty="0"/>
              <a:t>选择器件实现。</a:t>
            </a:r>
            <a:r>
              <a:rPr lang="zh-CN" altLang="en-US" dirty="0"/>
              <a:t>注意不同器件的触发电平可能不同。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123" y="908720"/>
            <a:ext cx="8419306" cy="35786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方法二，显示内容决定显示位置：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用</a:t>
            </a:r>
            <a:r>
              <a:rPr lang="en-US" altLang="zh-CN" dirty="0"/>
              <a:t>1</a:t>
            </a:r>
            <a:r>
              <a:rPr lang="zh-CN" altLang="zh-CN" dirty="0"/>
              <a:t>只</a:t>
            </a:r>
            <a:r>
              <a:rPr lang="en-US" altLang="zh-CN" dirty="0"/>
              <a:t>74LS197</a:t>
            </a:r>
            <a:r>
              <a:rPr lang="zh-CN" altLang="zh-CN" dirty="0"/>
              <a:t>（自动生成</a:t>
            </a:r>
            <a:r>
              <a:rPr lang="en-US" altLang="zh-CN" dirty="0"/>
              <a:t>8421</a:t>
            </a:r>
            <a:r>
              <a:rPr lang="zh-CN" altLang="zh-CN" dirty="0"/>
              <a:t>码），连入</a:t>
            </a:r>
            <a:r>
              <a:rPr lang="zh-CN" altLang="en-US" dirty="0"/>
              <a:t>两个四位数码管的</a:t>
            </a:r>
            <a:r>
              <a:rPr lang="en-US" altLang="zh-CN" dirty="0"/>
              <a:t>P13</a:t>
            </a:r>
            <a:r>
              <a:rPr lang="zh-CN" altLang="en-US" dirty="0"/>
              <a:t>、</a:t>
            </a:r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P11</a:t>
            </a:r>
            <a:r>
              <a:rPr lang="zh-CN" altLang="en-US" dirty="0"/>
              <a:t>、</a:t>
            </a:r>
            <a:r>
              <a:rPr lang="en-US" altLang="zh-CN" dirty="0"/>
              <a:t>P10</a:t>
            </a:r>
            <a:r>
              <a:rPr lang="zh-CN" altLang="en-US" dirty="0"/>
              <a:t>和</a:t>
            </a:r>
            <a:r>
              <a:rPr lang="en-US" altLang="zh-CN" dirty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P22</a:t>
            </a:r>
            <a:r>
              <a:rPr lang="zh-CN" altLang="en-US" dirty="0"/>
              <a:t>、</a:t>
            </a:r>
            <a:r>
              <a:rPr lang="en-US" altLang="zh-CN" dirty="0"/>
              <a:t>P21</a:t>
            </a:r>
            <a:r>
              <a:rPr lang="zh-CN" altLang="en-US" dirty="0"/>
              <a:t>、</a:t>
            </a:r>
            <a:r>
              <a:rPr lang="en-US" altLang="zh-CN" dirty="0"/>
              <a:t>P20</a:t>
            </a:r>
            <a:r>
              <a:rPr lang="zh-CN" altLang="en-US" dirty="0"/>
              <a:t>作为数码管</a:t>
            </a:r>
            <a:r>
              <a:rPr lang="en-US" altLang="zh-CN" dirty="0"/>
              <a:t>BCD</a:t>
            </a:r>
            <a:r>
              <a:rPr lang="zh-CN" altLang="en-US" dirty="0"/>
              <a:t>码输入端</a:t>
            </a:r>
            <a:r>
              <a:rPr lang="zh-CN" altLang="zh-CN" dirty="0"/>
              <a:t>端作为数据源。</a:t>
            </a:r>
            <a:r>
              <a:rPr lang="zh-CN" altLang="en-US" dirty="0"/>
              <a:t>注意</a:t>
            </a:r>
            <a:r>
              <a:rPr lang="en-US" altLang="zh-CN" dirty="0"/>
              <a:t>74LS197</a:t>
            </a:r>
            <a:r>
              <a:rPr lang="zh-CN" altLang="zh-CN" dirty="0"/>
              <a:t>的</a:t>
            </a:r>
            <a:r>
              <a:rPr lang="zh-CN" altLang="en-US" dirty="0"/>
              <a:t>时钟要</a:t>
            </a:r>
            <a:r>
              <a:rPr lang="zh-CN" altLang="zh-CN" dirty="0"/>
              <a:t>接高频信号</a:t>
            </a:r>
            <a:r>
              <a:rPr lang="zh-CN" altLang="en-US" dirty="0"/>
              <a:t>，以使数码管同时显示</a:t>
            </a:r>
            <a:r>
              <a:rPr lang="en-US" altLang="zh-CN" dirty="0"/>
              <a:t>8</a:t>
            </a:r>
            <a:r>
              <a:rPr lang="zh-CN" altLang="en-US" dirty="0"/>
              <a:t>位数字；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将生成</a:t>
            </a:r>
            <a:r>
              <a:rPr lang="en-US" altLang="zh-CN" dirty="0"/>
              <a:t>8421</a:t>
            </a:r>
            <a:r>
              <a:rPr lang="zh-CN" altLang="zh-CN" dirty="0"/>
              <a:t>码的低</a:t>
            </a:r>
            <a:r>
              <a:rPr lang="en-US" altLang="zh-CN" dirty="0"/>
              <a:t>3</a:t>
            </a:r>
            <a:r>
              <a:rPr lang="zh-CN" altLang="zh-CN" dirty="0"/>
              <a:t>位连入</a:t>
            </a:r>
            <a:r>
              <a:rPr lang="en-US" altLang="zh-CN" dirty="0"/>
              <a:t>74LS138</a:t>
            </a:r>
            <a:r>
              <a:rPr lang="zh-CN" altLang="zh-CN" dirty="0"/>
              <a:t>（数据分配器</a:t>
            </a:r>
            <a:r>
              <a:rPr lang="en-US" altLang="zh-CN" dirty="0"/>
              <a:t>)</a:t>
            </a:r>
            <a:r>
              <a:rPr lang="zh-CN" altLang="zh-CN" dirty="0"/>
              <a:t>的</a:t>
            </a:r>
            <a:r>
              <a:rPr lang="en-US" altLang="zh-CN" dirty="0"/>
              <a:t>S0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S2</a:t>
            </a:r>
            <a:r>
              <a:rPr lang="zh-CN" altLang="zh-CN" dirty="0"/>
              <a:t>端，</a:t>
            </a:r>
            <a:r>
              <a:rPr lang="en-US" altLang="zh-CN" dirty="0"/>
              <a:t>G1</a:t>
            </a:r>
            <a:r>
              <a:rPr lang="zh-CN" altLang="zh-CN" dirty="0"/>
              <a:t>接</a:t>
            </a:r>
            <a:r>
              <a:rPr lang="zh-CN" altLang="en-US" dirty="0"/>
              <a:t>高</a:t>
            </a:r>
            <a:r>
              <a:rPr lang="zh-CN" altLang="zh-CN" dirty="0"/>
              <a:t>电平，</a:t>
            </a:r>
            <a:r>
              <a:rPr lang="en-US" altLang="zh-CN" dirty="0"/>
              <a:t>G2A</a:t>
            </a:r>
            <a:r>
              <a:rPr lang="zh-CN" altLang="en-US" dirty="0"/>
              <a:t>、</a:t>
            </a:r>
            <a:r>
              <a:rPr lang="en-US" altLang="zh-CN" dirty="0"/>
              <a:t>G2B</a:t>
            </a:r>
            <a:r>
              <a:rPr lang="zh-CN" altLang="en-US" dirty="0"/>
              <a:t>接低电平</a:t>
            </a:r>
            <a:r>
              <a:rPr lang="zh-CN" altLang="zh-CN" dirty="0"/>
              <a:t>，输出</a:t>
            </a:r>
            <a:r>
              <a:rPr lang="en-US" altLang="zh-CN" dirty="0"/>
              <a:t>Y0~Y7</a:t>
            </a:r>
            <a:r>
              <a:rPr lang="zh-CN" altLang="en-US" dirty="0"/>
              <a:t>选择接入数码管位</a:t>
            </a:r>
            <a:r>
              <a:rPr lang="zh-CN" altLang="zh-CN" dirty="0"/>
              <a:t>选通信号接入，</a:t>
            </a:r>
            <a:r>
              <a:rPr lang="zh-CN" altLang="en-US" dirty="0"/>
              <a:t>以使某一位固定显示某个数字。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356992"/>
            <a:ext cx="1518036" cy="121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2736"/>
            <a:ext cx="9022159" cy="5215606"/>
          </a:xfrm>
        </p:spPr>
      </p:pic>
      <p:sp>
        <p:nvSpPr>
          <p:cNvPr id="5" name="文本框 4"/>
          <p:cNvSpPr txBox="1"/>
          <p:nvPr/>
        </p:nvSpPr>
        <p:spPr>
          <a:xfrm>
            <a:off x="5796136" y="40466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显示学号</a:t>
            </a:r>
            <a:r>
              <a:rPr lang="en-US" altLang="zh-CN" sz="2800" dirty="0">
                <a:solidFill>
                  <a:srgbClr val="FF0000"/>
                </a:solidFill>
              </a:rPr>
              <a:t>2345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方法二注意事项：</a:t>
            </a:r>
            <a:br>
              <a:rPr lang="en-US" altLang="zh-CN" sz="2400" dirty="0">
                <a:solidFill>
                  <a:prstClr val="black"/>
                </a:solidFill>
              </a:rPr>
            </a:br>
            <a:r>
              <a:rPr lang="zh-CN" altLang="en-US" sz="2400" dirty="0">
                <a:solidFill>
                  <a:prstClr val="black"/>
                </a:solidFill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）将</a:t>
            </a:r>
            <a:r>
              <a:rPr lang="en-US" altLang="zh-CN" sz="2400" dirty="0">
                <a:solidFill>
                  <a:prstClr val="black"/>
                </a:solidFill>
              </a:rPr>
              <a:t>74LS197</a:t>
            </a:r>
            <a:r>
              <a:rPr lang="zh-CN" altLang="en-US" sz="2400" dirty="0">
                <a:solidFill>
                  <a:prstClr val="black"/>
                </a:solidFill>
              </a:rPr>
              <a:t>接成十进制计数器，因为每一位学号范围是</a:t>
            </a:r>
            <a:r>
              <a:rPr lang="en-US" altLang="zh-CN" sz="2400" dirty="0">
                <a:solidFill>
                  <a:prstClr val="black"/>
                </a:solidFill>
              </a:rPr>
              <a:t>0-9</a:t>
            </a:r>
            <a:r>
              <a:rPr lang="zh-CN" altLang="en-US" sz="2400" dirty="0">
                <a:solidFill>
                  <a:prstClr val="black"/>
                </a:solidFill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>
                <a:solidFill>
                  <a:prstClr val="black"/>
                </a:solidFill>
              </a:rPr>
              <a:t>当</a:t>
            </a:r>
            <a:r>
              <a:rPr lang="en-US" altLang="zh-CN" sz="2400" dirty="0">
                <a:solidFill>
                  <a:prstClr val="black"/>
                </a:solidFill>
              </a:rPr>
              <a:t>74LS197</a:t>
            </a:r>
            <a:r>
              <a:rPr lang="zh-CN" altLang="en-US" sz="2400" dirty="0">
                <a:solidFill>
                  <a:prstClr val="black"/>
                </a:solidFill>
              </a:rPr>
              <a:t>计数至</a:t>
            </a:r>
            <a:r>
              <a:rPr lang="en-US" altLang="zh-CN" sz="2400" dirty="0">
                <a:solidFill>
                  <a:prstClr val="black"/>
                </a:solidFill>
              </a:rPr>
              <a:t>A-F</a:t>
            </a:r>
            <a:r>
              <a:rPr lang="zh-CN" altLang="en-US" sz="2400" dirty="0">
                <a:solidFill>
                  <a:prstClr val="black"/>
                </a:solidFill>
              </a:rPr>
              <a:t>时，</a:t>
            </a:r>
            <a:r>
              <a:rPr lang="en-US" altLang="zh-CN" sz="2400" dirty="0">
                <a:solidFill>
                  <a:prstClr val="black"/>
                </a:solidFill>
              </a:rPr>
              <a:t>7</a:t>
            </a:r>
            <a:r>
              <a:rPr lang="zh-CN" altLang="en-US" sz="2400" dirty="0">
                <a:solidFill>
                  <a:prstClr val="black"/>
                </a:solidFill>
              </a:rPr>
              <a:t>段数码管灭灯，因此若将</a:t>
            </a:r>
            <a:r>
              <a:rPr lang="en-US" altLang="zh-CN" sz="2400" dirty="0">
                <a:solidFill>
                  <a:prstClr val="black"/>
                </a:solidFill>
              </a:rPr>
              <a:t>74LS197</a:t>
            </a:r>
            <a:r>
              <a:rPr lang="zh-CN" altLang="en-US" sz="2400" dirty="0">
                <a:solidFill>
                  <a:prstClr val="black"/>
                </a:solidFill>
              </a:rPr>
              <a:t>接成十六进制计数器会导致</a:t>
            </a:r>
            <a:r>
              <a:rPr lang="en-US" altLang="zh-CN" sz="2400" dirty="0">
                <a:solidFill>
                  <a:prstClr val="black"/>
                </a:solidFill>
              </a:rPr>
              <a:t>7</a:t>
            </a:r>
            <a:r>
              <a:rPr lang="zh-CN" altLang="en-US" sz="2400" dirty="0">
                <a:solidFill>
                  <a:prstClr val="black"/>
                </a:solidFill>
              </a:rPr>
              <a:t>段数码管亮度偏暗；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2073292"/>
            <a:ext cx="6948264" cy="214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4509120"/>
            <a:ext cx="6948264" cy="2119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079664"/>
            <a:ext cx="89959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利用清零端，每当计数为</a:t>
            </a:r>
            <a:r>
              <a:rPr lang="en-US" altLang="zh-CN" dirty="0">
                <a:solidFill>
                  <a:srgbClr val="FF0000"/>
                </a:solidFill>
              </a:rPr>
              <a:t>1001</a:t>
            </a:r>
            <a:r>
              <a:rPr lang="zh-CN" altLang="en-US" dirty="0">
                <a:solidFill>
                  <a:srgbClr val="FF0000"/>
                </a:solidFill>
              </a:rPr>
              <a:t>时，下一个时钟上升沿使</a:t>
            </a:r>
            <a:r>
              <a:rPr lang="en-US" altLang="zh-CN" dirty="0">
                <a:solidFill>
                  <a:srgbClr val="FF0000"/>
                </a:solidFill>
              </a:rPr>
              <a:t>197</a:t>
            </a:r>
            <a:r>
              <a:rPr lang="zh-CN" altLang="en-US" dirty="0">
                <a:solidFill>
                  <a:srgbClr val="FF0000"/>
                </a:solidFill>
              </a:rPr>
              <a:t>清零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99592" y="3375867"/>
            <a:ext cx="198276" cy="8292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26660" y="2060848"/>
            <a:ext cx="899592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利用置数端，每当计数为</a:t>
            </a:r>
            <a:r>
              <a:rPr lang="en-US" altLang="zh-CN" dirty="0">
                <a:solidFill>
                  <a:srgbClr val="FF0000"/>
                </a:solidFill>
              </a:rPr>
              <a:t>1001</a:t>
            </a:r>
            <a:r>
              <a:rPr lang="zh-CN" altLang="en-US" dirty="0">
                <a:solidFill>
                  <a:srgbClr val="FF0000"/>
                </a:solidFill>
              </a:rPr>
              <a:t>时，下一个时钟上升沿使</a:t>
            </a:r>
            <a:r>
              <a:rPr lang="en-US" altLang="zh-CN" dirty="0">
                <a:solidFill>
                  <a:srgbClr val="FF0000"/>
                </a:solidFill>
              </a:rPr>
              <a:t>197</a:t>
            </a:r>
            <a:r>
              <a:rPr lang="zh-CN" altLang="en-US" dirty="0">
                <a:solidFill>
                  <a:srgbClr val="FF0000"/>
                </a:solidFill>
              </a:rPr>
              <a:t>置数</a:t>
            </a:r>
            <a:r>
              <a:rPr lang="en-US" altLang="zh-CN" dirty="0">
                <a:solidFill>
                  <a:srgbClr val="FF0000"/>
                </a:solidFill>
              </a:rPr>
              <a:t>0000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046134" y="5200169"/>
            <a:ext cx="649540" cy="7491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32656"/>
            <a:ext cx="9073008" cy="59919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）电路区分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的显示。直接</a:t>
            </a:r>
            <a:r>
              <a:rPr lang="zh-CN" altLang="zh-CN" dirty="0"/>
              <a:t>将</a:t>
            </a:r>
            <a:r>
              <a:rPr lang="en-US" altLang="zh-CN" dirty="0"/>
              <a:t>74LS197</a:t>
            </a:r>
            <a:r>
              <a:rPr lang="zh-CN" altLang="zh-CN" dirty="0"/>
              <a:t>生成</a:t>
            </a:r>
            <a:r>
              <a:rPr lang="en-US" altLang="zh-CN" dirty="0"/>
              <a:t>8421</a:t>
            </a:r>
            <a:r>
              <a:rPr lang="zh-CN" altLang="zh-CN" dirty="0"/>
              <a:t>码的低</a:t>
            </a:r>
            <a:r>
              <a:rPr lang="en-US" altLang="zh-CN" dirty="0"/>
              <a:t>3</a:t>
            </a:r>
            <a:r>
              <a:rPr lang="zh-CN" altLang="zh-CN" dirty="0"/>
              <a:t>位</a:t>
            </a:r>
            <a:r>
              <a:rPr lang="zh-CN" altLang="en-US" dirty="0"/>
              <a:t>（</a:t>
            </a:r>
            <a:r>
              <a:rPr lang="en-US" altLang="zh-CN" dirty="0"/>
              <a:t>Q2,Q1,Q0</a:t>
            </a:r>
            <a:r>
              <a:rPr lang="zh-CN" altLang="en-US" dirty="0"/>
              <a:t>）</a:t>
            </a:r>
            <a:r>
              <a:rPr lang="zh-CN" altLang="zh-CN" dirty="0"/>
              <a:t>连入</a:t>
            </a:r>
            <a:r>
              <a:rPr lang="en-US" altLang="zh-CN" dirty="0"/>
              <a:t>74LS138</a:t>
            </a:r>
            <a:r>
              <a:rPr lang="zh-CN" altLang="en-US" dirty="0"/>
              <a:t>进行得到数码管位选信号，未能考虑</a:t>
            </a:r>
            <a:r>
              <a:rPr lang="en-US" altLang="zh-CN" dirty="0"/>
              <a:t>74LS197</a:t>
            </a:r>
            <a:r>
              <a:rPr lang="zh-CN" altLang="zh-CN" dirty="0"/>
              <a:t>生成</a:t>
            </a:r>
            <a:r>
              <a:rPr lang="en-US" altLang="zh-CN" dirty="0"/>
              <a:t>8421</a:t>
            </a:r>
            <a:r>
              <a:rPr lang="zh-CN" altLang="zh-CN" dirty="0"/>
              <a:t>码</a:t>
            </a:r>
            <a:r>
              <a:rPr lang="zh-CN" altLang="en-US" dirty="0"/>
              <a:t>最高位</a:t>
            </a:r>
            <a:r>
              <a:rPr lang="en-US" altLang="zh-CN" dirty="0"/>
              <a:t>Q4</a:t>
            </a:r>
            <a:r>
              <a:rPr lang="zh-CN" altLang="en-US" dirty="0"/>
              <a:t>，因此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8</a:t>
            </a:r>
            <a:r>
              <a:rPr lang="zh-CN" altLang="en-US" dirty="0"/>
              <a:t>都能使</a:t>
            </a:r>
            <a:r>
              <a:rPr lang="en-US" altLang="zh-CN" dirty="0"/>
              <a:t>74LS138</a:t>
            </a:r>
            <a:r>
              <a:rPr lang="zh-CN" altLang="en-US" dirty="0"/>
              <a:t>的</a:t>
            </a:r>
            <a:r>
              <a:rPr lang="en-US" altLang="zh-CN" dirty="0"/>
              <a:t>Y0</a:t>
            </a:r>
            <a:r>
              <a:rPr lang="zh-CN" altLang="en-US" dirty="0"/>
              <a:t>输出低电平，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都能使</a:t>
            </a:r>
            <a:r>
              <a:rPr lang="en-US" altLang="zh-CN"/>
              <a:t>74LS138</a:t>
            </a:r>
            <a:r>
              <a:rPr lang="zh-CN" altLang="en-US"/>
              <a:t>的</a:t>
            </a:r>
            <a:r>
              <a:rPr lang="en-US" altLang="zh-CN" dirty="0"/>
              <a:t>Y1</a:t>
            </a:r>
            <a:r>
              <a:rPr lang="zh-CN" altLang="en-US" dirty="0"/>
              <a:t>输出低电平。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013176"/>
            <a:ext cx="6783977" cy="18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4025"/>
            <a:ext cx="6372200" cy="21571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512" y="2492896"/>
            <a:ext cx="13681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的位选信号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9512" y="5013176"/>
            <a:ext cx="13681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的位选信号</a:t>
            </a:r>
          </a:p>
        </p:txBody>
      </p:sp>
      <p:cxnSp>
        <p:nvCxnSpPr>
          <p:cNvPr id="9" name="直接箭头连接符 8"/>
          <p:cNvCxnSpPr>
            <a:stCxn id="6" idx="2"/>
          </p:cNvCxnSpPr>
          <p:nvPr/>
        </p:nvCxnSpPr>
        <p:spPr>
          <a:xfrm>
            <a:off x="863588" y="3139227"/>
            <a:ext cx="828092" cy="577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63588" y="5661248"/>
            <a:ext cx="828092" cy="577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03" y="764704"/>
            <a:ext cx="7151453" cy="238817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03" y="4048564"/>
            <a:ext cx="7511493" cy="20865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96" y="764704"/>
            <a:ext cx="13681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的位选信号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496" y="4078813"/>
            <a:ext cx="13681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的位选信号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683568" y="1412776"/>
            <a:ext cx="828092" cy="577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83568" y="4725144"/>
            <a:ext cx="828092" cy="577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、数码管上可同时显示自己的</a:t>
            </a:r>
            <a:r>
              <a:rPr lang="en-US" altLang="zh-CN" sz="2000" dirty="0"/>
              <a:t>8</a:t>
            </a:r>
            <a:r>
              <a:rPr lang="zh-CN" altLang="en-US" sz="1800" dirty="0"/>
              <a:t>位学号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、利用示波器观测（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dirty="0">
                <a:sym typeface="+mn-ea"/>
              </a:rPr>
              <a:t>显示位置决定显示内容时：</a:t>
            </a:r>
            <a:r>
              <a:rPr lang="zh-CN" altLang="en-US" sz="2000" dirty="0"/>
              <a:t>时钟信号、</a:t>
            </a:r>
            <a:r>
              <a:rPr lang="en-US" altLang="zh-CN" sz="2000" dirty="0"/>
              <a:t>4</a:t>
            </a:r>
            <a:r>
              <a:rPr lang="zh-CN" altLang="en-US" sz="2000" dirty="0"/>
              <a:t>位数码管位选通信号以及</a:t>
            </a:r>
            <a:r>
              <a:rPr lang="en-US" altLang="zh-CN" sz="2000" dirty="0"/>
              <a:t>8</a:t>
            </a:r>
            <a:r>
              <a:rPr lang="zh-CN" altLang="en-US" sz="2000" dirty="0"/>
              <a:t>位</a:t>
            </a:r>
            <a:r>
              <a:rPr lang="en-US" altLang="zh-CN" sz="2000" dirty="0"/>
              <a:t>BCD</a:t>
            </a:r>
            <a:r>
              <a:rPr lang="zh-CN" altLang="en-US" sz="2000" dirty="0"/>
              <a:t>码的波形并记录；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）显示内容决定显示位置时：时钟信号、</a:t>
            </a:r>
            <a:r>
              <a:rPr lang="en-US" altLang="zh-CN" sz="2000" dirty="0">
                <a:sym typeface="+mn-ea"/>
              </a:rPr>
              <a:t>8</a:t>
            </a:r>
            <a:r>
              <a:rPr lang="zh-CN" altLang="en-US" sz="2000" dirty="0">
                <a:sym typeface="+mn-ea"/>
              </a:rPr>
              <a:t>位数码管位选通信号以及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位</a:t>
            </a:r>
            <a:r>
              <a:rPr lang="en-US" altLang="zh-CN" sz="2000" dirty="0">
                <a:sym typeface="+mn-ea"/>
              </a:rPr>
              <a:t>BCD</a:t>
            </a:r>
            <a:r>
              <a:rPr lang="zh-CN" altLang="en-US" sz="1800" dirty="0">
                <a:sym typeface="+mn-ea"/>
              </a:rPr>
              <a:t>码的波形并记录。</a:t>
            </a:r>
          </a:p>
          <a:p>
            <a:pPr marL="0" indent="0">
              <a:buNone/>
            </a:pP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/>
              <a:t>内容</a:t>
            </a:r>
            <a:r>
              <a:rPr lang="en-US" altLang="zh-CN" sz="2000" dirty="0"/>
              <a:t>5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、使用实验箱上的</a:t>
            </a:r>
            <a:r>
              <a:rPr lang="en-US" altLang="zh-CN" sz="2000" dirty="0"/>
              <a:t>8</a:t>
            </a:r>
            <a:r>
              <a:rPr lang="zh-CN" altLang="en-US" sz="2000" dirty="0"/>
              <a:t>*</a:t>
            </a:r>
            <a:r>
              <a:rPr lang="en-US" altLang="zh-CN" sz="2000" dirty="0"/>
              <a:t>8</a:t>
            </a:r>
            <a:r>
              <a:rPr lang="zh-CN" altLang="en-US" sz="1800" dirty="0"/>
              <a:t>点阵显示任一固定图形。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514350" indent="-514350">
              <a:buFont typeface="+mj-ea"/>
              <a:buAutoNum type="circleNumDbPlain"/>
            </a:pP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24944"/>
            <a:ext cx="2901441" cy="3890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068960"/>
            <a:ext cx="3962400" cy="3600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33" y="2931494"/>
            <a:ext cx="9361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ROWA</a:t>
            </a:r>
            <a:r>
              <a:rPr lang="zh-CN" altLang="en-US" dirty="0">
                <a:solidFill>
                  <a:srgbClr val="FF0000"/>
                </a:solidFill>
              </a:rPr>
              <a:t>行选通，</a:t>
            </a:r>
            <a:r>
              <a:rPr lang="en-US" altLang="zh-CN" dirty="0">
                <a:solidFill>
                  <a:srgbClr val="FF0000"/>
                </a:solidFill>
              </a:rPr>
              <a:t>COLA</a:t>
            </a:r>
            <a:r>
              <a:rPr lang="zh-CN" altLang="en-US" dirty="0">
                <a:solidFill>
                  <a:srgbClr val="FF0000"/>
                </a:solidFill>
              </a:rPr>
              <a:t>列选通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88663" y="4149080"/>
            <a:ext cx="554944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点阵显示举例：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）点阵显示数字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）点阵显示字母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）点阵显示图案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96752"/>
            <a:ext cx="1400175" cy="1400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07" y="3079234"/>
            <a:ext cx="1410271" cy="1431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16350" y="4818783"/>
            <a:ext cx="2057400" cy="18701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35292" y="4750087"/>
            <a:ext cx="2076450" cy="202656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实验内容</a:t>
            </a:r>
            <a:r>
              <a:rPr lang="en-US" altLang="zh-CN" dirty="0"/>
              <a:t>5</a:t>
            </a:r>
            <a:r>
              <a:rPr lang="zh-CN" altLang="en-US" dirty="0"/>
              <a:t>提示：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）实验箱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点阵显示原理如下图所示，点阵由</a:t>
            </a:r>
            <a:r>
              <a:rPr lang="en-US" altLang="zh-CN" dirty="0"/>
              <a:t>64</a:t>
            </a:r>
            <a:r>
              <a:rPr lang="zh-CN" altLang="en-US" dirty="0"/>
              <a:t>个发光二极管组成，当二极管所在位置的行电平为高，列电平为低时，相应的二极管就被点亮。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4191000" cy="3914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34" y="2348880"/>
            <a:ext cx="4189652" cy="26159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4662" y="4638035"/>
            <a:ext cx="445781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段数码管结构比较可以看出，实验箱点阵每一行可以看成是一组共阳极数码管，每一列可以看成是一组共阴极数码管。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可采用扫描式显示，即选择合适的扫描频率逐行（高电平选通）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逐列（低电平选通）设置每个二极管的亮灭，以达到点阵二极管“同时”亮灭，以显示指定图案效果。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2505"/>
            <a:ext cx="8229600" cy="502221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zh-CN" altLang="en-US" sz="2800" dirty="0"/>
              <a:t>              </a:t>
            </a:r>
            <a:r>
              <a:rPr lang="zh-CN" altLang="en-US" sz="4800" dirty="0"/>
              <a:t>译码显示电路</a:t>
            </a:r>
            <a:r>
              <a:rPr lang="zh-CN" altLang="en-US" sz="4800" dirty="0">
                <a:sym typeface="+mn-ea"/>
              </a:rPr>
              <a:t>实验内容安排</a:t>
            </a:r>
            <a:endParaRPr lang="zh-CN" altLang="en-US" sz="4800" dirty="0"/>
          </a:p>
          <a:p>
            <a:pPr eaLnBrk="1" hangingPunct="1">
              <a:buFontTx/>
              <a:buNone/>
            </a:pPr>
            <a:endParaRPr lang="en-US" altLang="zh-CN" sz="4800" dirty="0"/>
          </a:p>
          <a:p>
            <a:pPr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、使用</a:t>
            </a:r>
            <a:r>
              <a:rPr lang="en-US" altLang="zh-CN" sz="3200" dirty="0" err="1"/>
              <a:t>protues</a:t>
            </a:r>
            <a:r>
              <a:rPr lang="zh-CN" altLang="en-US" sz="3200" dirty="0"/>
              <a:t>仿真软件完成实验内容〈</a:t>
            </a:r>
            <a:r>
              <a:rPr lang="en-US" altLang="zh-CN" sz="3200" dirty="0"/>
              <a:t>4</a:t>
            </a:r>
            <a:r>
              <a:rPr lang="zh-CN" altLang="en-US" sz="3200" dirty="0"/>
              <a:t>〉自行设计电路在</a:t>
            </a:r>
            <a:r>
              <a:rPr lang="en-US" altLang="zh-CN" sz="3200" dirty="0"/>
              <a:t>LED</a:t>
            </a:r>
            <a:r>
              <a:rPr lang="zh-CN" altLang="en-US" sz="3200" dirty="0"/>
              <a:t>数码 管同时显示出</a:t>
            </a:r>
            <a:r>
              <a:rPr lang="en-US" altLang="zh-CN" sz="3200" dirty="0"/>
              <a:t>8</a:t>
            </a:r>
            <a:r>
              <a:rPr lang="zh-CN" altLang="en-US" sz="3200" dirty="0"/>
              <a:t>位学号，设计并仿真；检查实验结果。</a:t>
            </a:r>
          </a:p>
          <a:p>
            <a:pPr>
              <a:buNone/>
            </a:pPr>
            <a:endParaRPr lang="zh-CN" altLang="en-US" sz="3200" dirty="0"/>
          </a:p>
          <a:p>
            <a:pPr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、使用实验箱完成实验内容（</a:t>
            </a:r>
            <a:r>
              <a:rPr lang="en-US" altLang="zh-CN" sz="3200" dirty="0"/>
              <a:t>3</a:t>
            </a:r>
            <a:r>
              <a:rPr lang="zh-CN" altLang="en-US" sz="3200" dirty="0"/>
              <a:t>）；</a:t>
            </a:r>
            <a:r>
              <a:rPr lang="zh-CN" altLang="en-US" sz="3200" dirty="0">
                <a:sym typeface="+mn-ea"/>
              </a:rPr>
              <a:t>检查实验结果。</a:t>
            </a:r>
          </a:p>
          <a:p>
            <a:pPr>
              <a:buNone/>
            </a:pPr>
            <a:endParaRPr lang="zh-CN" altLang="en-US" sz="3200" dirty="0"/>
          </a:p>
          <a:p>
            <a:pPr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zh-CN" altLang="en-US" sz="3200" dirty="0">
                <a:sym typeface="+mn-ea"/>
              </a:rPr>
              <a:t>使用实验箱完成</a:t>
            </a:r>
            <a:r>
              <a:rPr lang="zh-CN" altLang="en-US" sz="3200" dirty="0"/>
              <a:t>点阵显示任一图案，</a:t>
            </a:r>
            <a:r>
              <a:rPr lang="zh-CN" altLang="en-US" sz="3200" dirty="0">
                <a:sym typeface="+mn-ea"/>
              </a:rPr>
              <a:t>检查实验结果</a:t>
            </a:r>
            <a:r>
              <a:rPr lang="zh-CN" altLang="en-US" sz="3200" dirty="0"/>
              <a:t>。</a:t>
            </a:r>
          </a:p>
          <a:p>
            <a:pPr>
              <a:buNone/>
            </a:pP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、加分题：实验内容（</a:t>
            </a:r>
            <a:r>
              <a:rPr lang="en-US" altLang="zh-CN" sz="3200" dirty="0"/>
              <a:t>6</a:t>
            </a:r>
            <a:r>
              <a:rPr lang="zh-CN" altLang="en-US" sz="3200" dirty="0"/>
              <a:t>）。</a:t>
            </a:r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47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）注意实验箱上</a:t>
            </a:r>
            <a:r>
              <a:rPr lang="en-US" altLang="zh-CN" sz="2400" dirty="0"/>
              <a:t>ROWA</a:t>
            </a:r>
            <a:r>
              <a:rPr lang="zh-CN" altLang="en-US" sz="2400" dirty="0"/>
              <a:t>和</a:t>
            </a:r>
            <a:r>
              <a:rPr lang="en-US" altLang="zh-CN" sz="2400" dirty="0"/>
              <a:t>COWA</a:t>
            </a:r>
            <a:r>
              <a:rPr lang="zh-CN" altLang="en-US" sz="2400" dirty="0"/>
              <a:t>的</a:t>
            </a:r>
            <a:r>
              <a:rPr lang="en-US" altLang="zh-CN" sz="2400" dirty="0"/>
              <a:t>1</a:t>
            </a:r>
            <a:r>
              <a:rPr lang="zh-CN" altLang="en-US" sz="2400" dirty="0"/>
              <a:t>号引脚需接低电平，</a:t>
            </a:r>
            <a:r>
              <a:rPr lang="en-US" altLang="zh-CN" sz="2400" dirty="0"/>
              <a:t>2</a:t>
            </a:r>
            <a:r>
              <a:rPr lang="zh-CN" altLang="en-US" sz="2400" dirty="0"/>
              <a:t>号引脚需接高电平，以便点阵正常显示，因为</a:t>
            </a:r>
            <a:r>
              <a:rPr lang="en-US" altLang="zh-CN" sz="2400" dirty="0"/>
              <a:t>ROWA</a:t>
            </a:r>
            <a:r>
              <a:rPr lang="zh-CN" altLang="en-US" sz="2400" dirty="0"/>
              <a:t>和</a:t>
            </a:r>
            <a:r>
              <a:rPr lang="en-US" altLang="zh-CN" sz="2400" dirty="0"/>
              <a:t>COWA</a:t>
            </a:r>
            <a:r>
              <a:rPr lang="zh-CN" altLang="en-US" sz="2400" dirty="0"/>
              <a:t>的</a:t>
            </a:r>
            <a:r>
              <a:rPr lang="en-US" altLang="zh-CN" sz="2400" dirty="0"/>
              <a:t>1</a:t>
            </a:r>
            <a:r>
              <a:rPr lang="zh-CN" altLang="en-US" sz="2400" dirty="0"/>
              <a:t>号和</a:t>
            </a:r>
            <a:r>
              <a:rPr lang="en-US" altLang="zh-CN" sz="2400" dirty="0"/>
              <a:t>2</a:t>
            </a:r>
            <a:r>
              <a:rPr lang="zh-CN" altLang="en-US" sz="2400"/>
              <a:t>号</a:t>
            </a:r>
            <a:r>
              <a:rPr lang="zh-CN" altLang="en-US" sz="2400" dirty="0"/>
              <a:t>引脚与实验箱点阵译码驱动器的输出允许端口相连。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）可采用列扫描模式显示图案（实验箱点阵列为低电平选通），</a:t>
            </a:r>
            <a:r>
              <a:rPr lang="en-US" altLang="zh-CN" sz="2400" dirty="0"/>
              <a:t>74LS197+74LS138</a:t>
            </a:r>
            <a:r>
              <a:rPr lang="zh-CN" altLang="en-US" sz="2400" dirty="0"/>
              <a:t>实现逐列扫描，注意时钟需接高频连续脉冲。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）根据所选图案，列出列</a:t>
            </a:r>
            <a:r>
              <a:rPr lang="en-US" altLang="zh-CN" sz="2400" dirty="0"/>
              <a:t>-</a:t>
            </a:r>
            <a:r>
              <a:rPr lang="zh-CN" altLang="en-US" sz="2400" dirty="0"/>
              <a:t>行输出真值表，可采用门电路或</a:t>
            </a:r>
            <a:r>
              <a:rPr lang="en-US" altLang="zh-CN" sz="2400" dirty="0"/>
              <a:t>74LS151</a:t>
            </a:r>
            <a:r>
              <a:rPr lang="zh-CN" altLang="en-US" sz="2400" dirty="0"/>
              <a:t>或</a:t>
            </a:r>
            <a:r>
              <a:rPr lang="en-US" altLang="zh-CN" sz="2400" dirty="0"/>
              <a:t>74LS138</a:t>
            </a:r>
            <a:r>
              <a:rPr lang="zh-CN" altLang="en-US" sz="2400" dirty="0"/>
              <a:t>（实验箱只有</a:t>
            </a:r>
            <a:r>
              <a:rPr lang="en-US" altLang="zh-CN" sz="2400" dirty="0"/>
              <a:t>1</a:t>
            </a:r>
            <a:r>
              <a:rPr lang="zh-CN" altLang="en-US" sz="2400" dirty="0"/>
              <a:t>片</a:t>
            </a:r>
            <a:r>
              <a:rPr lang="en-US" altLang="zh-CN" sz="2400" dirty="0"/>
              <a:t>74LS138</a:t>
            </a:r>
            <a:r>
              <a:rPr lang="zh-CN" altLang="en-US" sz="2400" dirty="0"/>
              <a:t>）实现输出逻辑关系（</a:t>
            </a:r>
            <a:r>
              <a:rPr lang="en-US" altLang="zh-CN" sz="2400" dirty="0"/>
              <a:t>3</a:t>
            </a:r>
            <a:r>
              <a:rPr lang="zh-CN" altLang="en-US" sz="2400" dirty="0"/>
              <a:t>输入</a:t>
            </a:r>
            <a:r>
              <a:rPr lang="en-US" altLang="zh-CN" sz="2400" dirty="0"/>
              <a:t>8</a:t>
            </a:r>
            <a:r>
              <a:rPr lang="zh-CN" altLang="en-US" sz="2400" dirty="0"/>
              <a:t>输出）。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552" y="5373216"/>
          <a:ext cx="8003226" cy="121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64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输入（</a:t>
                      </a:r>
                      <a:r>
                        <a:rPr lang="en-US" altLang="zh-CN" dirty="0"/>
                        <a:t>74LS197</a:t>
                      </a:r>
                      <a:r>
                        <a:rPr lang="zh-CN" altLang="en-US" dirty="0"/>
                        <a:t>八进制计数）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输出（点阵行设置）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6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、完成</a:t>
            </a:r>
            <a:r>
              <a:rPr lang="zh-CN" altLang="zh-CN" dirty="0"/>
              <a:t>在</a:t>
            </a:r>
            <a:r>
              <a:rPr lang="en-US" altLang="zh-CN" dirty="0"/>
              <a:t>Basys3</a:t>
            </a:r>
            <a:r>
              <a:rPr lang="zh-CN" altLang="zh-CN" dirty="0"/>
              <a:t>实验板实现</a:t>
            </a:r>
            <a:r>
              <a:rPr lang="en-US" altLang="zh-CN" dirty="0"/>
              <a:t>LED</a:t>
            </a:r>
            <a:r>
              <a:rPr lang="zh-CN" altLang="zh-CN" dirty="0"/>
              <a:t>数码管显示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zh-CN" dirty="0"/>
              <a:t>学号</a:t>
            </a:r>
            <a:r>
              <a:rPr lang="zh-CN" altLang="en-US" dirty="0"/>
              <a:t>，使用开关切换前</a:t>
            </a:r>
            <a:r>
              <a:rPr lang="zh-CN" altLang="zh-CN" dirty="0"/>
              <a:t>后</a:t>
            </a:r>
            <a:r>
              <a:rPr lang="en-US" altLang="zh-CN" dirty="0"/>
              <a:t>4</a:t>
            </a:r>
            <a:r>
              <a:rPr lang="zh-CN" altLang="zh-CN" dirty="0"/>
              <a:t>位</a:t>
            </a:r>
            <a:r>
              <a:rPr lang="zh-CN" altLang="en-US" dirty="0"/>
              <a:t>的显示。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实验内容</a:t>
            </a:r>
            <a:r>
              <a:rPr lang="en-US" altLang="zh-CN" dirty="0"/>
              <a:t>6</a:t>
            </a:r>
            <a:r>
              <a:rPr lang="zh-CN" altLang="en-US" dirty="0"/>
              <a:t>提示：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）可采用显示内容决定显示位置或显示位置决定显示内容的方法实现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7</a:t>
            </a:r>
            <a:r>
              <a:rPr lang="zh-CN" altLang="en-US" dirty="0"/>
              <a:t>段数码管的显示；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）可使用</a:t>
            </a:r>
            <a:r>
              <a:rPr lang="en-US" altLang="zh-CN" dirty="0"/>
              <a:t>IP</a:t>
            </a:r>
            <a:r>
              <a:rPr lang="zh-CN" altLang="en-US" dirty="0"/>
              <a:t>核包括</a:t>
            </a:r>
            <a:r>
              <a:rPr lang="en-US" altLang="zh-CN" dirty="0"/>
              <a:t>xup_74LS48_1.0</a:t>
            </a:r>
            <a:r>
              <a:rPr lang="zh-CN" altLang="en-US" dirty="0"/>
              <a:t>（</a:t>
            </a:r>
            <a:r>
              <a:rPr lang="en-US" altLang="zh-CN" dirty="0"/>
              <a:t>BCD</a:t>
            </a:r>
            <a:r>
              <a:rPr lang="zh-CN" altLang="en-US" dirty="0"/>
              <a:t>码七段译码驱动器）</a:t>
            </a:r>
            <a:r>
              <a:rPr lang="en-US" altLang="zh-CN" dirty="0"/>
              <a:t>, xup_74LS90_1.0</a:t>
            </a:r>
            <a:r>
              <a:rPr lang="zh-CN" altLang="en-US" dirty="0"/>
              <a:t>（二</a:t>
            </a:r>
            <a:r>
              <a:rPr lang="en-US" altLang="zh-CN" dirty="0"/>
              <a:t>-</a:t>
            </a:r>
            <a:r>
              <a:rPr lang="zh-CN" altLang="en-US" dirty="0"/>
              <a:t>五</a:t>
            </a:r>
            <a:r>
              <a:rPr lang="en-US" altLang="zh-CN" dirty="0"/>
              <a:t>-</a:t>
            </a:r>
            <a:r>
              <a:rPr lang="zh-CN" altLang="en-US" dirty="0"/>
              <a:t>十进制计数器）</a:t>
            </a:r>
            <a:r>
              <a:rPr lang="en-US" altLang="zh-CN" dirty="0"/>
              <a:t>, xup_74LS164_1.0</a:t>
            </a:r>
            <a:r>
              <a:rPr lang="zh-CN" altLang="en-US" dirty="0"/>
              <a:t>（八位移位寄存器），</a:t>
            </a:r>
            <a:r>
              <a:rPr lang="en-US" altLang="zh-CN" dirty="0"/>
              <a:t> xup_74LS151_1.0</a:t>
            </a:r>
            <a:r>
              <a:rPr lang="zh-CN" altLang="en-US" dirty="0"/>
              <a:t>（八选一数据选择器），</a:t>
            </a:r>
            <a:r>
              <a:rPr lang="en-US" altLang="zh-CN" dirty="0"/>
              <a:t> xup_74LS138_1.0</a:t>
            </a:r>
            <a:r>
              <a:rPr lang="zh-CN" altLang="en-US" dirty="0"/>
              <a:t>（</a:t>
            </a:r>
            <a:r>
              <a:rPr lang="en-US" altLang="zh-CN" dirty="0"/>
              <a:t>3-8</a:t>
            </a:r>
            <a:r>
              <a:rPr lang="zh-CN" altLang="en-US" dirty="0"/>
              <a:t>线译码器）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 xup_clk_div_1.0</a:t>
            </a:r>
            <a:r>
              <a:rPr lang="zh-CN" altLang="en-US" dirty="0"/>
              <a:t>（时钟分频器）等都在</a:t>
            </a:r>
            <a:r>
              <a:rPr lang="en-US" altLang="zh-CN" dirty="0"/>
              <a:t>..\</a:t>
            </a:r>
            <a:r>
              <a:rPr lang="en-US" altLang="zh-CN" dirty="0" err="1"/>
              <a:t>source_lib</a:t>
            </a:r>
            <a:r>
              <a:rPr lang="en-US" altLang="zh-CN" dirty="0"/>
              <a:t>\74IP</a:t>
            </a:r>
            <a:r>
              <a:rPr lang="zh-CN" altLang="en-US" dirty="0"/>
              <a:t>目录下；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）以显示内容决定显示位置的方法为例，可采用两片</a:t>
            </a:r>
            <a:r>
              <a:rPr lang="en-US" altLang="zh-CN" dirty="0"/>
              <a:t>74LS138</a:t>
            </a:r>
            <a:r>
              <a:rPr lang="zh-CN" altLang="en-US" dirty="0"/>
              <a:t>实现，切换开关接入</a:t>
            </a:r>
            <a:r>
              <a:rPr lang="en-US" altLang="zh-CN" dirty="0"/>
              <a:t>138</a:t>
            </a:r>
            <a:r>
              <a:rPr lang="zh-CN" altLang="en-US" dirty="0"/>
              <a:t>芯片的</a:t>
            </a:r>
            <a:r>
              <a:rPr lang="en-US" altLang="zh-CN" dirty="0"/>
              <a:t>G1</a:t>
            </a:r>
            <a:r>
              <a:rPr lang="zh-CN" altLang="en-US" dirty="0"/>
              <a:t>端（数据输入端）以实现前</a:t>
            </a:r>
            <a:r>
              <a:rPr lang="en-US" altLang="zh-CN" dirty="0"/>
              <a:t>4</a:t>
            </a:r>
            <a:r>
              <a:rPr lang="zh-CN" altLang="en-US" dirty="0"/>
              <a:t>位和后</a:t>
            </a:r>
            <a:r>
              <a:rPr lang="en-US" altLang="zh-CN" dirty="0"/>
              <a:t>4</a:t>
            </a:r>
            <a:r>
              <a:rPr lang="zh-CN" altLang="en-US" dirty="0"/>
              <a:t>位学号显示的切换；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Basys3</a:t>
            </a:r>
            <a:r>
              <a:rPr lang="zh-CN" altLang="en-US" dirty="0"/>
              <a:t>实验板上的</a:t>
            </a:r>
            <a:r>
              <a:rPr lang="en-US" altLang="zh-CN" dirty="0"/>
              <a:t>7</a:t>
            </a:r>
            <a:r>
              <a:rPr lang="zh-CN" altLang="en-US" dirty="0"/>
              <a:t>段数码管从左到右的排列如下：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sz="2800" dirty="0"/>
              <a:t> </a:t>
            </a:r>
            <a:r>
              <a:rPr lang="zh-CN" altLang="en-US" sz="2800" dirty="0"/>
              <a:t>需提供</a:t>
            </a:r>
            <a:r>
              <a:rPr lang="en-US" altLang="zh-CN" sz="2800" dirty="0"/>
              <a:t>100Hz</a:t>
            </a:r>
            <a:r>
              <a:rPr lang="zh-CN" altLang="en-US" sz="2800" dirty="0"/>
              <a:t>左右频率给</a:t>
            </a:r>
            <a:r>
              <a:rPr lang="en-US" altLang="zh-CN" sz="2800" dirty="0"/>
              <a:t>7</a:t>
            </a:r>
            <a:r>
              <a:rPr lang="zh-CN" altLang="en-US" sz="2800" dirty="0"/>
              <a:t>段数码管的</a:t>
            </a:r>
            <a:r>
              <a:rPr lang="en-US" altLang="zh-CN" sz="2800" dirty="0"/>
              <a:t>BCD</a:t>
            </a:r>
            <a:r>
              <a:rPr lang="zh-CN" altLang="en-US" sz="2800" dirty="0"/>
              <a:t>码输入端扫描显示</a:t>
            </a:r>
            <a:r>
              <a:rPr lang="en-US" altLang="zh-CN" sz="2800" dirty="0"/>
              <a:t>4</a:t>
            </a:r>
            <a:r>
              <a:rPr lang="zh-CN" altLang="en-US" sz="2800" dirty="0"/>
              <a:t>位数字（频率不能过高，因为点亮数码管需要一定时间）。</a:t>
            </a:r>
            <a:r>
              <a:rPr lang="en-US" altLang="zh-CN" sz="2800" dirty="0"/>
              <a:t> Basys3 W5</a:t>
            </a:r>
            <a:r>
              <a:rPr lang="zh-CN" altLang="en-US" sz="2800" dirty="0"/>
              <a:t>引脚提供</a:t>
            </a:r>
            <a:r>
              <a:rPr lang="en-US" altLang="zh-CN" sz="2800" dirty="0"/>
              <a:t>100MHz</a:t>
            </a:r>
            <a:r>
              <a:rPr lang="zh-CN" altLang="en-US" sz="2800" dirty="0"/>
              <a:t>时钟信号，因此需要使用分频器</a:t>
            </a:r>
            <a:r>
              <a:rPr lang="en-US" altLang="zh-CN" dirty="0"/>
              <a:t>xup_clk_div_1.0</a:t>
            </a:r>
            <a:r>
              <a:rPr lang="zh-CN" altLang="en-US" dirty="0"/>
              <a:t>，设置</a:t>
            </a:r>
            <a:r>
              <a:rPr lang="en-US" altLang="zh-CN" dirty="0"/>
              <a:t>N=100MHz/100Hz-1=99999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3629025" cy="250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4128" y="306896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en-US" altLang="zh-CN" dirty="0"/>
              <a:t>AN3~AN0</a:t>
            </a:r>
            <a:r>
              <a:rPr lang="zh-CN" altLang="en-US" dirty="0"/>
              <a:t>的排列，以便学号正序显示。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）使用</a:t>
            </a:r>
            <a:r>
              <a:rPr lang="en-US" altLang="zh-CN" dirty="0"/>
              <a:t>74LS138</a:t>
            </a:r>
            <a:r>
              <a:rPr lang="zh-CN" altLang="en-US" dirty="0"/>
              <a:t>以显示内容决定显示位置的方法实现学号显示时，需注意</a:t>
            </a:r>
            <a:r>
              <a:rPr lang="en-US" altLang="zh-CN" dirty="0"/>
              <a:t>138</a:t>
            </a:r>
            <a:r>
              <a:rPr lang="zh-CN" altLang="en-US" dirty="0"/>
              <a:t>芯片只有</a:t>
            </a:r>
            <a:r>
              <a:rPr lang="en-US" altLang="zh-CN" dirty="0"/>
              <a:t>3</a:t>
            </a:r>
            <a:r>
              <a:rPr lang="zh-CN" altLang="en-US" dirty="0"/>
              <a:t>位数据输入端（</a:t>
            </a:r>
            <a:r>
              <a:rPr lang="en-US" altLang="zh-CN" dirty="0"/>
              <a:t>S2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S0</a:t>
            </a:r>
            <a:r>
              <a:rPr lang="zh-CN" altLang="en-US" dirty="0"/>
              <a:t>），</a:t>
            </a:r>
            <a:r>
              <a:rPr lang="en-US" altLang="zh-CN" dirty="0"/>
              <a:t>74LS90</a:t>
            </a:r>
            <a:r>
              <a:rPr lang="zh-CN" altLang="en-US" dirty="0"/>
              <a:t>计数输出有</a:t>
            </a:r>
            <a:r>
              <a:rPr lang="en-US" altLang="zh-CN" dirty="0"/>
              <a:t>4</a:t>
            </a:r>
            <a:r>
              <a:rPr lang="zh-CN" altLang="en-US" dirty="0"/>
              <a:t>位（</a:t>
            </a:r>
            <a:r>
              <a:rPr lang="en-US" altLang="zh-CN" dirty="0"/>
              <a:t>Q3</a:t>
            </a:r>
            <a:r>
              <a:rPr lang="zh-CN" altLang="en-US" dirty="0"/>
              <a:t>、</a:t>
            </a:r>
            <a:r>
              <a:rPr lang="en-US" altLang="zh-CN" dirty="0"/>
              <a:t>Q2</a:t>
            </a:r>
            <a:r>
              <a:rPr lang="zh-CN" altLang="en-US" dirty="0"/>
              <a:t>、</a:t>
            </a:r>
            <a:r>
              <a:rPr lang="en-US" altLang="zh-CN" dirty="0"/>
              <a:t>Q1</a:t>
            </a:r>
            <a:r>
              <a:rPr lang="zh-CN" altLang="en-US" dirty="0"/>
              <a:t>、</a:t>
            </a:r>
            <a:r>
              <a:rPr lang="en-US" altLang="zh-CN" dirty="0"/>
              <a:t>Q0</a:t>
            </a:r>
            <a:r>
              <a:rPr lang="zh-CN" altLang="en-US" dirty="0"/>
              <a:t>），需考虑</a:t>
            </a:r>
            <a:r>
              <a:rPr lang="en-US" altLang="zh-CN" dirty="0"/>
              <a:t>Q3</a:t>
            </a:r>
            <a:r>
              <a:rPr lang="zh-CN" altLang="en-US" dirty="0"/>
              <a:t>对显示结果的影响。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下周课前准备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0888"/>
            <a:ext cx="8229600" cy="374441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实验九 计数器的设计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 err="1"/>
              <a:t>protues</a:t>
            </a:r>
            <a:r>
              <a:rPr lang="zh-CN" altLang="en-US" dirty="0"/>
              <a:t>仿真软件完成实验九 实验内容 </a:t>
            </a:r>
            <a:r>
              <a:rPr lang="en-US" altLang="zh-CN" dirty="0"/>
              <a:t>1-4</a:t>
            </a:r>
            <a:r>
              <a:rPr lang="zh-CN" altLang="en-US" dirty="0"/>
              <a:t>步，设计并仿真。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2</a:t>
            </a:r>
            <a:r>
              <a:rPr lang="zh-CN" altLang="en-US" dirty="0"/>
              <a:t>用实验箱</a:t>
            </a:r>
            <a:r>
              <a:rPr lang="zh-CN" altLang="en-US" dirty="0">
                <a:sym typeface="+mn-ea"/>
              </a:rPr>
              <a:t>完成实验九 实验内容 （</a:t>
            </a:r>
            <a:r>
              <a:rPr lang="en-US" altLang="zh-CN" dirty="0">
                <a:sym typeface="+mn-ea"/>
              </a:rPr>
              <a:t>4)</a:t>
            </a:r>
            <a:r>
              <a:rPr lang="zh-CN" altLang="en-US" dirty="0">
                <a:sym typeface="+mn-ea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3</a:t>
            </a:r>
            <a:r>
              <a:rPr lang="zh-CN" altLang="en-US" dirty="0"/>
              <a:t>用</a:t>
            </a:r>
            <a:r>
              <a:rPr lang="en-US" altLang="zh-CN" dirty="0"/>
              <a:t>Basys3</a:t>
            </a:r>
            <a:r>
              <a:rPr lang="zh-CN" altLang="en-US" dirty="0"/>
              <a:t>实验板</a:t>
            </a:r>
            <a:r>
              <a:rPr lang="zh-CN" altLang="en-US" dirty="0">
                <a:sym typeface="+mn-ea"/>
              </a:rPr>
              <a:t>成实验九 实验内容 （</a:t>
            </a:r>
            <a:r>
              <a:rPr lang="en-US" altLang="zh-CN" dirty="0">
                <a:sym typeface="+mn-ea"/>
              </a:rPr>
              <a:t>5)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数电实验课参考资料共享：</a:t>
            </a:r>
            <a:endParaRPr lang="en-US" altLang="zh-CN" dirty="0"/>
          </a:p>
          <a:p>
            <a:r>
              <a:rPr lang="zh-CN" altLang="en-US" dirty="0"/>
              <a:t>链接</a:t>
            </a:r>
            <a:r>
              <a:rPr lang="en-US" altLang="zh-CN" dirty="0"/>
              <a:t>: https://pan.baidu.com/s/1U0hs10EIBdEwUa6l4VGdCw</a:t>
            </a:r>
          </a:p>
          <a:p>
            <a:pPr marL="0" indent="0">
              <a:buNone/>
            </a:pPr>
            <a:r>
              <a:rPr lang="en-US" altLang="zh-CN"/>
              <a:t>G173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548640"/>
            <a:ext cx="8102600" cy="6049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2865" name="图片 10737428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35" y="606425"/>
            <a:ext cx="6612255" cy="58547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412875"/>
            <a:ext cx="4010025" cy="4010025"/>
          </a:xfrm>
          <a:prstGeom prst="rect">
            <a:avLst/>
          </a:prstGeom>
        </p:spPr>
      </p:pic>
      <p:pic>
        <p:nvPicPr>
          <p:cNvPr id="1073743006" name="图片 10737430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90" y="1412875"/>
            <a:ext cx="4404360" cy="42030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332740"/>
            <a:ext cx="8056880" cy="6730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73743003" name="内容占位符 107374300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124585"/>
            <a:ext cx="8229600" cy="188722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3004" name="图片 107374300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595" y="3068955"/>
            <a:ext cx="1274445" cy="33934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3005" name="图片 107374300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4525" y="3068955"/>
            <a:ext cx="1334770" cy="354774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实验内七容提示：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）可使用</a:t>
            </a:r>
            <a:r>
              <a:rPr lang="en-US" altLang="zh-CN" dirty="0"/>
              <a:t>IP</a:t>
            </a:r>
            <a:r>
              <a:rPr lang="zh-CN" altLang="en-US" dirty="0"/>
              <a:t>核包括</a:t>
            </a:r>
            <a:r>
              <a:rPr lang="en-US" altLang="zh-CN" dirty="0"/>
              <a:t>xup_74LS90_1.0, xup_74LS48_1.0, xup_clk_div_1.0, </a:t>
            </a:r>
            <a:r>
              <a:rPr lang="zh-CN" altLang="en-US" dirty="0"/>
              <a:t>在</a:t>
            </a:r>
            <a:r>
              <a:rPr lang="en-US" altLang="zh-CN" dirty="0"/>
              <a:t>..\</a:t>
            </a:r>
            <a:r>
              <a:rPr lang="en-US" altLang="zh-CN" dirty="0" err="1"/>
              <a:t>source_lib</a:t>
            </a:r>
            <a:r>
              <a:rPr lang="en-US" altLang="zh-CN" dirty="0"/>
              <a:t>\74IP</a:t>
            </a:r>
            <a:r>
              <a:rPr lang="zh-CN" altLang="en-US" dirty="0"/>
              <a:t>目录下；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Basys3</a:t>
            </a:r>
            <a:r>
              <a:rPr lang="zh-CN" altLang="en-US" dirty="0"/>
              <a:t>实验板</a:t>
            </a:r>
            <a:r>
              <a:rPr lang="en-US" altLang="zh-CN" dirty="0"/>
              <a:t>7</a:t>
            </a:r>
            <a:r>
              <a:rPr lang="zh-CN" altLang="en-US" dirty="0"/>
              <a:t>段数码管是共阳极数码管，低电平点亮，公共端也是低电平选通，详见</a:t>
            </a:r>
            <a:r>
              <a:rPr lang="en-US" altLang="zh-CN" dirty="0"/>
              <a:t>《</a:t>
            </a:r>
            <a:r>
              <a:rPr lang="en-US" altLang="zh-CN" dirty="0" err="1"/>
              <a:t>Basys</a:t>
            </a:r>
            <a:r>
              <a:rPr lang="en-US" altLang="zh-CN" dirty="0"/>
              <a:t> 3 Artix-7 FPGA</a:t>
            </a:r>
            <a:r>
              <a:rPr lang="zh-CN" altLang="en-US" dirty="0"/>
              <a:t>训练板 用户手册</a:t>
            </a:r>
            <a:r>
              <a:rPr lang="en-US" altLang="zh-CN" dirty="0"/>
              <a:t>》P16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74LS48 </a:t>
            </a:r>
            <a:r>
              <a:rPr lang="zh-CN" altLang="en-US" dirty="0"/>
              <a:t>是</a:t>
            </a:r>
            <a:r>
              <a:rPr lang="en-US" altLang="zh-CN" dirty="0"/>
              <a:t>BCD</a:t>
            </a:r>
            <a:r>
              <a:rPr lang="zh-CN" altLang="en-US" dirty="0"/>
              <a:t>码七段译码驱动器（共阴极），查看</a:t>
            </a:r>
            <a:r>
              <a:rPr lang="en-US" altLang="zh-CN" dirty="0"/>
              <a:t>BCD2SEG7.v</a:t>
            </a:r>
            <a:r>
              <a:rPr lang="zh-CN" altLang="en-US" dirty="0"/>
              <a:t>代码，可以看出</a:t>
            </a:r>
            <a:r>
              <a:rPr lang="en-US" altLang="zh-CN" dirty="0"/>
              <a:t>a-g</a:t>
            </a:r>
            <a:r>
              <a:rPr lang="zh-CN" altLang="en-US" dirty="0"/>
              <a:t>输出端（不用接反相器）可直接驱动</a:t>
            </a:r>
            <a:r>
              <a:rPr lang="en-US" altLang="zh-CN" dirty="0"/>
              <a:t>Basys3</a:t>
            </a:r>
            <a:r>
              <a:rPr lang="zh-CN" altLang="en-US" dirty="0"/>
              <a:t>共阳极数码管，引脚控制端</a:t>
            </a:r>
            <a:r>
              <a:rPr lang="en-US" altLang="zh-CN" dirty="0"/>
              <a:t>LT,RBI</a:t>
            </a:r>
            <a:r>
              <a:rPr lang="zh-CN" altLang="en-US" dirty="0"/>
              <a:t>置位参见实验指导书</a:t>
            </a:r>
            <a:r>
              <a:rPr lang="en-US" altLang="zh-CN" dirty="0"/>
              <a:t>P61</a:t>
            </a:r>
            <a:r>
              <a:rPr lang="zh-CN" altLang="en-US" dirty="0"/>
              <a:t>页；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clk_div</a:t>
            </a:r>
            <a:r>
              <a:rPr lang="zh-CN" altLang="en-US" dirty="0"/>
              <a:t>是分频器模块，</a:t>
            </a:r>
            <a:r>
              <a:rPr lang="en-US" altLang="zh-CN" sz="2800" dirty="0"/>
              <a:t> Basys3 W5</a:t>
            </a:r>
            <a:r>
              <a:rPr lang="zh-CN" altLang="en-US" sz="2800" dirty="0"/>
              <a:t>引脚提供</a:t>
            </a:r>
            <a:r>
              <a:rPr lang="en-US" altLang="zh-CN" sz="2800" dirty="0"/>
              <a:t>100MHz</a:t>
            </a:r>
            <a:r>
              <a:rPr lang="zh-CN" altLang="en-US" sz="2800" dirty="0"/>
              <a:t>时钟信号，内容</a:t>
            </a:r>
            <a:r>
              <a:rPr lang="en-US" altLang="zh-CN" sz="2800" dirty="0"/>
              <a:t>4</a:t>
            </a:r>
            <a:r>
              <a:rPr lang="zh-CN" altLang="en-US" sz="2800" dirty="0"/>
              <a:t>要求将计数结果显示在数码管上，因此需要</a:t>
            </a:r>
            <a:r>
              <a:rPr lang="en-US" altLang="zh-CN" sz="2800" dirty="0"/>
              <a:t>1Hz</a:t>
            </a:r>
            <a:r>
              <a:rPr lang="zh-CN" altLang="en-US" sz="2800" dirty="0"/>
              <a:t>频率计数，</a:t>
            </a:r>
            <a:r>
              <a:rPr lang="en-US" altLang="zh-CN" dirty="0"/>
              <a:t> </a:t>
            </a:r>
            <a:r>
              <a:rPr lang="en-US" altLang="zh-CN" dirty="0" err="1"/>
              <a:t>clk_div</a:t>
            </a:r>
            <a:r>
              <a:rPr lang="zh-CN" altLang="en-US" dirty="0"/>
              <a:t>的参数</a:t>
            </a:r>
            <a:r>
              <a:rPr lang="en-US" altLang="zh-CN" dirty="0"/>
              <a:t>N</a:t>
            </a:r>
            <a:r>
              <a:rPr lang="zh-CN" altLang="en-US" dirty="0"/>
              <a:t>应设为</a:t>
            </a:r>
            <a:r>
              <a:rPr lang="en-US" altLang="zh-CN" dirty="0"/>
              <a:t>99999999</a:t>
            </a:r>
            <a:r>
              <a:rPr lang="zh-CN" altLang="en-US" dirty="0"/>
              <a:t>（</a:t>
            </a:r>
            <a:r>
              <a:rPr lang="en-US" altLang="zh-CN" dirty="0"/>
              <a:t>N=100MHz/1Hz-1</a:t>
            </a:r>
            <a:r>
              <a:rPr lang="zh-CN" altLang="en-US" dirty="0"/>
              <a:t>）；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2557</Words>
  <Application>Microsoft Office PowerPoint</Application>
  <PresentationFormat>全屏显示(4:3)</PresentationFormat>
  <Paragraphs>508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隶书</vt:lpstr>
      <vt:lpstr>宋体</vt:lpstr>
      <vt:lpstr>Arial</vt:lpstr>
      <vt:lpstr>Calibri</vt:lpstr>
      <vt:lpstr>Constantia</vt:lpstr>
      <vt:lpstr>Wingdings</vt:lpstr>
      <vt:lpstr>Wingdings 2</vt:lpstr>
      <vt:lpstr>流畅</vt:lpstr>
      <vt:lpstr>数字电路与逻辑设计实验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实验七   译码显示电路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下周课前准备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数字电路与逻辑设计实验</dc:title>
  <dc:creator>Administrator</dc:creator>
  <cp:lastModifiedBy>超 黄</cp:lastModifiedBy>
  <cp:revision>527</cp:revision>
  <cp:lastPrinted>2018-05-10T08:59:06Z</cp:lastPrinted>
  <dcterms:created xsi:type="dcterms:W3CDTF">2016-01-14T03:10:00Z</dcterms:created>
  <dcterms:modified xsi:type="dcterms:W3CDTF">2018-05-10T09:09:03Z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