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651" r:id="rId3"/>
    <p:sldId id="308" r:id="rId4"/>
    <p:sldId id="312" r:id="rId5"/>
    <p:sldId id="313" r:id="rId6"/>
    <p:sldId id="353" r:id="rId7"/>
    <p:sldId id="314" r:id="rId8"/>
    <p:sldId id="354" r:id="rId9"/>
    <p:sldId id="460" r:id="rId10"/>
    <p:sldId id="461" r:id="rId11"/>
    <p:sldId id="462" r:id="rId12"/>
    <p:sldId id="316" r:id="rId13"/>
    <p:sldId id="318" r:id="rId14"/>
    <p:sldId id="319" r:id="rId15"/>
    <p:sldId id="320" r:id="rId16"/>
    <p:sldId id="321" r:id="rId17"/>
    <p:sldId id="322" r:id="rId18"/>
    <p:sldId id="317" r:id="rId19"/>
    <p:sldId id="463" r:id="rId20"/>
    <p:sldId id="374" r:id="rId21"/>
    <p:sldId id="464" r:id="rId22"/>
    <p:sldId id="465" r:id="rId23"/>
    <p:sldId id="32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3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AA64-2E6A-4E7F-9AC0-4E42F2F5F9E4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4AD79-19DB-47FC-830E-5AEAE1D6F3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AD79-19DB-47FC-830E-5AEAE1D6F3D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数字电路与逻辑设计实验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357694"/>
            <a:ext cx="7854696" cy="1752600"/>
          </a:xfrm>
        </p:spPr>
        <p:txBody>
          <a:bodyPr/>
          <a:lstStyle/>
          <a:p>
            <a:r>
              <a:rPr lang="zh-CN" altLang="en-US" dirty="0"/>
              <a:t>保延翔，黄超，常莉莉</a:t>
            </a:r>
            <a:endParaRPr lang="en-US" altLang="zh-CN" dirty="0"/>
          </a:p>
          <a:p>
            <a:r>
              <a:rPr lang="zh-CN" altLang="en-US" sz="3100" dirty="0"/>
              <a:t>东校区实验教学中心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）以右移为例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869160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第一级触发器（最左位）</a:t>
            </a:r>
            <a:r>
              <a:rPr lang="en-US" altLang="zh-CN" dirty="0">
                <a:solidFill>
                  <a:srgbClr val="FF0000"/>
                </a:solidFill>
              </a:rPr>
              <a:t>J3=D</a:t>
            </a:r>
            <a:r>
              <a:rPr lang="en-US" altLang="zh-CN" sz="1200" dirty="0">
                <a:solidFill>
                  <a:srgbClr val="FF0000"/>
                </a:solidFill>
              </a:rPr>
              <a:t>SR  </a:t>
            </a:r>
            <a:r>
              <a:rPr lang="en-US" altLang="zh-CN" dirty="0">
                <a:solidFill>
                  <a:srgbClr val="FF0000"/>
                </a:solidFill>
              </a:rPr>
              <a:t>K3=D</a:t>
            </a:r>
            <a:r>
              <a:rPr lang="en-US" altLang="zh-CN" sz="1200" dirty="0">
                <a:solidFill>
                  <a:srgbClr val="FF0000"/>
                </a:solidFill>
              </a:rPr>
              <a:t>SR     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第一级触发器的输出</a:t>
            </a:r>
            <a:r>
              <a:rPr lang="en-US" altLang="zh-CN" dirty="0">
                <a:solidFill>
                  <a:srgbClr val="FF0000"/>
                </a:solidFill>
              </a:rPr>
              <a:t>Q3</a:t>
            </a:r>
            <a:r>
              <a:rPr lang="zh-CN" altLang="en-US" dirty="0">
                <a:solidFill>
                  <a:srgbClr val="FF0000"/>
                </a:solidFill>
              </a:rPr>
              <a:t>，按</a:t>
            </a:r>
            <a:r>
              <a:rPr lang="en-US" altLang="zh-CN" dirty="0">
                <a:solidFill>
                  <a:srgbClr val="FF0000"/>
                </a:solidFill>
              </a:rPr>
              <a:t>J2=Q3,K2=Q3</a:t>
            </a:r>
            <a:r>
              <a:rPr lang="zh-CN" altLang="en-US" dirty="0">
                <a:solidFill>
                  <a:srgbClr val="FF0000"/>
                </a:solidFill>
              </a:rPr>
              <a:t>下一级触发器，第三、四级触发器也按照第二级触发器接法。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sz="1400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是高电平时，第一级触发器置位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在下一个时钟下降沿到来后，第二级触发器置位</a:t>
            </a:r>
            <a:r>
              <a:rPr lang="en-US" altLang="zh-CN" dirty="0">
                <a:solidFill>
                  <a:srgbClr val="FF0000"/>
                </a:solidFill>
              </a:rPr>
              <a:t>…;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sz="1400" dirty="0">
                <a:solidFill>
                  <a:srgbClr val="FF0000"/>
                </a:solidFill>
              </a:rPr>
              <a:t>SR</a:t>
            </a:r>
            <a:r>
              <a:rPr lang="zh-CN" altLang="en-US" dirty="0">
                <a:solidFill>
                  <a:srgbClr val="FF0000"/>
                </a:solidFill>
              </a:rPr>
              <a:t>是低电平时，第一级触发器清零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在下一个时钟下降沿到来后，第二级触发器清零</a:t>
            </a:r>
            <a:r>
              <a:rPr lang="en-US" altLang="zh-CN" dirty="0">
                <a:solidFill>
                  <a:srgbClr val="FF0000"/>
                </a:solidFill>
              </a:rPr>
              <a:t>…;</a:t>
            </a:r>
            <a:r>
              <a:rPr lang="zh-CN" altLang="en-US" dirty="0">
                <a:solidFill>
                  <a:srgbClr val="FF0000"/>
                </a:solidFill>
              </a:rPr>
              <a:t>从而实现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sz="1400" dirty="0">
                <a:solidFill>
                  <a:srgbClr val="FF0000"/>
                </a:solidFill>
              </a:rPr>
              <a:t>SR</a:t>
            </a:r>
            <a:r>
              <a:rPr lang="zh-CN" altLang="en-US" sz="2000" dirty="0">
                <a:solidFill>
                  <a:srgbClr val="FF0000"/>
                </a:solidFill>
              </a:rPr>
              <a:t>的右移。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23928" y="494116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388424" y="494116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15816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4048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48264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7584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71800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60032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04248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536" y="36450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J3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7852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K3</a:t>
            </a:r>
            <a:endParaRPr lang="zh-CN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31840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J2</a:t>
            </a:r>
            <a:endParaRPr lang="zh-CN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K2</a:t>
            </a:r>
            <a:endParaRPr lang="zh-CN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J1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21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K1</a:t>
            </a:r>
            <a:endParaRPr lang="zh-CN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6428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J0</a:t>
            </a:r>
            <a:endParaRPr lang="zh-CN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563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K0</a:t>
            </a:r>
            <a:endParaRPr lang="zh-CN" altLang="en-US" sz="1600" b="1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1967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9168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563888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3589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1831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9032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59633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668344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87624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13184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9208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236296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115616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0770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177896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9832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3122112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4806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40152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5210344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228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84368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7154560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9592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971600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43808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2915816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2040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5004048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76256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6948264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08304" y="440749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CP</a:t>
            </a:r>
            <a:endParaRPr lang="zh-CN" altLang="en-US" sz="2400" b="1" dirty="0"/>
          </a:p>
        </p:txBody>
      </p:sp>
      <p:cxnSp>
        <p:nvCxnSpPr>
          <p:cNvPr id="67" name="直接连接符 66"/>
          <p:cNvCxnSpPr>
            <a:stCxn id="13" idx="2"/>
          </p:cNvCxnSpPr>
          <p:nvPr/>
        </p:nvCxnSpPr>
        <p:spPr>
          <a:xfrm flipH="1">
            <a:off x="539552" y="263691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9552" y="2636912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4" idx="4"/>
          </p:cNvCxnSpPr>
          <p:nvPr/>
        </p:nvCxnSpPr>
        <p:spPr>
          <a:xfrm>
            <a:off x="2843808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932040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876256" y="270892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539552" y="3356992"/>
            <a:ext cx="6336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8504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r>
              <a:rPr lang="en-US" altLang="zh-CN" sz="1600" b="1" dirty="0"/>
              <a:t>SR</a:t>
            </a:r>
            <a:endParaRPr lang="zh-CN" altLang="en-US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30592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r>
              <a:rPr lang="en-US" altLang="zh-CN" sz="1600" b="1" dirty="0"/>
              <a:t>SR</a:t>
            </a:r>
            <a:endParaRPr lang="zh-CN" altLang="en-US" sz="2400" b="1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907704" y="393305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8" idx="2"/>
            <a:endCxn id="76" idx="0"/>
          </p:cNvCxnSpPr>
          <p:nvPr/>
        </p:nvCxnSpPr>
        <p:spPr>
          <a:xfrm>
            <a:off x="1295636" y="3191490"/>
            <a:ext cx="2908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9" idx="2"/>
            <a:endCxn id="77" idx="0"/>
          </p:cNvCxnSpPr>
          <p:nvPr/>
        </p:nvCxnSpPr>
        <p:spPr>
          <a:xfrm flipH="1">
            <a:off x="2090632" y="3191490"/>
            <a:ext cx="3912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051720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051720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627784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627784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3256400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06794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067944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644008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644008" y="3501008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5344632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084168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084168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660232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660232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7308304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36" idx="0"/>
          </p:cNvCxnSpPr>
          <p:nvPr/>
        </p:nvCxnSpPr>
        <p:spPr>
          <a:xfrm flipV="1">
            <a:off x="1259632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259632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99792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699792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413995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320384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203848" y="177281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716016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716016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6156176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536408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364088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804248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804248" y="3645024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814903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835696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Q3</a:t>
            </a:r>
            <a:endParaRPr lang="zh-CN" altLang="en-US" sz="24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79912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Q2</a:t>
            </a:r>
            <a:endParaRPr lang="zh-CN" alt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412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Q1</a:t>
            </a:r>
            <a:endParaRPr lang="zh-CN" altLang="en-US" sz="2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7740352" y="81334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Q0</a:t>
            </a:r>
            <a:endParaRPr lang="zh-CN" altLang="en-US" sz="2400" b="1" dirty="0"/>
          </a:p>
        </p:txBody>
      </p:sp>
      <p:cxnSp>
        <p:nvCxnSpPr>
          <p:cNvPr id="169" name="直接连接符 168"/>
          <p:cNvCxnSpPr/>
          <p:nvPr/>
        </p:nvCxnSpPr>
        <p:spPr>
          <a:xfrm>
            <a:off x="809066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07473" y="333464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2811729" y="33375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05777" y="333362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6052089" y="16774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2033281" y="166771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4039777" y="167454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65" idx="0"/>
          </p:cNvCxnSpPr>
          <p:nvPr/>
        </p:nvCxnSpPr>
        <p:spPr>
          <a:xfrm flipV="1">
            <a:off x="7668344" y="3212977"/>
            <a:ext cx="0" cy="1194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形状 185"/>
          <p:cNvCxnSpPr>
            <a:endCxn id="11" idx="2"/>
          </p:cNvCxnSpPr>
          <p:nvPr/>
        </p:nvCxnSpPr>
        <p:spPr>
          <a:xfrm rot="10800000">
            <a:off x="5796136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形状 186"/>
          <p:cNvCxnSpPr/>
          <p:nvPr/>
        </p:nvCxnSpPr>
        <p:spPr>
          <a:xfrm rot="10800000">
            <a:off x="3635897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5364088" y="42930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形状 193"/>
          <p:cNvCxnSpPr/>
          <p:nvPr/>
        </p:nvCxnSpPr>
        <p:spPr>
          <a:xfrm rot="10800000">
            <a:off x="1691681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3275856" y="4293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7636265" y="42571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773785" y="426683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3606712" y="42736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/>
          <p:cNvCxnSpPr/>
          <p:nvPr/>
        </p:nvCxnSpPr>
        <p:spPr>
          <a:xfrm>
            <a:off x="467544" y="37170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</a:t>
            </a:r>
            <a:r>
              <a:rPr lang="en-US" altLang="zh-CN" dirty="0" err="1"/>
              <a:t>proteus</a:t>
            </a:r>
            <a:r>
              <a:rPr lang="zh-CN" altLang="en-US" dirty="0"/>
              <a:t>软件上实现</a:t>
            </a:r>
            <a:r>
              <a:rPr lang="en-US" altLang="zh-CN" dirty="0"/>
              <a:t>74LS194</a:t>
            </a:r>
            <a:r>
              <a:rPr lang="zh-CN" altLang="en-US" dirty="0"/>
              <a:t>置零，保持，左移，右移，并行送数功能，每一级</a:t>
            </a:r>
            <a:r>
              <a:rPr lang="en-US" altLang="zh-CN" dirty="0"/>
              <a:t>JK</a:t>
            </a:r>
            <a:r>
              <a:rPr lang="zh-CN" altLang="en-US" dirty="0"/>
              <a:t>触发器的</a:t>
            </a:r>
            <a:r>
              <a:rPr lang="en-US" altLang="zh-CN" dirty="0"/>
              <a:t>J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接入信号可采用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数据选择器（例如</a:t>
            </a:r>
            <a:r>
              <a:rPr lang="en-US" altLang="zh-CN" dirty="0"/>
              <a:t>74LS153 </a:t>
            </a:r>
            <a:r>
              <a:rPr lang="zh-CN" altLang="en-US" dirty="0"/>
              <a:t>双四选一数据选择器）进行切换，从而达到功能的切换。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3573016"/>
            <a:ext cx="252028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95736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3808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91880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83768" y="29249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5750808"/>
            <a:ext cx="753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实现左移功能的</a:t>
            </a:r>
            <a:r>
              <a:rPr lang="en-US" altLang="zh-CN" sz="1400" dirty="0"/>
              <a:t>J/K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35696" y="5757496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实现右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移功能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的</a:t>
            </a:r>
            <a:r>
              <a:rPr lang="en-US" altLang="zh-CN" sz="1400" dirty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9288" y="5766644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实现并行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送数功能</a:t>
            </a:r>
            <a:r>
              <a:rPr lang="en-US" altLang="zh-CN" sz="1400" dirty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5767224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实现保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持功能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/>
            <a:r>
              <a:rPr lang="zh-CN" altLang="en-US" sz="1400" dirty="0">
                <a:solidFill>
                  <a:prstClr val="black"/>
                </a:solidFill>
              </a:rPr>
              <a:t>的</a:t>
            </a:r>
            <a:r>
              <a:rPr lang="en-US" altLang="zh-CN" sz="1400" dirty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8752" y="41397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四选一数据选择器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1560" y="40050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560" y="4581128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976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4384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7744" y="25649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J/K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45811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是四选一数据选择器的输出控制端，也是实现</a:t>
            </a:r>
            <a:r>
              <a:rPr lang="en-US" altLang="zh-CN" dirty="0">
                <a:solidFill>
                  <a:srgbClr val="FF0000"/>
                </a:solidFill>
              </a:rPr>
              <a:t>74LS194</a:t>
            </a:r>
            <a:r>
              <a:rPr lang="zh-CN" altLang="en-US" dirty="0">
                <a:solidFill>
                  <a:srgbClr val="FF0000"/>
                </a:solidFill>
              </a:rPr>
              <a:t>的功能切换控制端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JK</a:t>
            </a:r>
            <a:r>
              <a:rPr lang="zh-CN" altLang="en-US" dirty="0"/>
              <a:t>触发器和门电路设计一个特殊的</a:t>
            </a:r>
            <a:r>
              <a:rPr lang="en-US" altLang="zh-CN" dirty="0"/>
              <a:t>12</a:t>
            </a:r>
            <a:r>
              <a:rPr lang="zh-CN" altLang="en-US" dirty="0"/>
              <a:t>进制同步计数器；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、用逻辑分析仪观察并记录</a:t>
            </a:r>
            <a:r>
              <a:rPr lang="en-US" altLang="zh-CN" dirty="0"/>
              <a:t>CP</a:t>
            </a:r>
            <a:r>
              <a:rPr lang="zh-CN" altLang="en-US" dirty="0"/>
              <a:t>和每一位的输出波形。</a:t>
            </a:r>
            <a:endParaRPr lang="en-US" altLang="zh-CN" dirty="0"/>
          </a:p>
          <a:p>
            <a:pPr marL="0" lvl="0" indent="0">
              <a:buClr>
                <a:srgbClr val="0BD0D9"/>
              </a:buClr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r>
              <a:rPr lang="zh-CN" altLang="en-US" dirty="0">
                <a:solidFill>
                  <a:prstClr val="black"/>
                </a:solidFill>
              </a:rPr>
              <a:t>注意：这个</a:t>
            </a:r>
            <a:r>
              <a:rPr lang="en-US" altLang="zh-CN" dirty="0">
                <a:solidFill>
                  <a:prstClr val="black"/>
                </a:solidFill>
              </a:rPr>
              <a:t>12</a:t>
            </a:r>
            <a:r>
              <a:rPr lang="zh-CN" altLang="en-US" dirty="0">
                <a:solidFill>
                  <a:prstClr val="black"/>
                </a:solidFill>
              </a:rPr>
              <a:t>进制同步计数器没有</a:t>
            </a:r>
            <a:r>
              <a:rPr lang="en-US" altLang="zh-CN" dirty="0">
                <a:solidFill>
                  <a:prstClr val="black"/>
                </a:solidFill>
              </a:rPr>
              <a:t>00</a:t>
            </a:r>
            <a:r>
              <a:rPr lang="zh-CN" altLang="en-US" dirty="0">
                <a:solidFill>
                  <a:prstClr val="black"/>
                </a:solidFill>
              </a:rPr>
              <a:t>状态，要考虑自启动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4</a:t>
            </a:r>
            <a:r>
              <a:rPr lang="zh-CN" altLang="en-US" dirty="0"/>
              <a:t>设计提示：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）根据实验要求可以的该特殊十二进制计数器状态转换图。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en-US" altLang="zh-CN" dirty="0"/>
              <a:t>0001</a:t>
            </a:r>
            <a:r>
              <a:rPr lang="en-US" altLang="zh-CN" dirty="0">
                <a:cs typeface="Arial" panose="020B0604020202020204" pitchFamily="34" charset="0"/>
              </a:rPr>
              <a:t>→0010→0011→0100→0101→0110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宋体" panose="02010600030101010101" pitchFamily="2" charset="-122"/>
                <a:cs typeface="Arial" panose="020B0604020202020204" pitchFamily="34" charset="0"/>
              </a:rPr>
              <a:t>↑</a:t>
            </a:r>
            <a:r>
              <a:rPr lang="en-US" altLang="zh-CN" dirty="0">
                <a:cs typeface="Arial" panose="020B0604020202020204" pitchFamily="34" charset="0"/>
              </a:rPr>
              <a:t>                                                       ↓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cs typeface="Arial" panose="020B0604020202020204" pitchFamily="34" charset="0"/>
              </a:rPr>
              <a:t>1100←1011←1010←1001←1000←0111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88913"/>
            <a:ext cx="8642350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）确定电路所需触发器数目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有效状态为</a:t>
            </a:r>
            <a:r>
              <a:rPr lang="en-US" altLang="zh-CN"/>
              <a:t>m=12</a:t>
            </a:r>
            <a:r>
              <a:rPr lang="zh-CN" altLang="en-US"/>
              <a:t>，求所需触发器数目</a:t>
            </a:r>
            <a:r>
              <a:rPr lang="en-US" altLang="zh-CN"/>
              <a:t>n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>
                <a:cs typeface="Arial" panose="020B0604020202020204" pitchFamily="34" charset="0"/>
              </a:rPr>
              <a:t>≥m=12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cs typeface="Arial" panose="020B0604020202020204" pitchFamily="34" charset="0"/>
              </a:rPr>
              <a:t>可得</a:t>
            </a:r>
            <a:r>
              <a:rPr lang="en-US" altLang="zh-CN">
                <a:cs typeface="Arial" panose="020B0604020202020204" pitchFamily="34" charset="0"/>
              </a:rPr>
              <a:t>n=4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3</a:t>
            </a:r>
            <a:r>
              <a:rPr lang="zh-CN" altLang="en-US">
                <a:cs typeface="Arial" panose="020B0604020202020204" pitchFamily="34" charset="0"/>
              </a:rPr>
              <a:t>）画出次态卡诺图</a:t>
            </a:r>
          </a:p>
        </p:txBody>
      </p:sp>
      <p:grpSp>
        <p:nvGrpSpPr>
          <p:cNvPr id="46083" name="Group 3"/>
          <p:cNvGrpSpPr/>
          <p:nvPr/>
        </p:nvGrpSpPr>
        <p:grpSpPr bwMode="auto">
          <a:xfrm>
            <a:off x="2339975" y="3213100"/>
            <a:ext cx="4248150" cy="2665413"/>
            <a:chOff x="2517" y="2069"/>
            <a:chExt cx="2676" cy="1679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889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）求出每个触发器的状态方程</a:t>
            </a:r>
          </a:p>
        </p:txBody>
      </p:sp>
      <p:grpSp>
        <p:nvGrpSpPr>
          <p:cNvPr id="47107" name="Group 3"/>
          <p:cNvGrpSpPr/>
          <p:nvPr/>
        </p:nvGrpSpPr>
        <p:grpSpPr bwMode="auto">
          <a:xfrm>
            <a:off x="0" y="765175"/>
            <a:ext cx="4176713" cy="2016125"/>
            <a:chOff x="2517" y="2069"/>
            <a:chExt cx="2676" cy="1679"/>
          </a:xfrm>
        </p:grpSpPr>
        <p:sp>
          <p:nvSpPr>
            <p:cNvPr id="47251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2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3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4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5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6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7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8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9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0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1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2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3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4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5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6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67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8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9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0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1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2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3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4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5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6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7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8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79" name="Text Box 32"/>
            <p:cNvSpPr txBox="1">
              <a:spLocks noChangeArrowheads="1"/>
            </p:cNvSpPr>
            <p:nvPr/>
          </p:nvSpPr>
          <p:spPr bwMode="auto">
            <a:xfrm>
              <a:off x="3025" y="2905"/>
              <a:ext cx="2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0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1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2" name="Text Box 35"/>
            <p:cNvSpPr txBox="1">
              <a:spLocks noChangeArrowheads="1"/>
            </p:cNvSpPr>
            <p:nvPr/>
          </p:nvSpPr>
          <p:spPr bwMode="auto">
            <a:xfrm flipH="1">
              <a:off x="3444" y="2312"/>
              <a:ext cx="25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83" name="Text Box 36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4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5" name="Text Box 38"/>
            <p:cNvSpPr txBox="1">
              <a:spLocks noChangeArrowheads="1"/>
            </p:cNvSpPr>
            <p:nvPr/>
          </p:nvSpPr>
          <p:spPr bwMode="auto">
            <a:xfrm flipH="1">
              <a:off x="4460" y="2312"/>
              <a:ext cx="2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6" name="Text Box 39"/>
            <p:cNvSpPr txBox="1">
              <a:spLocks noChangeArrowheads="1"/>
            </p:cNvSpPr>
            <p:nvPr/>
          </p:nvSpPr>
          <p:spPr bwMode="auto">
            <a:xfrm>
              <a:off x="2517" y="2433"/>
              <a:ext cx="49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87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8" name="Group 41"/>
          <p:cNvGrpSpPr/>
          <p:nvPr/>
        </p:nvGrpSpPr>
        <p:grpSpPr bwMode="auto">
          <a:xfrm>
            <a:off x="4427538" y="765175"/>
            <a:ext cx="4248150" cy="1943100"/>
            <a:chOff x="2517" y="2069"/>
            <a:chExt cx="2676" cy="1679"/>
          </a:xfrm>
        </p:grpSpPr>
        <p:sp>
          <p:nvSpPr>
            <p:cNvPr id="47214" name="Rectangle 42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5" name="Rectangle 43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6" name="Rectangle 44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7" name="Rectangle 45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8" name="Rectangle 46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19" name="Rectangle 47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0" name="Rectangle 48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1" name="Rectangle 49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2" name="Rectangle 50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3" name="Rectangle 51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4" name="Rectangle 52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5" name="Rectangle 53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6" name="Rectangle 54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7" name="Rectangle 55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8" name="Rectangle 56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9" name="Rectangle 57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30" name="Line 58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1" name="Line 59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2" name="Line 60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3" name="Line 61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4" name="Line 62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5" name="Line 63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6" name="Line 64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7" name="Line 65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8" name="Line 66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9" name="Line 67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0" name="Line 68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Text Box 69"/>
            <p:cNvSpPr txBox="1">
              <a:spLocks noChangeArrowheads="1"/>
            </p:cNvSpPr>
            <p:nvPr/>
          </p:nvSpPr>
          <p:spPr bwMode="auto">
            <a:xfrm>
              <a:off x="3025" y="2607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2" name="Text Box 70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3" name="Text Box 71"/>
            <p:cNvSpPr txBox="1">
              <a:spLocks noChangeArrowheads="1"/>
            </p:cNvSpPr>
            <p:nvPr/>
          </p:nvSpPr>
          <p:spPr bwMode="auto">
            <a:xfrm>
              <a:off x="3025" y="3496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4" name="Text Box 72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5" name="Text Box 73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6" name="Text Box 74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7" name="Text Box 75"/>
            <p:cNvSpPr txBox="1">
              <a:spLocks noChangeArrowheads="1"/>
            </p:cNvSpPr>
            <p:nvPr/>
          </p:nvSpPr>
          <p:spPr bwMode="auto">
            <a:xfrm flipH="1">
              <a:off x="4922" y="2312"/>
              <a:ext cx="18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8" name="Text Box 76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9" name="Text Box 77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50" name="Text Box 78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9" name="Group 79"/>
          <p:cNvGrpSpPr/>
          <p:nvPr/>
        </p:nvGrpSpPr>
        <p:grpSpPr bwMode="auto">
          <a:xfrm>
            <a:off x="0" y="3644900"/>
            <a:ext cx="4248150" cy="2016125"/>
            <a:chOff x="2517" y="2069"/>
            <a:chExt cx="2676" cy="1679"/>
          </a:xfrm>
        </p:grpSpPr>
        <p:sp>
          <p:nvSpPr>
            <p:cNvPr id="47177" name="Rectangle 80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78" name="Rectangle 81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79" name="Rectangle 82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0" name="Rectangle 83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1" name="Rectangle 84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2" name="Rectangle 85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3" name="Rectangle 86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4" name="Rectangle 87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5" name="Rectangle 88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6" name="Rectangle 89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7" name="Rectangle 90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8" name="Rectangle 91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9" name="Rectangle 92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0" name="Rectangle 93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91" name="Rectangle 94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2" name="Rectangle 95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93" name="Line 96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97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98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99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100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Line 101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102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Line 103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Line 104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105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106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Text Box 107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5" name="Text Box 108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06" name="Text Box 109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07" name="Text Box 110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08" name="Text Box 111"/>
            <p:cNvSpPr txBox="1">
              <a:spLocks noChangeArrowheads="1"/>
            </p:cNvSpPr>
            <p:nvPr/>
          </p:nvSpPr>
          <p:spPr bwMode="auto">
            <a:xfrm flipH="1">
              <a:off x="3440" y="2311"/>
              <a:ext cx="25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9" name="Text Box 112"/>
            <p:cNvSpPr txBox="1">
              <a:spLocks noChangeArrowheads="1"/>
            </p:cNvSpPr>
            <p:nvPr/>
          </p:nvSpPr>
          <p:spPr bwMode="auto">
            <a:xfrm flipH="1">
              <a:off x="3999" y="2311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10" name="Text Box 113"/>
            <p:cNvSpPr txBox="1">
              <a:spLocks noChangeArrowheads="1"/>
            </p:cNvSpPr>
            <p:nvPr/>
          </p:nvSpPr>
          <p:spPr bwMode="auto">
            <a:xfrm flipH="1">
              <a:off x="4921" y="2311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11" name="Text Box 114"/>
            <p:cNvSpPr txBox="1">
              <a:spLocks noChangeArrowheads="1"/>
            </p:cNvSpPr>
            <p:nvPr/>
          </p:nvSpPr>
          <p:spPr bwMode="auto">
            <a:xfrm flipH="1">
              <a:off x="4456" y="2311"/>
              <a:ext cx="2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12" name="Text Box 115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13" name="Text Box 116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10" name="Group 117"/>
          <p:cNvGrpSpPr/>
          <p:nvPr/>
        </p:nvGrpSpPr>
        <p:grpSpPr bwMode="auto">
          <a:xfrm>
            <a:off x="4427538" y="3860800"/>
            <a:ext cx="4248150" cy="1873250"/>
            <a:chOff x="2517" y="2069"/>
            <a:chExt cx="2676" cy="1679"/>
          </a:xfrm>
        </p:grpSpPr>
        <p:sp>
          <p:nvSpPr>
            <p:cNvPr id="47140" name="Rectangle 118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1" name="Rectangle 119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2" name="Rectangle 120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3" name="Rectangle 121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4" name="Rectangle 122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5" name="Rectangle 123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6" name="Rectangle 124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7" name="Rectangle 125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8" name="Rectangle 126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9" name="Rectangle 127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50" name="Rectangle 128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1" name="Rectangle 129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2" name="Rectangle 130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3" name="Rectangle 131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4" name="Rectangle 132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5" name="Rectangle 133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56" name="Line 134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135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136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137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138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139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140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141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142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143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Line 144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Text Box 145"/>
            <p:cNvSpPr txBox="1">
              <a:spLocks noChangeArrowheads="1"/>
            </p:cNvSpPr>
            <p:nvPr/>
          </p:nvSpPr>
          <p:spPr bwMode="auto">
            <a:xfrm>
              <a:off x="3025" y="2605"/>
              <a:ext cx="26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68" name="Text Box 146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69" name="Text Box 147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0" name="Text Box 148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1" name="Text Box 149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72" name="Text Box 150"/>
            <p:cNvSpPr txBox="1">
              <a:spLocks noChangeArrowheads="1"/>
            </p:cNvSpPr>
            <p:nvPr/>
          </p:nvSpPr>
          <p:spPr bwMode="auto">
            <a:xfrm flipH="1">
              <a:off x="3998" y="2312"/>
              <a:ext cx="2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73" name="Text Box 151"/>
            <p:cNvSpPr txBox="1">
              <a:spLocks noChangeArrowheads="1"/>
            </p:cNvSpPr>
            <p:nvPr/>
          </p:nvSpPr>
          <p:spPr bwMode="auto">
            <a:xfrm flipH="1">
              <a:off x="4920" y="2312"/>
              <a:ext cx="18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4" name="Text Box 152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5" name="Text Box 153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176" name="Text Box 154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7111" name="AutoShape 155"/>
          <p:cNvSpPr/>
          <p:nvPr/>
        </p:nvSpPr>
        <p:spPr bwMode="auto">
          <a:xfrm>
            <a:off x="1619250" y="1052513"/>
            <a:ext cx="288925" cy="1871662"/>
          </a:xfrm>
          <a:prstGeom prst="rightBracket">
            <a:avLst>
              <a:gd name="adj" fmla="val 53984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2" name="AutoShape 156"/>
          <p:cNvSpPr/>
          <p:nvPr/>
        </p:nvSpPr>
        <p:spPr bwMode="auto">
          <a:xfrm>
            <a:off x="3563938" y="981075"/>
            <a:ext cx="431800" cy="2016125"/>
          </a:xfrm>
          <a:prstGeom prst="leftBracket">
            <a:avLst>
              <a:gd name="adj" fmla="val 38909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3" name="Oval 157"/>
          <p:cNvSpPr>
            <a:spLocks noChangeArrowheads="1"/>
          </p:cNvSpPr>
          <p:nvPr/>
        </p:nvSpPr>
        <p:spPr bwMode="auto">
          <a:xfrm>
            <a:off x="6588125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4" name="Oval 158"/>
          <p:cNvSpPr>
            <a:spLocks noChangeArrowheads="1"/>
          </p:cNvSpPr>
          <p:nvPr/>
        </p:nvSpPr>
        <p:spPr bwMode="auto">
          <a:xfrm>
            <a:off x="8027988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5" name="Freeform 159"/>
          <p:cNvSpPr/>
          <p:nvPr/>
        </p:nvSpPr>
        <p:spPr bwMode="auto">
          <a:xfrm>
            <a:off x="2916238" y="530225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Freeform 160"/>
          <p:cNvSpPr/>
          <p:nvPr/>
        </p:nvSpPr>
        <p:spPr bwMode="auto">
          <a:xfrm flipV="1">
            <a:off x="2916238" y="407670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Oval 161"/>
          <p:cNvSpPr>
            <a:spLocks noChangeArrowheads="1"/>
          </p:cNvSpPr>
          <p:nvPr/>
        </p:nvSpPr>
        <p:spPr bwMode="auto">
          <a:xfrm>
            <a:off x="1476375" y="4581525"/>
            <a:ext cx="115093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8" name="Freeform 162"/>
          <p:cNvSpPr/>
          <p:nvPr/>
        </p:nvSpPr>
        <p:spPr bwMode="auto">
          <a:xfrm rot="16200000" flipV="1">
            <a:off x="1259682" y="4437856"/>
            <a:ext cx="431800" cy="719137"/>
          </a:xfrm>
          <a:custGeom>
            <a:avLst/>
            <a:gdLst>
              <a:gd name="T0" fmla="*/ 0 w 272"/>
              <a:gd name="T1" fmla="*/ 617051 h 317"/>
              <a:gd name="T2" fmla="*/ 142875 w 272"/>
              <a:gd name="T3" fmla="*/ 102086 h 317"/>
              <a:gd name="T4" fmla="*/ 360363 w 272"/>
              <a:gd name="T5" fmla="*/ 102086 h 317"/>
              <a:gd name="T6" fmla="*/ 431800 w 272"/>
              <a:gd name="T7" fmla="*/ 71913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Freeform 163"/>
          <p:cNvSpPr/>
          <p:nvPr/>
        </p:nvSpPr>
        <p:spPr bwMode="auto">
          <a:xfrm rot="5400000" flipV="1">
            <a:off x="3814762" y="4257676"/>
            <a:ext cx="504825" cy="863600"/>
          </a:xfrm>
          <a:custGeom>
            <a:avLst/>
            <a:gdLst>
              <a:gd name="T0" fmla="*/ 0 w 272"/>
              <a:gd name="T1" fmla="*/ 741007 h 317"/>
              <a:gd name="T2" fmla="*/ 167038 w 272"/>
              <a:gd name="T3" fmla="*/ 122593 h 317"/>
              <a:gd name="T4" fmla="*/ 421306 w 272"/>
              <a:gd name="T5" fmla="*/ 122593 h 317"/>
              <a:gd name="T6" fmla="*/ 504825 w 272"/>
              <a:gd name="T7" fmla="*/ 86360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Oval 164"/>
          <p:cNvSpPr>
            <a:spLocks noChangeArrowheads="1"/>
          </p:cNvSpPr>
          <p:nvPr/>
        </p:nvSpPr>
        <p:spPr bwMode="auto">
          <a:xfrm>
            <a:off x="5724525" y="5373688"/>
            <a:ext cx="2808288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21" name="Oval 165"/>
          <p:cNvSpPr>
            <a:spLocks noChangeArrowheads="1"/>
          </p:cNvSpPr>
          <p:nvPr/>
        </p:nvSpPr>
        <p:spPr bwMode="auto">
          <a:xfrm>
            <a:off x="7380288" y="4724400"/>
            <a:ext cx="3587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7122" name="Group 166"/>
          <p:cNvGrpSpPr/>
          <p:nvPr/>
        </p:nvGrpSpPr>
        <p:grpSpPr bwMode="auto">
          <a:xfrm>
            <a:off x="1547813" y="3141663"/>
            <a:ext cx="1584325" cy="457200"/>
            <a:chOff x="703" y="1933"/>
            <a:chExt cx="998" cy="288"/>
          </a:xfrm>
        </p:grpSpPr>
        <p:sp>
          <p:nvSpPr>
            <p:cNvPr id="47138" name="Text Box 167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7139" name="Line 168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3" name="Group 169"/>
          <p:cNvGrpSpPr/>
          <p:nvPr/>
        </p:nvGrpSpPr>
        <p:grpSpPr bwMode="auto">
          <a:xfrm>
            <a:off x="5435600" y="3141663"/>
            <a:ext cx="3095625" cy="457200"/>
            <a:chOff x="3424" y="1979"/>
            <a:chExt cx="1950" cy="288"/>
          </a:xfrm>
        </p:grpSpPr>
        <p:sp>
          <p:nvSpPr>
            <p:cNvPr id="47135" name="Text Box 170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7136" name="Line 171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72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4" name="Group 173"/>
          <p:cNvGrpSpPr/>
          <p:nvPr/>
        </p:nvGrpSpPr>
        <p:grpSpPr bwMode="auto">
          <a:xfrm>
            <a:off x="250825" y="6021388"/>
            <a:ext cx="4537075" cy="457200"/>
            <a:chOff x="158" y="3793"/>
            <a:chExt cx="2858" cy="288"/>
          </a:xfrm>
        </p:grpSpPr>
        <p:sp>
          <p:nvSpPr>
            <p:cNvPr id="47129" name="Text Box 174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5" name="Group 180"/>
          <p:cNvGrpSpPr/>
          <p:nvPr/>
        </p:nvGrpSpPr>
        <p:grpSpPr bwMode="auto">
          <a:xfrm>
            <a:off x="5292725" y="6092825"/>
            <a:ext cx="3384550" cy="457200"/>
            <a:chOff x="2971" y="3802"/>
            <a:chExt cx="2132" cy="288"/>
          </a:xfrm>
        </p:grpSpPr>
        <p:sp>
          <p:nvSpPr>
            <p:cNvPr id="47126" name="Text Box 181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7127" name="Line 182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183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(5)</a:t>
            </a:r>
            <a:r>
              <a:rPr lang="zh-CN" altLang="en-US"/>
              <a:t>求各触发器的驱动方程</a:t>
            </a:r>
          </a:p>
        </p:txBody>
      </p:sp>
      <p:grpSp>
        <p:nvGrpSpPr>
          <p:cNvPr id="48131" name="Group 3"/>
          <p:cNvGrpSpPr/>
          <p:nvPr/>
        </p:nvGrpSpPr>
        <p:grpSpPr bwMode="auto">
          <a:xfrm>
            <a:off x="611188" y="1339850"/>
            <a:ext cx="1584325" cy="457200"/>
            <a:chOff x="703" y="1933"/>
            <a:chExt cx="998" cy="288"/>
          </a:xfrm>
        </p:grpSpPr>
        <p:sp>
          <p:nvSpPr>
            <p:cNvPr id="48161" name="Text Box 4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8162" name="Line 5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2" name="Group 6"/>
          <p:cNvGrpSpPr/>
          <p:nvPr/>
        </p:nvGrpSpPr>
        <p:grpSpPr bwMode="auto">
          <a:xfrm>
            <a:off x="611188" y="2060575"/>
            <a:ext cx="3095625" cy="457200"/>
            <a:chOff x="3424" y="1979"/>
            <a:chExt cx="1950" cy="288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9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3" name="Group 10"/>
          <p:cNvGrpSpPr/>
          <p:nvPr/>
        </p:nvGrpSpPr>
        <p:grpSpPr bwMode="auto">
          <a:xfrm>
            <a:off x="611188" y="2852738"/>
            <a:ext cx="4537075" cy="457200"/>
            <a:chOff x="158" y="3793"/>
            <a:chExt cx="2858" cy="288"/>
          </a:xfrm>
        </p:grpSpPr>
        <p:sp>
          <p:nvSpPr>
            <p:cNvPr id="48152" name="Text Box 11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8153" name="Line 12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13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14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15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16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4" name="Group 17"/>
          <p:cNvGrpSpPr/>
          <p:nvPr/>
        </p:nvGrpSpPr>
        <p:grpSpPr bwMode="auto">
          <a:xfrm>
            <a:off x="611188" y="3429000"/>
            <a:ext cx="3384550" cy="457200"/>
            <a:chOff x="2971" y="3802"/>
            <a:chExt cx="2132" cy="288"/>
          </a:xfrm>
        </p:grpSpPr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5" name="AutoShape 21"/>
          <p:cNvSpPr/>
          <p:nvPr/>
        </p:nvSpPr>
        <p:spPr bwMode="auto">
          <a:xfrm>
            <a:off x="395288" y="14843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36" name="Text Box 22"/>
          <p:cNvSpPr txBox="1">
            <a:spLocks noChangeArrowheads="1"/>
          </p:cNvSpPr>
          <p:nvPr/>
        </p:nvSpPr>
        <p:spPr bwMode="auto">
          <a:xfrm>
            <a:off x="755650" y="43656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en-US" altLang="zh-CN" sz="2400"/>
              <a:t>=K</a:t>
            </a:r>
            <a:r>
              <a:rPr lang="en-US" altLang="zh-CN" sz="2400" baseline="-25000"/>
              <a:t>0</a:t>
            </a:r>
            <a:r>
              <a:rPr lang="en-US" altLang="zh-CN" sz="2400"/>
              <a:t>=1</a:t>
            </a:r>
          </a:p>
        </p:txBody>
      </p:sp>
      <p:sp>
        <p:nvSpPr>
          <p:cNvPr id="48137" name="Text Box 23"/>
          <p:cNvSpPr txBox="1">
            <a:spLocks noChangeArrowheads="1"/>
          </p:cNvSpPr>
          <p:nvPr/>
        </p:nvSpPr>
        <p:spPr bwMode="auto">
          <a:xfrm>
            <a:off x="755650" y="48688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=K</a:t>
            </a:r>
            <a:r>
              <a:rPr lang="en-US" altLang="zh-CN" sz="2400" baseline="-25000"/>
              <a:t>1</a:t>
            </a:r>
            <a:r>
              <a:rPr lang="en-US" altLang="zh-CN" sz="2400"/>
              <a:t>=Q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8" name="Text Box 24"/>
          <p:cNvSpPr txBox="1">
            <a:spLocks noChangeArrowheads="1"/>
          </p:cNvSpPr>
          <p:nvPr/>
        </p:nvSpPr>
        <p:spPr bwMode="auto">
          <a:xfrm>
            <a:off x="755650" y="5516563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+Q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9" name="Line 25"/>
          <p:cNvSpPr>
            <a:spLocks noChangeShapeType="1"/>
          </p:cNvSpPr>
          <p:nvPr/>
        </p:nvSpPr>
        <p:spPr bwMode="auto">
          <a:xfrm>
            <a:off x="27717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26"/>
          <p:cNvSpPr>
            <a:spLocks noChangeShapeType="1"/>
          </p:cNvSpPr>
          <p:nvPr/>
        </p:nvSpPr>
        <p:spPr bwMode="auto">
          <a:xfrm>
            <a:off x="3060700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27"/>
          <p:cNvSpPr>
            <a:spLocks noChangeShapeType="1"/>
          </p:cNvSpPr>
          <p:nvPr/>
        </p:nvSpPr>
        <p:spPr bwMode="auto">
          <a:xfrm>
            <a:off x="36353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28"/>
          <p:cNvSpPr>
            <a:spLocks noChangeShapeType="1"/>
          </p:cNvSpPr>
          <p:nvPr/>
        </p:nvSpPr>
        <p:spPr bwMode="auto">
          <a:xfrm>
            <a:off x="3995738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>
            <a:off x="2773363" y="5516563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Text Box 30"/>
          <p:cNvSpPr txBox="1">
            <a:spLocks noChangeArrowheads="1"/>
          </p:cNvSpPr>
          <p:nvPr/>
        </p:nvSpPr>
        <p:spPr bwMode="auto">
          <a:xfrm>
            <a:off x="755650" y="61658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</a:p>
        </p:txBody>
      </p:sp>
      <p:sp>
        <p:nvSpPr>
          <p:cNvPr id="48145" name="AutoShape 31"/>
          <p:cNvSpPr/>
          <p:nvPr/>
        </p:nvSpPr>
        <p:spPr bwMode="auto">
          <a:xfrm>
            <a:off x="323850" y="44815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46" name="Line 32"/>
          <p:cNvSpPr>
            <a:spLocks noChangeShapeType="1"/>
          </p:cNvSpPr>
          <p:nvPr/>
        </p:nvSpPr>
        <p:spPr bwMode="auto">
          <a:xfrm>
            <a:off x="4500563" y="5589588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33"/>
          <p:cNvSpPr>
            <a:spLocks noChangeShapeType="1"/>
          </p:cNvSpPr>
          <p:nvPr/>
        </p:nvSpPr>
        <p:spPr bwMode="auto">
          <a:xfrm>
            <a:off x="4859338" y="55895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34"/>
          <p:cNvSpPr>
            <a:spLocks noChangeShapeType="1"/>
          </p:cNvSpPr>
          <p:nvPr/>
        </p:nvSpPr>
        <p:spPr bwMode="auto">
          <a:xfrm>
            <a:off x="4427538" y="55165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）检查自启动</a:t>
            </a:r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4140200" y="0"/>
            <a:ext cx="4248150" cy="2665413"/>
            <a:chOff x="2517" y="2069"/>
            <a:chExt cx="2676" cy="1679"/>
          </a:xfrm>
        </p:grpSpPr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9161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63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0000</a:t>
              </a:r>
            </a:p>
          </p:txBody>
        </p:sp>
        <p:sp>
          <p:nvSpPr>
            <p:cNvPr id="49164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65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9166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9167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9169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9170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71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9172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73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9174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86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87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88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89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90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91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92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93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9194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9156" name="Rectangle 41"/>
          <p:cNvSpPr>
            <a:spLocks noChangeArrowheads="1"/>
          </p:cNvSpPr>
          <p:nvPr/>
        </p:nvSpPr>
        <p:spPr bwMode="auto">
          <a:xfrm>
            <a:off x="395288" y="3141663"/>
            <a:ext cx="59769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0000    1101   1110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↓        ↓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0001→0010→0011→0100→0101→0110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↑                                                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1100←1011←1010←1001←1000←0111</a:t>
            </a:r>
          </a:p>
        </p:txBody>
      </p:sp>
      <p:sp>
        <p:nvSpPr>
          <p:cNvPr id="49157" name="Text Box 42"/>
          <p:cNvSpPr txBox="1">
            <a:spLocks noChangeArrowheads="1"/>
          </p:cNvSpPr>
          <p:nvPr/>
        </p:nvSpPr>
        <p:spPr bwMode="auto">
          <a:xfrm>
            <a:off x="250825" y="24923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实现一个有控制变量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进制计数器（</a:t>
            </a:r>
            <a:r>
              <a:rPr lang="en-US" altLang="zh-CN" dirty="0"/>
              <a:t>12</a:t>
            </a:r>
            <a:r>
              <a:rPr lang="zh-CN" altLang="en-US" dirty="0"/>
              <a:t>进制计数器状态转换图如内容</a:t>
            </a:r>
            <a:r>
              <a:rPr lang="en-US" altLang="zh-CN" dirty="0"/>
              <a:t>4</a:t>
            </a:r>
            <a:r>
              <a:rPr lang="zh-CN" altLang="en-US" dirty="0"/>
              <a:t>），并在</a:t>
            </a:r>
            <a:r>
              <a:rPr lang="en-US" altLang="zh-CN" dirty="0"/>
              <a:t>7</a:t>
            </a:r>
            <a:r>
              <a:rPr lang="zh-CN" altLang="en-US" dirty="0"/>
              <a:t>段数码管上显示计数结果。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Vivado</a:t>
            </a:r>
            <a:r>
              <a:rPr lang="zh-CN" altLang="en-US" dirty="0"/>
              <a:t>实现一个有控制变量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进制计数器（</a:t>
            </a:r>
            <a:r>
              <a:rPr lang="en-US" altLang="zh-CN" dirty="0"/>
              <a:t>12</a:t>
            </a:r>
            <a:r>
              <a:rPr lang="zh-CN" altLang="en-US" dirty="0"/>
              <a:t>进制计数器状态转换图如内容</a:t>
            </a:r>
            <a:r>
              <a:rPr lang="en-US" altLang="zh-CN" dirty="0"/>
              <a:t>4</a:t>
            </a:r>
            <a:r>
              <a:rPr lang="zh-CN" altLang="en-US" dirty="0"/>
              <a:t>），并在</a:t>
            </a:r>
            <a:r>
              <a:rPr lang="en-US" altLang="zh-CN" dirty="0"/>
              <a:t>7</a:t>
            </a:r>
            <a:r>
              <a:rPr lang="zh-CN" altLang="en-US" dirty="0"/>
              <a:t>段数码管上显示计数结果。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5</a:t>
            </a:r>
            <a:r>
              <a:rPr lang="zh-CN" altLang="en-US" dirty="0"/>
              <a:t>设计提示：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）添加控制变量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进制计数器，即增加了</a:t>
            </a:r>
            <a:r>
              <a:rPr lang="en-US" altLang="zh-CN" dirty="0"/>
              <a:t>1</a:t>
            </a:r>
            <a:r>
              <a:rPr lang="zh-CN" altLang="en-US" dirty="0"/>
              <a:t>为输入变量，设计一个</a:t>
            </a:r>
            <a:r>
              <a:rPr lang="en-US" altLang="zh-CN" dirty="0"/>
              <a:t>5</a:t>
            </a:r>
            <a:r>
              <a:rPr lang="zh-CN" altLang="en-US" dirty="0"/>
              <a:t>输入</a:t>
            </a:r>
            <a:r>
              <a:rPr lang="en-US" altLang="zh-CN" dirty="0"/>
              <a:t>4</a:t>
            </a:r>
            <a:r>
              <a:rPr lang="zh-CN" altLang="en-US" dirty="0"/>
              <a:t>输出的计数器。按照时序电路的设计步骤得到</a:t>
            </a:r>
            <a:r>
              <a:rPr lang="en-US" altLang="zh-CN" dirty="0"/>
              <a:t>JK</a:t>
            </a:r>
            <a:r>
              <a:rPr lang="zh-CN" altLang="en-US" dirty="0"/>
              <a:t>触发器的驱动方程，画出逻辑图，连接电路实现；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）可使用</a:t>
            </a:r>
            <a:r>
              <a:rPr lang="en-US" altLang="zh-CN" dirty="0"/>
              <a:t>IP</a:t>
            </a:r>
            <a:r>
              <a:rPr lang="zh-CN" altLang="en-US" dirty="0"/>
              <a:t>核包括</a:t>
            </a:r>
            <a:r>
              <a:rPr lang="en-US" altLang="zh-CN" dirty="0"/>
              <a:t>xup_74LS48_1.0</a:t>
            </a:r>
            <a:r>
              <a:rPr lang="zh-CN" altLang="en-US" dirty="0"/>
              <a:t>（</a:t>
            </a:r>
            <a:r>
              <a:rPr lang="en-US" altLang="zh-CN" dirty="0"/>
              <a:t>BCD</a:t>
            </a:r>
            <a:r>
              <a:rPr lang="zh-CN" altLang="en-US" dirty="0"/>
              <a:t>码七段译码驱动器）</a:t>
            </a:r>
            <a:r>
              <a:rPr lang="en-US" altLang="zh-CN" dirty="0"/>
              <a:t>, xup_74LS151_1.0</a:t>
            </a:r>
            <a:r>
              <a:rPr lang="zh-CN" altLang="en-US" dirty="0"/>
              <a:t>（八选一数据选择器），各类门电路</a:t>
            </a:r>
            <a:r>
              <a:rPr lang="en-US" altLang="zh-CN" dirty="0"/>
              <a:t>IP</a:t>
            </a:r>
            <a:r>
              <a:rPr lang="zh-CN" altLang="en-US" dirty="0"/>
              <a:t>核，</a:t>
            </a:r>
            <a:r>
              <a:rPr lang="en-US" altLang="zh-CN" dirty="0"/>
              <a:t>xup_clk_div_1.0</a:t>
            </a:r>
            <a:r>
              <a:rPr lang="zh-CN" altLang="en-US" dirty="0"/>
              <a:t>（时钟分频器）等都在</a:t>
            </a:r>
            <a:r>
              <a:rPr lang="en-US" altLang="zh-CN" dirty="0"/>
              <a:t>..\source_lib\74IP</a:t>
            </a:r>
            <a:r>
              <a:rPr lang="zh-CN" altLang="en-US" dirty="0"/>
              <a:t>目录下；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）提供使用</a:t>
            </a:r>
            <a:r>
              <a:rPr lang="en-US" altLang="zh-CN" dirty="0"/>
              <a:t>74LS74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触发器）</a:t>
            </a:r>
            <a:r>
              <a:rPr lang="en-US" altLang="zh-CN" dirty="0"/>
              <a:t>IP</a:t>
            </a:r>
            <a:r>
              <a:rPr lang="zh-CN" altLang="en-US" dirty="0"/>
              <a:t>核封装的自定义</a:t>
            </a:r>
            <a:r>
              <a:rPr lang="en-US" altLang="zh-CN" dirty="0"/>
              <a:t>JK</a:t>
            </a:r>
            <a:r>
              <a:rPr lang="zh-CN" altLang="en-US" dirty="0"/>
              <a:t>触发器</a:t>
            </a:r>
            <a:r>
              <a:rPr lang="en-US" altLang="zh-CN" dirty="0"/>
              <a:t>IP</a:t>
            </a:r>
            <a:r>
              <a:rPr lang="zh-CN" altLang="en-US" dirty="0"/>
              <a:t>核，在</a:t>
            </a:r>
            <a:r>
              <a:rPr lang="en-US" altLang="zh-CN" dirty="0"/>
              <a:t>..\</a:t>
            </a:r>
            <a:r>
              <a:rPr lang="en-US" altLang="zh-CN" dirty="0" err="1"/>
              <a:t>source_lib</a:t>
            </a:r>
            <a:r>
              <a:rPr lang="zh-CN" altLang="en-US" dirty="0"/>
              <a:t>录下，</a:t>
            </a:r>
            <a:r>
              <a:rPr lang="en-US" altLang="zh-CN" dirty="0" err="1"/>
              <a:t>xup_jk</a:t>
            </a:r>
            <a:r>
              <a:rPr lang="zh-CN" altLang="en-US" dirty="0"/>
              <a:t>文件夹，原理图如下：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）可在</a:t>
            </a:r>
            <a:r>
              <a:rPr lang="en-US" altLang="zh-CN" dirty="0"/>
              <a:t>7</a:t>
            </a:r>
            <a:r>
              <a:rPr lang="zh-CN" altLang="en-US" dirty="0"/>
              <a:t>段数码管显示的具有控制变量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进制计数器设计原理图如下：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D触发器组成JK触发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1700808"/>
            <a:ext cx="3398912" cy="23545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1720" y="5085184"/>
            <a:ext cx="122413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具有控制变量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进制计数器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5085184"/>
            <a:ext cx="115212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</a:rPr>
              <a:t>BCD</a:t>
            </a:r>
            <a:r>
              <a:rPr lang="zh-CN" altLang="en-US" sz="1600" dirty="0">
                <a:solidFill>
                  <a:schemeClr val="tx1"/>
                </a:solidFill>
              </a:rPr>
              <a:t>码计数结果转换为</a:t>
            </a: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</a:rPr>
              <a:t>BCD</a:t>
            </a:r>
            <a:r>
              <a:rPr lang="zh-CN" altLang="en-US" sz="1600" dirty="0">
                <a:solidFill>
                  <a:schemeClr val="tx1"/>
                </a:solidFill>
              </a:rPr>
              <a:t>码（具有十位和个位）计数结果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940152" y="5085184"/>
            <a:ext cx="108012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扫描方式在</a:t>
            </a: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r>
              <a:rPr lang="zh-CN" altLang="en-US" sz="1600" dirty="0">
                <a:solidFill>
                  <a:schemeClr val="tx1"/>
                </a:solidFill>
              </a:rPr>
              <a:t>段数码管上显示</a:t>
            </a: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</a:rPr>
              <a:t>BCD</a:t>
            </a:r>
            <a:r>
              <a:rPr lang="zh-CN" altLang="en-US" sz="1600" dirty="0">
                <a:solidFill>
                  <a:schemeClr val="tx1"/>
                </a:solidFill>
              </a:rPr>
              <a:t>码计数结果</a:t>
            </a: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275856" y="591327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5148064" y="5913276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450912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组合逻辑电路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148064" y="4797152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1700808"/>
            <a:ext cx="2016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xup_jk</a:t>
            </a:r>
            <a:r>
              <a:rPr lang="en-US" altLang="zh-CN" sz="1600" dirty="0">
                <a:solidFill>
                  <a:srgbClr val="FF0000"/>
                </a:solidFill>
              </a:rPr>
              <a:t> IP</a:t>
            </a:r>
            <a:r>
              <a:rPr lang="zh-CN" altLang="en-US" sz="1600" dirty="0">
                <a:solidFill>
                  <a:srgbClr val="FF0000"/>
                </a:solidFill>
              </a:rPr>
              <a:t>核的</a:t>
            </a:r>
            <a:r>
              <a:rPr lang="en-US" altLang="zh-CN" sz="1600" dirty="0">
                <a:solidFill>
                  <a:srgbClr val="FF0000"/>
                </a:solidFill>
              </a:rPr>
              <a:t>PR1_n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PR2_n</a:t>
            </a:r>
            <a:r>
              <a:rPr lang="zh-CN" altLang="en-US" sz="1600" dirty="0">
                <a:solidFill>
                  <a:srgbClr val="FF0000"/>
                </a:solidFill>
              </a:rPr>
              <a:t>端口来自</a:t>
            </a:r>
            <a:r>
              <a:rPr lang="en-US" altLang="zh-CN" sz="1600" dirty="0">
                <a:solidFill>
                  <a:srgbClr val="FF0000"/>
                </a:solidFill>
              </a:rPr>
              <a:t>D</a:t>
            </a:r>
            <a:r>
              <a:rPr lang="zh-CN" altLang="en-US" sz="1600" dirty="0">
                <a:solidFill>
                  <a:srgbClr val="FF0000"/>
                </a:solidFill>
              </a:rPr>
              <a:t>触发器的置数端，使用时置高电平，使置数功能无效即可。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CLR1_n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CLR2_n</a:t>
            </a:r>
            <a:r>
              <a:rPr lang="zh-CN" altLang="en-US" sz="1600" dirty="0">
                <a:solidFill>
                  <a:srgbClr val="FF0000"/>
                </a:solidFill>
              </a:rPr>
              <a:t>则是清零端，低电平清零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60648"/>
            <a:ext cx="8964488" cy="64807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>实验九 计数器的设计</a:t>
            </a:r>
            <a:r>
              <a:rPr lang="zh-CN" altLang="en-US" sz="4400" dirty="0">
                <a:sym typeface="+mn-ea"/>
              </a:rPr>
              <a:t>实验内容安排</a:t>
            </a:r>
            <a:endParaRPr lang="zh-CN" altLang="en-US" sz="4400" dirty="0"/>
          </a:p>
          <a:p>
            <a:pPr>
              <a:buNone/>
            </a:pPr>
            <a:r>
              <a:rPr lang="en-US" altLang="zh-CN" sz="4700" dirty="0"/>
              <a:t>1</a:t>
            </a:r>
            <a:r>
              <a:rPr lang="zh-CN" altLang="en-US" sz="2200" dirty="0"/>
              <a:t>、实验内容（</a:t>
            </a:r>
            <a:r>
              <a:rPr lang="en-US" altLang="zh-CN" sz="2200" dirty="0"/>
              <a:t>1</a:t>
            </a:r>
            <a:r>
              <a:rPr lang="zh-CN" altLang="en-US" sz="2200" dirty="0"/>
              <a:t>） （</a:t>
            </a:r>
            <a:r>
              <a:rPr lang="en-US" altLang="zh-CN" sz="2200" dirty="0"/>
              <a:t>2</a:t>
            </a:r>
            <a:r>
              <a:rPr lang="zh-CN" altLang="en-US" sz="2200" dirty="0"/>
              <a:t>）自选方法完成实验内容，提交实验报告。老师不检查实验结果。</a:t>
            </a:r>
          </a:p>
          <a:p>
            <a:pPr>
              <a:buNone/>
            </a:pPr>
            <a:endParaRPr lang="zh-CN" altLang="en-US" sz="2200" dirty="0"/>
          </a:p>
          <a:p>
            <a:pPr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、实验内容（</a:t>
            </a:r>
            <a:r>
              <a:rPr lang="en-US" altLang="zh-CN" sz="2200" dirty="0"/>
              <a:t>3</a:t>
            </a:r>
            <a:r>
              <a:rPr lang="zh-CN" altLang="en-US" sz="2200" dirty="0"/>
              <a:t>）用实验箱及</a:t>
            </a:r>
            <a:r>
              <a:rPr lang="en-US" altLang="zh-CN" sz="2200" dirty="0"/>
              <a:t>Proteus</a:t>
            </a:r>
            <a:r>
              <a:rPr lang="zh-CN" altLang="en-US" sz="2200" dirty="0"/>
              <a:t>软件完成其中内容</a:t>
            </a:r>
            <a:r>
              <a:rPr lang="en-US" altLang="zh-CN" sz="2200" dirty="0"/>
              <a:t>,</a:t>
            </a:r>
            <a:r>
              <a:rPr lang="zh-CN" altLang="en-US" sz="2200" dirty="0"/>
              <a:t>提交实验报告。老师检查</a:t>
            </a:r>
            <a:r>
              <a:rPr lang="zh-CN" altLang="en-US" sz="2200" dirty="0">
                <a:sym typeface="+mn-ea"/>
              </a:rPr>
              <a:t>实验结果。</a:t>
            </a:r>
            <a:r>
              <a:rPr lang="en-US" altLang="zh-CN" sz="2200" dirty="0">
                <a:sym typeface="+mn-ea"/>
              </a:rPr>
              <a:t>a</a:t>
            </a:r>
            <a:r>
              <a:rPr lang="zh-CN" altLang="en-US" sz="2200" dirty="0">
                <a:sym typeface="+mn-ea"/>
              </a:rPr>
              <a:t>；实验箱上实现左移和右移。</a:t>
            </a:r>
            <a:r>
              <a:rPr lang="en-US" altLang="zh-CN" sz="2200" dirty="0">
                <a:sym typeface="+mn-ea"/>
              </a:rPr>
              <a:t>b</a:t>
            </a:r>
            <a:r>
              <a:rPr lang="zh-CN" altLang="en-US" sz="2200" dirty="0">
                <a:sym typeface="+mn-ea"/>
              </a:rPr>
              <a:t>；</a:t>
            </a:r>
            <a:r>
              <a:rPr lang="en-US" altLang="zh-CN" sz="2200" dirty="0">
                <a:sym typeface="+mn-ea"/>
              </a:rPr>
              <a:t>Proteus</a:t>
            </a:r>
            <a:r>
              <a:rPr lang="zh-CN" altLang="en-US" sz="2200" dirty="0">
                <a:sym typeface="+mn-ea"/>
              </a:rPr>
              <a:t>上实现置零、保持、左移、右移、并行送数。</a:t>
            </a:r>
          </a:p>
          <a:p>
            <a:pPr>
              <a:buNone/>
            </a:pPr>
            <a:endParaRPr lang="zh-CN" altLang="en-US" sz="2200" dirty="0"/>
          </a:p>
          <a:p>
            <a:pPr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、实验内容（</a:t>
            </a:r>
            <a:r>
              <a:rPr lang="en-US" altLang="zh-CN" sz="2200" dirty="0"/>
              <a:t>4</a:t>
            </a:r>
            <a:r>
              <a:rPr lang="zh-CN" altLang="en-US" sz="2200" dirty="0"/>
              <a:t>）用数电实验箱完成其中内容</a:t>
            </a:r>
            <a:r>
              <a:rPr lang="en-US" altLang="zh-CN" sz="2200" dirty="0"/>
              <a:t>,</a:t>
            </a:r>
            <a:r>
              <a:rPr lang="zh-CN" altLang="en-US" sz="2200" dirty="0"/>
              <a:t>提交实验报告。老师检查</a:t>
            </a:r>
            <a:r>
              <a:rPr lang="zh-CN" altLang="en-US" sz="2200" dirty="0">
                <a:sym typeface="+mn-ea"/>
              </a:rPr>
              <a:t>实验结果。只检查静态。</a:t>
            </a:r>
            <a:endParaRPr lang="zh-CN" altLang="en-US" sz="2200" dirty="0"/>
          </a:p>
          <a:p>
            <a:pPr>
              <a:buNone/>
            </a:pPr>
            <a:endParaRPr lang="en-US" altLang="zh-CN" sz="2200" dirty="0"/>
          </a:p>
          <a:p>
            <a:pPr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、实验内容（</a:t>
            </a:r>
            <a:r>
              <a:rPr lang="en-US" altLang="zh-CN" sz="2200" dirty="0"/>
              <a:t>5</a:t>
            </a:r>
            <a:r>
              <a:rPr lang="zh-CN" altLang="en-US" sz="2200" dirty="0"/>
              <a:t>）用</a:t>
            </a:r>
            <a:r>
              <a:rPr lang="en-US" altLang="zh-CN" sz="2200" dirty="0"/>
              <a:t>Basys3</a:t>
            </a:r>
            <a:r>
              <a:rPr lang="zh-CN" altLang="en-US" sz="2200" dirty="0"/>
              <a:t>实验板完成其中内容</a:t>
            </a:r>
            <a:r>
              <a:rPr lang="en-US" altLang="zh-CN" sz="2200" dirty="0"/>
              <a:t>,</a:t>
            </a:r>
            <a:r>
              <a:rPr lang="zh-CN" altLang="en-US" sz="2200" dirty="0"/>
              <a:t>提交实验报告。老师检查</a:t>
            </a:r>
            <a:r>
              <a:rPr lang="zh-CN" altLang="en-US" sz="2200" dirty="0">
                <a:sym typeface="+mn-ea"/>
              </a:rPr>
              <a:t>实验结果。只检查静态。</a:t>
            </a:r>
            <a:endParaRPr lang="zh-CN" altLang="en-US" sz="2200" dirty="0"/>
          </a:p>
          <a:p>
            <a:pPr>
              <a:buNone/>
            </a:pPr>
            <a:endParaRPr lang="zh-CN" altLang="en-US" sz="3200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4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Basys3</a:t>
            </a:r>
            <a:r>
              <a:rPr lang="zh-CN" altLang="en-US" sz="2000" dirty="0"/>
              <a:t>实验板</a:t>
            </a:r>
            <a:r>
              <a:rPr lang="en-US" altLang="zh-CN" sz="2000" dirty="0"/>
              <a:t>7</a:t>
            </a:r>
            <a:r>
              <a:rPr lang="zh-CN" altLang="en-US" sz="2000" dirty="0"/>
              <a:t>段数码管译码显示模块详见</a:t>
            </a:r>
            <a:r>
              <a:rPr lang="en-US" altLang="zh-CN" sz="2000" dirty="0"/>
              <a:t>《</a:t>
            </a:r>
            <a:r>
              <a:rPr lang="en-US" altLang="zh-CN" sz="2000" dirty="0" err="1"/>
              <a:t>Basys</a:t>
            </a:r>
            <a:r>
              <a:rPr lang="en-US" altLang="zh-CN" sz="2000" dirty="0"/>
              <a:t> 3 Artix-7 FPGA</a:t>
            </a:r>
            <a:r>
              <a:rPr lang="zh-CN" altLang="en-US" sz="2000" dirty="0"/>
              <a:t>训练板 用户手册</a:t>
            </a:r>
            <a:r>
              <a:rPr lang="en-US" altLang="zh-CN" sz="2000" dirty="0"/>
              <a:t>》P16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进制计数器只需</a:t>
            </a:r>
            <a:r>
              <a:rPr lang="en-US" altLang="zh-CN" sz="2000" dirty="0"/>
              <a:t>2</a:t>
            </a:r>
            <a:r>
              <a:rPr lang="zh-CN" altLang="en-US" sz="2000" dirty="0"/>
              <a:t>位数码管显示，注意要将剩余两位数码管位选信号置为高（灭灯）。</a:t>
            </a:r>
          </a:p>
          <a:p>
            <a:pPr marL="514350" indent="-514350">
              <a:buNone/>
            </a:pPr>
            <a:endParaRPr lang="en-US" altLang="zh-CN" sz="2000" dirty="0"/>
          </a:p>
          <a:p>
            <a:pPr marL="514350" indent="-51435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 </a:t>
            </a:r>
            <a:r>
              <a:rPr lang="zh-CN" altLang="en-US" sz="2000" dirty="0"/>
              <a:t>需要使用两个</a:t>
            </a:r>
            <a:r>
              <a:rPr lang="en-US" altLang="zh-CN" sz="2000" dirty="0"/>
              <a:t>xup_clk_div_1.0</a:t>
            </a:r>
            <a:r>
              <a:rPr lang="zh-CN" altLang="en-US" sz="2000" dirty="0"/>
              <a:t>（时钟分频器），以提供两个频率时钟，分别为</a:t>
            </a:r>
            <a:r>
              <a:rPr lang="en-US" altLang="zh-CN" sz="2000" dirty="0"/>
              <a:t>1Hz</a:t>
            </a:r>
            <a:r>
              <a:rPr lang="zh-CN" altLang="en-US" sz="2000" dirty="0"/>
              <a:t>频率</a:t>
            </a:r>
            <a:r>
              <a:rPr lang="zh-CN" altLang="en-US" sz="1800" dirty="0"/>
              <a:t>（</a:t>
            </a:r>
            <a:r>
              <a:rPr lang="en-US" altLang="zh-CN" sz="1800" dirty="0"/>
              <a:t>N=99999999</a:t>
            </a:r>
            <a:r>
              <a:rPr lang="zh-CN" altLang="en-US" sz="1800" dirty="0"/>
              <a:t>）</a:t>
            </a:r>
            <a:r>
              <a:rPr lang="zh-CN" altLang="en-US" sz="2000" dirty="0"/>
              <a:t>给</a:t>
            </a:r>
            <a:r>
              <a:rPr lang="en-US" altLang="zh-CN" sz="2000" dirty="0"/>
              <a:t>12</a:t>
            </a:r>
            <a:r>
              <a:rPr lang="zh-CN" altLang="en-US" sz="2000" dirty="0"/>
              <a:t>进制计数器以控制计数的速度和</a:t>
            </a:r>
            <a:r>
              <a:rPr lang="en-US" altLang="zh-CN" sz="2000" dirty="0"/>
              <a:t>100Hz</a:t>
            </a:r>
            <a:r>
              <a:rPr lang="zh-CN" altLang="en-US" sz="2000" dirty="0"/>
              <a:t>左右频率给</a:t>
            </a:r>
            <a:r>
              <a:rPr lang="en-US" altLang="zh-CN" sz="2000" dirty="0"/>
              <a:t>7</a:t>
            </a:r>
            <a:r>
              <a:rPr lang="zh-CN" altLang="en-US" sz="2000" dirty="0"/>
              <a:t>段数码管扫描显示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位数字（频率不能过高，因为点亮数码管需要一定时间）。</a:t>
            </a:r>
            <a:r>
              <a:rPr lang="en-US" altLang="zh-CN" sz="2000" dirty="0"/>
              <a:t>Basys3 W5</a:t>
            </a:r>
            <a:r>
              <a:rPr lang="zh-CN" altLang="en-US" sz="2000" dirty="0"/>
              <a:t>引脚提供</a:t>
            </a:r>
            <a:r>
              <a:rPr lang="en-US" altLang="zh-CN" sz="2000" dirty="0"/>
              <a:t>100MHz</a:t>
            </a:r>
            <a:r>
              <a:rPr lang="zh-CN" altLang="en-US" sz="2000" dirty="0"/>
              <a:t>时钟信号</a:t>
            </a:r>
            <a:r>
              <a:rPr lang="zh-CN" altLang="en-US" sz="1800" dirty="0"/>
              <a:t>。其中</a:t>
            </a:r>
            <a:r>
              <a:rPr lang="en-US" altLang="zh-CN" sz="1800" dirty="0"/>
              <a:t>7</a:t>
            </a:r>
            <a:r>
              <a:rPr lang="zh-CN" altLang="en-US" sz="1800" dirty="0"/>
              <a:t>段数码管扫描频率的提供需要使用</a:t>
            </a:r>
            <a:r>
              <a:rPr lang="en-US" altLang="zh-CN" sz="1800" dirty="0"/>
              <a:t>xup_clk_div_1.0</a:t>
            </a:r>
            <a:r>
              <a:rPr lang="zh-CN" altLang="en-US" sz="1800" dirty="0"/>
              <a:t>（</a:t>
            </a:r>
            <a:r>
              <a:rPr lang="en-US" altLang="zh-CN" sz="1800" dirty="0"/>
              <a:t>N=999999</a:t>
            </a:r>
            <a:r>
              <a:rPr lang="zh-CN" altLang="en-US" sz="1800" dirty="0"/>
              <a:t>）和</a:t>
            </a:r>
            <a:r>
              <a:rPr lang="en-US" altLang="zh-CN" sz="1800" dirty="0"/>
              <a:t>74LS90</a:t>
            </a:r>
            <a:r>
              <a:rPr lang="zh-CN" altLang="en-US" sz="1800" dirty="0"/>
              <a:t>（接成二进制计数器），因为直接采用</a:t>
            </a:r>
            <a:r>
              <a:rPr lang="en-US" altLang="zh-CN" sz="1800" dirty="0"/>
              <a:t>50Hz</a:t>
            </a:r>
            <a:r>
              <a:rPr lang="zh-CN" altLang="en-US" sz="1800" dirty="0"/>
              <a:t>方波作为</a:t>
            </a:r>
            <a:r>
              <a:rPr lang="en-US" altLang="zh-CN" sz="1800" dirty="0"/>
              <a:t>2</a:t>
            </a:r>
            <a:r>
              <a:rPr lang="zh-CN" altLang="en-US" sz="1800" dirty="0"/>
              <a:t>位</a:t>
            </a:r>
            <a:r>
              <a:rPr lang="en-US" altLang="zh-CN" sz="1800" dirty="0"/>
              <a:t>7</a:t>
            </a:r>
            <a:r>
              <a:rPr lang="zh-CN" altLang="en-US" sz="1800" dirty="0"/>
              <a:t>段数码管位选通，高低电平持续时间需一致，以使</a:t>
            </a:r>
            <a:r>
              <a:rPr lang="en-US" altLang="zh-CN" sz="1800" dirty="0"/>
              <a:t>2</a:t>
            </a:r>
            <a:r>
              <a:rPr lang="zh-CN" altLang="en-US" sz="1800" dirty="0"/>
              <a:t>位数码管显示亮度一致：</a:t>
            </a:r>
            <a:endParaRPr lang="en-US" altLang="zh-CN" sz="1800" dirty="0"/>
          </a:p>
          <a:p>
            <a:pPr marL="514350" indent="-514350">
              <a:buNone/>
            </a:pPr>
            <a:r>
              <a:rPr lang="en-US" altLang="zh-CN" sz="1100" dirty="0"/>
              <a:t>       </a:t>
            </a:r>
          </a:p>
          <a:p>
            <a:pPr marL="514350" indent="-514350">
              <a:buNone/>
            </a:pPr>
            <a:endParaRPr lang="en-US" altLang="zh-CN" sz="1100" dirty="0"/>
          </a:p>
          <a:p>
            <a:pPr marL="514350" indent="-514350">
              <a:buNone/>
            </a:pPr>
            <a:endParaRPr lang="en-US" altLang="zh-CN" sz="1100" dirty="0"/>
          </a:p>
          <a:p>
            <a:pPr marL="514350" indent="-514350">
              <a:buNone/>
            </a:pPr>
            <a:endParaRPr lang="en-US" altLang="zh-CN" sz="1100" dirty="0"/>
          </a:p>
          <a:p>
            <a:pPr marL="514350" indent="-514350">
              <a:buNone/>
            </a:pPr>
            <a:r>
              <a:rPr lang="en-US" altLang="zh-CN" sz="1100" dirty="0"/>
              <a:t>                         </a:t>
            </a:r>
          </a:p>
          <a:p>
            <a:pPr marL="514350" indent="-514350">
              <a:buNone/>
            </a:pPr>
            <a:r>
              <a:rPr lang="en-US" altLang="zh-CN" sz="1100" dirty="0"/>
              <a:t>                  100MHz                                                100Hz                                                             50Hz</a:t>
            </a:r>
            <a:r>
              <a:rPr lang="zh-CN" altLang="en-US" sz="1100" dirty="0"/>
              <a:t>方波</a:t>
            </a:r>
            <a:endParaRPr lang="en-US" altLang="zh-CN" sz="1100" dirty="0"/>
          </a:p>
          <a:p>
            <a:pPr marL="514350" indent="-514350">
              <a:buNone/>
            </a:pPr>
            <a:endParaRPr lang="en-US" altLang="zh-CN" sz="1800" dirty="0"/>
          </a:p>
          <a:p>
            <a:pPr marL="514350" indent="-51435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2555776" y="4725144"/>
            <a:ext cx="6480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clk_div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4725144"/>
            <a:ext cx="64807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进制计数器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63688" y="522920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5229200"/>
            <a:ext cx="18722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24128" y="522920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1907704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2060104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1547664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1700064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449999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>
            <a:off x="465239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139952" y="508518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77991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393231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275856" y="50851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V="1">
            <a:off x="702027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717267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6660232" y="4869160"/>
            <a:ext cx="28803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6812632" y="4869160"/>
            <a:ext cx="3516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8</a:t>
            </a:r>
            <a:r>
              <a:rPr lang="zh-CN" altLang="en-US" sz="2800" dirty="0"/>
              <a:t>位</a:t>
            </a:r>
            <a:r>
              <a:rPr lang="en-US" altLang="zh-CN" sz="2800" dirty="0"/>
              <a:t>BCD</a:t>
            </a:r>
            <a:r>
              <a:rPr lang="zh-CN" altLang="en-US" sz="2800" dirty="0"/>
              <a:t>码计数结果在</a:t>
            </a:r>
            <a:r>
              <a:rPr lang="en-US" altLang="zh-CN" sz="2800" dirty="0"/>
              <a:t>7</a:t>
            </a:r>
            <a:r>
              <a:rPr lang="zh-CN" altLang="en-US" sz="2800" dirty="0"/>
              <a:t>段数码管上的显示，使用一片</a:t>
            </a:r>
            <a:r>
              <a:rPr lang="en-US" altLang="zh-CN" sz="2800" dirty="0"/>
              <a:t>74LS48</a:t>
            </a:r>
            <a:r>
              <a:rPr lang="zh-CN" altLang="en-US" sz="2800" dirty="0"/>
              <a:t>（</a:t>
            </a:r>
            <a:r>
              <a:rPr lang="en-US" altLang="zh-CN" sz="2800" dirty="0"/>
              <a:t> BCD</a:t>
            </a:r>
            <a:r>
              <a:rPr lang="zh-CN" altLang="en-US" sz="2800" dirty="0"/>
              <a:t>码七段译码驱动器），因为</a:t>
            </a:r>
            <a:r>
              <a:rPr lang="en-US" altLang="zh-CN" sz="2800" dirty="0"/>
              <a:t>Basys3</a:t>
            </a:r>
            <a:r>
              <a:rPr lang="zh-CN" altLang="en-US" sz="2800" dirty="0"/>
              <a:t>板只有一组</a:t>
            </a:r>
            <a:r>
              <a:rPr lang="en-US" altLang="zh-CN" sz="2800" dirty="0"/>
              <a:t>a-g</a:t>
            </a:r>
            <a:r>
              <a:rPr lang="zh-CN" altLang="en-US" sz="2800" dirty="0"/>
              <a:t>端口。因此接入</a:t>
            </a:r>
            <a:r>
              <a:rPr lang="en-US" altLang="zh-CN" sz="2800" dirty="0"/>
              <a:t>74LS48</a:t>
            </a:r>
            <a:r>
              <a:rPr lang="zh-CN" altLang="en-US" sz="2800" dirty="0"/>
              <a:t>的</a:t>
            </a:r>
            <a:r>
              <a:rPr lang="en-US" altLang="zh-CN" sz="2800" dirty="0"/>
              <a:t>BCD</a:t>
            </a:r>
            <a:r>
              <a:rPr lang="zh-CN" altLang="en-US" sz="2800" dirty="0"/>
              <a:t>码需要使用数据选择器（</a:t>
            </a:r>
            <a:r>
              <a:rPr lang="en-US" altLang="zh-CN" sz="2800" dirty="0"/>
              <a:t>4</a:t>
            </a:r>
            <a:r>
              <a:rPr lang="zh-CN" altLang="en-US" sz="2800" dirty="0"/>
              <a:t>个二选一数据选择器，可采用</a:t>
            </a:r>
            <a:r>
              <a:rPr lang="en-US" altLang="zh-CN" sz="2800" dirty="0"/>
              <a:t>4</a:t>
            </a:r>
            <a:r>
              <a:rPr lang="zh-CN" altLang="en-US" sz="2800" dirty="0"/>
              <a:t>个</a:t>
            </a:r>
            <a:r>
              <a:rPr lang="en-US" altLang="zh-CN" sz="2800" dirty="0"/>
              <a:t>74LS151 </a:t>
            </a:r>
            <a:r>
              <a:rPr lang="zh-CN" altLang="en-US" sz="2800" dirty="0"/>
              <a:t>八选一数据选择器实现）选择十位还是个位显示。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）控制信号</a:t>
            </a:r>
            <a:r>
              <a:rPr lang="en-US" altLang="zh-CN" sz="2800" dirty="0"/>
              <a:t>D</a:t>
            </a:r>
            <a:r>
              <a:rPr lang="zh-CN" altLang="en-US" sz="2800" dirty="0"/>
              <a:t>采用</a:t>
            </a:r>
            <a:r>
              <a:rPr lang="en-US" altLang="zh-CN" sz="2800" dirty="0"/>
              <a:t>Basys3</a:t>
            </a:r>
            <a:r>
              <a:rPr lang="zh-CN" altLang="en-US" sz="2800" dirty="0"/>
              <a:t>板上的拨码开关实现；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3848" y="3573016"/>
            <a:ext cx="122413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二选一数据选择器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123728" y="4077072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123728" y="472514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79912" y="515719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123728" y="5517232"/>
            <a:ext cx="1656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3648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个位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310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十位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427984" y="436510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7984" y="39957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50Hz</a:t>
            </a:r>
            <a:r>
              <a:rPr lang="zh-CN" altLang="en-US" dirty="0"/>
              <a:t>方波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2进制计数器7段数码管显示设计框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036"/>
            <a:ext cx="9144000" cy="5224207"/>
          </a:xfr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 anchor="ctr"/>
          <a:lstStyle/>
          <a:p>
            <a:pPr eaLnBrk="1" hangingPunct="1"/>
            <a:r>
              <a:rPr lang="zh-CN" altLang="en-US" dirty="0"/>
              <a:t>下周课前准备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实验十 计数、译码、显示综合实验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仿真软件完成实验十 </a:t>
            </a:r>
            <a:r>
              <a:rPr lang="en-US" altLang="zh-CN" dirty="0"/>
              <a:t>60</a:t>
            </a:r>
            <a:r>
              <a:rPr lang="zh-CN" altLang="en-US" dirty="0"/>
              <a:t>进制计数器，设计并仿真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实验九 计数器的设计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401197" cy="3632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630872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JK</a:t>
            </a:r>
            <a:r>
              <a:rPr lang="zh-CN" altLang="en-US" dirty="0">
                <a:solidFill>
                  <a:srgbClr val="FF0000"/>
                </a:solidFill>
              </a:rPr>
              <a:t>触发器要求接高电平的，不能悬空，否则会导致输出错误，例如清零端。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、时序逻辑电路的设计流程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、同步计数器和异步计数器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同步计数器的触发信号是同一个信号。具体来说，每一级的触发器接的都是同一个</a:t>
            </a:r>
            <a:r>
              <a:rPr lang="en-US" altLang="zh-CN" dirty="0"/>
              <a:t>CLK</a:t>
            </a:r>
            <a:r>
              <a:rPr lang="zh-CN" altLang="en-US" dirty="0"/>
              <a:t>信号。  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异步计数器的每一级的触发器的</a:t>
            </a:r>
            <a:r>
              <a:rPr lang="en-US" altLang="zh-CN" dirty="0"/>
              <a:t>CLK</a:t>
            </a:r>
            <a:r>
              <a:rPr lang="zh-CN" altLang="en-US" dirty="0"/>
              <a:t>信号是不同的，触发器状态变化不是同步的。</a:t>
            </a:r>
            <a:endParaRPr lang="en-US" altLang="zh-CN" dirty="0"/>
          </a:p>
        </p:txBody>
      </p:sp>
      <p:pic>
        <p:nvPicPr>
          <p:cNvPr id="7" name="图片 6" descr="逻辑逻辑电路设计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99193" cy="2392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、异步触发器：存在触发器逐级延迟问题。同步计数器：各级触发器输出相差小，译码时能避免出现尖峰，但是电路实现较复杂。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JK</a:t>
            </a:r>
            <a:r>
              <a:rPr lang="zh-CN" altLang="en-US" dirty="0"/>
              <a:t>触发器设计一个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zh-CN" altLang="en-US"/>
              <a:t>制</a:t>
            </a:r>
            <a:r>
              <a:rPr lang="zh-CN" altLang="en-US" b="1"/>
              <a:t>异步减法</a:t>
            </a:r>
            <a:r>
              <a:rPr lang="zh-CN" altLang="en-US" dirty="0"/>
              <a:t>计数器，并用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逻辑分析仪观察并记录</a:t>
            </a:r>
            <a:r>
              <a:rPr lang="en-US" altLang="zh-CN" dirty="0"/>
              <a:t>CP</a:t>
            </a:r>
            <a:r>
              <a:rPr lang="zh-CN" altLang="en-US" dirty="0"/>
              <a:t>和每一位的输出波形。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设计提示：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）综合考虑</a:t>
            </a:r>
            <a:r>
              <a:rPr lang="en-US" altLang="zh-CN" dirty="0"/>
              <a:t>16</a:t>
            </a:r>
            <a:r>
              <a:rPr lang="zh-CN" altLang="en-US" dirty="0"/>
              <a:t>进制计数器的每一位的状态变化特点和</a:t>
            </a:r>
            <a:r>
              <a:rPr lang="en-US" altLang="zh-CN" dirty="0"/>
              <a:t>JK</a:t>
            </a:r>
            <a:r>
              <a:rPr lang="zh-CN" altLang="en-US" dirty="0"/>
              <a:t>触发器的功能表。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）举例：</a:t>
            </a:r>
            <a:r>
              <a:rPr lang="en-US" altLang="zh-CN" dirty="0"/>
              <a:t>16</a:t>
            </a:r>
            <a:r>
              <a:rPr lang="zh-CN" altLang="en-US" dirty="0"/>
              <a:t>进制异步减法计数器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异步：每级触发器的</a:t>
            </a:r>
            <a:r>
              <a:rPr lang="en-US" altLang="zh-CN" sz="1800" dirty="0">
                <a:solidFill>
                  <a:srgbClr val="FF0000"/>
                </a:solidFill>
              </a:rPr>
              <a:t>CP</a:t>
            </a:r>
            <a:r>
              <a:rPr lang="zh-CN" altLang="en-US" sz="1800" dirty="0">
                <a:solidFill>
                  <a:srgbClr val="FF0000"/>
                </a:solidFill>
              </a:rPr>
              <a:t>是不同的信号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16进制减法计数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988840"/>
            <a:ext cx="5394960" cy="2689860"/>
          </a:xfrm>
          <a:prstGeom prst="rect">
            <a:avLst/>
          </a:prstGeom>
        </p:spPr>
      </p:pic>
      <p:graphicFrame>
        <p:nvGraphicFramePr>
          <p:cNvPr id="6" name="Group 173"/>
          <p:cNvGraphicFramePr/>
          <p:nvPr/>
        </p:nvGraphicFramePr>
        <p:xfrm>
          <a:off x="6588224" y="404664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6216" y="446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进制减法计数器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6669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JK</a:t>
            </a:r>
            <a:r>
              <a:rPr lang="zh-CN" altLang="en-US" dirty="0"/>
              <a:t>触发器设计一个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zh-CN" altLang="en-US" b="1" dirty="0"/>
              <a:t>同步加法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计数器，并用逻辑分析仪观察并记录</a:t>
            </a:r>
            <a:r>
              <a:rPr lang="en-US" altLang="zh-CN" dirty="0"/>
              <a:t>CP</a:t>
            </a:r>
            <a:r>
              <a:rPr lang="zh-CN" altLang="en-US" dirty="0"/>
              <a:t>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每一位的输出波形。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2</a:t>
            </a:r>
            <a:r>
              <a:rPr lang="zh-CN" altLang="en-US" dirty="0"/>
              <a:t>设计提示：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）按照时序电路的设计步骤得到</a:t>
            </a:r>
            <a:r>
              <a:rPr lang="en-US" altLang="zh-CN" dirty="0"/>
              <a:t>JK</a:t>
            </a:r>
          </a:p>
          <a:p>
            <a:pPr marL="0" indent="0">
              <a:buNone/>
            </a:pPr>
            <a:r>
              <a:rPr lang="zh-CN" altLang="en-US" dirty="0"/>
              <a:t>触发器的驱动方程，画出逻辑图，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连接电路实现。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）时序电路的设计：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画状态迁移图</a:t>
            </a:r>
            <a:r>
              <a:rPr lang="en-US" altLang="zh-CN" dirty="0"/>
              <a:t>-&gt;</a:t>
            </a:r>
            <a:r>
              <a:rPr lang="zh-CN" altLang="en-US" dirty="0"/>
              <a:t>化简次态卡诺图</a:t>
            </a:r>
            <a:r>
              <a:rPr lang="en-US" altLang="zh-CN" dirty="0"/>
              <a:t>-&gt;</a:t>
            </a:r>
            <a:r>
              <a:rPr lang="zh-CN" altLang="en-US" dirty="0"/>
              <a:t>得出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Q3,Q2,Q1,Q0</a:t>
            </a:r>
            <a:r>
              <a:rPr lang="zh-CN" altLang="en-US" dirty="0"/>
              <a:t>状态方程</a:t>
            </a:r>
            <a:r>
              <a:rPr lang="en-US" altLang="zh-CN" dirty="0"/>
              <a:t>-&gt;</a:t>
            </a:r>
            <a:r>
              <a:rPr lang="zh-CN" altLang="en-US" dirty="0"/>
              <a:t>结合</a:t>
            </a:r>
            <a:r>
              <a:rPr lang="en-US" altLang="zh-CN" dirty="0"/>
              <a:t>JK</a:t>
            </a:r>
            <a:r>
              <a:rPr lang="zh-CN" altLang="en-US" dirty="0"/>
              <a:t>触发器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的特征表达式得出每一级</a:t>
            </a:r>
            <a:r>
              <a:rPr lang="en-US" altLang="zh-CN" dirty="0"/>
              <a:t>JK</a:t>
            </a:r>
            <a:r>
              <a:rPr lang="zh-CN" altLang="en-US" dirty="0"/>
              <a:t>触发器的驱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73"/>
          <p:cNvGraphicFramePr/>
          <p:nvPr/>
        </p:nvGraphicFramePr>
        <p:xfrm>
          <a:off x="6660232" y="476672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60232" y="116632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进制加法计数器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）参考：</a:t>
            </a:r>
            <a:r>
              <a:rPr lang="en-US" altLang="zh-CN" dirty="0"/>
              <a:t>16</a:t>
            </a:r>
            <a:r>
              <a:rPr lang="zh-CN" altLang="en-US" dirty="0"/>
              <a:t>进制同步加法计数器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同步：每级触发器</a:t>
            </a:r>
            <a:r>
              <a:rPr lang="en-US" altLang="zh-CN" sz="2000" dirty="0">
                <a:solidFill>
                  <a:srgbClr val="FF0000"/>
                </a:solidFill>
              </a:rPr>
              <a:t>CP</a:t>
            </a:r>
            <a:r>
              <a:rPr lang="zh-CN" altLang="en-US" sz="2000" dirty="0">
                <a:solidFill>
                  <a:srgbClr val="FF0000"/>
                </a:solidFill>
              </a:rPr>
              <a:t>都接同一个连续脉冲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 descr="16进制同步加法计数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09392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内容</a:t>
            </a:r>
            <a:r>
              <a:rPr lang="en-US" altLang="zh-CN" dirty="0"/>
              <a:t>3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/>
              <a:t>JK</a:t>
            </a:r>
            <a:r>
              <a:rPr lang="zh-CN" altLang="en-US" dirty="0"/>
              <a:t>触发器和门电路设计实现一个二进制四位计数器模仿</a:t>
            </a:r>
            <a:r>
              <a:rPr lang="en-US" altLang="zh-CN" dirty="0"/>
              <a:t>74LS194</a:t>
            </a:r>
            <a:r>
              <a:rPr lang="zh-CN" altLang="en-US" dirty="0"/>
              <a:t>功能（详见实验七 表二）。要求在实验箱上设计实现左移或右移功能；在</a:t>
            </a:r>
            <a:r>
              <a:rPr lang="en-US" altLang="zh-CN" dirty="0" err="1"/>
              <a:t>proteus</a:t>
            </a:r>
            <a:r>
              <a:rPr lang="zh-CN" altLang="en-US" dirty="0"/>
              <a:t>软件上实现置零，保持，左移，右移，并行送数功能。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3</a:t>
            </a:r>
            <a:r>
              <a:rPr lang="zh-CN" altLang="en-US" dirty="0"/>
              <a:t>设计提示：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）对比</a:t>
            </a:r>
            <a:r>
              <a:rPr lang="en-US" altLang="zh-CN" dirty="0"/>
              <a:t>JK</a:t>
            </a:r>
            <a:r>
              <a:rPr lang="zh-CN" altLang="en-US" dirty="0"/>
              <a:t>触发器和</a:t>
            </a:r>
            <a:r>
              <a:rPr lang="en-US" altLang="zh-CN" dirty="0"/>
              <a:t>74LS194</a:t>
            </a:r>
            <a:r>
              <a:rPr lang="zh-CN" altLang="en-US" dirty="0"/>
              <a:t>功能表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jk触发器功能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077072"/>
            <a:ext cx="2125980" cy="256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2169175" cy="25647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6280" y="5589240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3968" y="5157192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27784" y="5661248"/>
            <a:ext cx="158417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968" y="467259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27784" y="4869160"/>
            <a:ext cx="165618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62640" y="52292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5736" y="623731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6" idx="3"/>
          </p:cNvCxnSpPr>
          <p:nvPr/>
        </p:nvCxnSpPr>
        <p:spPr>
          <a:xfrm flipH="1">
            <a:off x="2843808" y="5661248"/>
            <a:ext cx="136815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62640" y="486916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27784" y="4653136"/>
            <a:ext cx="576064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59832" y="429309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07280" y="42405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74LS73</a:t>
            </a:r>
            <a:r>
              <a:rPr lang="zh-CN" altLang="en-US" sz="1200" dirty="0">
                <a:solidFill>
                  <a:srgbClr val="FF0000"/>
                </a:solidFill>
              </a:rPr>
              <a:t>清零端实现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2124</Words>
  <Application>Microsoft Office PowerPoint</Application>
  <PresentationFormat>全屏显示(4:3)</PresentationFormat>
  <Paragraphs>496</Paragraphs>
  <Slides>23</Slides>
  <Notes>1</Notes>
  <HiddenSlides>6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隶书</vt:lpstr>
      <vt:lpstr>宋体</vt:lpstr>
      <vt:lpstr>Arial</vt:lpstr>
      <vt:lpstr>Calibri</vt:lpstr>
      <vt:lpstr>Constantia</vt:lpstr>
      <vt:lpstr>Wingdings 2</vt:lpstr>
      <vt:lpstr>流畅</vt:lpstr>
      <vt:lpstr>数字电路与逻辑设计实验</vt:lpstr>
      <vt:lpstr> </vt:lpstr>
      <vt:lpstr>实验九 计数器的设计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下周课前准备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数字电路与逻辑设计实验</dc:title>
  <dc:creator>Administrator</dc:creator>
  <cp:lastModifiedBy>超 黄</cp:lastModifiedBy>
  <cp:revision>530</cp:revision>
  <dcterms:created xsi:type="dcterms:W3CDTF">2016-01-14T03:10:00Z</dcterms:created>
  <dcterms:modified xsi:type="dcterms:W3CDTF">2018-05-30T11:53:27Z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