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2"/>
    <p:sldId id="479" r:id="rId3"/>
    <p:sldId id="384" r:id="rId4"/>
    <p:sldId id="385" r:id="rId5"/>
    <p:sldId id="326" r:id="rId6"/>
    <p:sldId id="327" r:id="rId7"/>
    <p:sldId id="325" r:id="rId8"/>
    <p:sldId id="480" r:id="rId9"/>
  </p:sldIdLst>
  <p:sldSz cx="9144000" cy="6858000" type="screen4x3"/>
  <p:notesSz cx="6888163" cy="100203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02FCFE-5DB7-4E94-9CB6-1A1DB24DBBE9}">
          <p14:sldIdLst>
            <p14:sldId id="257"/>
            <p14:sldId id="479"/>
            <p14:sldId id="384"/>
            <p14:sldId id="385"/>
            <p14:sldId id="326"/>
            <p14:sldId id="327"/>
            <p14:sldId id="325"/>
            <p14:sldId id="4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83" autoAdjust="0"/>
  </p:normalViewPr>
  <p:slideViewPr>
    <p:cSldViewPr>
      <p:cViewPr varScale="1">
        <p:scale>
          <a:sx n="63" d="100"/>
          <a:sy n="63" d="100"/>
        </p:scale>
        <p:origin x="13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72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AA65AA64-2E6A-4E7F-9AC0-4E42F2F5F9E4}" type="datetimeFigureOut">
              <a:rPr lang="zh-CN" altLang="en-US" smtClean="0"/>
              <a:pPr/>
              <a:t>2018/6/1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691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AFE4AD79-19DB-47FC-830E-5AEAE1D6F3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2018/6/1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数字电路与逻辑设计实验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1472" y="4357694"/>
            <a:ext cx="7854696" cy="1752600"/>
          </a:xfrm>
        </p:spPr>
        <p:txBody>
          <a:bodyPr/>
          <a:lstStyle/>
          <a:p>
            <a:r>
              <a:rPr lang="zh-CN" altLang="en-US" dirty="0"/>
              <a:t>保延翔，黄超，常莉莉</a:t>
            </a:r>
            <a:endParaRPr lang="en-US" altLang="zh-CN" dirty="0"/>
          </a:p>
          <a:p>
            <a:r>
              <a:rPr lang="zh-CN" altLang="en-US" sz="3100" dirty="0"/>
              <a:t>东校区实验教学中心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数电实验课参考资料共享：</a:t>
            </a:r>
            <a:endParaRPr lang="en-US" altLang="zh-CN" dirty="0"/>
          </a:p>
          <a:p>
            <a:r>
              <a:rPr lang="zh-CN" altLang="en-US" dirty="0"/>
              <a:t>链接</a:t>
            </a:r>
            <a:r>
              <a:rPr lang="en-US" altLang="zh-CN" dirty="0"/>
              <a:t>: https://pan.baidu.com/s/1U0hs10EIBdEwUa6l4VGdCw</a:t>
            </a:r>
          </a:p>
          <a:p>
            <a:pPr marL="0" indent="0">
              <a:buNone/>
            </a:pPr>
            <a:r>
              <a:rPr lang="zh-CN" altLang="en-US" dirty="0"/>
              <a:t>密码</a:t>
            </a:r>
            <a:r>
              <a:rPr lang="en-US" altLang="zh-CN"/>
              <a:t>G173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33774"/>
            <a:ext cx="3728545" cy="706398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1.</a:t>
            </a:r>
            <a:r>
              <a:rPr lang="zh-CN" altLang="en-US" sz="4000" b="1" dirty="0"/>
              <a:t>数电实验箱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20" y="47330"/>
            <a:ext cx="4153760" cy="6810671"/>
          </a:xfrm>
        </p:spPr>
      </p:pic>
      <p:sp>
        <p:nvSpPr>
          <p:cNvPr id="8" name="圆角矩形 7"/>
          <p:cNvSpPr/>
          <p:nvPr/>
        </p:nvSpPr>
        <p:spPr>
          <a:xfrm>
            <a:off x="4884420" y="447040"/>
            <a:ext cx="1950720" cy="10871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979920" y="617974"/>
            <a:ext cx="1562100" cy="10871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103745" y="414774"/>
            <a:ext cx="518160" cy="1016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946367" y="160774"/>
            <a:ext cx="37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469380" y="1828800"/>
            <a:ext cx="205740" cy="14732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415922" y="2367280"/>
            <a:ext cx="2011549" cy="1625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255771" y="2109708"/>
            <a:ext cx="4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717030" y="1854200"/>
            <a:ext cx="170327" cy="14732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572000" y="2660312"/>
            <a:ext cx="2167497" cy="5240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362151" y="2424946"/>
            <a:ext cx="4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324478" y="4114800"/>
            <a:ext cx="539362" cy="863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4572000" y="4200267"/>
            <a:ext cx="2718618" cy="2278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335911" y="3999746"/>
            <a:ext cx="4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978107" y="4114800"/>
            <a:ext cx="539362" cy="736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4538141" y="4597042"/>
            <a:ext cx="3433213" cy="7227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331671" y="4519096"/>
            <a:ext cx="4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8416552" y="2173347"/>
            <a:ext cx="167247" cy="18720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4491859" y="3320277"/>
            <a:ext cx="3971195" cy="15720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259711" y="3136146"/>
            <a:ext cx="4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5516880" y="1828800"/>
            <a:ext cx="138869" cy="46557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4563257" y="1955087"/>
            <a:ext cx="949055" cy="11880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370033" y="1738273"/>
            <a:ext cx="4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29142" y="740172"/>
          <a:ext cx="4207579" cy="5767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0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编号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说明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5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两组</a:t>
                      </a:r>
                      <a:r>
                        <a:rPr lang="en-US" altLang="zh-CN" sz="1600" dirty="0"/>
                        <a:t>4</a:t>
                      </a:r>
                      <a:r>
                        <a:rPr lang="zh-CN" altLang="en-US" sz="1600" dirty="0"/>
                        <a:t>联装</a:t>
                      </a:r>
                      <a:r>
                        <a:rPr lang="en-US" altLang="zh-CN" sz="1600" dirty="0"/>
                        <a:t>7</a:t>
                      </a:r>
                      <a:r>
                        <a:rPr lang="zh-CN" altLang="en-US" sz="1600" dirty="0"/>
                        <a:t>段共阴极数码管，低电平位选通，译码芯片已连，</a:t>
                      </a:r>
                      <a:r>
                        <a:rPr lang="en-US" altLang="zh-CN" sz="1600" dirty="0"/>
                        <a:t>BCD</a:t>
                      </a:r>
                      <a:r>
                        <a:rPr lang="zh-CN" altLang="en-US" sz="1600" dirty="0"/>
                        <a:t>码最高位输入端分别是</a:t>
                      </a:r>
                      <a:r>
                        <a:rPr lang="en-US" altLang="zh-CN" sz="1600" dirty="0"/>
                        <a:t>P13</a:t>
                      </a:r>
                      <a:r>
                        <a:rPr lang="zh-CN" altLang="en-US" sz="1600" dirty="0"/>
                        <a:t>和</a:t>
                      </a:r>
                      <a:r>
                        <a:rPr lang="en-US" altLang="zh-CN" sz="1600" dirty="0"/>
                        <a:t>P23</a:t>
                      </a:r>
                      <a:endParaRPr lang="zh-CN" altLang="en-US" sz="16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LED</a:t>
                      </a:r>
                      <a:r>
                        <a:rPr lang="zh-CN" altLang="en-US" sz="1600" dirty="0"/>
                        <a:t>“</a:t>
                      </a:r>
                      <a:r>
                        <a:rPr lang="en-US" altLang="zh-CN" sz="1600" dirty="0"/>
                        <a:t>0-1</a:t>
                      </a:r>
                      <a:r>
                        <a:rPr lang="zh-CN" altLang="en-US" sz="1600" dirty="0"/>
                        <a:t>”显示器，高电平亮灯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高低电平输出端，</a:t>
                      </a:r>
                      <a:r>
                        <a:rPr lang="en-US" altLang="zh-CN" sz="1600" dirty="0"/>
                        <a:t>HIGH</a:t>
                      </a:r>
                      <a:r>
                        <a:rPr lang="zh-CN" altLang="en-US" sz="1600" dirty="0"/>
                        <a:t>输出高电平，</a:t>
                      </a:r>
                      <a:r>
                        <a:rPr lang="en-US" altLang="zh-CN" sz="1600" dirty="0"/>
                        <a:t>LOW</a:t>
                      </a:r>
                      <a:r>
                        <a:rPr lang="zh-CN" altLang="en-US" sz="1600" dirty="0"/>
                        <a:t>输出低电平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８组自由接线端，用于扩展接线口，每组可将１个接口扩展为４个接口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模拟开关，拨码开关控制输出高低电平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57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脉冲输出，按键切换输出１</a:t>
                      </a:r>
                      <a:r>
                        <a:rPr lang="en-US" altLang="zh-CN" sz="1600" dirty="0"/>
                        <a:t>Hz,10kHz,2MHz</a:t>
                      </a:r>
                      <a:r>
                        <a:rPr lang="zh-CN" altLang="en-US" sz="1600" dirty="0"/>
                        <a:t>时钟信号，以及按键控制输出单个正脉冲或负脉冲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4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示波器接线端，夹子接</a:t>
                      </a:r>
                      <a:r>
                        <a:rPr lang="en-US" altLang="zh-CN" sz="1600" dirty="0"/>
                        <a:t>GND</a:t>
                      </a:r>
                      <a:endParaRPr lang="zh-CN" altLang="en-US" sz="16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8</a:t>
                      </a:r>
                      <a:endParaRPr lang="zh-CN" altLang="en-US" sz="16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芯片切换开关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>
            <a:off x="4366260" y="751840"/>
            <a:ext cx="518160" cy="1016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179832" y="497840"/>
            <a:ext cx="4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38855" y="740172"/>
          <a:ext cx="4529191" cy="5897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2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编号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门电路芯片说明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3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0">
                      <a:blip r:embed="rId2"/>
                      <a:stretch>
                        <a:fillRect l="-70091" t="-36000" r="-457" b="-298667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63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74LS08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，四</a:t>
                      </a:r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输入与门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endParaRPr lang="zh-CN" altLang="zh-C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为输入端，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为输出端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即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= AB</a:t>
                      </a:r>
                    </a:p>
                    <a:p>
                      <a:endParaRPr lang="en-US" altLang="zh-C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3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0">
                      <a:blip r:embed="rId2"/>
                      <a:stretch>
                        <a:fillRect l="-70091" t="-232301" r="-457" b="-100442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3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74LS86</a:t>
                      </a:r>
                      <a:r>
                        <a:rPr lang="zh-CN" altLang="en-US" sz="1600" dirty="0"/>
                        <a:t>，四</a:t>
                      </a:r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输入异或门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endParaRPr lang="zh-CN" altLang="zh-C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为输入端，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为输出端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即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= A</a:t>
                      </a:r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⊕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  <a:p>
                      <a:endParaRPr lang="en-US" altLang="zh-C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zh-C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33774"/>
            <a:ext cx="3728545" cy="706398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1.</a:t>
            </a:r>
            <a:r>
              <a:rPr lang="zh-CN" altLang="en-US" sz="4000" b="1" dirty="0"/>
              <a:t>数电实验箱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20" y="47330"/>
            <a:ext cx="4153760" cy="6810671"/>
          </a:xfrm>
        </p:spPr>
      </p:pic>
      <p:sp>
        <p:nvSpPr>
          <p:cNvPr id="8" name="圆角矩形 7"/>
          <p:cNvSpPr/>
          <p:nvPr/>
        </p:nvSpPr>
        <p:spPr>
          <a:xfrm>
            <a:off x="4842212" y="3248799"/>
            <a:ext cx="1412535" cy="8660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299446" y="2712720"/>
            <a:ext cx="518160" cy="1016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255771" y="2440001"/>
            <a:ext cx="37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339160" y="4460966"/>
            <a:ext cx="468929" cy="8128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264237" y="4165086"/>
            <a:ext cx="4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370034" y="1049867"/>
            <a:ext cx="1378834" cy="138072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267959" y="714772"/>
            <a:ext cx="4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4339160" y="3681800"/>
            <a:ext cx="518160" cy="1016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264499" y="3332224"/>
            <a:ext cx="4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802651" y="2391079"/>
            <a:ext cx="783664" cy="8660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832283" y="4101361"/>
            <a:ext cx="783664" cy="8660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5577357" y="2430589"/>
            <a:ext cx="783664" cy="8660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片 4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4" y="1555563"/>
            <a:ext cx="1151467" cy="884439"/>
          </a:xfrm>
          <a:prstGeom prst="rect">
            <a:avLst/>
          </a:prstGeom>
          <a:noFill/>
        </p:spPr>
      </p:pic>
      <p:pic>
        <p:nvPicPr>
          <p:cNvPr id="44" name="图片 43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35" y="2763520"/>
            <a:ext cx="1080081" cy="918280"/>
          </a:xfrm>
          <a:prstGeom prst="rect">
            <a:avLst/>
          </a:prstGeom>
          <a:noFill/>
        </p:spPr>
      </p:pic>
      <p:pic>
        <p:nvPicPr>
          <p:cNvPr id="46" name="图片 45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32" y="4101361"/>
            <a:ext cx="1134534" cy="1046372"/>
          </a:xfrm>
          <a:prstGeom prst="rect">
            <a:avLst/>
          </a:prstGeom>
          <a:noFill/>
        </p:spPr>
      </p:pic>
      <p:pic>
        <p:nvPicPr>
          <p:cNvPr id="47" name="图片 46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35" y="5554133"/>
            <a:ext cx="1189271" cy="10837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8841160" cy="1143000"/>
          </a:xfrm>
        </p:spPr>
        <p:txBody>
          <a:bodyPr anchor="ctr">
            <a:normAutofit fontScale="90000"/>
          </a:bodyPr>
          <a:lstStyle/>
          <a:p>
            <a:r>
              <a:rPr lang="zh-CN" altLang="en-US" dirty="0"/>
              <a:t>实验十 计数、译码、显示综合实验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096144"/>
            <a:ext cx="3858406" cy="226084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284984"/>
            <a:ext cx="5940516" cy="31506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3367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/>
              <a:t>内容</a:t>
            </a:r>
            <a:r>
              <a:rPr lang="en-US" altLang="zh-CN" dirty="0"/>
              <a:t>1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、使用实验箱上</a:t>
            </a:r>
            <a:r>
              <a:rPr lang="en-US" altLang="zh-CN" dirty="0"/>
              <a:t>74LS160</a:t>
            </a:r>
            <a:r>
              <a:rPr lang="zh-CN" altLang="en-US" dirty="0"/>
              <a:t>实现一个</a:t>
            </a:r>
            <a:r>
              <a:rPr lang="en-US" altLang="zh-CN" dirty="0"/>
              <a:t>60</a:t>
            </a:r>
            <a:r>
              <a:rPr lang="zh-CN" altLang="en-US" dirty="0"/>
              <a:t>进制计数器，使用</a:t>
            </a:r>
            <a:r>
              <a:rPr lang="en-US" altLang="zh-CN" dirty="0"/>
              <a:t>LED</a:t>
            </a:r>
            <a:r>
              <a:rPr lang="zh-CN" altLang="en-US" dirty="0"/>
              <a:t>“</a:t>
            </a:r>
            <a:r>
              <a:rPr lang="en-US" altLang="zh-CN" dirty="0"/>
              <a:t>0-1</a:t>
            </a:r>
            <a:r>
              <a:rPr lang="zh-CN" altLang="en-US" dirty="0"/>
              <a:t>”显示器检查计数结果，逻辑分析仪观察并记录十进制计数器和六进制计数器</a:t>
            </a:r>
            <a:r>
              <a:rPr lang="en-US" altLang="zh-CN" dirty="0"/>
              <a:t>Q3,Q2,Q1,Q0</a:t>
            </a:r>
            <a:r>
              <a:rPr lang="zh-CN" altLang="en-US" dirty="0"/>
              <a:t>和</a:t>
            </a:r>
            <a:r>
              <a:rPr lang="en-US" altLang="zh-CN" dirty="0"/>
              <a:t>CP</a:t>
            </a:r>
            <a:r>
              <a:rPr lang="zh-CN" altLang="en-US" dirty="0"/>
              <a:t>的时序图，并在</a:t>
            </a:r>
            <a:r>
              <a:rPr lang="en-US" altLang="zh-CN" dirty="0"/>
              <a:t>7</a:t>
            </a:r>
            <a:r>
              <a:rPr lang="zh-CN" altLang="en-US" dirty="0"/>
              <a:t>段数码管上显示计数结果。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、讨论同步置数和异步清零方法设计</a:t>
            </a:r>
            <a:r>
              <a:rPr lang="en-US" altLang="zh-CN" dirty="0"/>
              <a:t>60</a:t>
            </a:r>
            <a:r>
              <a:rPr lang="zh-CN" altLang="en-US"/>
              <a:t>进制计数器电路</a:t>
            </a:r>
            <a:r>
              <a:rPr lang="zh-CN" altLang="en-US" dirty="0"/>
              <a:t>的区别。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内容</a:t>
            </a:r>
            <a:r>
              <a:rPr lang="en-US" altLang="zh-CN" dirty="0"/>
              <a:t>1</a:t>
            </a:r>
            <a:r>
              <a:rPr lang="zh-CN" altLang="en-US" dirty="0"/>
              <a:t>设计提示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74LS160</a:t>
            </a:r>
            <a:r>
              <a:rPr lang="zh-CN" altLang="en-US" dirty="0"/>
              <a:t>是四位十进制计数器，</a:t>
            </a:r>
            <a:r>
              <a:rPr lang="en-US" altLang="zh-CN" dirty="0"/>
              <a:t>Q3~Q0</a:t>
            </a:r>
            <a:r>
              <a:rPr lang="zh-CN" altLang="en-US" dirty="0"/>
              <a:t>输出</a:t>
            </a:r>
            <a:r>
              <a:rPr lang="en-US" altLang="zh-CN" dirty="0"/>
              <a:t>0~9</a:t>
            </a:r>
            <a:r>
              <a:rPr lang="zh-CN" altLang="en-US" dirty="0"/>
              <a:t>的循环计数，且每计数到</a:t>
            </a:r>
            <a:r>
              <a:rPr lang="en-US" altLang="zh-CN" dirty="0"/>
              <a:t>10</a:t>
            </a:r>
            <a:r>
              <a:rPr lang="zh-CN" altLang="en-US" dirty="0"/>
              <a:t>，进位输出端</a:t>
            </a:r>
            <a:r>
              <a:rPr lang="en-US" altLang="zh-CN" dirty="0"/>
              <a:t>TC</a:t>
            </a:r>
            <a:r>
              <a:rPr lang="zh-CN" altLang="en-US" dirty="0"/>
              <a:t>输出高电平。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）同步置数是指当置数条件满足后（</a:t>
            </a:r>
            <a:r>
              <a:rPr lang="en-US" altLang="zh-CN" dirty="0"/>
              <a:t>PE</a:t>
            </a:r>
            <a:r>
              <a:rPr lang="zh-CN" altLang="en-US" dirty="0"/>
              <a:t>为低电平），计数器要等待下一个时钟有效沿（上升沿）到来后</a:t>
            </a:r>
            <a:r>
              <a:rPr lang="en-US" altLang="zh-CN" dirty="0"/>
              <a:t>Q3~Q0</a:t>
            </a:r>
            <a:r>
              <a:rPr lang="zh-CN" altLang="en-US" dirty="0"/>
              <a:t>才输出</a:t>
            </a:r>
            <a:r>
              <a:rPr lang="en-US" altLang="zh-CN" dirty="0"/>
              <a:t>P3~P0</a:t>
            </a:r>
            <a:r>
              <a:rPr lang="zh-CN" altLang="en-US" dirty="0"/>
              <a:t>的预置数字。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）异步清零是指只要清零条件满足（</a:t>
            </a:r>
            <a:r>
              <a:rPr lang="en-US" altLang="zh-CN" dirty="0"/>
              <a:t>R</a:t>
            </a:r>
            <a:r>
              <a:rPr lang="zh-CN" altLang="en-US" dirty="0"/>
              <a:t>为低电平），计数器不用等待时钟有效沿（上升沿），</a:t>
            </a:r>
            <a:r>
              <a:rPr lang="en-US" altLang="zh-CN" dirty="0"/>
              <a:t> Q3~Q0</a:t>
            </a:r>
            <a:r>
              <a:rPr lang="zh-CN" altLang="en-US" dirty="0"/>
              <a:t>输出清零。</a:t>
            </a:r>
          </a:p>
        </p:txBody>
      </p:sp>
      <p:sp>
        <p:nvSpPr>
          <p:cNvPr id="5" name="Line 41"/>
          <p:cNvSpPr>
            <a:spLocks noChangeShapeType="1"/>
          </p:cNvSpPr>
          <p:nvPr/>
        </p:nvSpPr>
        <p:spPr bwMode="auto">
          <a:xfrm>
            <a:off x="5387238" y="453482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41"/>
          <p:cNvSpPr>
            <a:spLocks noChangeShapeType="1"/>
          </p:cNvSpPr>
          <p:nvPr/>
        </p:nvSpPr>
        <p:spPr bwMode="auto">
          <a:xfrm>
            <a:off x="5364088" y="5877272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5"/>
          <p:cNvSpPr txBox="1">
            <a:spLocks noChangeArrowheads="1"/>
          </p:cNvSpPr>
          <p:nvPr/>
        </p:nvSpPr>
        <p:spPr bwMode="auto">
          <a:xfrm>
            <a:off x="1258888" y="4724400"/>
            <a:ext cx="2376487" cy="132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/>
              <a:t>  Q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  Q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 Q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 Q</a:t>
            </a:r>
            <a:r>
              <a:rPr lang="en-US" altLang="zh-CN" sz="2000" baseline="-25000" dirty="0"/>
              <a:t>3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/>
              <a:t>74LS160</a:t>
            </a: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/>
              <a:t>CP    </a:t>
            </a:r>
            <a:r>
              <a:rPr lang="en-US" altLang="zh-CN" sz="1600" dirty="0"/>
              <a:t>P0 P1 P2 P3</a:t>
            </a:r>
            <a:endParaRPr lang="en-US" altLang="zh-CN" sz="2000" dirty="0"/>
          </a:p>
        </p:txBody>
      </p:sp>
      <p:sp>
        <p:nvSpPr>
          <p:cNvPr id="55300" name="Text Box 7"/>
          <p:cNvSpPr txBox="1">
            <a:spLocks noChangeArrowheads="1"/>
          </p:cNvSpPr>
          <p:nvPr/>
        </p:nvSpPr>
        <p:spPr bwMode="auto">
          <a:xfrm>
            <a:off x="4787900" y="4652963"/>
            <a:ext cx="2376488" cy="132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/>
              <a:t>   Q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  Q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 Q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 Q</a:t>
            </a:r>
            <a:r>
              <a:rPr lang="en-US" altLang="zh-CN" sz="2000" baseline="-25000" dirty="0"/>
              <a:t>3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/>
              <a:t>     74LS160</a:t>
            </a: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/>
              <a:t>CP  </a:t>
            </a:r>
            <a:r>
              <a:rPr lang="en-US" altLang="zh-CN" sz="1600" dirty="0"/>
              <a:t>P0 P1 P2 P3</a:t>
            </a:r>
            <a:endParaRPr lang="en-US" altLang="zh-CN" sz="2000" dirty="0"/>
          </a:p>
        </p:txBody>
      </p:sp>
      <p:grpSp>
        <p:nvGrpSpPr>
          <p:cNvPr id="55301" name="Group 8"/>
          <p:cNvGrpSpPr/>
          <p:nvPr/>
        </p:nvGrpSpPr>
        <p:grpSpPr bwMode="auto">
          <a:xfrm>
            <a:off x="3132138" y="835025"/>
            <a:ext cx="360362" cy="576263"/>
            <a:chOff x="1338" y="391"/>
            <a:chExt cx="409" cy="726"/>
          </a:xfrm>
        </p:grpSpPr>
        <p:sp>
          <p:nvSpPr>
            <p:cNvPr id="55445" name="Line 9"/>
            <p:cNvSpPr>
              <a:spLocks noChangeShapeType="1"/>
            </p:cNvSpPr>
            <p:nvPr/>
          </p:nvSpPr>
          <p:spPr bwMode="auto">
            <a:xfrm>
              <a:off x="1338" y="391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46" name="Line 10"/>
            <p:cNvSpPr>
              <a:spLocks noChangeShapeType="1"/>
            </p:cNvSpPr>
            <p:nvPr/>
          </p:nvSpPr>
          <p:spPr bwMode="auto">
            <a:xfrm>
              <a:off x="1338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47" name="Line 11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48" name="Line 12"/>
            <p:cNvSpPr>
              <a:spLocks noChangeShapeType="1"/>
            </p:cNvSpPr>
            <p:nvPr/>
          </p:nvSpPr>
          <p:spPr bwMode="auto">
            <a:xfrm>
              <a:off x="1747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49" name="Line 13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50" name="Line 14"/>
            <p:cNvSpPr>
              <a:spLocks noChangeShapeType="1"/>
            </p:cNvSpPr>
            <p:nvPr/>
          </p:nvSpPr>
          <p:spPr bwMode="auto">
            <a:xfrm>
              <a:off x="1338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51" name="Line 15"/>
            <p:cNvSpPr>
              <a:spLocks noChangeShapeType="1"/>
            </p:cNvSpPr>
            <p:nvPr/>
          </p:nvSpPr>
          <p:spPr bwMode="auto">
            <a:xfrm>
              <a:off x="1338" y="1117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52" name="Line 16"/>
            <p:cNvSpPr>
              <a:spLocks noChangeShapeType="1"/>
            </p:cNvSpPr>
            <p:nvPr/>
          </p:nvSpPr>
          <p:spPr bwMode="auto">
            <a:xfrm>
              <a:off x="1747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302" name="Group 17"/>
          <p:cNvGrpSpPr/>
          <p:nvPr/>
        </p:nvGrpSpPr>
        <p:grpSpPr bwMode="auto">
          <a:xfrm>
            <a:off x="4140200" y="836613"/>
            <a:ext cx="360363" cy="576262"/>
            <a:chOff x="1338" y="391"/>
            <a:chExt cx="409" cy="726"/>
          </a:xfrm>
        </p:grpSpPr>
        <p:sp>
          <p:nvSpPr>
            <p:cNvPr id="55437" name="Line 18"/>
            <p:cNvSpPr>
              <a:spLocks noChangeShapeType="1"/>
            </p:cNvSpPr>
            <p:nvPr/>
          </p:nvSpPr>
          <p:spPr bwMode="auto">
            <a:xfrm>
              <a:off x="1338" y="391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38" name="Line 19"/>
            <p:cNvSpPr>
              <a:spLocks noChangeShapeType="1"/>
            </p:cNvSpPr>
            <p:nvPr/>
          </p:nvSpPr>
          <p:spPr bwMode="auto">
            <a:xfrm>
              <a:off x="1338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39" name="Line 20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40" name="Line 21"/>
            <p:cNvSpPr>
              <a:spLocks noChangeShapeType="1"/>
            </p:cNvSpPr>
            <p:nvPr/>
          </p:nvSpPr>
          <p:spPr bwMode="auto">
            <a:xfrm>
              <a:off x="1747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41" name="Line 22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42" name="Line 23"/>
            <p:cNvSpPr>
              <a:spLocks noChangeShapeType="1"/>
            </p:cNvSpPr>
            <p:nvPr/>
          </p:nvSpPr>
          <p:spPr bwMode="auto">
            <a:xfrm>
              <a:off x="1338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43" name="Line 24"/>
            <p:cNvSpPr>
              <a:spLocks noChangeShapeType="1"/>
            </p:cNvSpPr>
            <p:nvPr/>
          </p:nvSpPr>
          <p:spPr bwMode="auto">
            <a:xfrm>
              <a:off x="1338" y="1117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44" name="Line 25"/>
            <p:cNvSpPr>
              <a:spLocks noChangeShapeType="1"/>
            </p:cNvSpPr>
            <p:nvPr/>
          </p:nvSpPr>
          <p:spPr bwMode="auto">
            <a:xfrm>
              <a:off x="1747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303" name="Text Box 26"/>
          <p:cNvSpPr txBox="1">
            <a:spLocks noChangeArrowheads="1"/>
          </p:cNvSpPr>
          <p:nvPr/>
        </p:nvSpPr>
        <p:spPr bwMode="auto">
          <a:xfrm>
            <a:off x="1187450" y="2205038"/>
            <a:ext cx="2376488" cy="132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   a b c d e f g   </a:t>
            </a:r>
            <a:endParaRPr lang="en-US" altLang="zh-CN" sz="1400"/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74LS48</a:t>
            </a: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/>
              <a:t>    </a:t>
            </a:r>
            <a:r>
              <a:rPr lang="en-US" altLang="zh-CN" sz="2000"/>
              <a:t>A</a:t>
            </a:r>
            <a:r>
              <a:rPr lang="en-US" altLang="zh-CN" sz="2000" baseline="-25000"/>
              <a:t>0</a:t>
            </a:r>
            <a:r>
              <a:rPr lang="en-US" altLang="zh-CN" sz="2000"/>
              <a:t>  A</a:t>
            </a:r>
            <a:r>
              <a:rPr lang="en-US" altLang="zh-CN" sz="2000" baseline="-25000"/>
              <a:t>1</a:t>
            </a:r>
            <a:r>
              <a:rPr lang="en-US" altLang="zh-CN" sz="2000"/>
              <a:t>  A</a:t>
            </a:r>
            <a:r>
              <a:rPr lang="en-US" altLang="zh-CN" sz="2000" baseline="-25000"/>
              <a:t>2</a:t>
            </a:r>
            <a:r>
              <a:rPr lang="en-US" altLang="zh-CN" sz="2000"/>
              <a:t>  A</a:t>
            </a:r>
            <a:r>
              <a:rPr lang="en-US" altLang="zh-CN" sz="2000" baseline="-25000"/>
              <a:t>3</a:t>
            </a:r>
          </a:p>
        </p:txBody>
      </p:sp>
      <p:sp>
        <p:nvSpPr>
          <p:cNvPr id="55304" name="Text Box 27"/>
          <p:cNvSpPr txBox="1">
            <a:spLocks noChangeArrowheads="1"/>
          </p:cNvSpPr>
          <p:nvPr/>
        </p:nvSpPr>
        <p:spPr bwMode="auto">
          <a:xfrm>
            <a:off x="4643438" y="2205038"/>
            <a:ext cx="2376487" cy="1411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  a b c d e f g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74LS48</a:t>
            </a: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   </a:t>
            </a:r>
            <a:r>
              <a:rPr lang="en-US" altLang="zh-CN" sz="2400"/>
              <a:t>A</a:t>
            </a:r>
            <a:r>
              <a:rPr lang="en-US" altLang="zh-CN" sz="2400" baseline="-25000"/>
              <a:t>0</a:t>
            </a:r>
            <a:r>
              <a:rPr lang="en-US" altLang="zh-CN" sz="2400"/>
              <a:t>  A</a:t>
            </a:r>
            <a:r>
              <a:rPr lang="en-US" altLang="zh-CN" sz="2400" baseline="-25000"/>
              <a:t>1</a:t>
            </a:r>
            <a:r>
              <a:rPr lang="en-US" altLang="zh-CN" sz="2400"/>
              <a:t> A</a:t>
            </a:r>
            <a:r>
              <a:rPr lang="en-US" altLang="zh-CN" sz="2400" baseline="-25000"/>
              <a:t>2</a:t>
            </a:r>
            <a:r>
              <a:rPr lang="en-US" altLang="zh-CN" sz="2400"/>
              <a:t> A</a:t>
            </a:r>
            <a:r>
              <a:rPr lang="en-US" altLang="zh-CN" sz="2400" baseline="-25000"/>
              <a:t>3</a:t>
            </a:r>
          </a:p>
        </p:txBody>
      </p:sp>
      <p:sp>
        <p:nvSpPr>
          <p:cNvPr id="55305" name="Text Box 28"/>
          <p:cNvSpPr txBox="1">
            <a:spLocks noChangeArrowheads="1"/>
          </p:cNvSpPr>
          <p:nvPr/>
        </p:nvSpPr>
        <p:spPr bwMode="auto">
          <a:xfrm>
            <a:off x="4859338" y="5084763"/>
            <a:ext cx="431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dirty="0"/>
              <a:t>TC</a:t>
            </a:r>
            <a:endParaRPr lang="en-US" altLang="zh-CN" sz="1800" baseline="-25000" dirty="0"/>
          </a:p>
        </p:txBody>
      </p:sp>
      <p:sp>
        <p:nvSpPr>
          <p:cNvPr id="55306" name="Text Box 29"/>
          <p:cNvSpPr txBox="1">
            <a:spLocks noChangeArrowheads="1"/>
          </p:cNvSpPr>
          <p:nvPr/>
        </p:nvSpPr>
        <p:spPr bwMode="auto">
          <a:xfrm>
            <a:off x="3203848" y="5050631"/>
            <a:ext cx="43180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 dirty="0"/>
              <a:t>CEP</a:t>
            </a:r>
            <a:endParaRPr lang="en-US" altLang="zh-CN" sz="1400" baseline="-2500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 dirty="0"/>
              <a:t>CET</a:t>
            </a:r>
            <a:endParaRPr lang="en-US" altLang="zh-CN" sz="1400" baseline="-25000" dirty="0"/>
          </a:p>
        </p:txBody>
      </p:sp>
      <p:sp>
        <p:nvSpPr>
          <p:cNvPr id="55307" name="Line 30"/>
          <p:cNvSpPr>
            <a:spLocks noChangeShapeType="1"/>
          </p:cNvSpPr>
          <p:nvPr/>
        </p:nvSpPr>
        <p:spPr bwMode="auto">
          <a:xfrm>
            <a:off x="3635375" y="515778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8" name="Line 31"/>
          <p:cNvSpPr>
            <a:spLocks noChangeShapeType="1"/>
          </p:cNvSpPr>
          <p:nvPr/>
        </p:nvSpPr>
        <p:spPr bwMode="auto">
          <a:xfrm>
            <a:off x="4067175" y="51577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9" name="Line 32"/>
          <p:cNvSpPr>
            <a:spLocks noChangeShapeType="1"/>
          </p:cNvSpPr>
          <p:nvPr/>
        </p:nvSpPr>
        <p:spPr bwMode="auto">
          <a:xfrm>
            <a:off x="3635375" y="54451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0" name="Line 34"/>
          <p:cNvSpPr>
            <a:spLocks noChangeShapeType="1"/>
          </p:cNvSpPr>
          <p:nvPr/>
        </p:nvSpPr>
        <p:spPr bwMode="auto">
          <a:xfrm>
            <a:off x="2051050" y="60213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1" name="Line 35"/>
          <p:cNvSpPr>
            <a:spLocks noChangeShapeType="1"/>
          </p:cNvSpPr>
          <p:nvPr/>
        </p:nvSpPr>
        <p:spPr bwMode="auto">
          <a:xfrm>
            <a:off x="2339975" y="60213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2" name="Line 36"/>
          <p:cNvSpPr>
            <a:spLocks noChangeShapeType="1"/>
          </p:cNvSpPr>
          <p:nvPr/>
        </p:nvSpPr>
        <p:spPr bwMode="auto">
          <a:xfrm>
            <a:off x="2627313" y="60213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3" name="Line 37"/>
          <p:cNvSpPr>
            <a:spLocks noChangeShapeType="1"/>
          </p:cNvSpPr>
          <p:nvPr/>
        </p:nvSpPr>
        <p:spPr bwMode="auto">
          <a:xfrm>
            <a:off x="2916238" y="60213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4" name="Line 38"/>
          <p:cNvSpPr>
            <a:spLocks noChangeShapeType="1"/>
          </p:cNvSpPr>
          <p:nvPr/>
        </p:nvSpPr>
        <p:spPr bwMode="auto">
          <a:xfrm>
            <a:off x="2051050" y="6237288"/>
            <a:ext cx="122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5" name="Text Box 39"/>
          <p:cNvSpPr txBox="1">
            <a:spLocks noChangeArrowheads="1"/>
          </p:cNvSpPr>
          <p:nvPr/>
        </p:nvSpPr>
        <p:spPr bwMode="auto">
          <a:xfrm>
            <a:off x="3348038" y="6092825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0</a:t>
            </a:r>
          </a:p>
        </p:txBody>
      </p:sp>
      <p:grpSp>
        <p:nvGrpSpPr>
          <p:cNvPr id="55316" name="Group 42"/>
          <p:cNvGrpSpPr/>
          <p:nvPr/>
        </p:nvGrpSpPr>
        <p:grpSpPr bwMode="auto">
          <a:xfrm>
            <a:off x="1187450" y="5084763"/>
            <a:ext cx="504825" cy="366712"/>
            <a:chOff x="113" y="2296"/>
            <a:chExt cx="318" cy="231"/>
          </a:xfrm>
        </p:grpSpPr>
        <p:sp>
          <p:nvSpPr>
            <p:cNvPr id="55435" name="Text Box 40"/>
            <p:cNvSpPr txBox="1">
              <a:spLocks noChangeArrowheads="1"/>
            </p:cNvSpPr>
            <p:nvPr/>
          </p:nvSpPr>
          <p:spPr bwMode="auto">
            <a:xfrm>
              <a:off x="113" y="2296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PE</a:t>
              </a:r>
            </a:p>
          </p:txBody>
        </p:sp>
        <p:sp>
          <p:nvSpPr>
            <p:cNvPr id="55436" name="Line 41"/>
            <p:cNvSpPr>
              <a:spLocks noChangeShapeType="1"/>
            </p:cNvSpPr>
            <p:nvPr/>
          </p:nvSpPr>
          <p:spPr bwMode="auto">
            <a:xfrm>
              <a:off x="158" y="2296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317" name="Line 43"/>
          <p:cNvSpPr>
            <a:spLocks noChangeShapeType="1"/>
          </p:cNvSpPr>
          <p:nvPr/>
        </p:nvSpPr>
        <p:spPr bwMode="auto">
          <a:xfrm flipH="1">
            <a:off x="179388" y="51577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8" name="Line 44"/>
          <p:cNvSpPr>
            <a:spLocks noChangeShapeType="1"/>
          </p:cNvSpPr>
          <p:nvPr/>
        </p:nvSpPr>
        <p:spPr bwMode="auto">
          <a:xfrm>
            <a:off x="1547813" y="3500438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9" name="Line 45"/>
          <p:cNvSpPr>
            <a:spLocks noChangeShapeType="1"/>
          </p:cNvSpPr>
          <p:nvPr/>
        </p:nvSpPr>
        <p:spPr bwMode="auto">
          <a:xfrm>
            <a:off x="1979613" y="3500438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0" name="Line 46"/>
          <p:cNvSpPr>
            <a:spLocks noChangeShapeType="1"/>
          </p:cNvSpPr>
          <p:nvPr/>
        </p:nvSpPr>
        <p:spPr bwMode="auto">
          <a:xfrm>
            <a:off x="2484438" y="3500438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1" name="Line 47"/>
          <p:cNvSpPr>
            <a:spLocks noChangeShapeType="1"/>
          </p:cNvSpPr>
          <p:nvPr/>
        </p:nvSpPr>
        <p:spPr bwMode="auto">
          <a:xfrm>
            <a:off x="2916238" y="3500438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2" name="Line 48"/>
          <p:cNvSpPr>
            <a:spLocks noChangeShapeType="1"/>
          </p:cNvSpPr>
          <p:nvPr/>
        </p:nvSpPr>
        <p:spPr bwMode="auto">
          <a:xfrm>
            <a:off x="5148263" y="3644900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3" name="Line 49"/>
          <p:cNvSpPr>
            <a:spLocks noChangeShapeType="1"/>
          </p:cNvSpPr>
          <p:nvPr/>
        </p:nvSpPr>
        <p:spPr bwMode="auto">
          <a:xfrm>
            <a:off x="5580063" y="3644900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4" name="Line 50"/>
          <p:cNvSpPr>
            <a:spLocks noChangeShapeType="1"/>
          </p:cNvSpPr>
          <p:nvPr/>
        </p:nvSpPr>
        <p:spPr bwMode="auto">
          <a:xfrm>
            <a:off x="6084888" y="3644900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5" name="Line 51"/>
          <p:cNvSpPr>
            <a:spLocks noChangeShapeType="1"/>
          </p:cNvSpPr>
          <p:nvPr/>
        </p:nvSpPr>
        <p:spPr bwMode="auto">
          <a:xfrm flipH="1">
            <a:off x="6516688" y="3573463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6" name="Oval 52"/>
          <p:cNvSpPr>
            <a:spLocks noChangeArrowheads="1"/>
          </p:cNvSpPr>
          <p:nvPr/>
        </p:nvSpPr>
        <p:spPr bwMode="auto">
          <a:xfrm>
            <a:off x="1116013" y="5084763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5327" name="Rectangle 53"/>
          <p:cNvSpPr>
            <a:spLocks noChangeArrowheads="1"/>
          </p:cNvSpPr>
          <p:nvPr/>
        </p:nvSpPr>
        <p:spPr bwMode="auto">
          <a:xfrm>
            <a:off x="539750" y="3789363"/>
            <a:ext cx="431800" cy="7921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5328" name="Text Box 54"/>
          <p:cNvSpPr txBox="1">
            <a:spLocks noChangeArrowheads="1"/>
          </p:cNvSpPr>
          <p:nvPr/>
        </p:nvSpPr>
        <p:spPr bwMode="auto">
          <a:xfrm>
            <a:off x="611188" y="40052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&amp;</a:t>
            </a:r>
          </a:p>
        </p:txBody>
      </p:sp>
      <p:sp>
        <p:nvSpPr>
          <p:cNvPr id="55329" name="Oval 55"/>
          <p:cNvSpPr>
            <a:spLocks noChangeArrowheads="1"/>
          </p:cNvSpPr>
          <p:nvPr/>
        </p:nvSpPr>
        <p:spPr bwMode="auto">
          <a:xfrm>
            <a:off x="395288" y="4149725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5330" name="Line 56"/>
          <p:cNvSpPr>
            <a:spLocks noChangeShapeType="1"/>
          </p:cNvSpPr>
          <p:nvPr/>
        </p:nvSpPr>
        <p:spPr bwMode="auto">
          <a:xfrm>
            <a:off x="971550" y="44370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1" name="Line 57"/>
          <p:cNvSpPr>
            <a:spLocks noChangeShapeType="1"/>
          </p:cNvSpPr>
          <p:nvPr/>
        </p:nvSpPr>
        <p:spPr bwMode="auto">
          <a:xfrm>
            <a:off x="971550" y="4292600"/>
            <a:ext cx="151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2" name="Line 58"/>
          <p:cNvSpPr>
            <a:spLocks noChangeShapeType="1"/>
          </p:cNvSpPr>
          <p:nvPr/>
        </p:nvSpPr>
        <p:spPr bwMode="auto">
          <a:xfrm>
            <a:off x="971550" y="4149725"/>
            <a:ext cx="4176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3" name="Line 59"/>
          <p:cNvSpPr>
            <a:spLocks noChangeShapeType="1"/>
          </p:cNvSpPr>
          <p:nvPr/>
        </p:nvSpPr>
        <p:spPr bwMode="auto">
          <a:xfrm flipV="1">
            <a:off x="971550" y="3933825"/>
            <a:ext cx="5545138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4" name="Line 60"/>
          <p:cNvSpPr>
            <a:spLocks noChangeShapeType="1"/>
          </p:cNvSpPr>
          <p:nvPr/>
        </p:nvSpPr>
        <p:spPr bwMode="auto">
          <a:xfrm>
            <a:off x="179388" y="42211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5" name="Line 61"/>
          <p:cNvSpPr>
            <a:spLocks noChangeShapeType="1"/>
          </p:cNvSpPr>
          <p:nvPr/>
        </p:nvSpPr>
        <p:spPr bwMode="auto">
          <a:xfrm>
            <a:off x="179388" y="4221163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6" name="Line 62"/>
          <p:cNvSpPr>
            <a:spLocks noChangeShapeType="1"/>
          </p:cNvSpPr>
          <p:nvPr/>
        </p:nvSpPr>
        <p:spPr bwMode="auto">
          <a:xfrm>
            <a:off x="5435600" y="59499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7" name="Line 63"/>
          <p:cNvSpPr>
            <a:spLocks noChangeShapeType="1"/>
          </p:cNvSpPr>
          <p:nvPr/>
        </p:nvSpPr>
        <p:spPr bwMode="auto">
          <a:xfrm>
            <a:off x="5724525" y="59499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8" name="Line 64"/>
          <p:cNvSpPr>
            <a:spLocks noChangeShapeType="1"/>
          </p:cNvSpPr>
          <p:nvPr/>
        </p:nvSpPr>
        <p:spPr bwMode="auto">
          <a:xfrm>
            <a:off x="6011863" y="59499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9" name="Line 65"/>
          <p:cNvSpPr>
            <a:spLocks noChangeShapeType="1"/>
          </p:cNvSpPr>
          <p:nvPr/>
        </p:nvSpPr>
        <p:spPr bwMode="auto">
          <a:xfrm>
            <a:off x="6300788" y="59499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0" name="Line 66"/>
          <p:cNvSpPr>
            <a:spLocks noChangeShapeType="1"/>
          </p:cNvSpPr>
          <p:nvPr/>
        </p:nvSpPr>
        <p:spPr bwMode="auto">
          <a:xfrm>
            <a:off x="1547813" y="60213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1" name="Line 67"/>
          <p:cNvSpPr>
            <a:spLocks noChangeShapeType="1"/>
          </p:cNvSpPr>
          <p:nvPr/>
        </p:nvSpPr>
        <p:spPr bwMode="auto">
          <a:xfrm>
            <a:off x="1547813" y="6524625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2" name="Line 68"/>
          <p:cNvSpPr>
            <a:spLocks noChangeShapeType="1"/>
          </p:cNvSpPr>
          <p:nvPr/>
        </p:nvSpPr>
        <p:spPr bwMode="auto">
          <a:xfrm>
            <a:off x="5076825" y="5949950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3" name="Text Box 69"/>
          <p:cNvSpPr txBox="1">
            <a:spLocks noChangeArrowheads="1"/>
          </p:cNvSpPr>
          <p:nvPr/>
        </p:nvSpPr>
        <p:spPr bwMode="auto">
          <a:xfrm>
            <a:off x="8027988" y="6165850"/>
            <a:ext cx="865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CP</a:t>
            </a:r>
          </a:p>
        </p:txBody>
      </p:sp>
      <p:sp>
        <p:nvSpPr>
          <p:cNvPr id="55344" name="Text Box 70"/>
          <p:cNvSpPr txBox="1">
            <a:spLocks noChangeArrowheads="1"/>
          </p:cNvSpPr>
          <p:nvPr/>
        </p:nvSpPr>
        <p:spPr bwMode="auto">
          <a:xfrm>
            <a:off x="6804496" y="5013176"/>
            <a:ext cx="43180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 dirty="0"/>
              <a:t>CEP</a:t>
            </a:r>
            <a:endParaRPr lang="en-US" altLang="zh-CN" sz="1400" baseline="-2500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 dirty="0"/>
              <a:t>CET</a:t>
            </a:r>
            <a:endParaRPr lang="en-US" altLang="zh-CN" sz="1400" baseline="-25000" dirty="0"/>
          </a:p>
        </p:txBody>
      </p:sp>
      <p:sp>
        <p:nvSpPr>
          <p:cNvPr id="55345" name="Line 71"/>
          <p:cNvSpPr>
            <a:spLocks noChangeShapeType="1"/>
          </p:cNvSpPr>
          <p:nvPr/>
        </p:nvSpPr>
        <p:spPr bwMode="auto">
          <a:xfrm>
            <a:off x="7164388" y="5084763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6" name="Line 72"/>
          <p:cNvSpPr>
            <a:spLocks noChangeShapeType="1"/>
          </p:cNvSpPr>
          <p:nvPr/>
        </p:nvSpPr>
        <p:spPr bwMode="auto">
          <a:xfrm>
            <a:off x="7164388" y="55165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7" name="Line 73"/>
          <p:cNvSpPr>
            <a:spLocks noChangeShapeType="1"/>
          </p:cNvSpPr>
          <p:nvPr/>
        </p:nvSpPr>
        <p:spPr bwMode="auto">
          <a:xfrm>
            <a:off x="7524750" y="5084763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8" name="Text Box 74"/>
          <p:cNvSpPr txBox="1">
            <a:spLocks noChangeArrowheads="1"/>
          </p:cNvSpPr>
          <p:nvPr/>
        </p:nvSpPr>
        <p:spPr bwMode="auto">
          <a:xfrm>
            <a:off x="7596188" y="4941888"/>
            <a:ext cx="28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1</a:t>
            </a:r>
          </a:p>
        </p:txBody>
      </p:sp>
      <p:grpSp>
        <p:nvGrpSpPr>
          <p:cNvPr id="55349" name="Group 79"/>
          <p:cNvGrpSpPr/>
          <p:nvPr/>
        </p:nvGrpSpPr>
        <p:grpSpPr bwMode="auto">
          <a:xfrm>
            <a:off x="4859338" y="4797437"/>
            <a:ext cx="215900" cy="184151"/>
            <a:chOff x="4967" y="2840"/>
            <a:chExt cx="136" cy="116"/>
          </a:xfrm>
        </p:grpSpPr>
        <p:sp>
          <p:nvSpPr>
            <p:cNvPr id="55433" name="Text Box 76"/>
            <p:cNvSpPr txBox="1">
              <a:spLocks noChangeArrowheads="1"/>
            </p:cNvSpPr>
            <p:nvPr/>
          </p:nvSpPr>
          <p:spPr bwMode="auto">
            <a:xfrm>
              <a:off x="4967" y="2840"/>
              <a:ext cx="13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200" dirty="0"/>
                <a:t>PE</a:t>
              </a:r>
            </a:p>
          </p:txBody>
        </p:sp>
        <p:sp>
          <p:nvSpPr>
            <p:cNvPr id="55434" name="Line 77"/>
            <p:cNvSpPr>
              <a:spLocks noChangeShapeType="1"/>
            </p:cNvSpPr>
            <p:nvPr/>
          </p:nvSpPr>
          <p:spPr bwMode="auto">
            <a:xfrm>
              <a:off x="4967" y="2840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350" name="Line 80"/>
          <p:cNvSpPr>
            <a:spLocks noChangeShapeType="1"/>
          </p:cNvSpPr>
          <p:nvPr/>
        </p:nvSpPr>
        <p:spPr bwMode="auto">
          <a:xfrm flipH="1">
            <a:off x="4500563" y="48688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51" name="Text Box 81"/>
          <p:cNvSpPr txBox="1">
            <a:spLocks noChangeArrowheads="1"/>
          </p:cNvSpPr>
          <p:nvPr/>
        </p:nvSpPr>
        <p:spPr bwMode="auto">
          <a:xfrm>
            <a:off x="4140200" y="4724400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1</a:t>
            </a:r>
          </a:p>
        </p:txBody>
      </p:sp>
      <p:grpSp>
        <p:nvGrpSpPr>
          <p:cNvPr id="55352" name="Group 84"/>
          <p:cNvGrpSpPr/>
          <p:nvPr/>
        </p:nvGrpSpPr>
        <p:grpSpPr bwMode="auto">
          <a:xfrm>
            <a:off x="6732588" y="5661025"/>
            <a:ext cx="360362" cy="244475"/>
            <a:chOff x="5012" y="2069"/>
            <a:chExt cx="227" cy="154"/>
          </a:xfrm>
        </p:grpSpPr>
        <p:sp>
          <p:nvSpPr>
            <p:cNvPr id="55431" name="Text Box 82"/>
            <p:cNvSpPr txBox="1">
              <a:spLocks noChangeArrowheads="1"/>
            </p:cNvSpPr>
            <p:nvPr/>
          </p:nvSpPr>
          <p:spPr bwMode="auto">
            <a:xfrm>
              <a:off x="5012" y="2069"/>
              <a:ext cx="22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dirty="0"/>
                <a:t>R</a:t>
              </a:r>
            </a:p>
          </p:txBody>
        </p:sp>
        <p:sp>
          <p:nvSpPr>
            <p:cNvPr id="55432" name="Line 83"/>
            <p:cNvSpPr>
              <a:spLocks noChangeShapeType="1"/>
            </p:cNvSpPr>
            <p:nvPr/>
          </p:nvSpPr>
          <p:spPr bwMode="auto">
            <a:xfrm>
              <a:off x="5012" y="206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353" name="Line 85"/>
          <p:cNvSpPr>
            <a:spLocks noChangeShapeType="1"/>
          </p:cNvSpPr>
          <p:nvPr/>
        </p:nvSpPr>
        <p:spPr bwMode="auto">
          <a:xfrm>
            <a:off x="7164388" y="580548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5354" name="Group 86"/>
          <p:cNvGrpSpPr/>
          <p:nvPr/>
        </p:nvGrpSpPr>
        <p:grpSpPr bwMode="auto">
          <a:xfrm>
            <a:off x="3203575" y="5734050"/>
            <a:ext cx="360363" cy="244475"/>
            <a:chOff x="5012" y="2069"/>
            <a:chExt cx="227" cy="154"/>
          </a:xfrm>
        </p:grpSpPr>
        <p:sp>
          <p:nvSpPr>
            <p:cNvPr id="55429" name="Text Box 87"/>
            <p:cNvSpPr txBox="1">
              <a:spLocks noChangeArrowheads="1"/>
            </p:cNvSpPr>
            <p:nvPr/>
          </p:nvSpPr>
          <p:spPr bwMode="auto">
            <a:xfrm>
              <a:off x="5012" y="2069"/>
              <a:ext cx="22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dirty="0"/>
                <a:t>R</a:t>
              </a:r>
            </a:p>
          </p:txBody>
        </p:sp>
        <p:sp>
          <p:nvSpPr>
            <p:cNvPr id="55430" name="Line 88"/>
            <p:cNvSpPr>
              <a:spLocks noChangeShapeType="1"/>
            </p:cNvSpPr>
            <p:nvPr/>
          </p:nvSpPr>
          <p:spPr bwMode="auto">
            <a:xfrm>
              <a:off x="5012" y="206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355" name="Line 89"/>
          <p:cNvSpPr>
            <a:spLocks noChangeShapeType="1"/>
          </p:cNvSpPr>
          <p:nvPr/>
        </p:nvSpPr>
        <p:spPr bwMode="auto">
          <a:xfrm>
            <a:off x="3635375" y="580548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56" name="Oval 90"/>
          <p:cNvSpPr>
            <a:spLocks noChangeArrowheads="1"/>
          </p:cNvSpPr>
          <p:nvPr/>
        </p:nvSpPr>
        <p:spPr bwMode="auto">
          <a:xfrm>
            <a:off x="4643438" y="4797425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5357" name="Oval 91"/>
          <p:cNvSpPr>
            <a:spLocks noChangeArrowheads="1"/>
          </p:cNvSpPr>
          <p:nvPr/>
        </p:nvSpPr>
        <p:spPr bwMode="auto">
          <a:xfrm>
            <a:off x="3635375" y="5734050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5358" name="Oval 92"/>
          <p:cNvSpPr>
            <a:spLocks noChangeArrowheads="1"/>
          </p:cNvSpPr>
          <p:nvPr/>
        </p:nvSpPr>
        <p:spPr bwMode="auto">
          <a:xfrm>
            <a:off x="7164388" y="5734050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5359" name="Text Box 93"/>
          <p:cNvSpPr txBox="1">
            <a:spLocks noChangeArrowheads="1"/>
          </p:cNvSpPr>
          <p:nvPr/>
        </p:nvSpPr>
        <p:spPr bwMode="auto">
          <a:xfrm>
            <a:off x="4067175" y="5661025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1</a:t>
            </a:r>
          </a:p>
        </p:txBody>
      </p:sp>
      <p:sp>
        <p:nvSpPr>
          <p:cNvPr id="55360" name="Rectangle 95"/>
          <p:cNvSpPr>
            <a:spLocks noChangeArrowheads="1"/>
          </p:cNvSpPr>
          <p:nvPr/>
        </p:nvSpPr>
        <p:spPr bwMode="auto">
          <a:xfrm>
            <a:off x="2771775" y="692150"/>
            <a:ext cx="1081088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5361" name="Rectangle 96"/>
          <p:cNvSpPr>
            <a:spLocks noChangeArrowheads="1"/>
          </p:cNvSpPr>
          <p:nvPr/>
        </p:nvSpPr>
        <p:spPr bwMode="auto">
          <a:xfrm>
            <a:off x="3851275" y="692150"/>
            <a:ext cx="1081088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55362" name="Group 119"/>
          <p:cNvGrpSpPr/>
          <p:nvPr/>
        </p:nvGrpSpPr>
        <p:grpSpPr bwMode="auto">
          <a:xfrm>
            <a:off x="1547813" y="1484313"/>
            <a:ext cx="2232025" cy="720725"/>
            <a:chOff x="975" y="935"/>
            <a:chExt cx="1406" cy="454"/>
          </a:xfrm>
        </p:grpSpPr>
        <p:sp>
          <p:nvSpPr>
            <p:cNvPr id="55408" name="Line 97"/>
            <p:cNvSpPr>
              <a:spLocks noChangeShapeType="1"/>
            </p:cNvSpPr>
            <p:nvPr/>
          </p:nvSpPr>
          <p:spPr bwMode="auto">
            <a:xfrm flipV="1">
              <a:off x="975" y="981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9" name="Line 98"/>
            <p:cNvSpPr>
              <a:spLocks noChangeShapeType="1"/>
            </p:cNvSpPr>
            <p:nvPr/>
          </p:nvSpPr>
          <p:spPr bwMode="auto">
            <a:xfrm flipV="1">
              <a:off x="1111" y="1026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0" name="Line 99"/>
            <p:cNvSpPr>
              <a:spLocks noChangeShapeType="1"/>
            </p:cNvSpPr>
            <p:nvPr/>
          </p:nvSpPr>
          <p:spPr bwMode="auto">
            <a:xfrm flipV="1">
              <a:off x="1247" y="1071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1" name="Line 100"/>
            <p:cNvSpPr>
              <a:spLocks noChangeShapeType="1"/>
            </p:cNvSpPr>
            <p:nvPr/>
          </p:nvSpPr>
          <p:spPr bwMode="auto">
            <a:xfrm>
              <a:off x="975" y="981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2" name="Line 101"/>
            <p:cNvSpPr>
              <a:spLocks noChangeShapeType="1"/>
            </p:cNvSpPr>
            <p:nvPr/>
          </p:nvSpPr>
          <p:spPr bwMode="auto">
            <a:xfrm flipV="1">
              <a:off x="1837" y="935"/>
              <a:ext cx="0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3" name="Line 102"/>
            <p:cNvSpPr>
              <a:spLocks noChangeShapeType="1"/>
            </p:cNvSpPr>
            <p:nvPr/>
          </p:nvSpPr>
          <p:spPr bwMode="auto">
            <a:xfrm flipV="1">
              <a:off x="1383" y="111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4" name="Line 103"/>
            <p:cNvSpPr>
              <a:spLocks noChangeShapeType="1"/>
            </p:cNvSpPr>
            <p:nvPr/>
          </p:nvSpPr>
          <p:spPr bwMode="auto">
            <a:xfrm flipV="1">
              <a:off x="1474" y="116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5" name="Line 104"/>
            <p:cNvSpPr>
              <a:spLocks noChangeShapeType="1"/>
            </p:cNvSpPr>
            <p:nvPr/>
          </p:nvSpPr>
          <p:spPr bwMode="auto">
            <a:xfrm flipV="1">
              <a:off x="1610" y="1207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6" name="Line 105"/>
            <p:cNvSpPr>
              <a:spLocks noChangeShapeType="1"/>
            </p:cNvSpPr>
            <p:nvPr/>
          </p:nvSpPr>
          <p:spPr bwMode="auto">
            <a:xfrm flipV="1">
              <a:off x="1746" y="125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7" name="Line 106"/>
            <p:cNvSpPr>
              <a:spLocks noChangeShapeType="1"/>
            </p:cNvSpPr>
            <p:nvPr/>
          </p:nvSpPr>
          <p:spPr bwMode="auto">
            <a:xfrm>
              <a:off x="1111" y="102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8" name="Line 107"/>
            <p:cNvSpPr>
              <a:spLocks noChangeShapeType="1"/>
            </p:cNvSpPr>
            <p:nvPr/>
          </p:nvSpPr>
          <p:spPr bwMode="auto">
            <a:xfrm>
              <a:off x="1927" y="935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9" name="Line 108"/>
            <p:cNvSpPr>
              <a:spLocks noChangeShapeType="1"/>
            </p:cNvSpPr>
            <p:nvPr/>
          </p:nvSpPr>
          <p:spPr bwMode="auto">
            <a:xfrm flipV="1">
              <a:off x="1247" y="1071"/>
              <a:ext cx="77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0" name="Line 109"/>
            <p:cNvSpPr>
              <a:spLocks noChangeShapeType="1"/>
            </p:cNvSpPr>
            <p:nvPr/>
          </p:nvSpPr>
          <p:spPr bwMode="auto">
            <a:xfrm>
              <a:off x="2018" y="93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1" name="Line 111"/>
            <p:cNvSpPr>
              <a:spLocks noChangeShapeType="1"/>
            </p:cNvSpPr>
            <p:nvPr/>
          </p:nvSpPr>
          <p:spPr bwMode="auto">
            <a:xfrm>
              <a:off x="1383" y="1117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2" name="Line 112"/>
            <p:cNvSpPr>
              <a:spLocks noChangeShapeType="1"/>
            </p:cNvSpPr>
            <p:nvPr/>
          </p:nvSpPr>
          <p:spPr bwMode="auto">
            <a:xfrm>
              <a:off x="2109" y="93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3" name="Line 113"/>
            <p:cNvSpPr>
              <a:spLocks noChangeShapeType="1"/>
            </p:cNvSpPr>
            <p:nvPr/>
          </p:nvSpPr>
          <p:spPr bwMode="auto">
            <a:xfrm>
              <a:off x="1474" y="1162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4" name="Line 114"/>
            <p:cNvSpPr>
              <a:spLocks noChangeShapeType="1"/>
            </p:cNvSpPr>
            <p:nvPr/>
          </p:nvSpPr>
          <p:spPr bwMode="auto">
            <a:xfrm>
              <a:off x="2200" y="93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5" name="Line 115"/>
            <p:cNvSpPr>
              <a:spLocks noChangeShapeType="1"/>
            </p:cNvSpPr>
            <p:nvPr/>
          </p:nvSpPr>
          <p:spPr bwMode="auto">
            <a:xfrm>
              <a:off x="1610" y="1207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6" name="Line 116"/>
            <p:cNvSpPr>
              <a:spLocks noChangeShapeType="1"/>
            </p:cNvSpPr>
            <p:nvPr/>
          </p:nvSpPr>
          <p:spPr bwMode="auto">
            <a:xfrm>
              <a:off x="2290" y="93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7" name="Line 117"/>
            <p:cNvSpPr>
              <a:spLocks noChangeShapeType="1"/>
            </p:cNvSpPr>
            <p:nvPr/>
          </p:nvSpPr>
          <p:spPr bwMode="auto">
            <a:xfrm>
              <a:off x="1746" y="1253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8" name="Line 118"/>
            <p:cNvSpPr>
              <a:spLocks noChangeShapeType="1"/>
            </p:cNvSpPr>
            <p:nvPr/>
          </p:nvSpPr>
          <p:spPr bwMode="auto">
            <a:xfrm>
              <a:off x="2381" y="935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363" name="Group 141"/>
          <p:cNvGrpSpPr/>
          <p:nvPr/>
        </p:nvGrpSpPr>
        <p:grpSpPr bwMode="auto">
          <a:xfrm flipH="1">
            <a:off x="3924300" y="1484313"/>
            <a:ext cx="2232025" cy="720725"/>
            <a:chOff x="3742" y="663"/>
            <a:chExt cx="1406" cy="454"/>
          </a:xfrm>
        </p:grpSpPr>
        <p:sp>
          <p:nvSpPr>
            <p:cNvPr id="55387" name="Line 120"/>
            <p:cNvSpPr>
              <a:spLocks noChangeShapeType="1"/>
            </p:cNvSpPr>
            <p:nvPr/>
          </p:nvSpPr>
          <p:spPr bwMode="auto">
            <a:xfrm flipV="1">
              <a:off x="3742" y="709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8" name="Line 121"/>
            <p:cNvSpPr>
              <a:spLocks noChangeShapeType="1"/>
            </p:cNvSpPr>
            <p:nvPr/>
          </p:nvSpPr>
          <p:spPr bwMode="auto">
            <a:xfrm flipV="1">
              <a:off x="3878" y="75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9" name="Line 122"/>
            <p:cNvSpPr>
              <a:spLocks noChangeShapeType="1"/>
            </p:cNvSpPr>
            <p:nvPr/>
          </p:nvSpPr>
          <p:spPr bwMode="auto">
            <a:xfrm flipV="1">
              <a:off x="4014" y="799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0" name="Line 123"/>
            <p:cNvSpPr>
              <a:spLocks noChangeShapeType="1"/>
            </p:cNvSpPr>
            <p:nvPr/>
          </p:nvSpPr>
          <p:spPr bwMode="auto">
            <a:xfrm>
              <a:off x="3742" y="709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1" name="Line 124"/>
            <p:cNvSpPr>
              <a:spLocks noChangeShapeType="1"/>
            </p:cNvSpPr>
            <p:nvPr/>
          </p:nvSpPr>
          <p:spPr bwMode="auto">
            <a:xfrm flipV="1">
              <a:off x="4604" y="663"/>
              <a:ext cx="0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2" name="Line 125"/>
            <p:cNvSpPr>
              <a:spLocks noChangeShapeType="1"/>
            </p:cNvSpPr>
            <p:nvPr/>
          </p:nvSpPr>
          <p:spPr bwMode="auto">
            <a:xfrm flipV="1">
              <a:off x="4150" y="84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3" name="Line 126"/>
            <p:cNvSpPr>
              <a:spLocks noChangeShapeType="1"/>
            </p:cNvSpPr>
            <p:nvPr/>
          </p:nvSpPr>
          <p:spPr bwMode="auto">
            <a:xfrm flipV="1">
              <a:off x="4241" y="89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4" name="Line 127"/>
            <p:cNvSpPr>
              <a:spLocks noChangeShapeType="1"/>
            </p:cNvSpPr>
            <p:nvPr/>
          </p:nvSpPr>
          <p:spPr bwMode="auto">
            <a:xfrm flipV="1">
              <a:off x="4377" y="93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5" name="Line 128"/>
            <p:cNvSpPr>
              <a:spLocks noChangeShapeType="1"/>
            </p:cNvSpPr>
            <p:nvPr/>
          </p:nvSpPr>
          <p:spPr bwMode="auto">
            <a:xfrm flipV="1">
              <a:off x="4513" y="981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6" name="Line 129"/>
            <p:cNvSpPr>
              <a:spLocks noChangeShapeType="1"/>
            </p:cNvSpPr>
            <p:nvPr/>
          </p:nvSpPr>
          <p:spPr bwMode="auto">
            <a:xfrm>
              <a:off x="3878" y="75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7" name="Line 130"/>
            <p:cNvSpPr>
              <a:spLocks noChangeShapeType="1"/>
            </p:cNvSpPr>
            <p:nvPr/>
          </p:nvSpPr>
          <p:spPr bwMode="auto">
            <a:xfrm>
              <a:off x="4694" y="663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8" name="Line 131"/>
            <p:cNvSpPr>
              <a:spLocks noChangeShapeType="1"/>
            </p:cNvSpPr>
            <p:nvPr/>
          </p:nvSpPr>
          <p:spPr bwMode="auto">
            <a:xfrm flipV="1">
              <a:off x="4014" y="799"/>
              <a:ext cx="77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9" name="Line 132"/>
            <p:cNvSpPr>
              <a:spLocks noChangeShapeType="1"/>
            </p:cNvSpPr>
            <p:nvPr/>
          </p:nvSpPr>
          <p:spPr bwMode="auto">
            <a:xfrm>
              <a:off x="4785" y="66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0" name="Line 133"/>
            <p:cNvSpPr>
              <a:spLocks noChangeShapeType="1"/>
            </p:cNvSpPr>
            <p:nvPr/>
          </p:nvSpPr>
          <p:spPr bwMode="auto">
            <a:xfrm>
              <a:off x="4150" y="845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1" name="Line 134"/>
            <p:cNvSpPr>
              <a:spLocks noChangeShapeType="1"/>
            </p:cNvSpPr>
            <p:nvPr/>
          </p:nvSpPr>
          <p:spPr bwMode="auto">
            <a:xfrm>
              <a:off x="4876" y="663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2" name="Line 135"/>
            <p:cNvSpPr>
              <a:spLocks noChangeShapeType="1"/>
            </p:cNvSpPr>
            <p:nvPr/>
          </p:nvSpPr>
          <p:spPr bwMode="auto">
            <a:xfrm>
              <a:off x="4241" y="890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3" name="Line 136"/>
            <p:cNvSpPr>
              <a:spLocks noChangeShapeType="1"/>
            </p:cNvSpPr>
            <p:nvPr/>
          </p:nvSpPr>
          <p:spPr bwMode="auto">
            <a:xfrm>
              <a:off x="4967" y="66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4" name="Line 137"/>
            <p:cNvSpPr>
              <a:spLocks noChangeShapeType="1"/>
            </p:cNvSpPr>
            <p:nvPr/>
          </p:nvSpPr>
          <p:spPr bwMode="auto">
            <a:xfrm flipH="1">
              <a:off x="4377" y="935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5" name="Line 138"/>
            <p:cNvSpPr>
              <a:spLocks noChangeShapeType="1"/>
            </p:cNvSpPr>
            <p:nvPr/>
          </p:nvSpPr>
          <p:spPr bwMode="auto">
            <a:xfrm>
              <a:off x="5057" y="66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6" name="Line 139"/>
            <p:cNvSpPr>
              <a:spLocks noChangeShapeType="1"/>
            </p:cNvSpPr>
            <p:nvPr/>
          </p:nvSpPr>
          <p:spPr bwMode="auto">
            <a:xfrm>
              <a:off x="4513" y="981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7" name="Line 140"/>
            <p:cNvSpPr>
              <a:spLocks noChangeShapeType="1"/>
            </p:cNvSpPr>
            <p:nvPr/>
          </p:nvSpPr>
          <p:spPr bwMode="auto">
            <a:xfrm>
              <a:off x="5148" y="663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364" name="Group 148"/>
          <p:cNvGrpSpPr/>
          <p:nvPr/>
        </p:nvGrpSpPr>
        <p:grpSpPr bwMode="auto">
          <a:xfrm>
            <a:off x="3059113" y="2349500"/>
            <a:ext cx="647700" cy="977900"/>
            <a:chOff x="4740" y="890"/>
            <a:chExt cx="408" cy="616"/>
          </a:xfrm>
        </p:grpSpPr>
        <p:sp>
          <p:nvSpPr>
            <p:cNvPr id="55382" name="Text Box 143"/>
            <p:cNvSpPr txBox="1">
              <a:spLocks noChangeArrowheads="1"/>
            </p:cNvSpPr>
            <p:nvPr/>
          </p:nvSpPr>
          <p:spPr bwMode="auto">
            <a:xfrm>
              <a:off x="4785" y="890"/>
              <a:ext cx="363" cy="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/>
                <a:t>LT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/>
                <a:t>I</a:t>
              </a:r>
              <a:r>
                <a:rPr lang="en-US" altLang="zh-CN" sz="1600" baseline="-25000"/>
                <a:t>B</a:t>
              </a:r>
              <a:r>
                <a:rPr lang="en-US" altLang="zh-CN" sz="1600"/>
                <a:t>/Y</a:t>
              </a:r>
              <a:r>
                <a:rPr lang="en-US" altLang="zh-CN" sz="1600" baseline="-25000"/>
                <a:t>BR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/>
                <a:t>I</a:t>
              </a:r>
              <a:r>
                <a:rPr lang="en-US" altLang="zh-CN" sz="1600" baseline="-25000"/>
                <a:t>BR</a:t>
              </a:r>
            </a:p>
          </p:txBody>
        </p:sp>
        <p:sp>
          <p:nvSpPr>
            <p:cNvPr id="55383" name="Line 144"/>
            <p:cNvSpPr>
              <a:spLocks noChangeShapeType="1"/>
            </p:cNvSpPr>
            <p:nvPr/>
          </p:nvSpPr>
          <p:spPr bwMode="auto">
            <a:xfrm>
              <a:off x="4740" y="89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4" name="Line 145"/>
            <p:cNvSpPr>
              <a:spLocks noChangeShapeType="1"/>
            </p:cNvSpPr>
            <p:nvPr/>
          </p:nvSpPr>
          <p:spPr bwMode="auto">
            <a:xfrm>
              <a:off x="4740" y="1117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5" name="Line 146"/>
            <p:cNvSpPr>
              <a:spLocks noChangeShapeType="1"/>
            </p:cNvSpPr>
            <p:nvPr/>
          </p:nvSpPr>
          <p:spPr bwMode="auto">
            <a:xfrm>
              <a:off x="4876" y="111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6" name="Line 147"/>
            <p:cNvSpPr>
              <a:spLocks noChangeShapeType="1"/>
            </p:cNvSpPr>
            <p:nvPr/>
          </p:nvSpPr>
          <p:spPr bwMode="auto">
            <a:xfrm>
              <a:off x="4740" y="134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365" name="Group 149"/>
          <p:cNvGrpSpPr/>
          <p:nvPr/>
        </p:nvGrpSpPr>
        <p:grpSpPr bwMode="auto">
          <a:xfrm>
            <a:off x="6516688" y="2276475"/>
            <a:ext cx="647700" cy="977900"/>
            <a:chOff x="4740" y="890"/>
            <a:chExt cx="408" cy="616"/>
          </a:xfrm>
        </p:grpSpPr>
        <p:sp>
          <p:nvSpPr>
            <p:cNvPr id="55377" name="Text Box 150"/>
            <p:cNvSpPr txBox="1">
              <a:spLocks noChangeArrowheads="1"/>
            </p:cNvSpPr>
            <p:nvPr/>
          </p:nvSpPr>
          <p:spPr bwMode="auto">
            <a:xfrm>
              <a:off x="4785" y="890"/>
              <a:ext cx="363" cy="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/>
                <a:t>LT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/>
                <a:t>I</a:t>
              </a:r>
              <a:r>
                <a:rPr lang="en-US" altLang="zh-CN" sz="1600" baseline="-25000"/>
                <a:t>B</a:t>
              </a:r>
              <a:r>
                <a:rPr lang="en-US" altLang="zh-CN" sz="1600"/>
                <a:t>/Y</a:t>
              </a:r>
              <a:r>
                <a:rPr lang="en-US" altLang="zh-CN" sz="1600" baseline="-25000"/>
                <a:t>BR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/>
                <a:t>I</a:t>
              </a:r>
              <a:r>
                <a:rPr lang="en-US" altLang="zh-CN" sz="1600" baseline="-25000"/>
                <a:t>BR</a:t>
              </a:r>
            </a:p>
          </p:txBody>
        </p:sp>
        <p:sp>
          <p:nvSpPr>
            <p:cNvPr id="55378" name="Line 151"/>
            <p:cNvSpPr>
              <a:spLocks noChangeShapeType="1"/>
            </p:cNvSpPr>
            <p:nvPr/>
          </p:nvSpPr>
          <p:spPr bwMode="auto">
            <a:xfrm>
              <a:off x="4740" y="89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79" name="Line 152"/>
            <p:cNvSpPr>
              <a:spLocks noChangeShapeType="1"/>
            </p:cNvSpPr>
            <p:nvPr/>
          </p:nvSpPr>
          <p:spPr bwMode="auto">
            <a:xfrm>
              <a:off x="4740" y="1117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0" name="Line 153"/>
            <p:cNvSpPr>
              <a:spLocks noChangeShapeType="1"/>
            </p:cNvSpPr>
            <p:nvPr/>
          </p:nvSpPr>
          <p:spPr bwMode="auto">
            <a:xfrm>
              <a:off x="4876" y="111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1" name="Line 154"/>
            <p:cNvSpPr>
              <a:spLocks noChangeShapeType="1"/>
            </p:cNvSpPr>
            <p:nvPr/>
          </p:nvSpPr>
          <p:spPr bwMode="auto">
            <a:xfrm>
              <a:off x="4740" y="134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366" name="Line 155"/>
          <p:cNvSpPr>
            <a:spLocks noChangeShapeType="1"/>
          </p:cNvSpPr>
          <p:nvPr/>
        </p:nvSpPr>
        <p:spPr bwMode="auto">
          <a:xfrm>
            <a:off x="3563938" y="24209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67" name="Line 156"/>
          <p:cNvSpPr>
            <a:spLocks noChangeShapeType="1"/>
          </p:cNvSpPr>
          <p:nvPr/>
        </p:nvSpPr>
        <p:spPr bwMode="auto">
          <a:xfrm>
            <a:off x="3563938" y="2781300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68" name="Line 157"/>
          <p:cNvSpPr>
            <a:spLocks noChangeShapeType="1"/>
          </p:cNvSpPr>
          <p:nvPr/>
        </p:nvSpPr>
        <p:spPr bwMode="auto">
          <a:xfrm>
            <a:off x="3563938" y="32131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69" name="Line 158"/>
          <p:cNvSpPr>
            <a:spLocks noChangeShapeType="1"/>
          </p:cNvSpPr>
          <p:nvPr/>
        </p:nvSpPr>
        <p:spPr bwMode="auto">
          <a:xfrm>
            <a:off x="3851275" y="2420938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70" name="Text Box 159"/>
          <p:cNvSpPr txBox="1">
            <a:spLocks noChangeArrowheads="1"/>
          </p:cNvSpPr>
          <p:nvPr/>
        </p:nvSpPr>
        <p:spPr bwMode="auto">
          <a:xfrm>
            <a:off x="11053763" y="4870450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1</a:t>
            </a:r>
          </a:p>
        </p:txBody>
      </p:sp>
      <p:sp>
        <p:nvSpPr>
          <p:cNvPr id="55371" name="Line 160"/>
          <p:cNvSpPr>
            <a:spLocks noChangeShapeType="1"/>
          </p:cNvSpPr>
          <p:nvPr/>
        </p:nvSpPr>
        <p:spPr bwMode="auto">
          <a:xfrm>
            <a:off x="7021513" y="23495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72" name="Line 161"/>
          <p:cNvSpPr>
            <a:spLocks noChangeShapeType="1"/>
          </p:cNvSpPr>
          <p:nvPr/>
        </p:nvSpPr>
        <p:spPr bwMode="auto">
          <a:xfrm>
            <a:off x="7021513" y="270986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73" name="Line 162"/>
          <p:cNvSpPr>
            <a:spLocks noChangeShapeType="1"/>
          </p:cNvSpPr>
          <p:nvPr/>
        </p:nvSpPr>
        <p:spPr bwMode="auto">
          <a:xfrm>
            <a:off x="7021513" y="31416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74" name="Line 163"/>
          <p:cNvSpPr>
            <a:spLocks noChangeShapeType="1"/>
          </p:cNvSpPr>
          <p:nvPr/>
        </p:nvSpPr>
        <p:spPr bwMode="auto">
          <a:xfrm>
            <a:off x="7308850" y="234950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75" name="Text Box 164"/>
          <p:cNvSpPr txBox="1">
            <a:spLocks noChangeArrowheads="1"/>
          </p:cNvSpPr>
          <p:nvPr/>
        </p:nvSpPr>
        <p:spPr bwMode="auto">
          <a:xfrm>
            <a:off x="4211638" y="2565400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1</a:t>
            </a:r>
          </a:p>
        </p:txBody>
      </p:sp>
      <p:sp>
        <p:nvSpPr>
          <p:cNvPr id="55376" name="Text Box 165"/>
          <p:cNvSpPr txBox="1">
            <a:spLocks noChangeArrowheads="1"/>
          </p:cNvSpPr>
          <p:nvPr/>
        </p:nvSpPr>
        <p:spPr bwMode="auto">
          <a:xfrm>
            <a:off x="7667625" y="2565400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A0F9C691-4FA7-4533-951E-4EB14452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3589008"/>
          </a:xfrm>
        </p:spPr>
        <p:txBody>
          <a:bodyPr/>
          <a:lstStyle/>
          <a:p>
            <a:r>
              <a:rPr lang="zh-CN" altLang="en-US" dirty="0"/>
              <a:t>课堂检查实验结果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                   不提交实验报告</a:t>
            </a:r>
          </a:p>
        </p:txBody>
      </p:sp>
    </p:spTree>
    <p:extLst>
      <p:ext uri="{BB962C8B-B14F-4D97-AF65-F5344CB8AC3E}">
        <p14:creationId xmlns:p14="http://schemas.microsoft.com/office/powerpoint/2010/main" val="3702497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560</Words>
  <Application>Microsoft Office PowerPoint</Application>
  <PresentationFormat>全屏显示(4:3)</PresentationFormat>
  <Paragraphs>97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隶书</vt:lpstr>
      <vt:lpstr>宋体</vt:lpstr>
      <vt:lpstr>Arial</vt:lpstr>
      <vt:lpstr>Calibri</vt:lpstr>
      <vt:lpstr>Constantia</vt:lpstr>
      <vt:lpstr>Wingdings 2</vt:lpstr>
      <vt:lpstr>流畅</vt:lpstr>
      <vt:lpstr>数字电路与逻辑设计实验</vt:lpstr>
      <vt:lpstr>PowerPoint 演示文稿</vt:lpstr>
      <vt:lpstr>1.数电实验箱</vt:lpstr>
      <vt:lpstr>1.数电实验箱</vt:lpstr>
      <vt:lpstr>实验十 计数、译码、显示综合实验</vt:lpstr>
      <vt:lpstr>PowerPoint 演示文稿</vt:lpstr>
      <vt:lpstr>PowerPoint 演示文稿</vt:lpstr>
      <vt:lpstr>课堂检查实验结果                     不提交实验报告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数字电路与逻辑设计实验</dc:title>
  <dc:creator>Administrator</dc:creator>
  <cp:lastModifiedBy>超 黄</cp:lastModifiedBy>
  <cp:revision>520</cp:revision>
  <cp:lastPrinted>2018-06-01T04:01:54Z</cp:lastPrinted>
  <dcterms:created xsi:type="dcterms:W3CDTF">2016-01-14T03:10:00Z</dcterms:created>
  <dcterms:modified xsi:type="dcterms:W3CDTF">2018-06-01T04:06:01Z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