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8"/>
  </p:notesMasterIdLst>
  <p:sldIdLst>
    <p:sldId id="256" r:id="rId2"/>
    <p:sldId id="272" r:id="rId3"/>
    <p:sldId id="273" r:id="rId4"/>
    <p:sldId id="288" r:id="rId5"/>
    <p:sldId id="289" r:id="rId6"/>
    <p:sldId id="260" r:id="rId7"/>
    <p:sldId id="261" r:id="rId8"/>
    <p:sldId id="290" r:id="rId9"/>
    <p:sldId id="263" r:id="rId10"/>
    <p:sldId id="264" r:id="rId11"/>
    <p:sldId id="265" r:id="rId12"/>
    <p:sldId id="266" r:id="rId13"/>
    <p:sldId id="257" r:id="rId14"/>
    <p:sldId id="270" r:id="rId15"/>
    <p:sldId id="276" r:id="rId16"/>
    <p:sldId id="275" r:id="rId17"/>
    <p:sldId id="271" r:id="rId18"/>
    <p:sldId id="277" r:id="rId19"/>
    <p:sldId id="291" r:id="rId20"/>
    <p:sldId id="278" r:id="rId21"/>
    <p:sldId id="312" r:id="rId22"/>
    <p:sldId id="296" r:id="rId23"/>
    <p:sldId id="298" r:id="rId24"/>
    <p:sldId id="313" r:id="rId25"/>
    <p:sldId id="300" r:id="rId26"/>
    <p:sldId id="30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12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C9A505-26FA-438E-817B-5A113FEC7518}" type="datetimeFigureOut">
              <a:rPr lang="zh-CN" altLang="en-US" smtClean="0"/>
              <a:t>2017/4/7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D03256-3E71-4C8F-BE1F-37B36E3B4DF1}" type="slidenum">
              <a:rPr lang="zh-CN" altLang="en-US" smtClean="0"/>
              <a:t>‹#›</a:t>
            </a:fld>
            <a:endParaRPr lang="zh-CN" altLang="en-US"/>
          </a:p>
        </p:txBody>
      </p:sp>
    </p:spTree>
    <p:extLst>
      <p:ext uri="{BB962C8B-B14F-4D97-AF65-F5344CB8AC3E}">
        <p14:creationId xmlns:p14="http://schemas.microsoft.com/office/powerpoint/2010/main" val="107999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24FE4F1-EB2F-4E47-8AC8-3D61703205B9}" type="slidenum">
              <a:rPr lang="en-US" smtClean="0"/>
              <a:pPr/>
              <a:t>16</a:t>
            </a:fld>
            <a:endParaRPr lang="en-US" smtClean="0"/>
          </a:p>
        </p:txBody>
      </p:sp>
      <p:sp>
        <p:nvSpPr>
          <p:cNvPr id="31747" name="Rectangle 2"/>
          <p:cNvSpPr>
            <a:spLocks noGrp="1" noRot="1" noChangeAspect="1" noChangeArrowheads="1" noTextEdit="1"/>
          </p:cNvSpPr>
          <p:nvPr>
            <p:ph type="sldImg"/>
          </p:nvPr>
        </p:nvSpPr>
        <p:spPr>
          <a:xfrm>
            <a:off x="939800" y="415925"/>
            <a:ext cx="4967288" cy="3727450"/>
          </a:xfrm>
          <a:ln/>
        </p:spPr>
      </p:sp>
      <p:sp>
        <p:nvSpPr>
          <p:cNvPr id="31748" name="Rectangle 3"/>
          <p:cNvSpPr>
            <a:spLocks noGrp="1" noChangeArrowheads="1"/>
          </p:cNvSpPr>
          <p:nvPr>
            <p:ph type="body" idx="1"/>
          </p:nvPr>
        </p:nvSpPr>
        <p:spPr>
          <a:xfrm>
            <a:off x="965895" y="4721680"/>
            <a:ext cx="4926211" cy="3679976"/>
          </a:xfrm>
          <a:noFill/>
          <a:ln/>
        </p:spPr>
        <p:txBody>
          <a:bodyPr/>
          <a:lstStyle/>
          <a:p>
            <a:pPr>
              <a:buFont typeface="Arial" charset="0"/>
              <a:buNone/>
            </a:pPr>
            <a:endParaRPr lang="en-US" smtClean="0"/>
          </a:p>
        </p:txBody>
      </p:sp>
    </p:spTree>
    <p:extLst>
      <p:ext uri="{BB962C8B-B14F-4D97-AF65-F5344CB8AC3E}">
        <p14:creationId xmlns:p14="http://schemas.microsoft.com/office/powerpoint/2010/main" val="382352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1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7041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317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0C623307-8A84-404F-8A20-A48DF73953AF}" type="datetime1">
              <a:rPr lang="zh-CN" altLang="en-US"/>
              <a:pPr>
                <a:defRPr/>
              </a:pPr>
              <a:t>2017/4/7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146F83-D0C9-43D7-8DAD-B0EDF16975C2}" type="slidenum">
              <a:rPr lang="en-US" altLang="zh-CN"/>
              <a:pPr>
                <a:defRPr/>
              </a:pPr>
              <a:t>‹#›</a:t>
            </a:fld>
            <a:endParaRPr lang="en-US" altLang="zh-CN"/>
          </a:p>
        </p:txBody>
      </p:sp>
    </p:spTree>
    <p:extLst>
      <p:ext uri="{BB962C8B-B14F-4D97-AF65-F5344CB8AC3E}">
        <p14:creationId xmlns:p14="http://schemas.microsoft.com/office/powerpoint/2010/main" val="29239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059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9403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8913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9450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593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9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0140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960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2440011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www.xilinx.com/" TargetMode="External"/><Relationship Id="rId7" Type="http://schemas.openxmlformats.org/officeDocument/2006/relationships/image" Target="../media/image8.png"/><Relationship Id="rId2" Type="http://schemas.openxmlformats.org/officeDocument/2006/relationships/hyperlink" Target="http://www.altera.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actel.com/" TargetMode="External"/><Relationship Id="rId4" Type="http://schemas.openxmlformats.org/officeDocument/2006/relationships/hyperlink" Target="http://www.lattice.com/" TargetMode="Externa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FPGA</a:t>
            </a:r>
            <a:r>
              <a:rPr lang="zh-CN" altLang="en-US" b="1" dirty="0" smtClean="0"/>
              <a:t>简介和</a:t>
            </a:r>
            <a:r>
              <a:rPr lang="en-US" altLang="zh-CN" b="1" dirty="0" err="1" smtClean="0"/>
              <a:t>Vivado</a:t>
            </a:r>
            <a:r>
              <a:rPr lang="en-US" altLang="zh-CN" b="1" dirty="0" smtClean="0"/>
              <a:t> 2015.3</a:t>
            </a:r>
            <a:r>
              <a:rPr lang="zh-CN" altLang="en-US" b="1" dirty="0" smtClean="0"/>
              <a:t>的使用</a:t>
            </a:r>
            <a:endParaRPr lang="zh-CN" altLang="en-US"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0756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a:xfrm>
            <a:off x="304800" y="609600"/>
            <a:ext cx="8382000" cy="2209800"/>
          </a:xfrm>
        </p:spPr>
        <p:txBody>
          <a:bodyPr>
            <a:normAutofit lnSpcReduction="10000"/>
          </a:bodyPr>
          <a:lstStyle/>
          <a:p>
            <a:pPr algn="just" eaLnBrk="1" hangingPunct="1">
              <a:lnSpc>
                <a:spcPct val="120000"/>
              </a:lnSpc>
            </a:pPr>
            <a:r>
              <a:rPr lang="en-US" altLang="zh-CN" sz="2400" b="1" smtClean="0">
                <a:solidFill>
                  <a:srgbClr val="FF0066"/>
                </a:solidFill>
                <a:latin typeface="宋体" pitchFamily="2" charset="-122"/>
              </a:rPr>
              <a:t>FPGA</a:t>
            </a:r>
            <a:r>
              <a:rPr lang="zh-CN" altLang="en-US" sz="2400" b="1" smtClean="0">
                <a:solidFill>
                  <a:srgbClr val="FF0066"/>
                </a:solidFill>
                <a:latin typeface="宋体" pitchFamily="2" charset="-122"/>
              </a:rPr>
              <a:t>采用</a:t>
            </a:r>
            <a:r>
              <a:rPr lang="en-US" altLang="zh-CN" sz="2400" b="1" smtClean="0">
                <a:solidFill>
                  <a:srgbClr val="FF0066"/>
                </a:solidFill>
                <a:latin typeface="宋体" pitchFamily="2" charset="-122"/>
              </a:rPr>
              <a:t>SRAM</a:t>
            </a:r>
            <a:r>
              <a:rPr lang="zh-CN" altLang="en-US" sz="2400" b="1" smtClean="0">
                <a:solidFill>
                  <a:srgbClr val="FF0066"/>
                </a:solidFill>
                <a:latin typeface="宋体" pitchFamily="2" charset="-122"/>
              </a:rPr>
              <a:t>进行功能配置，可重复编程，但系统掉电后，</a:t>
            </a:r>
            <a:r>
              <a:rPr lang="en-US" altLang="zh-CN" sz="2400" b="1" smtClean="0">
                <a:solidFill>
                  <a:srgbClr val="FF0066"/>
                </a:solidFill>
                <a:latin typeface="宋体" pitchFamily="2" charset="-122"/>
              </a:rPr>
              <a:t>SRAM</a:t>
            </a:r>
            <a:r>
              <a:rPr lang="zh-CN" altLang="en-US" sz="2400" b="1" smtClean="0">
                <a:solidFill>
                  <a:srgbClr val="FF0066"/>
                </a:solidFill>
                <a:latin typeface="宋体" pitchFamily="2" charset="-122"/>
              </a:rPr>
              <a:t>中的数据丢失</a:t>
            </a:r>
            <a:r>
              <a:rPr lang="zh-CN" altLang="en-US" sz="2400" smtClean="0">
                <a:latin typeface="宋体" pitchFamily="2" charset="-122"/>
              </a:rPr>
              <a:t>。因此，需在</a:t>
            </a:r>
            <a:r>
              <a:rPr lang="en-US" altLang="zh-CN" sz="2400" smtClean="0">
                <a:latin typeface="宋体" pitchFamily="2" charset="-122"/>
              </a:rPr>
              <a:t>FPGA</a:t>
            </a:r>
            <a:r>
              <a:rPr lang="zh-CN" altLang="en-US" sz="2400" smtClean="0">
                <a:latin typeface="宋体" pitchFamily="2" charset="-122"/>
              </a:rPr>
              <a:t>外加</a:t>
            </a:r>
            <a:r>
              <a:rPr lang="en-US" altLang="zh-CN" sz="2400" smtClean="0">
                <a:latin typeface="宋体" pitchFamily="2" charset="-122"/>
              </a:rPr>
              <a:t>EPROM</a:t>
            </a:r>
            <a:r>
              <a:rPr lang="zh-CN" altLang="en-US" sz="2400" smtClean="0">
                <a:latin typeface="宋体" pitchFamily="2" charset="-122"/>
              </a:rPr>
              <a:t>，将配置数据写入其中，系统每次上电自动将数据引入</a:t>
            </a:r>
            <a:r>
              <a:rPr lang="en-US" altLang="zh-CN" sz="2400" smtClean="0">
                <a:latin typeface="宋体" pitchFamily="2" charset="-122"/>
              </a:rPr>
              <a:t>SRAM</a:t>
            </a:r>
            <a:r>
              <a:rPr lang="zh-CN" altLang="en-US" sz="2400" smtClean="0">
                <a:latin typeface="宋体" pitchFamily="2" charset="-122"/>
              </a:rPr>
              <a:t>中。</a:t>
            </a:r>
            <a:r>
              <a:rPr lang="en-US" altLang="zh-CN" sz="2400" smtClean="0">
                <a:latin typeface="宋体" pitchFamily="2" charset="-122"/>
              </a:rPr>
              <a:t>CPLD</a:t>
            </a:r>
            <a:r>
              <a:rPr lang="zh-CN" altLang="en-US" sz="2400" smtClean="0">
                <a:latin typeface="宋体" pitchFamily="2" charset="-122"/>
              </a:rPr>
              <a:t>器件一般采用</a:t>
            </a:r>
            <a:r>
              <a:rPr lang="en-US" altLang="zh-CN" sz="2400" smtClean="0">
                <a:latin typeface="宋体" pitchFamily="2" charset="-122"/>
              </a:rPr>
              <a:t>EEPROM</a:t>
            </a:r>
            <a:r>
              <a:rPr lang="zh-CN" altLang="en-US" sz="2400" smtClean="0">
                <a:latin typeface="宋体" pitchFamily="2" charset="-122"/>
              </a:rPr>
              <a:t>存储技术，可重复编程，并且系统掉电后，</a:t>
            </a:r>
            <a:r>
              <a:rPr lang="en-US" altLang="zh-CN" sz="2400" smtClean="0">
                <a:latin typeface="宋体" pitchFamily="2" charset="-122"/>
              </a:rPr>
              <a:t>EEPROM</a:t>
            </a:r>
            <a:r>
              <a:rPr lang="zh-CN" altLang="en-US" sz="2400" smtClean="0">
                <a:latin typeface="宋体" pitchFamily="2" charset="-122"/>
              </a:rPr>
              <a:t>中的数据不会丢失，适于数据的保密。</a:t>
            </a:r>
          </a:p>
        </p:txBody>
      </p:sp>
      <p:sp>
        <p:nvSpPr>
          <p:cNvPr id="4" name="日期占位符 3"/>
          <p:cNvSpPr>
            <a:spLocks noGrp="1"/>
          </p:cNvSpPr>
          <p:nvPr>
            <p:ph type="dt" sz="half" idx="10"/>
          </p:nvPr>
        </p:nvSpPr>
        <p:spPr/>
        <p:txBody>
          <a:bodyPr/>
          <a:lstStyle/>
          <a:p>
            <a:pPr>
              <a:defRPr/>
            </a:pPr>
            <a:fld id="{C1BE9DCC-68CD-4C47-8918-85A188AF8C66}" type="datetime1">
              <a:rPr lang="zh-CN" altLang="en-US"/>
              <a:pPr>
                <a:defRPr/>
              </a:pPr>
              <a:t>2017/4/7</a:t>
            </a:fld>
            <a:endParaRPr lang="en-US" altLang="zh-CN"/>
          </a:p>
        </p:txBody>
      </p:sp>
      <p:sp>
        <p:nvSpPr>
          <p:cNvPr id="6" name="灯片编号占位符 5"/>
          <p:cNvSpPr>
            <a:spLocks noGrp="1"/>
          </p:cNvSpPr>
          <p:nvPr>
            <p:ph type="sldNum" sz="quarter" idx="12"/>
          </p:nvPr>
        </p:nvSpPr>
        <p:spPr/>
        <p:txBody>
          <a:bodyPr/>
          <a:lstStyle/>
          <a:p>
            <a:pPr>
              <a:defRPr/>
            </a:pPr>
            <a:fld id="{436C2E2F-A31E-4180-9253-D28802259EFB}" type="slidenum">
              <a:rPr lang="en-US" altLang="zh-CN"/>
              <a:pPr>
                <a:defRPr/>
              </a:pPr>
              <a:t>10</a:t>
            </a:fld>
            <a:endParaRPr lang="en-US" altLang="zh-CN"/>
          </a:p>
        </p:txBody>
      </p:sp>
      <p:sp>
        <p:nvSpPr>
          <p:cNvPr id="30725" name="Rectangle 5"/>
          <p:cNvSpPr>
            <a:spLocks noChangeArrowheads="1"/>
          </p:cNvSpPr>
          <p:nvPr/>
        </p:nvSpPr>
        <p:spPr bwMode="auto">
          <a:xfrm>
            <a:off x="381000" y="3581400"/>
            <a:ext cx="8382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accent1"/>
              </a:buClr>
              <a:buSzPct val="65000"/>
              <a:buFont typeface="Wingdings" pitchFamily="2" charset="2"/>
              <a:buChar char="n"/>
            </a:pPr>
            <a:r>
              <a:rPr lang="en-US" altLang="zh-CN" sz="2400" b="1">
                <a:solidFill>
                  <a:srgbClr val="FF0066"/>
                </a:solidFill>
                <a:latin typeface="宋体" pitchFamily="2" charset="-122"/>
              </a:rPr>
              <a:t>FPGA</a:t>
            </a:r>
            <a:r>
              <a:rPr lang="zh-CN" altLang="en-US" sz="2400" b="1">
                <a:solidFill>
                  <a:srgbClr val="FF0066"/>
                </a:solidFill>
                <a:latin typeface="宋体" pitchFamily="2" charset="-122"/>
              </a:rPr>
              <a:t>器件含有丰富的触发器资源，易于实现时序逻辑</a:t>
            </a:r>
            <a:r>
              <a:rPr lang="zh-CN" altLang="en-US" sz="2400">
                <a:latin typeface="宋体" pitchFamily="2" charset="-122"/>
              </a:rPr>
              <a:t>，如果要求实现较复杂的组合电路则需要几个</a:t>
            </a:r>
            <a:r>
              <a:rPr lang="en-US" altLang="zh-CN" sz="2400">
                <a:latin typeface="宋体" pitchFamily="2" charset="-122"/>
              </a:rPr>
              <a:t>CLB</a:t>
            </a:r>
            <a:r>
              <a:rPr lang="zh-CN" altLang="en-US" sz="2400">
                <a:latin typeface="宋体" pitchFamily="2" charset="-122"/>
              </a:rPr>
              <a:t>结合起来实现。</a:t>
            </a:r>
            <a:r>
              <a:rPr lang="en-US" altLang="zh-CN" sz="2400">
                <a:latin typeface="宋体" pitchFamily="2" charset="-122"/>
              </a:rPr>
              <a:t>CPLD</a:t>
            </a:r>
            <a:r>
              <a:rPr lang="zh-CN" altLang="en-US" sz="2400">
                <a:latin typeface="宋体" pitchFamily="2" charset="-122"/>
              </a:rPr>
              <a:t>的与或阵列结构，使其适于实现大规模的组合功能，但触发器资源相对较少。</a:t>
            </a:r>
          </a:p>
        </p:txBody>
      </p:sp>
    </p:spTree>
    <p:extLst>
      <p:ext uri="{BB962C8B-B14F-4D97-AF65-F5344CB8AC3E}">
        <p14:creationId xmlns:p14="http://schemas.microsoft.com/office/powerpoint/2010/main" val="3024352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idx="1"/>
          </p:nvPr>
        </p:nvSpPr>
        <p:spPr>
          <a:xfrm>
            <a:off x="381000" y="381000"/>
            <a:ext cx="8458200" cy="2590800"/>
          </a:xfrm>
        </p:spPr>
        <p:txBody>
          <a:bodyPr/>
          <a:lstStyle/>
          <a:p>
            <a:pPr eaLnBrk="1" hangingPunct="1">
              <a:lnSpc>
                <a:spcPct val="130000"/>
              </a:lnSpc>
            </a:pPr>
            <a:r>
              <a:rPr lang="en-US" altLang="zh-CN" sz="2400" b="1" dirty="0" smtClean="0">
                <a:solidFill>
                  <a:srgbClr val="FF0066"/>
                </a:solidFill>
                <a:latin typeface="宋体" pitchFamily="2" charset="-122"/>
              </a:rPr>
              <a:t>FPGA</a:t>
            </a:r>
            <a:r>
              <a:rPr lang="zh-CN" altLang="en-US" sz="2400" b="1" dirty="0" smtClean="0">
                <a:solidFill>
                  <a:srgbClr val="FF0066"/>
                </a:solidFill>
                <a:latin typeface="宋体" pitchFamily="2" charset="-122"/>
              </a:rPr>
              <a:t>为细粒度结构，</a:t>
            </a:r>
            <a:r>
              <a:rPr lang="en-US" altLang="zh-CN" sz="2400" b="1" dirty="0" smtClean="0">
                <a:solidFill>
                  <a:srgbClr val="FF0066"/>
                </a:solidFill>
                <a:latin typeface="宋体" pitchFamily="2" charset="-122"/>
              </a:rPr>
              <a:t>CPLD</a:t>
            </a:r>
            <a:r>
              <a:rPr lang="zh-CN" altLang="en-US" sz="2400" b="1" dirty="0" smtClean="0">
                <a:solidFill>
                  <a:srgbClr val="FF0066"/>
                </a:solidFill>
                <a:latin typeface="宋体" pitchFamily="2" charset="-122"/>
              </a:rPr>
              <a:t>为粗粒度结构。</a:t>
            </a:r>
            <a:r>
              <a:rPr lang="en-US" altLang="zh-CN" sz="2400" dirty="0" smtClean="0">
                <a:latin typeface="宋体" pitchFamily="2" charset="-122"/>
              </a:rPr>
              <a:t>FPGA</a:t>
            </a:r>
            <a:r>
              <a:rPr lang="zh-CN" altLang="en-US" sz="2400" dirty="0" smtClean="0">
                <a:latin typeface="宋体" pitchFamily="2" charset="-122"/>
              </a:rPr>
              <a:t>内部有丰富连线资源，</a:t>
            </a:r>
            <a:r>
              <a:rPr lang="en-US" altLang="zh-CN" sz="2400" dirty="0" smtClean="0">
                <a:latin typeface="宋体" pitchFamily="2" charset="-122"/>
              </a:rPr>
              <a:t>CLB</a:t>
            </a:r>
            <a:r>
              <a:rPr lang="zh-CN" altLang="en-US" sz="2400" dirty="0" smtClean="0">
                <a:latin typeface="宋体" pitchFamily="2" charset="-122"/>
              </a:rPr>
              <a:t>分块较小，芯片的利用率较高。</a:t>
            </a:r>
            <a:r>
              <a:rPr lang="en-US" altLang="zh-CN" sz="2400" dirty="0" smtClean="0">
                <a:latin typeface="宋体" pitchFamily="2" charset="-122"/>
              </a:rPr>
              <a:t>CPLD</a:t>
            </a:r>
            <a:r>
              <a:rPr lang="zh-CN" altLang="en-US" sz="2400" dirty="0" smtClean="0">
                <a:latin typeface="宋体" pitchFamily="2" charset="-122"/>
              </a:rPr>
              <a:t>的宏单元的与或阵列较大，通常不能完全被应用，且宏单元之间主要通过高速数据通道连接，其容量有限，限制了器件的灵活布线，因此</a:t>
            </a:r>
            <a:r>
              <a:rPr lang="en-US" altLang="zh-CN" sz="2400" dirty="0" smtClean="0">
                <a:latin typeface="宋体" pitchFamily="2" charset="-122"/>
              </a:rPr>
              <a:t>CPLD</a:t>
            </a:r>
            <a:r>
              <a:rPr lang="zh-CN" altLang="en-US" sz="2400" dirty="0" smtClean="0">
                <a:latin typeface="宋体" pitchFamily="2" charset="-122"/>
              </a:rPr>
              <a:t>利用率较</a:t>
            </a:r>
            <a:r>
              <a:rPr lang="en-US" altLang="zh-CN" sz="2400" dirty="0" smtClean="0">
                <a:latin typeface="宋体" pitchFamily="2" charset="-122"/>
              </a:rPr>
              <a:t>FPGA</a:t>
            </a:r>
            <a:r>
              <a:rPr lang="zh-CN" altLang="en-US" sz="2400" dirty="0" smtClean="0">
                <a:latin typeface="宋体" pitchFamily="2" charset="-122"/>
              </a:rPr>
              <a:t>器件低。</a:t>
            </a:r>
          </a:p>
        </p:txBody>
      </p:sp>
      <p:sp>
        <p:nvSpPr>
          <p:cNvPr id="4" name="日期占位符 3"/>
          <p:cNvSpPr>
            <a:spLocks noGrp="1"/>
          </p:cNvSpPr>
          <p:nvPr>
            <p:ph type="dt" sz="half" idx="10"/>
          </p:nvPr>
        </p:nvSpPr>
        <p:spPr/>
        <p:txBody>
          <a:bodyPr/>
          <a:lstStyle/>
          <a:p>
            <a:pPr>
              <a:defRPr/>
            </a:pPr>
            <a:fld id="{BD698AA7-16BD-493E-A4E3-28673108E6A0}" type="datetime1">
              <a:rPr lang="zh-CN" altLang="en-US"/>
              <a:pPr>
                <a:defRPr/>
              </a:pPr>
              <a:t>2017/4/7</a:t>
            </a:fld>
            <a:endParaRPr lang="en-US" altLang="zh-CN"/>
          </a:p>
        </p:txBody>
      </p:sp>
      <p:sp>
        <p:nvSpPr>
          <p:cNvPr id="6" name="灯片编号占位符 5"/>
          <p:cNvSpPr>
            <a:spLocks noGrp="1"/>
          </p:cNvSpPr>
          <p:nvPr>
            <p:ph type="sldNum" sz="quarter" idx="12"/>
          </p:nvPr>
        </p:nvSpPr>
        <p:spPr/>
        <p:txBody>
          <a:bodyPr/>
          <a:lstStyle/>
          <a:p>
            <a:pPr>
              <a:defRPr/>
            </a:pPr>
            <a:fld id="{50905679-40B5-4797-9340-15BB36B29ACE}" type="slidenum">
              <a:rPr lang="en-US" altLang="zh-CN"/>
              <a:pPr>
                <a:defRPr/>
              </a:pPr>
              <a:t>11</a:t>
            </a:fld>
            <a:endParaRPr lang="en-US" altLang="zh-CN"/>
          </a:p>
        </p:txBody>
      </p:sp>
      <p:sp>
        <p:nvSpPr>
          <p:cNvPr id="31749" name="Rectangle 5"/>
          <p:cNvSpPr>
            <a:spLocks noChangeArrowheads="1"/>
          </p:cNvSpPr>
          <p:nvPr/>
        </p:nvSpPr>
        <p:spPr bwMode="auto">
          <a:xfrm>
            <a:off x="457200" y="3124200"/>
            <a:ext cx="8382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1"/>
              </a:buClr>
              <a:buSzPct val="65000"/>
              <a:buFont typeface="Wingdings" pitchFamily="2" charset="2"/>
              <a:buChar char="l"/>
            </a:pPr>
            <a:r>
              <a:rPr lang="en-US" altLang="zh-CN" sz="2400" b="1" dirty="0">
                <a:solidFill>
                  <a:srgbClr val="FF0000"/>
                </a:solidFill>
                <a:latin typeface="Times New Roman" pitchFamily="18" charset="0"/>
              </a:rPr>
              <a:t>FPGA</a:t>
            </a:r>
            <a:r>
              <a:rPr lang="zh-CN" altLang="en-US" sz="2400" b="1" dirty="0">
                <a:solidFill>
                  <a:srgbClr val="FF0000"/>
                </a:solidFill>
                <a:latin typeface="Times New Roman" pitchFamily="18" charset="0"/>
              </a:rPr>
              <a:t>为非连续式布线，</a:t>
            </a:r>
            <a:r>
              <a:rPr lang="en-US" altLang="zh-CN" sz="2400" b="1" dirty="0">
                <a:solidFill>
                  <a:srgbClr val="FF0000"/>
                </a:solidFill>
                <a:latin typeface="Times New Roman" pitchFamily="18" charset="0"/>
              </a:rPr>
              <a:t>CPLD</a:t>
            </a:r>
            <a:r>
              <a:rPr lang="zh-CN" altLang="en-US" sz="2400" b="1" dirty="0">
                <a:solidFill>
                  <a:srgbClr val="FF0000"/>
                </a:solidFill>
                <a:latin typeface="Times New Roman" pitchFamily="18" charset="0"/>
              </a:rPr>
              <a:t>为连续式布线。</a:t>
            </a:r>
            <a:r>
              <a:rPr lang="en-US" altLang="zh-CN" sz="2400" dirty="0">
                <a:latin typeface="Times New Roman" pitchFamily="18" charset="0"/>
              </a:rPr>
              <a:t>FPGA</a:t>
            </a:r>
            <a:r>
              <a:rPr lang="zh-CN" altLang="en-US" sz="2400" dirty="0">
                <a:latin typeface="Times New Roman" pitchFamily="18" charset="0"/>
              </a:rPr>
              <a:t>器件在每次编程时实现的逻辑功能一样，但</a:t>
            </a:r>
            <a:r>
              <a:rPr lang="zh-CN" altLang="en-US" sz="2400" b="1" dirty="0">
                <a:solidFill>
                  <a:srgbClr val="FF0000"/>
                </a:solidFill>
                <a:latin typeface="Times New Roman" pitchFamily="18" charset="0"/>
              </a:rPr>
              <a:t>走的路线不同</a:t>
            </a:r>
            <a:r>
              <a:rPr lang="zh-CN" altLang="en-US" sz="2400" dirty="0">
                <a:latin typeface="Times New Roman" pitchFamily="18" charset="0"/>
              </a:rPr>
              <a:t>，因此</a:t>
            </a:r>
            <a:r>
              <a:rPr lang="zh-CN" altLang="en-US" sz="2400" b="1" dirty="0">
                <a:latin typeface="Times New Roman" pitchFamily="18" charset="0"/>
              </a:rPr>
              <a:t>延时不易控制</a:t>
            </a:r>
            <a:r>
              <a:rPr lang="zh-CN" altLang="en-US" sz="2400" dirty="0">
                <a:latin typeface="Times New Roman" pitchFamily="18" charset="0"/>
              </a:rPr>
              <a:t>，要求开发软件允许工程师对关键的路线给予限制。</a:t>
            </a:r>
            <a:r>
              <a:rPr lang="en-US" altLang="zh-CN" sz="2400" dirty="0">
                <a:latin typeface="Times New Roman" pitchFamily="18" charset="0"/>
              </a:rPr>
              <a:t>CPLD</a:t>
            </a:r>
            <a:r>
              <a:rPr lang="zh-CN" altLang="en-US" sz="2400" dirty="0">
                <a:latin typeface="Times New Roman" pitchFamily="18" charset="0"/>
              </a:rPr>
              <a:t>每次布线路径一样，</a:t>
            </a:r>
            <a:r>
              <a:rPr lang="en-US" altLang="zh-CN" sz="2400" dirty="0">
                <a:latin typeface="Times New Roman" pitchFamily="18" charset="0"/>
              </a:rPr>
              <a:t>CPLD</a:t>
            </a:r>
            <a:r>
              <a:rPr lang="zh-CN" altLang="en-US" sz="2400" dirty="0">
                <a:latin typeface="Times New Roman" pitchFamily="18" charset="0"/>
              </a:rPr>
              <a:t>的连续式互连结构利用具有同样长度的一些金属线实现逻辑单元之间的互连。</a:t>
            </a:r>
            <a:r>
              <a:rPr lang="zh-CN" altLang="en-US" sz="2400" b="1" dirty="0">
                <a:solidFill>
                  <a:srgbClr val="FF0000"/>
                </a:solidFill>
                <a:latin typeface="Times New Roman" pitchFamily="18" charset="0"/>
              </a:rPr>
              <a:t>连续式互连结构</a:t>
            </a:r>
            <a:r>
              <a:rPr lang="zh-CN" altLang="en-US" sz="2400" dirty="0">
                <a:latin typeface="Times New Roman" pitchFamily="18" charset="0"/>
              </a:rPr>
              <a:t>消除了分段式互连结构在定时上的差异，并在逻辑单元之间提供快速且具有固定延时的通路。</a:t>
            </a:r>
            <a:r>
              <a:rPr lang="en-US" altLang="zh-CN" sz="2400" dirty="0">
                <a:latin typeface="Times New Roman" pitchFamily="18" charset="0"/>
              </a:rPr>
              <a:t>CPLD</a:t>
            </a:r>
            <a:r>
              <a:rPr lang="zh-CN" altLang="en-US" sz="2400" dirty="0">
                <a:latin typeface="Times New Roman" pitchFamily="18" charset="0"/>
              </a:rPr>
              <a:t>的延时较小。</a:t>
            </a:r>
          </a:p>
        </p:txBody>
      </p:sp>
    </p:spTree>
    <p:extLst>
      <p:ext uri="{BB962C8B-B14F-4D97-AF65-F5344CB8AC3E}">
        <p14:creationId xmlns:p14="http://schemas.microsoft.com/office/powerpoint/2010/main" val="64783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533400" y="506413"/>
            <a:ext cx="5029200" cy="484187"/>
          </a:xfrm>
        </p:spPr>
        <p:txBody>
          <a:bodyPr>
            <a:noAutofit/>
          </a:bodyPr>
          <a:lstStyle/>
          <a:p>
            <a:pPr eaLnBrk="1" hangingPunct="1"/>
            <a:r>
              <a:rPr lang="zh-CN" altLang="en-US" sz="2800" b="1" dirty="0"/>
              <a:t>五</a:t>
            </a:r>
            <a:r>
              <a:rPr lang="zh-CN" altLang="en-US" sz="2800" b="1" dirty="0" smtClean="0"/>
              <a:t>、大的</a:t>
            </a:r>
            <a:r>
              <a:rPr lang="en-US" altLang="zh-CN" sz="2800" b="1" dirty="0" smtClean="0"/>
              <a:t>PLD</a:t>
            </a:r>
            <a:r>
              <a:rPr lang="zh-CN" altLang="en-US" sz="2800" b="1" dirty="0" smtClean="0"/>
              <a:t>生产厂家</a:t>
            </a:r>
          </a:p>
        </p:txBody>
      </p:sp>
      <p:sp>
        <p:nvSpPr>
          <p:cNvPr id="62467" name="Rectangle 3"/>
          <p:cNvSpPr>
            <a:spLocks noGrp="1" noChangeArrowheads="1"/>
          </p:cNvSpPr>
          <p:nvPr>
            <p:ph idx="1"/>
          </p:nvPr>
        </p:nvSpPr>
        <p:spPr>
          <a:xfrm>
            <a:off x="2895600" y="1600200"/>
            <a:ext cx="5257800" cy="4191000"/>
          </a:xfrm>
        </p:spPr>
        <p:txBody>
          <a:bodyPr/>
          <a:lstStyle/>
          <a:p>
            <a:pPr eaLnBrk="1" hangingPunct="1">
              <a:lnSpc>
                <a:spcPct val="90000"/>
              </a:lnSpc>
            </a:pPr>
            <a:r>
              <a:rPr lang="en-US" altLang="zh-CN" sz="3400" dirty="0" smtClean="0">
                <a:hlinkClick r:id="rId2"/>
              </a:rPr>
              <a:t>www.altera.com</a:t>
            </a:r>
            <a:endParaRPr lang="en-US" altLang="zh-CN" sz="3400" dirty="0" smtClean="0"/>
          </a:p>
          <a:p>
            <a:pPr lvl="1" eaLnBrk="1" hangingPunct="1">
              <a:lnSpc>
                <a:spcPct val="90000"/>
              </a:lnSpc>
            </a:pPr>
            <a:r>
              <a:rPr lang="zh-CN" altLang="en-US" sz="2200" dirty="0" smtClean="0"/>
              <a:t>最大的</a:t>
            </a:r>
            <a:r>
              <a:rPr lang="en-US" altLang="zh-CN" sz="2200" dirty="0" smtClean="0"/>
              <a:t>PLD</a:t>
            </a:r>
            <a:r>
              <a:rPr lang="zh-CN" altLang="en-US" sz="2200" dirty="0" smtClean="0"/>
              <a:t>供应商之一</a:t>
            </a:r>
          </a:p>
          <a:p>
            <a:pPr eaLnBrk="1" hangingPunct="1">
              <a:lnSpc>
                <a:spcPct val="90000"/>
              </a:lnSpc>
            </a:pPr>
            <a:r>
              <a:rPr lang="en-US" altLang="zh-CN" sz="3400" dirty="0" smtClean="0">
                <a:hlinkClick r:id="rId3"/>
              </a:rPr>
              <a:t>www.xilinx.com</a:t>
            </a:r>
            <a:endParaRPr lang="en-US" altLang="zh-CN" sz="3400" dirty="0" smtClean="0"/>
          </a:p>
          <a:p>
            <a:pPr lvl="1" eaLnBrk="1" hangingPunct="1">
              <a:lnSpc>
                <a:spcPct val="90000"/>
              </a:lnSpc>
            </a:pPr>
            <a:r>
              <a:rPr lang="en-US" altLang="zh-CN" sz="2200" dirty="0" smtClean="0"/>
              <a:t>FPGA</a:t>
            </a:r>
            <a:r>
              <a:rPr lang="zh-CN" altLang="en-US" sz="2200" dirty="0" smtClean="0"/>
              <a:t>的发明者，最大的</a:t>
            </a:r>
            <a:r>
              <a:rPr lang="en-US" altLang="zh-CN" sz="2200" dirty="0" smtClean="0"/>
              <a:t>PLD</a:t>
            </a:r>
            <a:r>
              <a:rPr lang="zh-CN" altLang="en-US" sz="2200" dirty="0" smtClean="0"/>
              <a:t>供应商之一</a:t>
            </a:r>
          </a:p>
          <a:p>
            <a:pPr eaLnBrk="1" hangingPunct="1">
              <a:lnSpc>
                <a:spcPct val="90000"/>
              </a:lnSpc>
            </a:pPr>
            <a:r>
              <a:rPr lang="en-US" altLang="zh-CN" sz="3400" dirty="0" smtClean="0">
                <a:hlinkClick r:id="rId4"/>
              </a:rPr>
              <a:t>www.latticesemi.com</a:t>
            </a:r>
            <a:endParaRPr lang="en-US" altLang="zh-CN" sz="3400" dirty="0" smtClean="0"/>
          </a:p>
          <a:p>
            <a:pPr lvl="1" eaLnBrk="1" hangingPunct="1">
              <a:lnSpc>
                <a:spcPct val="90000"/>
              </a:lnSpc>
            </a:pPr>
            <a:r>
              <a:rPr lang="en-US" altLang="zh-CN" sz="2200" dirty="0" smtClean="0"/>
              <a:t>ISP</a:t>
            </a:r>
            <a:r>
              <a:rPr lang="zh-CN" altLang="en-US" sz="2200" dirty="0" smtClean="0"/>
              <a:t>技术的发明者</a:t>
            </a:r>
          </a:p>
          <a:p>
            <a:pPr eaLnBrk="1" hangingPunct="1">
              <a:lnSpc>
                <a:spcPct val="90000"/>
              </a:lnSpc>
            </a:pPr>
            <a:r>
              <a:rPr lang="en-US" altLang="zh-CN" sz="3400" dirty="0" smtClean="0">
                <a:hlinkClick r:id="rId5"/>
              </a:rPr>
              <a:t>www.actel.com</a:t>
            </a:r>
            <a:endParaRPr lang="en-US" altLang="zh-CN" sz="3400" dirty="0" smtClean="0"/>
          </a:p>
          <a:p>
            <a:pPr lvl="1" eaLnBrk="1" hangingPunct="1">
              <a:lnSpc>
                <a:spcPct val="90000"/>
              </a:lnSpc>
            </a:pPr>
            <a:r>
              <a:rPr lang="zh-CN" altLang="en-US" sz="2200" dirty="0" smtClean="0"/>
              <a:t>提供军品及宇航级产品</a:t>
            </a:r>
          </a:p>
          <a:p>
            <a:pPr eaLnBrk="1" hangingPunct="1">
              <a:lnSpc>
                <a:spcPct val="90000"/>
              </a:lnSpc>
            </a:pPr>
            <a:endParaRPr lang="en-US" altLang="zh-CN" sz="3400" dirty="0" smtClean="0"/>
          </a:p>
        </p:txBody>
      </p:sp>
      <p:sp>
        <p:nvSpPr>
          <p:cNvPr id="8" name="日期占位符 3"/>
          <p:cNvSpPr>
            <a:spLocks noGrp="1"/>
          </p:cNvSpPr>
          <p:nvPr>
            <p:ph type="dt" sz="half" idx="10"/>
          </p:nvPr>
        </p:nvSpPr>
        <p:spPr/>
        <p:txBody>
          <a:bodyPr/>
          <a:lstStyle/>
          <a:p>
            <a:pPr>
              <a:defRPr/>
            </a:pPr>
            <a:fld id="{F1C6508E-A2A9-4CA4-B14A-6AD583FFF516}" type="datetime1">
              <a:rPr lang="zh-CN" altLang="en-US"/>
              <a:pPr>
                <a:defRPr/>
              </a:pPr>
              <a:t>2017/4/7</a:t>
            </a:fld>
            <a:endParaRPr lang="en-US" altLang="zh-CN"/>
          </a:p>
        </p:txBody>
      </p:sp>
      <p:sp>
        <p:nvSpPr>
          <p:cNvPr id="10" name="灯片编号占位符 5"/>
          <p:cNvSpPr>
            <a:spLocks noGrp="1"/>
          </p:cNvSpPr>
          <p:nvPr>
            <p:ph type="sldNum" sz="quarter" idx="12"/>
          </p:nvPr>
        </p:nvSpPr>
        <p:spPr/>
        <p:txBody>
          <a:bodyPr/>
          <a:lstStyle/>
          <a:p>
            <a:pPr>
              <a:defRPr/>
            </a:pPr>
            <a:fld id="{53DE319B-8F7F-4706-ADED-032D1C7C8E7D}" type="slidenum">
              <a:rPr lang="en-US" altLang="zh-CN"/>
              <a:pPr>
                <a:defRPr/>
              </a:pPr>
              <a:t>12</a:t>
            </a:fld>
            <a:endParaRPr lang="en-US" altLang="zh-CN"/>
          </a:p>
        </p:txBody>
      </p:sp>
      <p:pic>
        <p:nvPicPr>
          <p:cNvPr id="32774" name="Picture 4" descr="alter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905000"/>
            <a:ext cx="13716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5" descr="xilinx_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895600"/>
            <a:ext cx="1600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6" descr="lattic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191000"/>
            <a:ext cx="114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7" descr="actel_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257800"/>
            <a:ext cx="1600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1236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2800" b="1" dirty="0"/>
              <a:t>六</a:t>
            </a:r>
            <a:r>
              <a:rPr lang="zh-CN" altLang="en-US" sz="2800" b="1" dirty="0" smtClean="0"/>
              <a:t>、现有</a:t>
            </a:r>
            <a:r>
              <a:rPr lang="en-US" altLang="zh-CN" sz="2800" b="1" dirty="0" smtClean="0"/>
              <a:t>BASYS3</a:t>
            </a:r>
            <a:r>
              <a:rPr lang="zh-CN" altLang="en-US" sz="2800" b="1" dirty="0" smtClean="0"/>
              <a:t>实验板</a:t>
            </a:r>
            <a:r>
              <a:rPr lang="en-US" altLang="zh-CN" sz="2800" b="1" dirty="0"/>
              <a:t/>
            </a:r>
            <a:br>
              <a:rPr lang="en-US" altLang="zh-CN" sz="2800" b="1" dirty="0"/>
            </a:br>
            <a:r>
              <a:rPr lang="en-US" altLang="zh-CN" sz="2800" b="1" dirty="0" smtClean="0"/>
              <a:t>     </a:t>
            </a:r>
            <a:r>
              <a:rPr lang="en-US" altLang="zh-CN" sz="2700" dirty="0" smtClean="0"/>
              <a:t>Basys3</a:t>
            </a:r>
            <a:r>
              <a:rPr lang="zh-CN" altLang="en-US" sz="2700" dirty="0" smtClean="0"/>
              <a:t>实验板的设计与</a:t>
            </a:r>
            <a:r>
              <a:rPr lang="en-US" altLang="zh-CN" sz="2700" dirty="0" err="1" smtClean="0"/>
              <a:t>Vivado</a:t>
            </a:r>
            <a:r>
              <a:rPr lang="zh-CN" altLang="en-US" sz="2700" dirty="0" smtClean="0"/>
              <a:t>相</a:t>
            </a:r>
            <a:r>
              <a:rPr lang="zh-CN" altLang="en-US" sz="2700" dirty="0"/>
              <a:t>配套</a:t>
            </a:r>
            <a:r>
              <a:rPr lang="zh-CN" altLang="en-US" sz="2700" dirty="0" smtClean="0"/>
              <a:t>。可以在</a:t>
            </a:r>
            <a:r>
              <a:rPr lang="en-US" altLang="zh-CN" sz="2700" dirty="0" err="1" smtClean="0"/>
              <a:t>Vivado</a:t>
            </a:r>
            <a:r>
              <a:rPr lang="zh-CN" altLang="en-US" sz="2700" dirty="0" smtClean="0"/>
              <a:t>中通过</a:t>
            </a:r>
            <a:r>
              <a:rPr lang="en-US" altLang="zh-CN" sz="2700" dirty="0" smtClean="0"/>
              <a:t>HDL</a:t>
            </a:r>
            <a:r>
              <a:rPr lang="zh-CN" altLang="en-US" sz="2700" dirty="0" smtClean="0"/>
              <a:t>（硬件描述语言）的</a:t>
            </a:r>
            <a:r>
              <a:rPr lang="zh-CN" altLang="en-US" sz="2700" dirty="0"/>
              <a:t>方式设计电路，模拟、合成电路和创建规划文件。</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5112568" cy="3215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3568" y="4941168"/>
            <a:ext cx="7920880" cy="1754326"/>
          </a:xfrm>
          <a:prstGeom prst="rect">
            <a:avLst/>
          </a:prstGeom>
          <a:noFill/>
        </p:spPr>
        <p:txBody>
          <a:bodyPr wrap="square" rtlCol="0">
            <a:spAutoFit/>
          </a:bodyPr>
          <a:lstStyle/>
          <a:p>
            <a:r>
              <a:rPr lang="zh-CN" altLang="en-US" dirty="0"/>
              <a:t>  </a:t>
            </a:r>
            <a:r>
              <a:rPr lang="en-US" altLang="zh-CN" dirty="0" smtClean="0"/>
              <a:t>Basys3</a:t>
            </a:r>
            <a:r>
              <a:rPr lang="zh-CN" altLang="en-US" dirty="0" smtClean="0"/>
              <a:t>实验板是</a:t>
            </a:r>
            <a:r>
              <a:rPr lang="zh-CN" altLang="en-US" dirty="0"/>
              <a:t>围绕着一个</a:t>
            </a:r>
            <a:r>
              <a:rPr lang="en-US" altLang="zh-CN" dirty="0"/>
              <a:t>Xilinx </a:t>
            </a:r>
            <a:r>
              <a:rPr lang="en-US" altLang="zh-CN" dirty="0" err="1"/>
              <a:t>Artix</a:t>
            </a:r>
            <a:r>
              <a:rPr lang="en-US" altLang="zh-CN" dirty="0"/>
              <a:t>®-7 FPGA</a:t>
            </a:r>
            <a:r>
              <a:rPr lang="zh-CN" altLang="en-US" dirty="0"/>
              <a:t>芯片 </a:t>
            </a:r>
            <a:r>
              <a:rPr lang="en-US" altLang="zh-CN" dirty="0"/>
              <a:t>XC7A35T-1CPG236C </a:t>
            </a:r>
            <a:r>
              <a:rPr lang="zh-CN" altLang="en-US" dirty="0"/>
              <a:t>搭建的</a:t>
            </a:r>
            <a:r>
              <a:rPr lang="zh-CN" altLang="en-US" dirty="0" smtClean="0"/>
              <a:t>，</a:t>
            </a:r>
            <a:r>
              <a:rPr lang="zh-CN" altLang="en-US" dirty="0"/>
              <a:t> </a:t>
            </a:r>
            <a:r>
              <a:rPr lang="zh-CN" altLang="en-US" dirty="0" smtClean="0"/>
              <a:t>提供</a:t>
            </a:r>
            <a:r>
              <a:rPr lang="zh-CN" altLang="en-US" dirty="0"/>
              <a:t>完整的硬件存取</a:t>
            </a:r>
            <a:r>
              <a:rPr lang="zh-CN" altLang="en-US" dirty="0" smtClean="0"/>
              <a:t>电路。</a:t>
            </a:r>
            <a:r>
              <a:rPr lang="zh-CN" altLang="en-US" dirty="0"/>
              <a:t>四个标准扩展连接器配合用户设计的电路板，或</a:t>
            </a:r>
            <a:r>
              <a:rPr lang="en-US" altLang="zh-CN" dirty="0" err="1"/>
              <a:t>Pmods</a:t>
            </a:r>
            <a:r>
              <a:rPr lang="zh-CN" altLang="en-US" dirty="0"/>
              <a:t>（</a:t>
            </a:r>
            <a:r>
              <a:rPr lang="en-US" altLang="zh-CN" dirty="0" err="1"/>
              <a:t>Digilent</a:t>
            </a:r>
            <a:r>
              <a:rPr lang="zh-CN" altLang="en-US" dirty="0"/>
              <a:t>设计的</a:t>
            </a:r>
            <a:r>
              <a:rPr lang="en-US" altLang="zh-CN" dirty="0"/>
              <a:t>A / D</a:t>
            </a:r>
            <a:r>
              <a:rPr lang="zh-CN" altLang="en-US" dirty="0"/>
              <a:t>和</a:t>
            </a:r>
            <a:r>
              <a:rPr lang="en-US" altLang="zh-CN" dirty="0"/>
              <a:t>D / A</a:t>
            </a:r>
            <a:r>
              <a:rPr lang="zh-CN" altLang="en-US" dirty="0"/>
              <a:t>转换，电机驱动器，传感器输入等）其他功能</a:t>
            </a:r>
            <a:r>
              <a:rPr lang="zh-CN" altLang="en-US" dirty="0" smtClean="0"/>
              <a:t>。附带</a:t>
            </a:r>
            <a:r>
              <a:rPr lang="zh-CN" altLang="en-US" dirty="0"/>
              <a:t>的</a:t>
            </a:r>
            <a:r>
              <a:rPr lang="en-US" altLang="zh-CN" dirty="0"/>
              <a:t>USB</a:t>
            </a:r>
            <a:r>
              <a:rPr lang="zh-CN" altLang="en-US" dirty="0"/>
              <a:t>电缆，提供电源和编程接口，因此不需要额外配置电源或其他编程</a:t>
            </a:r>
            <a:r>
              <a:rPr lang="zh-CN" altLang="en-US" dirty="0" smtClean="0"/>
              <a:t>电缆</a:t>
            </a:r>
            <a:r>
              <a:rPr lang="zh-CN" altLang="en-US" dirty="0"/>
              <a:t>。</a:t>
            </a:r>
            <a:r>
              <a:rPr lang="zh-CN" altLang="en-US" dirty="0" smtClean="0"/>
              <a:t>它</a:t>
            </a:r>
            <a:r>
              <a:rPr lang="zh-CN" altLang="en-US" dirty="0"/>
              <a:t>提供了完整、随时可以使用的硬件平台</a:t>
            </a:r>
            <a:r>
              <a:rPr lang="zh-CN" altLang="en-US" dirty="0" smtClean="0"/>
              <a:t>，适合于</a:t>
            </a:r>
            <a:r>
              <a:rPr lang="zh-CN" altLang="en-US" dirty="0"/>
              <a:t>从基本逻辑器件到复杂控制器件的各种主机电路。</a:t>
            </a:r>
          </a:p>
        </p:txBody>
      </p:sp>
    </p:spTree>
    <p:extLst>
      <p:ext uri="{BB962C8B-B14F-4D97-AF65-F5344CB8AC3E}">
        <p14:creationId xmlns:p14="http://schemas.microsoft.com/office/powerpoint/2010/main" val="1183795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a:t>七</a:t>
            </a:r>
            <a:r>
              <a:rPr lang="zh-CN" altLang="en-US" sz="3200" b="1" dirty="0" smtClean="0"/>
              <a:t>、</a:t>
            </a:r>
            <a:r>
              <a:rPr lang="en-US" altLang="zh-CN" sz="3200" b="1" dirty="0" err="1" smtClean="0"/>
              <a:t>Vivado</a:t>
            </a:r>
            <a:r>
              <a:rPr lang="zh-CN" altLang="en-US" sz="3200" b="1" dirty="0" smtClean="0"/>
              <a:t>的使用方法</a:t>
            </a:r>
            <a:endParaRPr lang="zh-CN" altLang="en-US" sz="3200" dirty="0"/>
          </a:p>
        </p:txBody>
      </p:sp>
      <p:sp>
        <p:nvSpPr>
          <p:cNvPr id="3" name="内容占位符 2"/>
          <p:cNvSpPr>
            <a:spLocks noGrp="1"/>
          </p:cNvSpPr>
          <p:nvPr>
            <p:ph idx="1"/>
          </p:nvPr>
        </p:nvSpPr>
        <p:spPr/>
        <p:txBody>
          <a:bodyPr/>
          <a:lstStyle/>
          <a:p>
            <a:r>
              <a:rPr lang="en-US" altLang="zh-CN" dirty="0" err="1" smtClean="0"/>
              <a:t>Vivado</a:t>
            </a:r>
            <a:r>
              <a:rPr lang="zh-CN" altLang="en-US" dirty="0" smtClean="0"/>
              <a:t>是</a:t>
            </a:r>
            <a:r>
              <a:rPr lang="en-US" altLang="zh-CN" dirty="0"/>
              <a:t>Xilinx</a:t>
            </a:r>
            <a:r>
              <a:rPr lang="zh-CN" altLang="en-US" dirty="0" smtClean="0"/>
              <a:t>公司</a:t>
            </a:r>
            <a:r>
              <a:rPr lang="en-US" altLang="zh-CN" dirty="0" smtClean="0"/>
              <a:t>2012</a:t>
            </a:r>
            <a:r>
              <a:rPr lang="zh-CN" altLang="en-US" dirty="0" smtClean="0"/>
              <a:t>年发布的集成硬件</a:t>
            </a:r>
            <a:r>
              <a:rPr lang="zh-CN" altLang="en-US" dirty="0"/>
              <a:t>设计</a:t>
            </a:r>
            <a:r>
              <a:rPr lang="zh-CN" altLang="en-US" dirty="0" smtClean="0"/>
              <a:t>工具。</a:t>
            </a:r>
            <a:endParaRPr lang="zh-CN" altLang="en-US" dirty="0"/>
          </a:p>
          <a:p>
            <a:r>
              <a:rPr lang="zh-CN" altLang="en-US" dirty="0" smtClean="0"/>
              <a:t>具有图形化界面，</a:t>
            </a:r>
            <a:r>
              <a:rPr lang="zh-CN" altLang="en-US" dirty="0"/>
              <a:t>高度集成可编程逻辑电路的</a:t>
            </a:r>
            <a:r>
              <a:rPr lang="zh-CN" altLang="en-US" dirty="0" smtClean="0"/>
              <a:t>设计环境，以及通用的调试环境。</a:t>
            </a:r>
            <a:endParaRPr lang="zh-CN" altLang="en-US" dirty="0"/>
          </a:p>
        </p:txBody>
      </p:sp>
    </p:spTree>
    <p:extLst>
      <p:ext uri="{BB962C8B-B14F-4D97-AF65-F5344CB8AC3E}">
        <p14:creationId xmlns:p14="http://schemas.microsoft.com/office/powerpoint/2010/main" val="24497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8382000" cy="931863"/>
          </a:xfrm>
        </p:spPr>
        <p:txBody>
          <a:bodyPr>
            <a:normAutofit/>
          </a:bodyPr>
          <a:lstStyle/>
          <a:p>
            <a:pPr algn="l"/>
            <a:r>
              <a:rPr lang="en-US" altLang="zh-CN" sz="3200" dirty="0" smtClean="0">
                <a:latin typeface="Times New Roman" pitchFamily="18" charset="0"/>
                <a:ea typeface="宋体" pitchFamily="2" charset="-122"/>
              </a:rPr>
              <a:t>1</a:t>
            </a:r>
            <a:r>
              <a:rPr lang="zh-CN" altLang="en-US" sz="3200" dirty="0" smtClean="0">
                <a:latin typeface="Times New Roman" pitchFamily="18" charset="0"/>
                <a:ea typeface="宋体" pitchFamily="2" charset="-122"/>
              </a:rPr>
              <a:t>、</a:t>
            </a:r>
            <a:r>
              <a:rPr lang="en-US" altLang="zh-CN" sz="3200" dirty="0" err="1" smtClean="0">
                <a:latin typeface="Times New Roman" pitchFamily="18" charset="0"/>
                <a:ea typeface="宋体" pitchFamily="2" charset="-122"/>
              </a:rPr>
              <a:t>Vivado</a:t>
            </a:r>
            <a:r>
              <a:rPr lang="en-US" altLang="zh-CN" sz="3200" dirty="0" smtClean="0">
                <a:latin typeface="Times New Roman" pitchFamily="18" charset="0"/>
                <a:ea typeface="宋体" pitchFamily="2" charset="-122"/>
              </a:rPr>
              <a:t> 2015.3</a:t>
            </a:r>
            <a:r>
              <a:rPr lang="zh-CN" altLang="en-US" sz="3200" dirty="0" smtClean="0">
                <a:latin typeface="Times New Roman" pitchFamily="18" charset="0"/>
                <a:ea typeface="宋体" pitchFamily="2" charset="-122"/>
              </a:rPr>
              <a:t>主界面</a:t>
            </a:r>
          </a:p>
        </p:txBody>
      </p:sp>
      <p:sp>
        <p:nvSpPr>
          <p:cNvPr id="4099" name="Rectangle 3"/>
          <p:cNvSpPr>
            <a:spLocks noGrp="1" noChangeArrowheads="1"/>
          </p:cNvSpPr>
          <p:nvPr>
            <p:ph idx="1"/>
          </p:nvPr>
        </p:nvSpPr>
        <p:spPr/>
        <p:txBody>
          <a:bodyPr/>
          <a:lstStyle/>
          <a:p>
            <a:endParaRPr lang="zh-CN" altLang="en-US" dirty="0" smtClean="0">
              <a:ea typeface="宋体" pitchFamily="2"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7" y="1124744"/>
            <a:ext cx="8832981"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10691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Rectangle 16"/>
          <p:cNvSpPr>
            <a:spLocks noGrp="1" noChangeArrowheads="1"/>
          </p:cNvSpPr>
          <p:nvPr>
            <p:ph type="title"/>
          </p:nvPr>
        </p:nvSpPr>
        <p:spPr/>
        <p:txBody>
          <a:bodyPr/>
          <a:lstStyle/>
          <a:p>
            <a:pPr algn="l"/>
            <a:r>
              <a:rPr lang="en-US" dirty="0" smtClean="0"/>
              <a:t>2</a:t>
            </a:r>
            <a:r>
              <a:rPr lang="zh-CN" altLang="en-US" dirty="0" smtClean="0"/>
              <a:t>、</a:t>
            </a:r>
            <a:r>
              <a:rPr lang="en-US" dirty="0" smtClean="0"/>
              <a:t>Xilinx Design Flow</a:t>
            </a:r>
          </a:p>
        </p:txBody>
      </p:sp>
      <p:sp>
        <p:nvSpPr>
          <p:cNvPr id="31" name="Slide Number Placeholder 3"/>
          <p:cNvSpPr>
            <a:spLocks noGrp="1"/>
          </p:cNvSpPr>
          <p:nvPr>
            <p:ph type="sldNum" sz="quarter" idx="12"/>
          </p:nvPr>
        </p:nvSpPr>
        <p:spPr/>
        <p:txBody>
          <a:bodyPr/>
          <a:lstStyle/>
          <a:p>
            <a:pPr>
              <a:defRPr/>
            </a:pPr>
            <a:r>
              <a:rPr lang="en-US"/>
              <a:t>Tool Flow   </a:t>
            </a:r>
            <a:fld id="{DE56E54F-1A93-4C46-BBAB-9C858D3CB07F}" type="slidenum">
              <a:rPr lang="en-US"/>
              <a:pPr>
                <a:defRPr/>
              </a:pPr>
              <a:t>16</a:t>
            </a:fld>
            <a:endParaRPr lang="en-US"/>
          </a:p>
        </p:txBody>
      </p:sp>
      <p:sp>
        <p:nvSpPr>
          <p:cNvPr id="7171" name="Rectangle 2"/>
          <p:cNvSpPr>
            <a:spLocks noChangeArrowheads="1"/>
          </p:cNvSpPr>
          <p:nvPr/>
        </p:nvSpPr>
        <p:spPr bwMode="auto">
          <a:xfrm>
            <a:off x="1127125" y="1568450"/>
            <a:ext cx="7175500" cy="3886200"/>
          </a:xfrm>
          <a:prstGeom prst="rect">
            <a:avLst/>
          </a:prstGeom>
          <a:gradFill rotWithShape="1">
            <a:gsLst>
              <a:gs pos="0">
                <a:srgbClr val="FFCF89"/>
              </a:gs>
              <a:gs pos="100000">
                <a:schemeClr val="bg1"/>
              </a:gs>
            </a:gsLst>
            <a:path path="shape">
              <a:fillToRect l="50000" t="50000" r="50000" b="50000"/>
            </a:path>
          </a:gradFill>
          <a:ln w="9525">
            <a:noFill/>
            <a:miter lim="800000"/>
            <a:headEnd/>
            <a:tailEnd/>
          </a:ln>
        </p:spPr>
        <p:txBody>
          <a:bodyPr wrap="none" anchor="ctr"/>
          <a:lstStyle/>
          <a:p>
            <a:endParaRPr lang="en-US"/>
          </a:p>
        </p:txBody>
      </p:sp>
      <p:sp>
        <p:nvSpPr>
          <p:cNvPr id="99331" name="AutoShape 3"/>
          <p:cNvSpPr>
            <a:spLocks noChangeArrowheads="1"/>
          </p:cNvSpPr>
          <p:nvPr/>
        </p:nvSpPr>
        <p:spPr bwMode="auto">
          <a:xfrm rot="16200000">
            <a:off x="2062163" y="482600"/>
            <a:ext cx="558800" cy="2362200"/>
          </a:xfrm>
          <a:prstGeom prst="downArrowCallout">
            <a:avLst>
              <a:gd name="adj1" fmla="val 25000"/>
              <a:gd name="adj2" fmla="val 25000"/>
              <a:gd name="adj3" fmla="val 70455"/>
              <a:gd name="adj4" fmla="val 66667"/>
            </a:avLst>
          </a:prstGeom>
          <a:solidFill>
            <a:schemeClr val="bg1"/>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2" name="AutoShape 4"/>
          <p:cNvSpPr>
            <a:spLocks noChangeArrowheads="1"/>
          </p:cNvSpPr>
          <p:nvPr/>
        </p:nvSpPr>
        <p:spPr bwMode="auto">
          <a:xfrm rot="16200000">
            <a:off x="4535488" y="431800"/>
            <a:ext cx="685800" cy="2590800"/>
          </a:xfrm>
          <a:prstGeom prst="downArrowCallout">
            <a:avLst>
              <a:gd name="adj1" fmla="val 25000"/>
              <a:gd name="adj2" fmla="val 25000"/>
              <a:gd name="adj3" fmla="val 62963"/>
              <a:gd name="adj4" fmla="val 66667"/>
            </a:avLst>
          </a:prstGeom>
          <a:solidFill>
            <a:schemeClr val="bg1"/>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3" name="AutoShape 5"/>
          <p:cNvSpPr>
            <a:spLocks noChangeArrowheads="1"/>
          </p:cNvSpPr>
          <p:nvPr/>
        </p:nvSpPr>
        <p:spPr bwMode="auto">
          <a:xfrm>
            <a:off x="5451475" y="2374900"/>
            <a:ext cx="2438400" cy="685800"/>
          </a:xfrm>
          <a:prstGeom prst="leftArrowCallout">
            <a:avLst>
              <a:gd name="adj1" fmla="val 25000"/>
              <a:gd name="adj2" fmla="val 25000"/>
              <a:gd name="adj3" fmla="val 59259"/>
              <a:gd name="adj4" fmla="val 66667"/>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4" name="Rectangle 6"/>
          <p:cNvSpPr>
            <a:spLocks noChangeArrowheads="1"/>
          </p:cNvSpPr>
          <p:nvPr/>
        </p:nvSpPr>
        <p:spPr bwMode="auto">
          <a:xfrm>
            <a:off x="6296025" y="5605463"/>
            <a:ext cx="1600200" cy="6858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5" name="Rectangle 7"/>
          <p:cNvSpPr>
            <a:spLocks noChangeArrowheads="1"/>
          </p:cNvSpPr>
          <p:nvPr/>
        </p:nvSpPr>
        <p:spPr bwMode="auto">
          <a:xfrm>
            <a:off x="1168400" y="2070100"/>
            <a:ext cx="2057400" cy="2286000"/>
          </a:xfrm>
          <a:prstGeom prst="rect">
            <a:avLst/>
          </a:prstGeom>
          <a:solidFill>
            <a:srgbClr val="B5E7B5"/>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6" name="AutoShape 8"/>
          <p:cNvSpPr>
            <a:spLocks noChangeArrowheads="1"/>
          </p:cNvSpPr>
          <p:nvPr/>
        </p:nvSpPr>
        <p:spPr bwMode="auto">
          <a:xfrm rot="16200000">
            <a:off x="2249488" y="3556000"/>
            <a:ext cx="685800" cy="2590800"/>
          </a:xfrm>
          <a:prstGeom prst="downArrowCallout">
            <a:avLst>
              <a:gd name="adj1" fmla="val 25000"/>
              <a:gd name="adj2" fmla="val 25000"/>
              <a:gd name="adj3" fmla="val 62963"/>
              <a:gd name="adj4" fmla="val 66667"/>
            </a:avLst>
          </a:prstGeom>
          <a:solidFill>
            <a:srgbClr val="FFFFCC"/>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78" name="AutoShape 9"/>
          <p:cNvSpPr>
            <a:spLocks noChangeArrowheads="1"/>
          </p:cNvSpPr>
          <p:nvPr/>
        </p:nvSpPr>
        <p:spPr bwMode="auto">
          <a:xfrm>
            <a:off x="1358900" y="2527300"/>
            <a:ext cx="1676400" cy="609600"/>
          </a:xfrm>
          <a:prstGeom prst="downArrowCallout">
            <a:avLst>
              <a:gd name="adj1" fmla="val 68750"/>
              <a:gd name="adj2" fmla="val 68750"/>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79" name="Text Box 10"/>
          <p:cNvSpPr txBox="1">
            <a:spLocks noChangeArrowheads="1"/>
          </p:cNvSpPr>
          <p:nvPr/>
        </p:nvSpPr>
        <p:spPr bwMode="auto">
          <a:xfrm>
            <a:off x="1687513" y="2547938"/>
            <a:ext cx="1019175" cy="366712"/>
          </a:xfrm>
          <a:prstGeom prst="rect">
            <a:avLst/>
          </a:prstGeom>
          <a:noFill/>
          <a:ln w="9525">
            <a:noFill/>
            <a:miter lim="800000"/>
            <a:headEnd/>
            <a:tailEnd/>
          </a:ln>
        </p:spPr>
        <p:txBody>
          <a:bodyPr wrap="none">
            <a:spAutoFit/>
          </a:bodyPr>
          <a:lstStyle/>
          <a:p>
            <a:pPr algn="ctr"/>
            <a:r>
              <a:rPr lang="en-US" sz="1800" b="1"/>
              <a:t>Translate</a:t>
            </a:r>
          </a:p>
        </p:txBody>
      </p:sp>
      <p:sp>
        <p:nvSpPr>
          <p:cNvPr id="7180" name="AutoShape 11"/>
          <p:cNvSpPr>
            <a:spLocks noChangeArrowheads="1"/>
          </p:cNvSpPr>
          <p:nvPr/>
        </p:nvSpPr>
        <p:spPr bwMode="auto">
          <a:xfrm>
            <a:off x="1358900" y="3136900"/>
            <a:ext cx="1676400" cy="609600"/>
          </a:xfrm>
          <a:prstGeom prst="downArrowCallout">
            <a:avLst>
              <a:gd name="adj1" fmla="val 68750"/>
              <a:gd name="adj2" fmla="val 68750"/>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81" name="Text Box 12"/>
          <p:cNvSpPr txBox="1">
            <a:spLocks noChangeArrowheads="1"/>
          </p:cNvSpPr>
          <p:nvPr/>
        </p:nvSpPr>
        <p:spPr bwMode="auto">
          <a:xfrm>
            <a:off x="1917700" y="3157538"/>
            <a:ext cx="558800" cy="366712"/>
          </a:xfrm>
          <a:prstGeom prst="rect">
            <a:avLst/>
          </a:prstGeom>
          <a:noFill/>
          <a:ln w="9525">
            <a:noFill/>
            <a:miter lim="800000"/>
            <a:headEnd/>
            <a:tailEnd/>
          </a:ln>
        </p:spPr>
        <p:txBody>
          <a:bodyPr wrap="none">
            <a:spAutoFit/>
          </a:bodyPr>
          <a:lstStyle/>
          <a:p>
            <a:pPr algn="ctr"/>
            <a:r>
              <a:rPr lang="en-US" sz="1800" b="1"/>
              <a:t>Map</a:t>
            </a:r>
          </a:p>
        </p:txBody>
      </p:sp>
      <p:sp>
        <p:nvSpPr>
          <p:cNvPr id="7182" name="AutoShape 13"/>
          <p:cNvSpPr>
            <a:spLocks noChangeArrowheads="1"/>
          </p:cNvSpPr>
          <p:nvPr/>
        </p:nvSpPr>
        <p:spPr bwMode="auto">
          <a:xfrm>
            <a:off x="1358900" y="3746500"/>
            <a:ext cx="1676400" cy="762000"/>
          </a:xfrm>
          <a:prstGeom prst="downArrowCallout">
            <a:avLst>
              <a:gd name="adj1" fmla="val 55000"/>
              <a:gd name="adj2" fmla="val 55000"/>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83" name="Text Box 14"/>
          <p:cNvSpPr txBox="1">
            <a:spLocks noChangeArrowheads="1"/>
          </p:cNvSpPr>
          <p:nvPr/>
        </p:nvSpPr>
        <p:spPr bwMode="auto">
          <a:xfrm>
            <a:off x="1473200" y="3767138"/>
            <a:ext cx="1446213" cy="366712"/>
          </a:xfrm>
          <a:prstGeom prst="rect">
            <a:avLst/>
          </a:prstGeom>
          <a:noFill/>
          <a:ln w="9525">
            <a:noFill/>
            <a:miter lim="800000"/>
            <a:headEnd/>
            <a:tailEnd/>
          </a:ln>
        </p:spPr>
        <p:txBody>
          <a:bodyPr wrap="none">
            <a:spAutoFit/>
          </a:bodyPr>
          <a:lstStyle/>
          <a:p>
            <a:pPr algn="ctr"/>
            <a:r>
              <a:rPr lang="en-US" sz="1800" b="1"/>
              <a:t>Place &amp; Route</a:t>
            </a:r>
          </a:p>
        </p:txBody>
      </p:sp>
      <p:sp>
        <p:nvSpPr>
          <p:cNvPr id="99343" name="AutoShape 15"/>
          <p:cNvSpPr>
            <a:spLocks noChangeArrowheads="1"/>
          </p:cNvSpPr>
          <p:nvPr/>
        </p:nvSpPr>
        <p:spPr bwMode="auto">
          <a:xfrm>
            <a:off x="2973388" y="2374900"/>
            <a:ext cx="2438400" cy="685800"/>
          </a:xfrm>
          <a:prstGeom prst="leftArrowCallout">
            <a:avLst>
              <a:gd name="adj1" fmla="val 25000"/>
              <a:gd name="adj2" fmla="val 25000"/>
              <a:gd name="adj3" fmla="val 59259"/>
              <a:gd name="adj4" fmla="val 66667"/>
            </a:avLst>
          </a:prstGeom>
          <a:solidFill>
            <a:srgbClr val="D9E2F5"/>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86" name="Text Box 17"/>
          <p:cNvSpPr txBox="1">
            <a:spLocks noChangeArrowheads="1"/>
          </p:cNvSpPr>
          <p:nvPr/>
        </p:nvSpPr>
        <p:spPr bwMode="auto">
          <a:xfrm>
            <a:off x="1206500" y="1476375"/>
            <a:ext cx="1465263" cy="366713"/>
          </a:xfrm>
          <a:prstGeom prst="rect">
            <a:avLst/>
          </a:prstGeom>
          <a:noFill/>
          <a:ln w="9525">
            <a:noFill/>
            <a:miter lim="800000"/>
            <a:headEnd/>
            <a:tailEnd/>
          </a:ln>
        </p:spPr>
        <p:txBody>
          <a:bodyPr>
            <a:spAutoFit/>
          </a:bodyPr>
          <a:lstStyle/>
          <a:p>
            <a:pPr algn="ctr"/>
            <a:r>
              <a:rPr lang="en-US" sz="1800" b="1"/>
              <a:t>Plan &amp; Budget</a:t>
            </a:r>
          </a:p>
        </p:txBody>
      </p:sp>
      <p:sp>
        <p:nvSpPr>
          <p:cNvPr id="99346" name="AutoShape 18"/>
          <p:cNvSpPr>
            <a:spLocks noChangeArrowheads="1"/>
          </p:cNvSpPr>
          <p:nvPr/>
        </p:nvSpPr>
        <p:spPr bwMode="auto">
          <a:xfrm>
            <a:off x="6213475" y="1384300"/>
            <a:ext cx="1676400" cy="990600"/>
          </a:xfrm>
          <a:prstGeom prst="downArrowCallout">
            <a:avLst>
              <a:gd name="adj1" fmla="val 42308"/>
              <a:gd name="adj2" fmla="val 42308"/>
              <a:gd name="adj3" fmla="val 16667"/>
              <a:gd name="adj4" fmla="val 66667"/>
            </a:avLst>
          </a:prstGeom>
          <a:solidFill>
            <a:srgbClr val="D9E2F5"/>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88" name="Text Box 19"/>
          <p:cNvSpPr txBox="1">
            <a:spLocks noChangeArrowheads="1"/>
          </p:cNvSpPr>
          <p:nvPr/>
        </p:nvSpPr>
        <p:spPr bwMode="auto">
          <a:xfrm>
            <a:off x="6478588" y="1404938"/>
            <a:ext cx="1143000" cy="641350"/>
          </a:xfrm>
          <a:prstGeom prst="rect">
            <a:avLst/>
          </a:prstGeom>
          <a:noFill/>
          <a:ln w="9525">
            <a:noFill/>
            <a:miter lim="800000"/>
            <a:headEnd/>
            <a:tailEnd/>
          </a:ln>
        </p:spPr>
        <p:txBody>
          <a:bodyPr wrap="none">
            <a:spAutoFit/>
          </a:bodyPr>
          <a:lstStyle/>
          <a:p>
            <a:pPr algn="ctr"/>
            <a:r>
              <a:rPr lang="en-US" sz="1800" b="1"/>
              <a:t>HDL RTL</a:t>
            </a:r>
          </a:p>
          <a:p>
            <a:pPr algn="ctr"/>
            <a:r>
              <a:rPr lang="en-US" sz="1800" b="1"/>
              <a:t>Simulation</a:t>
            </a:r>
          </a:p>
        </p:txBody>
      </p:sp>
      <p:sp>
        <p:nvSpPr>
          <p:cNvPr id="7189" name="Text Box 20"/>
          <p:cNvSpPr txBox="1">
            <a:spLocks noChangeArrowheads="1"/>
          </p:cNvSpPr>
          <p:nvPr/>
        </p:nvSpPr>
        <p:spPr bwMode="auto">
          <a:xfrm>
            <a:off x="6292850" y="2395538"/>
            <a:ext cx="1571625" cy="641350"/>
          </a:xfrm>
          <a:prstGeom prst="rect">
            <a:avLst/>
          </a:prstGeom>
          <a:noFill/>
          <a:ln w="9525">
            <a:noFill/>
            <a:miter lim="800000"/>
            <a:headEnd/>
            <a:tailEnd/>
          </a:ln>
        </p:spPr>
        <p:txBody>
          <a:bodyPr wrap="none">
            <a:spAutoFit/>
          </a:bodyPr>
          <a:lstStyle/>
          <a:p>
            <a:pPr algn="ctr"/>
            <a:r>
              <a:rPr lang="en-US" sz="1800" b="1"/>
              <a:t>Synthesize</a:t>
            </a:r>
          </a:p>
          <a:p>
            <a:pPr algn="ctr"/>
            <a:r>
              <a:rPr lang="en-US" sz="1800" b="1"/>
              <a:t>to create netlist</a:t>
            </a:r>
          </a:p>
        </p:txBody>
      </p:sp>
      <p:sp>
        <p:nvSpPr>
          <p:cNvPr id="7190" name="Text Box 21"/>
          <p:cNvSpPr txBox="1">
            <a:spLocks noChangeArrowheads="1"/>
          </p:cNvSpPr>
          <p:nvPr/>
        </p:nvSpPr>
        <p:spPr bwMode="auto">
          <a:xfrm>
            <a:off x="4040188" y="2395538"/>
            <a:ext cx="1143000" cy="641350"/>
          </a:xfrm>
          <a:prstGeom prst="rect">
            <a:avLst/>
          </a:prstGeom>
          <a:noFill/>
          <a:ln w="9525">
            <a:noFill/>
            <a:miter lim="800000"/>
            <a:headEnd/>
            <a:tailEnd/>
          </a:ln>
        </p:spPr>
        <p:txBody>
          <a:bodyPr wrap="none">
            <a:spAutoFit/>
          </a:bodyPr>
          <a:lstStyle/>
          <a:p>
            <a:pPr algn="ctr"/>
            <a:r>
              <a:rPr lang="en-US" sz="1800" b="1"/>
              <a:t>Functional</a:t>
            </a:r>
          </a:p>
          <a:p>
            <a:pPr algn="ctr"/>
            <a:r>
              <a:rPr lang="en-US" sz="1800" b="1"/>
              <a:t>Simulation</a:t>
            </a:r>
          </a:p>
        </p:txBody>
      </p:sp>
      <p:sp>
        <p:nvSpPr>
          <p:cNvPr id="7191" name="Text Box 23"/>
          <p:cNvSpPr txBox="1">
            <a:spLocks noChangeArrowheads="1"/>
          </p:cNvSpPr>
          <p:nvPr/>
        </p:nvSpPr>
        <p:spPr bwMode="auto">
          <a:xfrm>
            <a:off x="1450975" y="4533900"/>
            <a:ext cx="1433513" cy="641350"/>
          </a:xfrm>
          <a:prstGeom prst="rect">
            <a:avLst/>
          </a:prstGeom>
          <a:noFill/>
          <a:ln w="9525">
            <a:noFill/>
            <a:miter lim="800000"/>
            <a:headEnd/>
            <a:tailEnd/>
          </a:ln>
        </p:spPr>
        <p:txBody>
          <a:bodyPr wrap="none">
            <a:spAutoFit/>
          </a:bodyPr>
          <a:lstStyle/>
          <a:p>
            <a:pPr algn="ctr"/>
            <a:r>
              <a:rPr lang="en-US" sz="1800" b="1"/>
              <a:t>Attain Timing </a:t>
            </a:r>
          </a:p>
          <a:p>
            <a:pPr algn="ctr"/>
            <a:r>
              <a:rPr lang="en-US" sz="1800" b="1"/>
              <a:t>Closure</a:t>
            </a:r>
          </a:p>
        </p:txBody>
      </p:sp>
      <p:sp>
        <p:nvSpPr>
          <p:cNvPr id="99352" name="AutoShape 24"/>
          <p:cNvSpPr>
            <a:spLocks noChangeArrowheads="1"/>
          </p:cNvSpPr>
          <p:nvPr/>
        </p:nvSpPr>
        <p:spPr bwMode="auto">
          <a:xfrm rot="10800000">
            <a:off x="3887788" y="4508500"/>
            <a:ext cx="2438400" cy="685800"/>
          </a:xfrm>
          <a:prstGeom prst="leftArrowCallout">
            <a:avLst>
              <a:gd name="adj1" fmla="val 25000"/>
              <a:gd name="adj2" fmla="val 25000"/>
              <a:gd name="adj3" fmla="val 59259"/>
              <a:gd name="adj4" fmla="val 66667"/>
            </a:avLst>
          </a:prstGeom>
          <a:solidFill>
            <a:srgbClr val="D9E2F5"/>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93" name="Text Box 25"/>
          <p:cNvSpPr txBox="1">
            <a:spLocks noChangeArrowheads="1"/>
          </p:cNvSpPr>
          <p:nvPr/>
        </p:nvSpPr>
        <p:spPr bwMode="auto">
          <a:xfrm>
            <a:off x="4121150" y="4529138"/>
            <a:ext cx="1143000" cy="641350"/>
          </a:xfrm>
          <a:prstGeom prst="rect">
            <a:avLst/>
          </a:prstGeom>
          <a:noFill/>
          <a:ln w="9525">
            <a:noFill/>
            <a:miter lim="800000"/>
            <a:headEnd/>
            <a:tailEnd/>
          </a:ln>
        </p:spPr>
        <p:txBody>
          <a:bodyPr wrap="none">
            <a:spAutoFit/>
          </a:bodyPr>
          <a:lstStyle/>
          <a:p>
            <a:pPr algn="ctr"/>
            <a:r>
              <a:rPr lang="en-US" sz="1800" b="1"/>
              <a:t>Timing</a:t>
            </a:r>
          </a:p>
          <a:p>
            <a:pPr algn="ctr"/>
            <a:r>
              <a:rPr lang="en-US" sz="1800" b="1"/>
              <a:t>Simulation</a:t>
            </a:r>
          </a:p>
        </p:txBody>
      </p:sp>
      <p:sp>
        <p:nvSpPr>
          <p:cNvPr id="7194" name="AutoShape 28"/>
          <p:cNvSpPr>
            <a:spLocks noChangeArrowheads="1"/>
          </p:cNvSpPr>
          <p:nvPr/>
        </p:nvSpPr>
        <p:spPr bwMode="auto">
          <a:xfrm>
            <a:off x="6281738" y="4529138"/>
            <a:ext cx="1614487" cy="1065212"/>
          </a:xfrm>
          <a:prstGeom prst="downArrowCallout">
            <a:avLst>
              <a:gd name="adj1" fmla="val 37891"/>
              <a:gd name="adj2" fmla="val 37891"/>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95" name="Text Box 26"/>
          <p:cNvSpPr txBox="1">
            <a:spLocks noChangeArrowheads="1"/>
          </p:cNvSpPr>
          <p:nvPr/>
        </p:nvSpPr>
        <p:spPr bwMode="auto">
          <a:xfrm>
            <a:off x="1604963" y="2036763"/>
            <a:ext cx="1225550" cy="396875"/>
          </a:xfrm>
          <a:prstGeom prst="rect">
            <a:avLst/>
          </a:prstGeom>
          <a:noFill/>
          <a:ln w="9525">
            <a:noFill/>
            <a:miter lim="800000"/>
            <a:headEnd/>
            <a:tailEnd/>
          </a:ln>
        </p:spPr>
        <p:txBody>
          <a:bodyPr wrap="none">
            <a:spAutoFit/>
          </a:bodyPr>
          <a:lstStyle/>
          <a:p>
            <a:r>
              <a:rPr lang="en-US" b="1"/>
              <a:t>Implement</a:t>
            </a:r>
          </a:p>
        </p:txBody>
      </p:sp>
      <p:sp>
        <p:nvSpPr>
          <p:cNvPr id="7196" name="Text Box 27"/>
          <p:cNvSpPr txBox="1">
            <a:spLocks noChangeArrowheads="1"/>
          </p:cNvSpPr>
          <p:nvPr/>
        </p:nvSpPr>
        <p:spPr bwMode="auto">
          <a:xfrm>
            <a:off x="3773488" y="1404938"/>
            <a:ext cx="1341437" cy="641350"/>
          </a:xfrm>
          <a:prstGeom prst="rect">
            <a:avLst/>
          </a:prstGeom>
          <a:noFill/>
          <a:ln w="9525">
            <a:noFill/>
            <a:miter lim="800000"/>
            <a:headEnd/>
            <a:tailEnd/>
          </a:ln>
        </p:spPr>
        <p:txBody>
          <a:bodyPr wrap="none">
            <a:spAutoFit/>
          </a:bodyPr>
          <a:lstStyle/>
          <a:p>
            <a:pPr algn="ctr"/>
            <a:r>
              <a:rPr lang="en-US" sz="1800" b="1"/>
              <a:t>Create Code/</a:t>
            </a:r>
          </a:p>
          <a:p>
            <a:pPr algn="ctr"/>
            <a:r>
              <a:rPr lang="en-US" sz="1800" b="1"/>
              <a:t>Schematic</a:t>
            </a:r>
          </a:p>
        </p:txBody>
      </p:sp>
      <p:sp>
        <p:nvSpPr>
          <p:cNvPr id="7197" name="Text Box 22"/>
          <p:cNvSpPr txBox="1">
            <a:spLocks noChangeArrowheads="1"/>
          </p:cNvSpPr>
          <p:nvPr/>
        </p:nvSpPr>
        <p:spPr bwMode="auto">
          <a:xfrm>
            <a:off x="6626225" y="4529138"/>
            <a:ext cx="998538" cy="641350"/>
          </a:xfrm>
          <a:prstGeom prst="rect">
            <a:avLst/>
          </a:prstGeom>
          <a:noFill/>
          <a:ln w="9525">
            <a:noFill/>
            <a:miter lim="800000"/>
            <a:headEnd/>
            <a:tailEnd/>
          </a:ln>
        </p:spPr>
        <p:txBody>
          <a:bodyPr wrap="none">
            <a:spAutoFit/>
          </a:bodyPr>
          <a:lstStyle/>
          <a:p>
            <a:pPr algn="ctr"/>
            <a:r>
              <a:rPr lang="en-US" sz="1800" b="1"/>
              <a:t>Generate</a:t>
            </a:r>
            <a:br>
              <a:rPr lang="en-US" sz="1800" b="1"/>
            </a:br>
            <a:r>
              <a:rPr lang="en-US" sz="1800" b="1"/>
              <a:t>BIT File</a:t>
            </a:r>
          </a:p>
        </p:txBody>
      </p:sp>
      <p:sp>
        <p:nvSpPr>
          <p:cNvPr id="7198" name="Text Box 29"/>
          <p:cNvSpPr txBox="1">
            <a:spLocks noChangeArrowheads="1"/>
          </p:cNvSpPr>
          <p:nvPr/>
        </p:nvSpPr>
        <p:spPr bwMode="auto">
          <a:xfrm>
            <a:off x="6562725" y="5626100"/>
            <a:ext cx="1068388" cy="641350"/>
          </a:xfrm>
          <a:prstGeom prst="rect">
            <a:avLst/>
          </a:prstGeom>
          <a:noFill/>
          <a:ln w="9525">
            <a:noFill/>
            <a:miter lim="800000"/>
            <a:headEnd/>
            <a:tailEnd/>
          </a:ln>
        </p:spPr>
        <p:txBody>
          <a:bodyPr wrap="none">
            <a:spAutoFit/>
          </a:bodyPr>
          <a:lstStyle/>
          <a:p>
            <a:pPr algn="ctr"/>
            <a:r>
              <a:rPr lang="en-US" sz="1800" b="1"/>
              <a:t>Configure</a:t>
            </a:r>
            <a:br>
              <a:rPr lang="en-US" sz="1800" b="1"/>
            </a:br>
            <a:r>
              <a:rPr lang="en-US" sz="1800" b="1"/>
              <a:t>FPGA</a:t>
            </a:r>
          </a:p>
        </p:txBody>
      </p:sp>
    </p:spTree>
    <p:extLst>
      <p:ext uri="{BB962C8B-B14F-4D97-AF65-F5344CB8AC3E}">
        <p14:creationId xmlns:p14="http://schemas.microsoft.com/office/powerpoint/2010/main" val="2997203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pPr algn="l"/>
            <a:r>
              <a:rPr lang="en-US" altLang="zh-CN" sz="3200" dirty="0" smtClean="0"/>
              <a:t>3</a:t>
            </a:r>
            <a:r>
              <a:rPr lang="zh-CN" altLang="en-US" sz="3200" dirty="0" smtClean="0"/>
              <a:t>、具体操作步骤</a:t>
            </a:r>
            <a:endParaRPr lang="zh-CN" altLang="en-US" sz="3200" dirty="0"/>
          </a:p>
        </p:txBody>
      </p:sp>
      <p:sp>
        <p:nvSpPr>
          <p:cNvPr id="8" name="内容占位符 7"/>
          <p:cNvSpPr>
            <a:spLocks noGrp="1"/>
          </p:cNvSpPr>
          <p:nvPr>
            <p:ph idx="1"/>
          </p:nvPr>
        </p:nvSpPr>
        <p:spPr/>
        <p:txBody>
          <a:bodyPr>
            <a:normAutofit/>
          </a:bodyPr>
          <a:lstStyle/>
          <a:p>
            <a:pPr marL="514350" indent="-514350">
              <a:buFont typeface="+mj-ea"/>
              <a:buAutoNum type="circleNumDbPlain"/>
            </a:pPr>
            <a:r>
              <a:rPr lang="zh-CN" altLang="en-US" dirty="0" smtClean="0"/>
              <a:t>设计输入</a:t>
            </a:r>
            <a:endParaRPr lang="en-US" altLang="zh-CN" dirty="0" smtClean="0"/>
          </a:p>
          <a:p>
            <a:pPr marL="514350" indent="-514350">
              <a:buFont typeface="+mj-ea"/>
              <a:buAutoNum type="circleNumDbPlain"/>
            </a:pPr>
            <a:r>
              <a:rPr lang="zh-CN" altLang="en-US" dirty="0" smtClean="0"/>
              <a:t>行为仿真</a:t>
            </a:r>
            <a:endParaRPr lang="en-US" altLang="zh-CN" dirty="0" smtClean="0"/>
          </a:p>
          <a:p>
            <a:pPr marL="514350" indent="-514350">
              <a:buFont typeface="+mj-ea"/>
              <a:buAutoNum type="circleNumDbPlain"/>
            </a:pPr>
            <a:r>
              <a:rPr lang="zh-CN" altLang="en-US" dirty="0" smtClean="0"/>
              <a:t>逻辑综合</a:t>
            </a:r>
            <a:endParaRPr lang="en-US" altLang="zh-CN" dirty="0" smtClean="0"/>
          </a:p>
          <a:p>
            <a:pPr marL="514350" indent="-514350">
              <a:buFont typeface="+mj-ea"/>
              <a:buAutoNum type="circleNumDbPlain"/>
            </a:pPr>
            <a:r>
              <a:rPr lang="zh-CN" altLang="en-US" dirty="0" smtClean="0"/>
              <a:t>添加实现约束文件</a:t>
            </a:r>
            <a:endParaRPr lang="en-US" altLang="zh-CN" dirty="0" smtClean="0"/>
          </a:p>
          <a:p>
            <a:pPr marL="514350" indent="-514350">
              <a:buFont typeface="+mj-ea"/>
              <a:buAutoNum type="circleNumDbPlain"/>
            </a:pPr>
            <a:r>
              <a:rPr lang="zh-CN" altLang="en-US" dirty="0" smtClean="0"/>
              <a:t>实现设计</a:t>
            </a:r>
            <a:endParaRPr lang="en-US" altLang="zh-CN" dirty="0" smtClean="0"/>
          </a:p>
          <a:p>
            <a:pPr marL="514350" indent="-514350">
              <a:buFont typeface="+mj-ea"/>
              <a:buAutoNum type="circleNumDbPlain"/>
            </a:pPr>
            <a:r>
              <a:rPr lang="zh-CN" altLang="en-US" dirty="0" smtClean="0"/>
              <a:t>下载设计到</a:t>
            </a:r>
            <a:r>
              <a:rPr lang="zh-CN" altLang="en-US" dirty="0"/>
              <a:t>实验板</a:t>
            </a:r>
          </a:p>
        </p:txBody>
      </p:sp>
    </p:spTree>
    <p:extLst>
      <p:ext uri="{BB962C8B-B14F-4D97-AF65-F5344CB8AC3E}">
        <p14:creationId xmlns:p14="http://schemas.microsoft.com/office/powerpoint/2010/main" val="1954244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marL="514350" indent="-514350" algn="l">
              <a:buFont typeface="+mj-ea"/>
              <a:buAutoNum type="circleNumDbPlain"/>
            </a:pPr>
            <a:r>
              <a:rPr lang="zh-CN" altLang="en-US" sz="2800" dirty="0" smtClean="0"/>
              <a:t>基于</a:t>
            </a:r>
            <a:r>
              <a:rPr lang="en-US" altLang="zh-CN" sz="2800" dirty="0" smtClean="0"/>
              <a:t>HDL</a:t>
            </a:r>
            <a:r>
              <a:rPr lang="zh-CN" altLang="en-US" sz="2800" dirty="0" smtClean="0"/>
              <a:t>的设计输入包括新建工程、</a:t>
            </a:r>
            <a:r>
              <a:rPr lang="en-US" altLang="zh-CN" sz="2800" dirty="0" smtClean="0"/>
              <a:t/>
            </a:r>
            <a:br>
              <a:rPr lang="en-US" altLang="zh-CN" sz="2800" dirty="0" smtClean="0"/>
            </a:br>
            <a:r>
              <a:rPr lang="zh-CN" altLang="en-US" sz="2800" dirty="0" smtClean="0"/>
              <a:t>创建</a:t>
            </a:r>
            <a:r>
              <a:rPr lang="en-US" altLang="zh-CN" sz="2800" dirty="0" smtClean="0"/>
              <a:t>Verilog</a:t>
            </a:r>
            <a:r>
              <a:rPr lang="zh-CN" altLang="en-US" sz="2800" dirty="0" smtClean="0"/>
              <a:t>设计文件</a:t>
            </a:r>
            <a:endParaRPr lang="zh-CN" altLang="en-US" sz="2800" dirty="0"/>
          </a:p>
        </p:txBody>
      </p:sp>
      <p:pic>
        <p:nvPicPr>
          <p:cNvPr id="13" name="内容占位符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844824"/>
            <a:ext cx="6384183" cy="4525963"/>
          </a:xfrm>
        </p:spPr>
      </p:pic>
      <p:grpSp>
        <p:nvGrpSpPr>
          <p:cNvPr id="9" name="Group 11"/>
          <p:cNvGrpSpPr>
            <a:grpSpLocks/>
          </p:cNvGrpSpPr>
          <p:nvPr/>
        </p:nvGrpSpPr>
        <p:grpSpPr bwMode="auto">
          <a:xfrm>
            <a:off x="5580112" y="3017094"/>
            <a:ext cx="3054350" cy="1768476"/>
            <a:chOff x="2597" y="2164"/>
            <a:chExt cx="1924" cy="1114"/>
          </a:xfrm>
        </p:grpSpPr>
        <p:sp>
          <p:nvSpPr>
            <p:cNvPr id="10" name="Line 9"/>
            <p:cNvSpPr>
              <a:spLocks noChangeShapeType="1"/>
            </p:cNvSpPr>
            <p:nvPr/>
          </p:nvSpPr>
          <p:spPr bwMode="auto">
            <a:xfrm flipH="1">
              <a:off x="3277" y="2409"/>
              <a:ext cx="681" cy="869"/>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1" name="Text Box 10"/>
            <p:cNvSpPr txBox="1">
              <a:spLocks noChangeArrowheads="1"/>
            </p:cNvSpPr>
            <p:nvPr/>
          </p:nvSpPr>
          <p:spPr bwMode="auto">
            <a:xfrm>
              <a:off x="2597" y="2164"/>
              <a:ext cx="1924"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dirty="0">
                  <a:latin typeface="Times New Roman" pitchFamily="18" charset="0"/>
                  <a:ea typeface="楷体_GB2312" pitchFamily="49" charset="-122"/>
                </a:rPr>
                <a:t>添加代码到</a:t>
              </a:r>
              <a:r>
                <a:rPr lang="en-US" altLang="zh-CN" sz="2000" b="1" dirty="0" err="1">
                  <a:latin typeface="Times New Roman" pitchFamily="18" charset="0"/>
                  <a:ea typeface="楷体_GB2312" pitchFamily="49" charset="-122"/>
                </a:rPr>
                <a:t>top.vhd</a:t>
              </a:r>
              <a:r>
                <a:rPr lang="zh-CN" altLang="en-US" sz="2000" b="1" dirty="0">
                  <a:latin typeface="Times New Roman" pitchFamily="18" charset="0"/>
                  <a:ea typeface="楷体_GB2312" pitchFamily="49" charset="-122"/>
                </a:rPr>
                <a:t>文件中</a:t>
              </a:r>
            </a:p>
          </p:txBody>
        </p:sp>
      </p:grpSp>
    </p:spTree>
    <p:extLst>
      <p:ext uri="{BB962C8B-B14F-4D97-AF65-F5344CB8AC3E}">
        <p14:creationId xmlns:p14="http://schemas.microsoft.com/office/powerpoint/2010/main" val="2271497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742950" indent="-742950" algn="l">
              <a:buFont typeface="+mj-ea"/>
              <a:buAutoNum type="circleNumDbPlain" startAt="2"/>
            </a:pPr>
            <a:r>
              <a:rPr lang="zh-CN" altLang="en-US" sz="3600" dirty="0"/>
              <a:t>行为仿真</a:t>
            </a:r>
          </a:p>
        </p:txBody>
      </p:sp>
      <p:sp>
        <p:nvSpPr>
          <p:cNvPr id="3" name="内容占位符 2"/>
          <p:cNvSpPr>
            <a:spLocks noGrp="1"/>
          </p:cNvSpPr>
          <p:nvPr>
            <p:ph idx="1"/>
          </p:nvPr>
        </p:nvSpPr>
        <p:spPr>
          <a:xfrm>
            <a:off x="457200" y="1196752"/>
            <a:ext cx="8229600" cy="4929411"/>
          </a:xfrm>
        </p:spPr>
        <p:txBody>
          <a:bodyPr/>
          <a:lstStyle/>
          <a:p>
            <a:pPr marL="0" indent="0">
              <a:buNone/>
            </a:pPr>
            <a:r>
              <a:rPr lang="zh-CN" altLang="en-US" sz="2400" dirty="0"/>
              <a:t>自带</a:t>
            </a:r>
            <a:r>
              <a:rPr lang="zh-CN" altLang="en-US" sz="2400" dirty="0" smtClean="0"/>
              <a:t>具有图形化编辑功能的仿真工具。</a:t>
            </a:r>
            <a:endParaRPr lang="en-US" altLang="zh-CN" sz="2400" dirty="0" smtClean="0"/>
          </a:p>
          <a:p>
            <a:pPr marL="0" indent="0">
              <a:buNone/>
            </a:pPr>
            <a:r>
              <a:rPr lang="zh-CN" altLang="en-US" sz="2400" dirty="0" smtClean="0"/>
              <a:t>需添加</a:t>
            </a:r>
            <a:r>
              <a:rPr lang="zh-CN" altLang="en-US" sz="2400" dirty="0"/>
              <a:t>保存</a:t>
            </a:r>
            <a:r>
              <a:rPr lang="zh-CN" altLang="en-US" sz="2400" dirty="0" smtClean="0"/>
              <a:t>仿真文件后，单击“</a:t>
            </a:r>
            <a:r>
              <a:rPr lang="en-US" altLang="zh-CN" sz="2400" dirty="0" smtClean="0"/>
              <a:t>Run </a:t>
            </a:r>
            <a:r>
              <a:rPr lang="en-US" altLang="zh-CN" sz="2400" dirty="0"/>
              <a:t>Behavioral </a:t>
            </a:r>
            <a:r>
              <a:rPr lang="en-US" altLang="zh-CN" sz="2400" dirty="0" smtClean="0"/>
              <a:t>Simulation ”</a:t>
            </a:r>
            <a:r>
              <a:rPr lang="zh-CN" altLang="en-US" sz="2400" dirty="0"/>
              <a:t>，软件开始</a:t>
            </a:r>
            <a:r>
              <a:rPr lang="zh-CN" altLang="en-US" sz="2400" dirty="0" smtClean="0"/>
              <a:t>仿真。</a:t>
            </a:r>
            <a:endParaRPr lang="en-US" altLang="zh-CN" sz="2400"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527273"/>
            <a:ext cx="8712968" cy="2485903"/>
          </a:xfrm>
          <a:prstGeom prst="rect">
            <a:avLst/>
          </a:prstGeom>
        </p:spPr>
      </p:pic>
      <p:sp>
        <p:nvSpPr>
          <p:cNvPr id="5" name="TextBox 4"/>
          <p:cNvSpPr txBox="1"/>
          <p:nvPr/>
        </p:nvSpPr>
        <p:spPr>
          <a:xfrm>
            <a:off x="539552" y="5373216"/>
            <a:ext cx="7848872" cy="1200329"/>
          </a:xfrm>
          <a:prstGeom prst="rect">
            <a:avLst/>
          </a:prstGeom>
          <a:noFill/>
        </p:spPr>
        <p:txBody>
          <a:bodyPr wrap="square" rtlCol="0">
            <a:spAutoFit/>
          </a:bodyPr>
          <a:lstStyle/>
          <a:p>
            <a:r>
              <a:rPr lang="en-US" altLang="zh-CN" dirty="0" smtClean="0"/>
              <a:t>1.</a:t>
            </a:r>
            <a:r>
              <a:rPr lang="zh-CN" altLang="en-US" dirty="0" smtClean="0"/>
              <a:t>会有语法检查过程，如有语法错误，仿真将不通过，下方</a:t>
            </a:r>
            <a:r>
              <a:rPr lang="en-US" altLang="zh-CN" dirty="0" smtClean="0"/>
              <a:t>Message</a:t>
            </a:r>
            <a:r>
              <a:rPr lang="zh-CN" altLang="en-US" dirty="0" smtClean="0"/>
              <a:t>窗口显示提示信息；</a:t>
            </a:r>
            <a:endParaRPr lang="en-US" altLang="zh-CN" dirty="0" smtClean="0"/>
          </a:p>
          <a:p>
            <a:r>
              <a:rPr lang="en-US" altLang="zh-CN" dirty="0" smtClean="0"/>
              <a:t>2.</a:t>
            </a:r>
            <a:r>
              <a:rPr lang="zh-CN" altLang="en-US" dirty="0" smtClean="0"/>
              <a:t>仿真通过后，如果看不到波形，可单击</a:t>
            </a:r>
            <a:r>
              <a:rPr lang="zh-CN" altLang="en-US" dirty="0"/>
              <a:t>工具栏的</a:t>
            </a:r>
            <a:r>
              <a:rPr lang="zh-CN" altLang="en-US" dirty="0" smtClean="0"/>
              <a:t>第五个</a:t>
            </a:r>
            <a:r>
              <a:rPr lang="zh-CN" altLang="en-US" dirty="0"/>
              <a:t>按钮</a:t>
            </a:r>
            <a:r>
              <a:rPr lang="zh-CN" altLang="en-US" dirty="0" smtClean="0"/>
              <a:t>（</a:t>
            </a:r>
            <a:r>
              <a:rPr lang="en-US" altLang="zh-CN" dirty="0"/>
              <a:t>Z</a:t>
            </a:r>
            <a:r>
              <a:rPr lang="en-US" altLang="zh-CN" dirty="0" smtClean="0"/>
              <a:t>oom Fit</a:t>
            </a:r>
            <a:r>
              <a:rPr lang="zh-CN" altLang="en-US" dirty="0" smtClean="0"/>
              <a:t>）</a:t>
            </a:r>
            <a:r>
              <a:rPr lang="en-US" altLang="zh-CN" dirty="0" smtClean="0"/>
              <a:t>,</a:t>
            </a:r>
            <a:r>
              <a:rPr lang="zh-CN" altLang="en-US" dirty="0" smtClean="0"/>
              <a:t>即可看到</a:t>
            </a:r>
            <a:r>
              <a:rPr lang="zh-CN" altLang="en-US" dirty="0"/>
              <a:t>右侧</a:t>
            </a:r>
            <a:r>
              <a:rPr lang="zh-CN" altLang="en-US" dirty="0" smtClean="0"/>
              <a:t>完整仿真波形</a:t>
            </a:r>
            <a:r>
              <a:rPr lang="zh-CN" altLang="en-US" dirty="0"/>
              <a:t>。</a:t>
            </a:r>
          </a:p>
        </p:txBody>
      </p:sp>
    </p:spTree>
    <p:extLst>
      <p:ext uri="{BB962C8B-B14F-4D97-AF65-F5344CB8AC3E}">
        <p14:creationId xmlns:p14="http://schemas.microsoft.com/office/powerpoint/2010/main" val="2204091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smtClean="0"/>
              <a:t>一、传统数字系统设计流程</a:t>
            </a:r>
          </a:p>
        </p:txBody>
      </p:sp>
      <p:sp>
        <p:nvSpPr>
          <p:cNvPr id="3" name="内容占位符 2"/>
          <p:cNvSpPr>
            <a:spLocks noGrp="1"/>
          </p:cNvSpPr>
          <p:nvPr>
            <p:ph idx="1"/>
          </p:nvPr>
        </p:nvSpPr>
        <p:spPr/>
        <p:txBody>
          <a:bodyPr/>
          <a:lstStyle/>
          <a:p>
            <a:endParaRPr lang="zh-CN" altLang="en-US"/>
          </a:p>
        </p:txBody>
      </p:sp>
      <p:grpSp>
        <p:nvGrpSpPr>
          <p:cNvPr id="19" name="Group 4"/>
          <p:cNvGrpSpPr>
            <a:grpSpLocks/>
          </p:cNvGrpSpPr>
          <p:nvPr/>
        </p:nvGrpSpPr>
        <p:grpSpPr bwMode="auto">
          <a:xfrm>
            <a:off x="1600200" y="1838325"/>
            <a:ext cx="5599113" cy="3952875"/>
            <a:chOff x="2349" y="10644"/>
            <a:chExt cx="4857" cy="4472"/>
          </a:xfrm>
        </p:grpSpPr>
        <p:sp>
          <p:nvSpPr>
            <p:cNvPr id="20" name="Rectangle 5"/>
            <p:cNvSpPr>
              <a:spLocks noChangeArrowheads="1"/>
            </p:cNvSpPr>
            <p:nvPr/>
          </p:nvSpPr>
          <p:spPr bwMode="auto">
            <a:xfrm>
              <a:off x="3993" y="10644"/>
              <a:ext cx="2142" cy="367"/>
            </a:xfrm>
            <a:prstGeom prst="rect">
              <a:avLst/>
            </a:prstGeom>
            <a:gradFill rotWithShape="1">
              <a:gsLst>
                <a:gs pos="0">
                  <a:srgbClr val="00FF00"/>
                </a:gs>
                <a:gs pos="50000">
                  <a:srgbClr val="007600"/>
                </a:gs>
                <a:gs pos="100000">
                  <a:srgbClr val="00FF00"/>
                </a:gs>
              </a:gsLst>
              <a:lin ang="5400000" scaled="1"/>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设计目标</a:t>
              </a:r>
              <a:endParaRPr lang="zh-CN" altLang="en-US" sz="1800" b="1" dirty="0">
                <a:solidFill>
                  <a:schemeClr val="bg1"/>
                </a:solidFill>
              </a:endParaRPr>
            </a:p>
          </p:txBody>
        </p:sp>
        <p:sp>
          <p:nvSpPr>
            <p:cNvPr id="21" name="Rectangle 6"/>
            <p:cNvSpPr>
              <a:spLocks noChangeArrowheads="1"/>
            </p:cNvSpPr>
            <p:nvPr/>
          </p:nvSpPr>
          <p:spPr bwMode="auto">
            <a:xfrm>
              <a:off x="4076" y="11377"/>
              <a:ext cx="1977" cy="366"/>
            </a:xfrm>
            <a:prstGeom prst="rect">
              <a:avLst/>
            </a:prstGeom>
            <a:gradFill rotWithShape="1">
              <a:gsLst>
                <a:gs pos="0">
                  <a:srgbClr val="FF00FF"/>
                </a:gs>
                <a:gs pos="100000">
                  <a:srgbClr val="760076"/>
                </a:gs>
              </a:gsLst>
              <a:path path="rect">
                <a:fillToRect r="100000" b="10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人工给出真值表</a:t>
              </a:r>
              <a:endParaRPr lang="zh-CN" altLang="en-US" sz="1800" b="1" dirty="0">
                <a:solidFill>
                  <a:schemeClr val="bg1"/>
                </a:solidFill>
              </a:endParaRPr>
            </a:p>
          </p:txBody>
        </p:sp>
        <p:sp>
          <p:nvSpPr>
            <p:cNvPr id="22" name="Rectangle 7"/>
            <p:cNvSpPr>
              <a:spLocks noChangeArrowheads="1"/>
            </p:cNvSpPr>
            <p:nvPr/>
          </p:nvSpPr>
          <p:spPr bwMode="auto">
            <a:xfrm>
              <a:off x="4076" y="12109"/>
              <a:ext cx="1977" cy="367"/>
            </a:xfrm>
            <a:prstGeom prst="rect">
              <a:avLst/>
            </a:prstGeom>
            <a:gradFill rotWithShape="1">
              <a:gsLst>
                <a:gs pos="0">
                  <a:srgbClr val="0000FF"/>
                </a:gs>
                <a:gs pos="100000">
                  <a:srgbClr val="000076"/>
                </a:gs>
              </a:gsLst>
              <a:path path="shape">
                <a:fillToRect l="50000" t="50000" r="50000" b="50000"/>
              </a:path>
            </a:gradFill>
            <a:ln w="9525">
              <a:solidFill>
                <a:srgbClr val="0000FF"/>
              </a:solidFill>
              <a:miter lim="800000"/>
              <a:headEnd/>
              <a:tailEnd/>
            </a:ln>
          </p:spPr>
          <p:txBody>
            <a:bodyPr lIns="63094" tIns="31547" rIns="63094" bIns="31547" anchor="ctr"/>
            <a:lstStyle/>
            <a:p>
              <a:pPr marL="288925" indent="-288925" algn="ctr" defTabSz="912813"/>
              <a:r>
                <a:rPr lang="zh-CN" altLang="en-US" sz="1600" b="1" dirty="0">
                  <a:solidFill>
                    <a:schemeClr val="bg1"/>
                  </a:solidFill>
                  <a:latin typeface="宋体" pitchFamily="2" charset="-122"/>
                </a:rPr>
                <a:t>人工化简卡诺图</a:t>
              </a:r>
            </a:p>
          </p:txBody>
        </p:sp>
        <p:sp>
          <p:nvSpPr>
            <p:cNvPr id="23" name="Rectangle 8"/>
            <p:cNvSpPr>
              <a:spLocks noChangeArrowheads="1"/>
            </p:cNvSpPr>
            <p:nvPr/>
          </p:nvSpPr>
          <p:spPr bwMode="auto">
            <a:xfrm>
              <a:off x="3005" y="12842"/>
              <a:ext cx="4201" cy="366"/>
            </a:xfrm>
            <a:prstGeom prst="rect">
              <a:avLst/>
            </a:prstGeom>
            <a:gradFill rotWithShape="1">
              <a:gsLst>
                <a:gs pos="0">
                  <a:srgbClr val="181818"/>
                </a:gs>
                <a:gs pos="100000">
                  <a:srgbClr val="333333"/>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得到最简表达式</a:t>
              </a:r>
              <a:endParaRPr lang="zh-CN" altLang="en-US" sz="1800" b="1" dirty="0">
                <a:solidFill>
                  <a:schemeClr val="bg1"/>
                </a:solidFill>
              </a:endParaRPr>
            </a:p>
          </p:txBody>
        </p:sp>
        <p:sp>
          <p:nvSpPr>
            <p:cNvPr id="24" name="Rectangle 9"/>
            <p:cNvSpPr>
              <a:spLocks noChangeArrowheads="1"/>
            </p:cNvSpPr>
            <p:nvPr/>
          </p:nvSpPr>
          <p:spPr bwMode="auto">
            <a:xfrm>
              <a:off x="3417" y="13575"/>
              <a:ext cx="3213" cy="365"/>
            </a:xfrm>
            <a:prstGeom prst="rect">
              <a:avLst/>
            </a:prstGeom>
            <a:gradFill rotWithShape="1">
              <a:gsLst>
                <a:gs pos="0">
                  <a:srgbClr val="00FFFF"/>
                </a:gs>
                <a:gs pos="100000">
                  <a:srgbClr val="007676"/>
                </a:gs>
              </a:gsLst>
              <a:path path="rect">
                <a:fillToRect r="100000" b="100000"/>
              </a:path>
            </a:gradFill>
            <a:ln w="9525">
              <a:solidFill>
                <a:srgbClr val="33CCCC"/>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Times New Roman" pitchFamily="18" charset="0"/>
                </a:rPr>
                <a:t>人工使用</a:t>
              </a:r>
              <a:r>
                <a:rPr lang="en-US" altLang="zh-CN" sz="1800" b="1" dirty="0">
                  <a:solidFill>
                    <a:schemeClr val="bg1"/>
                  </a:solidFill>
                  <a:latin typeface="Times New Roman" pitchFamily="18" charset="0"/>
                </a:rPr>
                <a:t>LSI</a:t>
              </a:r>
              <a:r>
                <a:rPr lang="zh-CN" altLang="en-US" sz="1800" b="1" dirty="0">
                  <a:solidFill>
                    <a:schemeClr val="bg1"/>
                  </a:solidFill>
                  <a:latin typeface="Times New Roman" pitchFamily="18" charset="0"/>
                </a:rPr>
                <a:t>电路实现</a:t>
              </a:r>
            </a:p>
          </p:txBody>
        </p:sp>
        <p:sp>
          <p:nvSpPr>
            <p:cNvPr id="25" name="Rectangle 10"/>
            <p:cNvSpPr>
              <a:spLocks noChangeArrowheads="1"/>
            </p:cNvSpPr>
            <p:nvPr/>
          </p:nvSpPr>
          <p:spPr bwMode="auto">
            <a:xfrm>
              <a:off x="3829" y="14307"/>
              <a:ext cx="2389" cy="366"/>
            </a:xfrm>
            <a:prstGeom prst="rect">
              <a:avLst/>
            </a:prstGeom>
            <a:gradFill rotWithShape="1">
              <a:gsLst>
                <a:gs pos="0">
                  <a:srgbClr val="FF0000"/>
                </a:gs>
                <a:gs pos="100000">
                  <a:srgbClr val="7600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系统调试和验证</a:t>
              </a:r>
              <a:endParaRPr lang="zh-CN" altLang="en-US" sz="1800" b="1" dirty="0">
                <a:solidFill>
                  <a:schemeClr val="bg1"/>
                </a:solidFill>
              </a:endParaRPr>
            </a:p>
          </p:txBody>
        </p:sp>
        <p:sp>
          <p:nvSpPr>
            <p:cNvPr id="26" name="Line 11"/>
            <p:cNvSpPr>
              <a:spLocks noChangeShapeType="1"/>
            </p:cNvSpPr>
            <p:nvPr/>
          </p:nvSpPr>
          <p:spPr bwMode="auto">
            <a:xfrm>
              <a:off x="5073" y="10993"/>
              <a:ext cx="0" cy="36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7" name="Line 12"/>
            <p:cNvSpPr>
              <a:spLocks noChangeShapeType="1"/>
            </p:cNvSpPr>
            <p:nvPr/>
          </p:nvSpPr>
          <p:spPr bwMode="auto">
            <a:xfrm>
              <a:off x="5073" y="11725"/>
              <a:ext cx="0" cy="36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8" name="Line 13"/>
            <p:cNvSpPr>
              <a:spLocks noChangeShapeType="1"/>
            </p:cNvSpPr>
            <p:nvPr/>
          </p:nvSpPr>
          <p:spPr bwMode="auto">
            <a:xfrm>
              <a:off x="5073" y="12458"/>
              <a:ext cx="0" cy="36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9" name="Line 14"/>
            <p:cNvSpPr>
              <a:spLocks noChangeShapeType="1"/>
            </p:cNvSpPr>
            <p:nvPr/>
          </p:nvSpPr>
          <p:spPr bwMode="auto">
            <a:xfrm>
              <a:off x="5073" y="13190"/>
              <a:ext cx="0" cy="36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 name="Line 15"/>
            <p:cNvSpPr>
              <a:spLocks noChangeShapeType="1"/>
            </p:cNvSpPr>
            <p:nvPr/>
          </p:nvSpPr>
          <p:spPr bwMode="auto">
            <a:xfrm>
              <a:off x="5073" y="13923"/>
              <a:ext cx="0" cy="36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 name="Line 16"/>
            <p:cNvSpPr>
              <a:spLocks noChangeShapeType="1"/>
            </p:cNvSpPr>
            <p:nvPr/>
          </p:nvSpPr>
          <p:spPr bwMode="auto">
            <a:xfrm flipV="1">
              <a:off x="2356" y="11122"/>
              <a:ext cx="0" cy="26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7"/>
            <p:cNvSpPr>
              <a:spLocks noChangeShapeType="1"/>
            </p:cNvSpPr>
            <p:nvPr/>
          </p:nvSpPr>
          <p:spPr bwMode="auto">
            <a:xfrm>
              <a:off x="2349" y="11122"/>
              <a:ext cx="272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Freeform 18"/>
            <p:cNvSpPr>
              <a:spLocks/>
            </p:cNvSpPr>
            <p:nvPr/>
          </p:nvSpPr>
          <p:spPr bwMode="auto">
            <a:xfrm>
              <a:off x="2358" y="13766"/>
              <a:ext cx="1479" cy="692"/>
            </a:xfrm>
            <a:custGeom>
              <a:avLst/>
              <a:gdLst>
                <a:gd name="T0" fmla="*/ 1479 w 862"/>
                <a:gd name="T1" fmla="*/ 692 h 454"/>
                <a:gd name="T2" fmla="*/ 0 w 862"/>
                <a:gd name="T3" fmla="*/ 692 h 454"/>
                <a:gd name="T4" fmla="*/ 0 w 862"/>
                <a:gd name="T5" fmla="*/ 0 h 454"/>
                <a:gd name="T6" fmla="*/ 0 60000 65536"/>
                <a:gd name="T7" fmla="*/ 0 60000 65536"/>
                <a:gd name="T8" fmla="*/ 0 60000 65536"/>
                <a:gd name="T9" fmla="*/ 0 w 862"/>
                <a:gd name="T10" fmla="*/ 0 h 454"/>
                <a:gd name="T11" fmla="*/ 862 w 862"/>
                <a:gd name="T12" fmla="*/ 454 h 454"/>
              </a:gdLst>
              <a:ahLst/>
              <a:cxnLst>
                <a:cxn ang="T6">
                  <a:pos x="T0" y="T1"/>
                </a:cxn>
                <a:cxn ang="T7">
                  <a:pos x="T2" y="T3"/>
                </a:cxn>
                <a:cxn ang="T8">
                  <a:pos x="T4" y="T5"/>
                </a:cxn>
              </a:cxnLst>
              <a:rect l="T9" t="T10" r="T11" b="T12"/>
              <a:pathLst>
                <a:path w="862" h="454">
                  <a:moveTo>
                    <a:pt x="862" y="454"/>
                  </a:moveTo>
                  <a:lnTo>
                    <a:pt x="0" y="454"/>
                  </a:lnTo>
                  <a:lnTo>
                    <a:pt x="0" y="0"/>
                  </a:ln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Text Box 19"/>
            <p:cNvSpPr txBox="1">
              <a:spLocks noChangeArrowheads="1"/>
            </p:cNvSpPr>
            <p:nvPr/>
          </p:nvSpPr>
          <p:spPr bwMode="auto">
            <a:xfrm>
              <a:off x="3240" y="14700"/>
              <a:ext cx="3600"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ctr" eaLnBrk="1" hangingPunct="1">
                <a:lnSpc>
                  <a:spcPct val="150000"/>
                </a:lnSpc>
              </a:pPr>
              <a:endParaRPr lang="zh-CN" altLang="en-US" sz="900">
                <a:solidFill>
                  <a:srgbClr val="000000"/>
                </a:solidFill>
                <a:latin typeface="Times New Roman" pitchFamily="18" charset="0"/>
              </a:endParaRPr>
            </a:p>
            <a:p>
              <a:pPr eaLnBrk="1" hangingPunct="1"/>
              <a:endParaRPr lang="zh-CN" altLang="en-US"/>
            </a:p>
          </p:txBody>
        </p:sp>
      </p:grpSp>
    </p:spTree>
    <p:extLst>
      <p:ext uri="{BB962C8B-B14F-4D97-AF65-F5344CB8AC3E}">
        <p14:creationId xmlns:p14="http://schemas.microsoft.com/office/powerpoint/2010/main" val="250773727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Autofit/>
          </a:bodyPr>
          <a:lstStyle/>
          <a:p>
            <a:pPr marL="514350" indent="-514350" algn="l">
              <a:lnSpc>
                <a:spcPct val="150000"/>
              </a:lnSpc>
              <a:buFont typeface="+mj-ea"/>
              <a:buAutoNum type="circleNumDbPlain" startAt="3"/>
              <a:tabLst>
                <a:tab pos="542925" algn="l"/>
              </a:tabLst>
            </a:pPr>
            <a:r>
              <a:rPr lang="zh-CN" altLang="en-US" sz="2800" dirty="0" smtClean="0"/>
              <a:t>逻辑综合</a:t>
            </a:r>
            <a:r>
              <a:rPr lang="zh-CN" altLang="en-US" sz="2800" dirty="0" smtClean="0">
                <a:ea typeface="宋体" pitchFamily="2" charset="-122"/>
              </a:rPr>
              <a:t>在</a:t>
            </a:r>
            <a:r>
              <a:rPr lang="zh-CN" altLang="en-US" sz="2800" dirty="0">
                <a:ea typeface="宋体" pitchFamily="2" charset="-122"/>
              </a:rPr>
              <a:t>对设计的综合过程中，</a:t>
            </a:r>
            <a:r>
              <a:rPr lang="zh-CN" altLang="en-US" sz="2800" dirty="0" smtClean="0">
                <a:ea typeface="宋体" pitchFamily="2" charset="-122"/>
              </a:rPr>
              <a:t>主要是将行为描述的模块转换为门级电路，具体执行</a:t>
            </a:r>
            <a:r>
              <a:rPr lang="zh-CN" altLang="en-US" sz="2800" dirty="0" smtClean="0">
                <a:ea typeface="宋体" pitchFamily="2" charset="-122"/>
              </a:rPr>
              <a:t>三个步骤：</a:t>
            </a:r>
            <a:r>
              <a:rPr lang="en-US" altLang="zh-CN" sz="2400" dirty="0" smtClean="0">
                <a:ea typeface="宋体" pitchFamily="2" charset="-122"/>
              </a:rPr>
              <a:t/>
            </a:r>
            <a:br>
              <a:rPr lang="en-US" altLang="zh-CN" sz="2400" dirty="0" smtClean="0">
                <a:ea typeface="宋体" pitchFamily="2" charset="-122"/>
              </a:rPr>
            </a:br>
            <a:endParaRPr lang="zh-CN" altLang="en-US" sz="2400" dirty="0"/>
          </a:p>
        </p:txBody>
      </p:sp>
      <p:sp>
        <p:nvSpPr>
          <p:cNvPr id="4" name="内容占位符 3"/>
          <p:cNvSpPr>
            <a:spLocks noGrp="1"/>
          </p:cNvSpPr>
          <p:nvPr>
            <p:ph idx="1"/>
          </p:nvPr>
        </p:nvSpPr>
        <p:spPr/>
        <p:txBody>
          <a:bodyPr/>
          <a:lstStyle/>
          <a:p>
            <a:r>
              <a:rPr lang="zh-CN" altLang="en-US" sz="2800" dirty="0">
                <a:latin typeface="Times New Roman" pitchFamily="18" charset="0"/>
                <a:ea typeface="楷体_GB2312" pitchFamily="49" charset="-122"/>
              </a:rPr>
              <a:t>语法检查过程，检查设计文件语法是否有错误</a:t>
            </a:r>
            <a:r>
              <a:rPr lang="zh-CN" altLang="en-US" sz="2800" dirty="0" smtClean="0">
                <a:latin typeface="Times New Roman" pitchFamily="18" charset="0"/>
                <a:ea typeface="楷体_GB2312" pitchFamily="49" charset="-122"/>
              </a:rPr>
              <a:t>；</a:t>
            </a:r>
            <a:endParaRPr lang="en-US" altLang="zh-CN" sz="2800" dirty="0" smtClean="0">
              <a:latin typeface="Times New Roman" pitchFamily="18" charset="0"/>
              <a:ea typeface="楷体_GB2312" pitchFamily="49" charset="-122"/>
            </a:endParaRPr>
          </a:p>
          <a:p>
            <a:r>
              <a:rPr lang="zh-CN" altLang="en-US" sz="2800" dirty="0" smtClean="0">
                <a:latin typeface="Times New Roman" pitchFamily="18" charset="0"/>
                <a:ea typeface="楷体_GB2312" pitchFamily="49" charset="-122"/>
              </a:rPr>
              <a:t>编译</a:t>
            </a:r>
            <a:r>
              <a:rPr lang="zh-CN" altLang="en-US" sz="2800" dirty="0">
                <a:latin typeface="Times New Roman" pitchFamily="18" charset="0"/>
                <a:ea typeface="楷体_GB2312" pitchFamily="49" charset="-122"/>
              </a:rPr>
              <a:t>过程，翻译和优化</a:t>
            </a:r>
            <a:r>
              <a:rPr lang="en-US" altLang="zh-CN" sz="2800" dirty="0">
                <a:latin typeface="Times New Roman" pitchFamily="18" charset="0"/>
                <a:ea typeface="楷体_GB2312" pitchFamily="49" charset="-122"/>
              </a:rPr>
              <a:t>HDL</a:t>
            </a:r>
            <a:r>
              <a:rPr lang="zh-CN" altLang="en-US" sz="2800" dirty="0">
                <a:latin typeface="Times New Roman" pitchFamily="18" charset="0"/>
                <a:ea typeface="楷体_GB2312" pitchFamily="49" charset="-122"/>
              </a:rPr>
              <a:t>代码，将其转换为综合工具可以识别的元件序列</a:t>
            </a:r>
            <a:r>
              <a:rPr lang="zh-CN" altLang="en-US" sz="2800" dirty="0" smtClean="0">
                <a:latin typeface="Times New Roman" pitchFamily="18" charset="0"/>
                <a:ea typeface="楷体_GB2312" pitchFamily="49" charset="-122"/>
              </a:rPr>
              <a:t>；</a:t>
            </a:r>
            <a:endParaRPr lang="en-US" altLang="zh-CN" sz="2800" dirty="0" smtClean="0">
              <a:latin typeface="Times New Roman" pitchFamily="18" charset="0"/>
              <a:ea typeface="楷体_GB2312" pitchFamily="49" charset="-122"/>
            </a:endParaRPr>
          </a:p>
          <a:p>
            <a:r>
              <a:rPr lang="zh-CN" altLang="en-US" sz="2800" dirty="0" smtClean="0">
                <a:latin typeface="Times New Roman" pitchFamily="18" charset="0"/>
                <a:ea typeface="楷体_GB2312" pitchFamily="49" charset="-122"/>
              </a:rPr>
              <a:t>映射</a:t>
            </a:r>
            <a:r>
              <a:rPr lang="zh-CN" altLang="en-US" sz="2800" dirty="0">
                <a:latin typeface="Times New Roman" pitchFamily="18" charset="0"/>
                <a:ea typeface="楷体_GB2312" pitchFamily="49" charset="-122"/>
              </a:rPr>
              <a:t>过程，将这些可识别的元件序列转换为可识别的目标技术的基本元件；</a:t>
            </a:r>
            <a:r>
              <a:rPr lang="zh-CN" altLang="en-US" dirty="0">
                <a:latin typeface="Times New Roman" pitchFamily="18" charset="0"/>
                <a:ea typeface="楷体_GB2312" pitchFamily="49" charset="-122"/>
              </a:rPr>
              <a:t/>
            </a:r>
            <a:br>
              <a:rPr lang="zh-CN" altLang="en-US" dirty="0">
                <a:latin typeface="Times New Roman" pitchFamily="18" charset="0"/>
                <a:ea typeface="楷体_GB2312" pitchFamily="49" charset="-122"/>
              </a:rPr>
            </a:br>
            <a:endParaRPr lang="zh-CN" altLang="en-US" dirty="0"/>
          </a:p>
        </p:txBody>
      </p:sp>
    </p:spTree>
    <p:extLst>
      <p:ext uri="{BB962C8B-B14F-4D97-AF65-F5344CB8AC3E}">
        <p14:creationId xmlns:p14="http://schemas.microsoft.com/office/powerpoint/2010/main" val="3876984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zh-CN" altLang="en-US" dirty="0" smtClean="0"/>
              <a:t>综合通过后可以打开“</a:t>
            </a:r>
            <a:r>
              <a:rPr lang="en-US" altLang="zh-CN" dirty="0" smtClean="0"/>
              <a:t>Synthesized Design</a:t>
            </a:r>
            <a:r>
              <a:rPr lang="zh-CN" altLang="en-US" dirty="0" smtClean="0"/>
              <a:t>”</a:t>
            </a:r>
            <a:r>
              <a:rPr lang="en-US" altLang="zh-CN" dirty="0" smtClean="0"/>
              <a:t>,</a:t>
            </a:r>
            <a:r>
              <a:rPr lang="zh-CN" altLang="en-US" dirty="0" smtClean="0"/>
              <a:t>选择查看“</a:t>
            </a:r>
            <a:r>
              <a:rPr lang="en-US" altLang="zh-CN" dirty="0" err="1" smtClean="0"/>
              <a:t>Schemetic</a:t>
            </a:r>
            <a:r>
              <a:rPr lang="zh-CN" altLang="en-US" dirty="0" smtClean="0"/>
              <a:t>”</a:t>
            </a:r>
            <a:endParaRPr lang="en-US" altLang="zh-CN" dirty="0" smtClean="0"/>
          </a:p>
          <a:p>
            <a:pPr marL="0" indent="0">
              <a:buNone/>
            </a:pPr>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772816"/>
            <a:ext cx="6718895" cy="3809597"/>
          </a:xfrm>
          <a:prstGeom prst="rect">
            <a:avLst/>
          </a:prstGeom>
        </p:spPr>
      </p:pic>
    </p:spTree>
    <p:extLst>
      <p:ext uri="{BB962C8B-B14F-4D97-AF65-F5344CB8AC3E}">
        <p14:creationId xmlns:p14="http://schemas.microsoft.com/office/powerpoint/2010/main" val="4278718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14350" indent="-514350" algn="l">
              <a:buFont typeface="+mj-ea"/>
              <a:buAutoNum type="circleNumDbPlain" startAt="4"/>
            </a:pPr>
            <a:r>
              <a:rPr lang="zh-CN" altLang="en-US" sz="2800" dirty="0"/>
              <a:t>添加实现约束</a:t>
            </a:r>
            <a:r>
              <a:rPr lang="zh-CN" altLang="en-US" sz="2800" dirty="0" smtClean="0"/>
              <a:t>文件（</a:t>
            </a:r>
            <a:r>
              <a:rPr lang="en-US" altLang="zh-CN" sz="2800" dirty="0" smtClean="0"/>
              <a:t>.</a:t>
            </a:r>
            <a:r>
              <a:rPr lang="en-US" altLang="zh-CN" sz="2800" dirty="0" err="1" smtClean="0"/>
              <a:t>xdc</a:t>
            </a:r>
            <a:r>
              <a:rPr lang="zh-CN" altLang="en-US" sz="2800" dirty="0" smtClean="0"/>
              <a:t>文件），将顶层设计的逻辑端口和</a:t>
            </a:r>
            <a:r>
              <a:rPr lang="en-US" altLang="zh-CN" sz="2800" dirty="0" smtClean="0"/>
              <a:t>FPGA</a:t>
            </a:r>
            <a:r>
              <a:rPr lang="zh-CN" altLang="en-US" sz="2800" dirty="0" smtClean="0"/>
              <a:t>的物理引脚进行映射。</a:t>
            </a:r>
            <a:endParaRPr lang="zh-CN" altLang="en-US" sz="2800" dirty="0"/>
          </a:p>
        </p:txBody>
      </p:sp>
      <p:sp>
        <p:nvSpPr>
          <p:cNvPr id="18" name="标题 1"/>
          <p:cNvSpPr txBox="1">
            <a:spLocks/>
          </p:cNvSpPr>
          <p:nvPr/>
        </p:nvSpPr>
        <p:spPr>
          <a:xfrm>
            <a:off x="889248" y="1556792"/>
            <a:ext cx="7571184" cy="50891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smtClean="0">
                <a:latin typeface="+mn-lt"/>
              </a:rPr>
              <a:t>通过编辑约束文件，指定器件与</a:t>
            </a:r>
            <a:r>
              <a:rPr lang="en-US" altLang="zh-CN" sz="2400" dirty="0" smtClean="0">
                <a:latin typeface="+mn-lt"/>
              </a:rPr>
              <a:t>FPGA</a:t>
            </a:r>
            <a:r>
              <a:rPr lang="zh-CN" altLang="en-US" sz="2400" dirty="0" smtClean="0">
                <a:latin typeface="+mn-lt"/>
              </a:rPr>
              <a:t>引脚的对应关系，参数设置应参照实验板的用户手册的“引脚分配表格”。</a:t>
            </a:r>
            <a:endParaRPr lang="zh-CN" altLang="en-US" sz="2400" dirty="0">
              <a:latin typeface="+mn-lt"/>
            </a:endParaRPr>
          </a:p>
        </p:txBody>
      </p:sp>
      <p:sp>
        <p:nvSpPr>
          <p:cNvPr id="19" name="TextBox 18"/>
          <p:cNvSpPr txBox="1"/>
          <p:nvPr/>
        </p:nvSpPr>
        <p:spPr>
          <a:xfrm>
            <a:off x="961750" y="3861048"/>
            <a:ext cx="7272313" cy="830997"/>
          </a:xfrm>
          <a:prstGeom prst="rect">
            <a:avLst/>
          </a:prstGeom>
          <a:noFill/>
        </p:spPr>
        <p:txBody>
          <a:bodyPr wrap="square" rtlCol="0">
            <a:spAutoFit/>
          </a:bodyPr>
          <a:lstStyle/>
          <a:p>
            <a:r>
              <a:rPr lang="zh-CN" altLang="en-US" sz="2400" dirty="0" smtClean="0"/>
              <a:t>通常会将</a:t>
            </a:r>
            <a:r>
              <a:rPr lang="en-US" altLang="zh-CN" sz="2400" dirty="0" smtClean="0"/>
              <a:t>top</a:t>
            </a:r>
            <a:r>
              <a:rPr lang="zh-CN" altLang="en-US" sz="2400" dirty="0" smtClean="0"/>
              <a:t>文件中自定义变量名称和实验板上的器件相关联。</a:t>
            </a:r>
            <a:endParaRPr lang="zh-CN" altLang="en-US" sz="2400" dirty="0"/>
          </a:p>
        </p:txBody>
      </p:sp>
      <p:pic>
        <p:nvPicPr>
          <p:cNvPr id="20"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372" y="2296814"/>
            <a:ext cx="5436198" cy="1564234"/>
          </a:xfr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797152"/>
            <a:ext cx="2248000" cy="1944216"/>
          </a:xfrm>
          <a:prstGeom prst="rect">
            <a:avLst/>
          </a:prstGeom>
        </p:spPr>
      </p:pic>
    </p:spTree>
    <p:extLst>
      <p:ext uri="{BB962C8B-B14F-4D97-AF65-F5344CB8AC3E}">
        <p14:creationId xmlns:p14="http://schemas.microsoft.com/office/powerpoint/2010/main" val="2638603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dirty="0" smtClean="0">
                <a:latin typeface="+mn-lt"/>
              </a:rPr>
              <a:t>也可在上一步逻辑综合通过后，</a:t>
            </a:r>
            <a:r>
              <a:rPr lang="zh-CN" altLang="en-US" sz="2800" dirty="0" smtClean="0"/>
              <a:t>在</a:t>
            </a:r>
            <a:r>
              <a:rPr lang="zh-CN" altLang="en-US" sz="2800" dirty="0"/>
              <a:t>图示位置的</a:t>
            </a:r>
            <a:r>
              <a:rPr lang="en-US" altLang="zh-CN" sz="2800" dirty="0"/>
              <a:t>layout</a:t>
            </a:r>
            <a:r>
              <a:rPr lang="zh-CN" altLang="en-US" sz="2800" dirty="0"/>
              <a:t>中选择</a:t>
            </a:r>
            <a:r>
              <a:rPr lang="en-US" altLang="zh-CN" sz="2800" dirty="0"/>
              <a:t>IO planning</a:t>
            </a:r>
            <a:r>
              <a:rPr lang="zh-CN" altLang="en-US" sz="2800" dirty="0"/>
              <a:t>一项。</a:t>
            </a:r>
            <a:endParaRPr lang="zh-CN" altLang="en-US" sz="2800" dirty="0">
              <a:latin typeface="+mn-lt"/>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03363"/>
            <a:ext cx="8229600" cy="4319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786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marL="0" indent="0">
              <a:buNone/>
            </a:pPr>
            <a:r>
              <a:rPr lang="zh-CN" altLang="en-US" sz="2400" dirty="0"/>
              <a:t>然后</a:t>
            </a:r>
            <a:r>
              <a:rPr lang="zh-CN" altLang="en-US" sz="2400" dirty="0" smtClean="0"/>
              <a:t>在</a:t>
            </a:r>
            <a:r>
              <a:rPr lang="zh-CN" altLang="en-US" sz="2400" dirty="0"/>
              <a:t>右下方的选项卡中切换到</a:t>
            </a:r>
            <a:r>
              <a:rPr lang="en-US" altLang="zh-CN" sz="2400" dirty="0"/>
              <a:t>I/O ports</a:t>
            </a:r>
            <a:r>
              <a:rPr lang="zh-CN" altLang="en-US" sz="2400" dirty="0"/>
              <a:t>一栏，并在对应的信号后，输入对应的</a:t>
            </a:r>
            <a:r>
              <a:rPr lang="en-US" altLang="zh-CN" sz="2400" dirty="0"/>
              <a:t>FPGA</a:t>
            </a:r>
            <a:r>
              <a:rPr lang="zh-CN" altLang="en-US" sz="2400" dirty="0"/>
              <a:t>管脚标号（或将信号拖拽到右上方</a:t>
            </a:r>
            <a:r>
              <a:rPr lang="en-US" altLang="zh-CN" sz="2400" dirty="0"/>
              <a:t>Package</a:t>
            </a:r>
            <a:r>
              <a:rPr lang="zh-CN" altLang="en-US" sz="2400" dirty="0"/>
              <a:t>图中对应的管脚上），并指定</a:t>
            </a:r>
            <a:r>
              <a:rPr lang="en-US" altLang="zh-CN" sz="2400" dirty="0"/>
              <a:t>I/O </a:t>
            </a:r>
            <a:r>
              <a:rPr lang="en-US" altLang="zh-CN" sz="2400" dirty="0" err="1"/>
              <a:t>std</a:t>
            </a:r>
            <a:r>
              <a:rPr lang="zh-CN" altLang="en-US" sz="2400" dirty="0"/>
              <a:t>。（具体的</a:t>
            </a:r>
            <a:r>
              <a:rPr lang="en-US" altLang="zh-CN" sz="2400" dirty="0"/>
              <a:t>FPGA</a:t>
            </a:r>
            <a:r>
              <a:rPr lang="zh-CN" altLang="en-US" sz="2400" dirty="0"/>
              <a:t>约束管脚和</a:t>
            </a:r>
            <a:r>
              <a:rPr lang="en-US" altLang="zh-CN" sz="2400" dirty="0"/>
              <a:t>IO</a:t>
            </a:r>
            <a:r>
              <a:rPr lang="zh-CN" altLang="en-US" sz="2400" dirty="0"/>
              <a:t>电平标准，可</a:t>
            </a:r>
            <a:r>
              <a:rPr lang="zh-CN" altLang="en-US" sz="2400" dirty="0" smtClean="0"/>
              <a:t>参考</a:t>
            </a:r>
            <a:r>
              <a:rPr lang="en-US" altLang="zh-CN" sz="2400" dirty="0" smtClean="0"/>
              <a:t>Basys3</a:t>
            </a:r>
            <a:r>
              <a:rPr lang="zh-CN" altLang="en-US" sz="2400" dirty="0" smtClean="0"/>
              <a:t>实验板的</a:t>
            </a:r>
            <a:r>
              <a:rPr lang="zh-CN" altLang="en-US" sz="2400" dirty="0"/>
              <a:t>用户手册或原理图）</a:t>
            </a:r>
            <a:r>
              <a:rPr lang="zh-CN" altLang="en-US" sz="2400" dirty="0" smtClean="0"/>
              <a:t>。</a:t>
            </a:r>
            <a:endParaRPr lang="en-US" altLang="zh-CN" sz="2400" dirty="0" smtClean="0"/>
          </a:p>
          <a:p>
            <a:pPr marL="0" indent="0">
              <a:buNone/>
            </a:pP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780928"/>
            <a:ext cx="7924800" cy="2171700"/>
          </a:xfrm>
          <a:prstGeom prst="rect">
            <a:avLst/>
          </a:prstGeom>
        </p:spPr>
      </p:pic>
    </p:spTree>
    <p:extLst>
      <p:ext uri="{BB962C8B-B14F-4D97-AF65-F5344CB8AC3E}">
        <p14:creationId xmlns:p14="http://schemas.microsoft.com/office/powerpoint/2010/main" val="101182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462" y="-315416"/>
            <a:ext cx="9126538" cy="3730302"/>
          </a:xfrm>
        </p:spPr>
        <p:txBody>
          <a:bodyPr>
            <a:normAutofit/>
          </a:bodyPr>
          <a:lstStyle/>
          <a:p>
            <a:pPr marL="514350" indent="-514350" algn="l">
              <a:buFont typeface="+mj-ea"/>
              <a:buAutoNum type="circleNumDbPlain" startAt="5"/>
            </a:pPr>
            <a:r>
              <a:rPr lang="zh-CN" altLang="en-US" sz="3200" dirty="0" smtClean="0">
                <a:latin typeface="Times New Roman" pitchFamily="18" charset="0"/>
                <a:ea typeface="宋体" pitchFamily="2" charset="-122"/>
              </a:rPr>
              <a:t>实现设计</a:t>
            </a:r>
            <a:r>
              <a:rPr lang="en-US" altLang="zh-CN" sz="3200" dirty="0" smtClean="0">
                <a:latin typeface="Times New Roman" pitchFamily="18" charset="0"/>
                <a:ea typeface="宋体" pitchFamily="2" charset="-122"/>
              </a:rPr>
              <a:t/>
            </a:r>
            <a:br>
              <a:rPr lang="en-US" altLang="zh-CN" sz="3200" dirty="0" smtClean="0">
                <a:latin typeface="Times New Roman" pitchFamily="18" charset="0"/>
                <a:ea typeface="宋体" pitchFamily="2" charset="-122"/>
              </a:rPr>
            </a:br>
            <a:r>
              <a:rPr lang="en-US" altLang="zh-CN" sz="3200" dirty="0" smtClean="0">
                <a:latin typeface="Times New Roman" pitchFamily="18" charset="0"/>
                <a:ea typeface="宋体" pitchFamily="2" charset="-122"/>
              </a:rPr>
              <a:t/>
            </a:r>
            <a:br>
              <a:rPr lang="en-US" altLang="zh-CN" sz="3200" dirty="0" smtClean="0">
                <a:latin typeface="Times New Roman" pitchFamily="18" charset="0"/>
                <a:ea typeface="宋体" pitchFamily="2" charset="-122"/>
              </a:rPr>
            </a:br>
            <a:r>
              <a:rPr lang="zh-CN" altLang="en-US" sz="2800" dirty="0" smtClean="0">
                <a:latin typeface="Times New Roman" pitchFamily="18" charset="0"/>
                <a:ea typeface="宋体" pitchFamily="2" charset="-122"/>
              </a:rPr>
              <a:t>在</a:t>
            </a:r>
            <a:r>
              <a:rPr lang="en-US" altLang="zh-CN" sz="2800" dirty="0" err="1" smtClean="0">
                <a:latin typeface="Times New Roman" pitchFamily="18" charset="0"/>
                <a:ea typeface="宋体" pitchFamily="2" charset="-122"/>
              </a:rPr>
              <a:t>vivado</a:t>
            </a:r>
            <a:r>
              <a:rPr lang="zh-CN" altLang="en-US" sz="2800" dirty="0" smtClean="0">
                <a:latin typeface="Times New Roman" pitchFamily="18" charset="0"/>
                <a:ea typeface="宋体" pitchFamily="2" charset="-122"/>
              </a:rPr>
              <a:t>左侧导航窗口中单击</a:t>
            </a:r>
            <a:r>
              <a:rPr lang="en-US" altLang="zh-CN" sz="2800" dirty="0" smtClean="0">
                <a:latin typeface="Times New Roman" pitchFamily="18" charset="0"/>
                <a:ea typeface="宋体" pitchFamily="2" charset="-122"/>
              </a:rPr>
              <a:t>Run Implementation</a:t>
            </a:r>
            <a:r>
              <a:rPr lang="zh-CN" altLang="en-US" sz="2800" dirty="0" smtClean="0">
                <a:latin typeface="Times New Roman" pitchFamily="18" charset="0"/>
                <a:ea typeface="宋体" pitchFamily="2" charset="-122"/>
              </a:rPr>
              <a:t>，通过后</a:t>
            </a:r>
            <a:r>
              <a:rPr lang="zh-CN" altLang="en-US" sz="2800" dirty="0">
                <a:latin typeface="Times New Roman" pitchFamily="18" charset="0"/>
                <a:ea typeface="宋体" pitchFamily="2" charset="-122"/>
              </a:rPr>
              <a:t>，</a:t>
            </a:r>
            <a:r>
              <a:rPr lang="zh-CN" altLang="en-US" sz="2800" dirty="0" smtClean="0">
                <a:latin typeface="Times New Roman" pitchFamily="18" charset="0"/>
                <a:ea typeface="宋体" pitchFamily="2" charset="-122"/>
              </a:rPr>
              <a:t>单击</a:t>
            </a:r>
            <a:r>
              <a:rPr lang="en-US" altLang="zh-CN" sz="2800" dirty="0">
                <a:latin typeface="Times New Roman" pitchFamily="18" charset="0"/>
                <a:ea typeface="宋体" pitchFamily="2" charset="-122"/>
              </a:rPr>
              <a:t>Generate </a:t>
            </a:r>
            <a:r>
              <a:rPr lang="en-US" altLang="zh-CN" sz="2800" dirty="0" err="1" smtClean="0">
                <a:latin typeface="Times New Roman" pitchFamily="18" charset="0"/>
                <a:ea typeface="宋体" pitchFamily="2" charset="-122"/>
              </a:rPr>
              <a:t>Bitstream</a:t>
            </a:r>
            <a:r>
              <a:rPr lang="zh-CN" altLang="en-US" sz="2800" dirty="0" smtClean="0">
                <a:latin typeface="Times New Roman" pitchFamily="18" charset="0"/>
                <a:ea typeface="宋体" pitchFamily="2" charset="-122"/>
              </a:rPr>
              <a:t>，则会在该工程文件夹下的工程名</a:t>
            </a:r>
            <a:r>
              <a:rPr lang="en-US" altLang="zh-CN" sz="2800" dirty="0" smtClean="0">
                <a:latin typeface="Times New Roman" pitchFamily="18" charset="0"/>
                <a:ea typeface="宋体" pitchFamily="2" charset="-122"/>
              </a:rPr>
              <a:t>.runs/impl_1</a:t>
            </a:r>
            <a:r>
              <a:rPr lang="zh-CN" altLang="en-US" sz="2800" dirty="0" smtClean="0">
                <a:latin typeface="Times New Roman" pitchFamily="18" charset="0"/>
                <a:ea typeface="宋体" pitchFamily="2" charset="-122"/>
              </a:rPr>
              <a:t>文件目录下生成</a:t>
            </a:r>
            <a:r>
              <a:rPr lang="en-US" altLang="zh-CN" sz="2800" dirty="0" smtClean="0">
                <a:latin typeface="Times New Roman" pitchFamily="18" charset="0"/>
                <a:ea typeface="宋体" pitchFamily="2" charset="-122"/>
              </a:rPr>
              <a:t>.bit</a:t>
            </a:r>
            <a:r>
              <a:rPr lang="zh-CN" altLang="en-US" sz="2800" dirty="0" smtClean="0">
                <a:latin typeface="Times New Roman" pitchFamily="18" charset="0"/>
                <a:ea typeface="宋体" pitchFamily="2" charset="-122"/>
              </a:rPr>
              <a:t>文件。</a:t>
            </a:r>
          </a:p>
        </p:txBody>
      </p:sp>
    </p:spTree>
    <p:extLst>
      <p:ext uri="{BB962C8B-B14F-4D97-AF65-F5344CB8AC3E}">
        <p14:creationId xmlns:p14="http://schemas.microsoft.com/office/powerpoint/2010/main" val="34030615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832" y="116632"/>
            <a:ext cx="8712968" cy="3006030"/>
          </a:xfrm>
        </p:spPr>
        <p:txBody>
          <a:bodyPr>
            <a:noAutofit/>
          </a:bodyPr>
          <a:lstStyle/>
          <a:p>
            <a:pPr marL="514350" indent="-514350" algn="l">
              <a:buFont typeface="+mj-ea"/>
              <a:buAutoNum type="circleNumDbPlain" startAt="6"/>
            </a:pPr>
            <a:r>
              <a:rPr lang="zh-CN" altLang="en-US" sz="3200" dirty="0" smtClean="0">
                <a:latin typeface="Times New Roman" pitchFamily="18" charset="0"/>
                <a:ea typeface="宋体" pitchFamily="2" charset="-122"/>
              </a:rPr>
              <a:t>下载设计到</a:t>
            </a:r>
            <a:r>
              <a:rPr lang="zh-CN" altLang="en-US" sz="3200" dirty="0">
                <a:latin typeface="Times New Roman" pitchFamily="18" charset="0"/>
                <a:ea typeface="宋体" pitchFamily="2" charset="-122"/>
              </a:rPr>
              <a:t>实验</a:t>
            </a:r>
            <a:r>
              <a:rPr lang="zh-CN" altLang="en-US" sz="3200" dirty="0" smtClean="0">
                <a:latin typeface="Times New Roman" pitchFamily="18" charset="0"/>
                <a:ea typeface="宋体" pitchFamily="2" charset="-122"/>
              </a:rPr>
              <a:t>板</a:t>
            </a:r>
            <a:r>
              <a:rPr lang="en-US" altLang="zh-CN" sz="2800" dirty="0" smtClean="0">
                <a:latin typeface="Times New Roman" pitchFamily="18" charset="0"/>
                <a:ea typeface="宋体" pitchFamily="2" charset="-122"/>
              </a:rPr>
              <a:t/>
            </a:r>
            <a:br>
              <a:rPr lang="en-US" altLang="zh-CN" sz="2800" dirty="0" smtClean="0">
                <a:latin typeface="Times New Roman" pitchFamily="18" charset="0"/>
                <a:ea typeface="宋体" pitchFamily="2" charset="-122"/>
              </a:rPr>
            </a:br>
            <a:r>
              <a:rPr lang="en-US" altLang="zh-CN" sz="2800" dirty="0" smtClean="0">
                <a:latin typeface="Times New Roman" pitchFamily="18" charset="0"/>
                <a:ea typeface="宋体" pitchFamily="2" charset="-122"/>
              </a:rPr>
              <a:t/>
            </a:r>
            <a:br>
              <a:rPr lang="en-US" altLang="zh-CN" sz="2800" dirty="0" smtClean="0">
                <a:latin typeface="Times New Roman" pitchFamily="18" charset="0"/>
                <a:ea typeface="宋体" pitchFamily="2" charset="-122"/>
              </a:rPr>
            </a:br>
            <a:r>
              <a:rPr lang="zh-CN" altLang="en-US" sz="2800" dirty="0" smtClean="0">
                <a:latin typeface="Times New Roman" pitchFamily="18" charset="0"/>
                <a:ea typeface="宋体" pitchFamily="2" charset="-122"/>
              </a:rPr>
              <a:t>就是将生成的</a:t>
            </a:r>
            <a:r>
              <a:rPr lang="en-US" altLang="zh-CN" sz="2800" dirty="0" smtClean="0">
                <a:latin typeface="Times New Roman" pitchFamily="18" charset="0"/>
                <a:ea typeface="宋体" pitchFamily="2" charset="-122"/>
              </a:rPr>
              <a:t>BIT</a:t>
            </a:r>
            <a:r>
              <a:rPr lang="zh-CN" altLang="en-US" sz="2800" dirty="0" smtClean="0">
                <a:latin typeface="Times New Roman" pitchFamily="18" charset="0"/>
                <a:ea typeface="宋体" pitchFamily="2" charset="-122"/>
              </a:rPr>
              <a:t>文件下载到实验板上。需先将实验板和电脑连接，</a:t>
            </a:r>
            <a:r>
              <a:rPr lang="zh-CN" altLang="en-US" sz="2800" dirty="0">
                <a:latin typeface="Times New Roman" pitchFamily="18" charset="0"/>
                <a:ea typeface="宋体" pitchFamily="2" charset="-122"/>
              </a:rPr>
              <a:t>并在</a:t>
            </a:r>
            <a:r>
              <a:rPr lang="en-US" altLang="zh-CN" sz="2800" dirty="0" err="1">
                <a:latin typeface="Times New Roman" pitchFamily="18" charset="0"/>
                <a:ea typeface="宋体" pitchFamily="2" charset="-122"/>
              </a:rPr>
              <a:t>vivado</a:t>
            </a:r>
            <a:r>
              <a:rPr lang="zh-CN" altLang="en-US" sz="2800" dirty="0">
                <a:latin typeface="Times New Roman" pitchFamily="18" charset="0"/>
                <a:ea typeface="宋体" pitchFamily="2" charset="-122"/>
              </a:rPr>
              <a:t>左侧导航窗口中单击打开</a:t>
            </a:r>
            <a:r>
              <a:rPr lang="en-US" altLang="zh-CN" sz="2800" dirty="0" smtClean="0">
                <a:latin typeface="Times New Roman" pitchFamily="18" charset="0"/>
                <a:ea typeface="宋体" pitchFamily="2" charset="-122"/>
              </a:rPr>
              <a:t>Hardware Manager</a:t>
            </a:r>
            <a:r>
              <a:rPr lang="zh-CN" altLang="en-US" sz="2800" dirty="0" smtClean="0">
                <a:latin typeface="Times New Roman" pitchFamily="18" charset="0"/>
                <a:ea typeface="宋体" pitchFamily="2" charset="-122"/>
              </a:rPr>
              <a:t>。</a:t>
            </a:r>
          </a:p>
        </p:txBody>
      </p:sp>
    </p:spTree>
    <p:extLst>
      <p:ext uri="{BB962C8B-B14F-4D97-AF65-F5344CB8AC3E}">
        <p14:creationId xmlns:p14="http://schemas.microsoft.com/office/powerpoint/2010/main" val="29492814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 y="115888"/>
            <a:ext cx="8382000" cy="493712"/>
          </a:xfrm>
        </p:spPr>
        <p:txBody>
          <a:bodyPr>
            <a:normAutofit fontScale="90000"/>
          </a:bodyPr>
          <a:lstStyle/>
          <a:p>
            <a:pPr algn="l"/>
            <a:r>
              <a:rPr lang="zh-CN" altLang="en-US" sz="3600" b="1" dirty="0" smtClean="0">
                <a:ea typeface="宋体" pitchFamily="2" charset="-122"/>
              </a:rPr>
              <a:t>二、现代数字系统设计流程</a:t>
            </a:r>
          </a:p>
        </p:txBody>
      </p:sp>
      <p:grpSp>
        <p:nvGrpSpPr>
          <p:cNvPr id="3075" name="Group 4"/>
          <p:cNvGrpSpPr>
            <a:grpSpLocks/>
          </p:cNvGrpSpPr>
          <p:nvPr/>
        </p:nvGrpSpPr>
        <p:grpSpPr bwMode="auto">
          <a:xfrm>
            <a:off x="228600" y="381000"/>
            <a:ext cx="8229600" cy="6742113"/>
            <a:chOff x="1620" y="3468"/>
            <a:chExt cx="9360" cy="10244"/>
          </a:xfrm>
        </p:grpSpPr>
        <p:sp>
          <p:nvSpPr>
            <p:cNvPr id="3083" name="Rectangle 5"/>
            <p:cNvSpPr>
              <a:spLocks noChangeArrowheads="1"/>
            </p:cNvSpPr>
            <p:nvPr/>
          </p:nvSpPr>
          <p:spPr bwMode="auto">
            <a:xfrm>
              <a:off x="3813" y="4101"/>
              <a:ext cx="2142" cy="367"/>
            </a:xfrm>
            <a:prstGeom prst="rect">
              <a:avLst/>
            </a:prstGeom>
            <a:gradFill rotWithShape="1">
              <a:gsLst>
                <a:gs pos="0">
                  <a:srgbClr val="0000FF"/>
                </a:gs>
                <a:gs pos="100000">
                  <a:srgbClr val="000000"/>
                </a:gs>
              </a:gsLst>
              <a:path path="rect">
                <a:fillToRect r="100000" b="10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设计目标</a:t>
              </a:r>
              <a:endParaRPr lang="zh-CN" altLang="en-US" sz="1400" b="1" dirty="0">
                <a:solidFill>
                  <a:schemeClr val="bg1"/>
                </a:solidFill>
              </a:endParaRPr>
            </a:p>
          </p:txBody>
        </p:sp>
        <p:sp>
          <p:nvSpPr>
            <p:cNvPr id="548870" name="Rectangle 6"/>
            <p:cNvSpPr>
              <a:spLocks noChangeArrowheads="1"/>
            </p:cNvSpPr>
            <p:nvPr/>
          </p:nvSpPr>
          <p:spPr bwMode="auto">
            <a:xfrm>
              <a:off x="3897" y="4833"/>
              <a:ext cx="1977" cy="367"/>
            </a:xfrm>
            <a:prstGeom prst="rect">
              <a:avLst/>
            </a:prstGeom>
            <a:gradFill rotWithShape="1">
              <a:gsLst>
                <a:gs pos="0">
                  <a:schemeClr val="bg2"/>
                </a:gs>
                <a:gs pos="100000">
                  <a:schemeClr val="bg2">
                    <a:gamma/>
                    <a:shade val="46275"/>
                    <a:invGamma/>
                  </a:schemeClr>
                </a:gs>
              </a:gsLst>
              <a:path path="rect">
                <a:fillToRect r="100000" b="100000"/>
              </a:path>
            </a:gradFill>
            <a:ln w="9525">
              <a:solidFill>
                <a:schemeClr val="bg2"/>
              </a:solidFill>
              <a:miter lim="800000"/>
              <a:headEnd/>
              <a:tailEnd/>
            </a:ln>
            <a:effectLst/>
          </p:spPr>
          <p:txBody>
            <a:bodyPr lIns="63094" tIns="31547" rIns="63094" bIns="31547" anchor="ctr"/>
            <a:lstStyle/>
            <a:p>
              <a:pPr marL="288925" indent="-288925" algn="ctr" defTabSz="912813">
                <a:defRPr/>
              </a:pPr>
              <a:r>
                <a:rPr lang="zh-CN" altLang="en-US" sz="1400" b="1" dirty="0">
                  <a:solidFill>
                    <a:schemeClr val="bg1"/>
                  </a:solidFill>
                  <a:latin typeface="宋体" pitchFamily="2" charset="-122"/>
                </a:rPr>
                <a:t>设计输入</a:t>
              </a:r>
              <a:endParaRPr lang="zh-CN" altLang="en-US" sz="1400" b="1" dirty="0">
                <a:solidFill>
                  <a:schemeClr val="bg1"/>
                </a:solidFill>
              </a:endParaRPr>
            </a:p>
          </p:txBody>
        </p:sp>
        <p:sp>
          <p:nvSpPr>
            <p:cNvPr id="3085" name="Rectangle 7"/>
            <p:cNvSpPr>
              <a:spLocks noChangeArrowheads="1"/>
            </p:cNvSpPr>
            <p:nvPr/>
          </p:nvSpPr>
          <p:spPr bwMode="auto">
            <a:xfrm>
              <a:off x="3896" y="5566"/>
              <a:ext cx="1977" cy="367"/>
            </a:xfrm>
            <a:prstGeom prst="rect">
              <a:avLst/>
            </a:prstGeom>
            <a:gradFill rotWithShape="1">
              <a:gsLst>
                <a:gs pos="0">
                  <a:srgbClr val="FF0000"/>
                </a:gs>
                <a:gs pos="100000">
                  <a:srgbClr val="760000"/>
                </a:gs>
              </a:gsLst>
              <a:path path="rect">
                <a:fillToRect r="100000" b="10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功能级仿真</a:t>
              </a:r>
              <a:endParaRPr lang="zh-CN" altLang="en-US" sz="1400" b="1" dirty="0">
                <a:solidFill>
                  <a:schemeClr val="bg1"/>
                </a:solidFill>
              </a:endParaRPr>
            </a:p>
          </p:txBody>
        </p:sp>
        <p:sp>
          <p:nvSpPr>
            <p:cNvPr id="3086" name="Rectangle 8"/>
            <p:cNvSpPr>
              <a:spLocks noChangeArrowheads="1"/>
            </p:cNvSpPr>
            <p:nvPr/>
          </p:nvSpPr>
          <p:spPr bwMode="auto">
            <a:xfrm>
              <a:off x="3870" y="6339"/>
              <a:ext cx="2040" cy="366"/>
            </a:xfrm>
            <a:prstGeom prst="rect">
              <a:avLst/>
            </a:prstGeom>
            <a:gradFill rotWithShape="1">
              <a:gsLst>
                <a:gs pos="0">
                  <a:srgbClr val="00FF00"/>
                </a:gs>
                <a:gs pos="100000">
                  <a:srgbClr val="0076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Times New Roman" pitchFamily="18" charset="0"/>
                </a:rPr>
                <a:t>逻辑综合</a:t>
              </a:r>
              <a:endParaRPr lang="en-US" altLang="zh-CN" sz="1400" b="1" dirty="0">
                <a:solidFill>
                  <a:schemeClr val="bg1"/>
                </a:solidFill>
                <a:latin typeface="Times New Roman" pitchFamily="18" charset="0"/>
              </a:endParaRPr>
            </a:p>
          </p:txBody>
        </p:sp>
        <p:sp>
          <p:nvSpPr>
            <p:cNvPr id="3087" name="Rectangle 9"/>
            <p:cNvSpPr>
              <a:spLocks noChangeArrowheads="1"/>
            </p:cNvSpPr>
            <p:nvPr/>
          </p:nvSpPr>
          <p:spPr bwMode="auto">
            <a:xfrm>
              <a:off x="3960" y="10863"/>
              <a:ext cx="1980" cy="365"/>
            </a:xfrm>
            <a:prstGeom prst="rect">
              <a:avLst/>
            </a:prstGeom>
            <a:gradFill rotWithShape="1">
              <a:gsLst>
                <a:gs pos="0">
                  <a:srgbClr val="800000"/>
                </a:gs>
                <a:gs pos="100000">
                  <a:srgbClr val="3B00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时序仿真</a:t>
              </a:r>
              <a:endParaRPr lang="zh-CN" altLang="en-US" sz="1400" b="1" dirty="0">
                <a:solidFill>
                  <a:schemeClr val="bg1"/>
                </a:solidFill>
              </a:endParaRPr>
            </a:p>
          </p:txBody>
        </p:sp>
        <p:sp>
          <p:nvSpPr>
            <p:cNvPr id="3088" name="Rectangle 10"/>
            <p:cNvSpPr>
              <a:spLocks noChangeArrowheads="1"/>
            </p:cNvSpPr>
            <p:nvPr/>
          </p:nvSpPr>
          <p:spPr bwMode="auto">
            <a:xfrm>
              <a:off x="3960" y="12348"/>
              <a:ext cx="1980" cy="366"/>
            </a:xfrm>
            <a:prstGeom prst="rect">
              <a:avLst/>
            </a:prstGeom>
            <a:gradFill rotWithShape="1">
              <a:gsLst>
                <a:gs pos="0">
                  <a:srgbClr val="0000FF"/>
                </a:gs>
                <a:gs pos="100000">
                  <a:srgbClr val="000076"/>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系统调试与验证</a:t>
              </a:r>
              <a:endParaRPr lang="zh-CN" altLang="en-US" sz="1400" b="1" dirty="0">
                <a:solidFill>
                  <a:schemeClr val="bg1"/>
                </a:solidFill>
              </a:endParaRPr>
            </a:p>
          </p:txBody>
        </p:sp>
        <p:sp>
          <p:nvSpPr>
            <p:cNvPr id="3089" name="Line 11"/>
            <p:cNvSpPr>
              <a:spLocks noChangeShapeType="1"/>
            </p:cNvSpPr>
            <p:nvPr/>
          </p:nvSpPr>
          <p:spPr bwMode="auto">
            <a:xfrm>
              <a:off x="4893" y="4450"/>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0" name="Line 12"/>
            <p:cNvSpPr>
              <a:spLocks noChangeShapeType="1"/>
            </p:cNvSpPr>
            <p:nvPr/>
          </p:nvSpPr>
          <p:spPr bwMode="auto">
            <a:xfrm>
              <a:off x="4893" y="5182"/>
              <a:ext cx="0"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1" name="Line 13"/>
            <p:cNvSpPr>
              <a:spLocks noChangeShapeType="1"/>
            </p:cNvSpPr>
            <p:nvPr/>
          </p:nvSpPr>
          <p:spPr bwMode="auto">
            <a:xfrm>
              <a:off x="4893" y="7479"/>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2" name="Line 14"/>
            <p:cNvSpPr>
              <a:spLocks noChangeShapeType="1"/>
            </p:cNvSpPr>
            <p:nvPr/>
          </p:nvSpPr>
          <p:spPr bwMode="auto">
            <a:xfrm>
              <a:off x="6120" y="8583"/>
              <a:ext cx="0" cy="11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3" name="Freeform 15"/>
            <p:cNvSpPr>
              <a:spLocks/>
            </p:cNvSpPr>
            <p:nvPr/>
          </p:nvSpPr>
          <p:spPr bwMode="auto">
            <a:xfrm>
              <a:off x="4880" y="4587"/>
              <a:ext cx="2179" cy="1177"/>
            </a:xfrm>
            <a:custGeom>
              <a:avLst/>
              <a:gdLst>
                <a:gd name="T0" fmla="*/ 1005 w 1179"/>
                <a:gd name="T1" fmla="*/ 1177 h 771"/>
                <a:gd name="T2" fmla="*/ 2179 w 1179"/>
                <a:gd name="T3" fmla="*/ 1177 h 771"/>
                <a:gd name="T4" fmla="*/ 2179 w 1179"/>
                <a:gd name="T5" fmla="*/ 0 h 771"/>
                <a:gd name="T6" fmla="*/ 0 w 1179"/>
                <a:gd name="T7" fmla="*/ 0 h 771"/>
                <a:gd name="T8" fmla="*/ 0 60000 65536"/>
                <a:gd name="T9" fmla="*/ 0 60000 65536"/>
                <a:gd name="T10" fmla="*/ 0 60000 65536"/>
                <a:gd name="T11" fmla="*/ 0 60000 65536"/>
                <a:gd name="T12" fmla="*/ 0 w 1179"/>
                <a:gd name="T13" fmla="*/ 0 h 771"/>
                <a:gd name="T14" fmla="*/ 1179 w 1179"/>
                <a:gd name="T15" fmla="*/ 771 h 771"/>
              </a:gdLst>
              <a:ahLst/>
              <a:cxnLst>
                <a:cxn ang="T8">
                  <a:pos x="T0" y="T1"/>
                </a:cxn>
                <a:cxn ang="T9">
                  <a:pos x="T2" y="T3"/>
                </a:cxn>
                <a:cxn ang="T10">
                  <a:pos x="T4" y="T5"/>
                </a:cxn>
                <a:cxn ang="T11">
                  <a:pos x="T6" y="T7"/>
                </a:cxn>
              </a:cxnLst>
              <a:rect l="T12" t="T13" r="T14" b="T15"/>
              <a:pathLst>
                <a:path w="1179" h="771">
                  <a:moveTo>
                    <a:pt x="544" y="771"/>
                  </a:moveTo>
                  <a:lnTo>
                    <a:pt x="1179" y="771"/>
                  </a:lnTo>
                  <a:lnTo>
                    <a:pt x="1179" y="0"/>
                  </a:lnTo>
                  <a:lnTo>
                    <a:pt x="0" y="0"/>
                  </a:lnTo>
                </a:path>
              </a:pathLst>
            </a:custGeom>
            <a:noFill/>
            <a:ln w="9525" cap="flat" cmpd="sng">
              <a:solidFill>
                <a:srgbClr val="000000"/>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4" name="Line 16"/>
            <p:cNvSpPr>
              <a:spLocks noChangeShapeType="1"/>
            </p:cNvSpPr>
            <p:nvPr/>
          </p:nvSpPr>
          <p:spPr bwMode="auto">
            <a:xfrm flipV="1">
              <a:off x="2176" y="4579"/>
              <a:ext cx="0" cy="26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Line 17"/>
            <p:cNvSpPr>
              <a:spLocks noChangeShapeType="1"/>
            </p:cNvSpPr>
            <p:nvPr/>
          </p:nvSpPr>
          <p:spPr bwMode="auto">
            <a:xfrm>
              <a:off x="2169" y="4579"/>
              <a:ext cx="27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6" name="Text Box 18"/>
            <p:cNvSpPr txBox="1">
              <a:spLocks noChangeArrowheads="1"/>
            </p:cNvSpPr>
            <p:nvPr/>
          </p:nvSpPr>
          <p:spPr bwMode="auto">
            <a:xfrm>
              <a:off x="7380" y="3468"/>
              <a:ext cx="3600" cy="1585"/>
            </a:xfrm>
            <a:prstGeom prst="rect">
              <a:avLst/>
            </a:prstGeom>
            <a:gradFill rotWithShape="1">
              <a:gsLst>
                <a:gs pos="0">
                  <a:srgbClr val="0000FF"/>
                </a:gs>
                <a:gs pos="100000">
                  <a:srgbClr val="000076"/>
                </a:gs>
              </a:gsLst>
              <a:path path="shape">
                <a:fillToRect l="50000" t="50000" r="50000" b="50000"/>
              </a:path>
            </a:gradFill>
            <a:ln w="19050">
              <a:solidFill>
                <a:srgbClr val="000000"/>
              </a:solidFill>
              <a:miter lim="800000"/>
              <a:headEnd/>
              <a:tailEnd/>
            </a:ln>
          </p:spPr>
          <p:txBody>
            <a:bodyPr lIns="63094" tIns="31547" rIns="63094" bIns="31547"/>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lnSpc>
                  <a:spcPct val="64000"/>
                </a:lnSpc>
              </a:pPr>
              <a:r>
                <a:rPr lang="en-US" altLang="zh-CN" sz="900" b="1">
                  <a:latin typeface="Times New Roman" pitchFamily="18" charset="0"/>
                </a:rPr>
                <a:t>entity lab1 is</a:t>
              </a:r>
            </a:p>
            <a:p>
              <a:pPr algn="just" eaLnBrk="1" hangingPunct="1">
                <a:lnSpc>
                  <a:spcPct val="64000"/>
                </a:lnSpc>
              </a:pPr>
              <a:r>
                <a:rPr lang="en-US" altLang="zh-CN" sz="900" b="1">
                  <a:latin typeface="Times New Roman" pitchFamily="18" charset="0"/>
                </a:rPr>
                <a:t> port(a,b,c : in std_logic;</a:t>
              </a:r>
            </a:p>
            <a:p>
              <a:pPr algn="just" eaLnBrk="1" hangingPunct="1">
                <a:lnSpc>
                  <a:spcPct val="64000"/>
                </a:lnSpc>
              </a:pPr>
              <a:r>
                <a:rPr lang="en-US" altLang="zh-CN" sz="900" b="1">
                  <a:latin typeface="Times New Roman" pitchFamily="18" charset="0"/>
                </a:rPr>
                <a:t>     y   : out std_logic);</a:t>
              </a:r>
            </a:p>
            <a:p>
              <a:pPr algn="just" eaLnBrk="1" hangingPunct="1">
                <a:lnSpc>
                  <a:spcPct val="64000"/>
                </a:lnSpc>
              </a:pPr>
              <a:r>
                <a:rPr lang="en-US" altLang="zh-CN" sz="900" b="1">
                  <a:latin typeface="Times New Roman" pitchFamily="18" charset="0"/>
                </a:rPr>
                <a:t>end lab1;</a:t>
              </a:r>
            </a:p>
            <a:p>
              <a:pPr algn="just" eaLnBrk="1" hangingPunct="1">
                <a:lnSpc>
                  <a:spcPct val="64000"/>
                </a:lnSpc>
              </a:pPr>
              <a:r>
                <a:rPr lang="en-US" altLang="zh-CN" sz="900" b="1">
                  <a:latin typeface="Times New Roman" pitchFamily="18" charset="0"/>
                </a:rPr>
                <a:t> </a:t>
              </a:r>
            </a:p>
            <a:p>
              <a:pPr algn="just" eaLnBrk="1" hangingPunct="1">
                <a:lnSpc>
                  <a:spcPct val="64000"/>
                </a:lnSpc>
              </a:pPr>
              <a:r>
                <a:rPr lang="en-US" altLang="zh-CN" sz="900" b="1">
                  <a:latin typeface="Times New Roman" pitchFamily="18" charset="0"/>
                </a:rPr>
                <a:t>architecture rtl of lab1 is</a:t>
              </a:r>
            </a:p>
            <a:p>
              <a:pPr algn="just" eaLnBrk="1" hangingPunct="1">
                <a:lnSpc>
                  <a:spcPct val="64000"/>
                </a:lnSpc>
              </a:pPr>
              <a:r>
                <a:rPr lang="en-US" altLang="zh-CN" sz="900" b="1">
                  <a:latin typeface="Times New Roman" pitchFamily="18" charset="0"/>
                </a:rPr>
                <a:t>begin</a:t>
              </a:r>
            </a:p>
            <a:p>
              <a:pPr algn="just" eaLnBrk="1" hangingPunct="1">
                <a:lnSpc>
                  <a:spcPct val="64000"/>
                </a:lnSpc>
              </a:pPr>
              <a:r>
                <a:rPr lang="en-US" altLang="zh-CN" sz="900" b="1">
                  <a:latin typeface="Times New Roman" pitchFamily="18" charset="0"/>
                </a:rPr>
                <a:t>  y&lt;=a or (c and b);</a:t>
              </a:r>
            </a:p>
            <a:p>
              <a:pPr algn="just" eaLnBrk="1" hangingPunct="1">
                <a:lnSpc>
                  <a:spcPct val="64000"/>
                </a:lnSpc>
              </a:pPr>
              <a:r>
                <a:rPr lang="en-US" altLang="zh-CN" sz="900" b="1">
                  <a:latin typeface="Times New Roman" pitchFamily="18" charset="0"/>
                </a:rPr>
                <a:t>end rtl;</a:t>
              </a:r>
              <a:endParaRPr lang="en-US" altLang="zh-CN" b="1">
                <a:latin typeface="Times New Roman" pitchFamily="18" charset="0"/>
              </a:endParaRPr>
            </a:p>
          </p:txBody>
        </p:sp>
        <p:sp>
          <p:nvSpPr>
            <p:cNvPr id="3097" name="Text Box 20"/>
            <p:cNvSpPr txBox="1">
              <a:spLocks noChangeArrowheads="1"/>
            </p:cNvSpPr>
            <p:nvPr/>
          </p:nvSpPr>
          <p:spPr bwMode="auto">
            <a:xfrm>
              <a:off x="3960" y="13296"/>
              <a:ext cx="3600"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ctr" eaLnBrk="1" hangingPunct="1">
                <a:lnSpc>
                  <a:spcPct val="150000"/>
                </a:lnSpc>
              </a:pPr>
              <a:endParaRPr lang="zh-CN" altLang="en-US"/>
            </a:p>
          </p:txBody>
        </p:sp>
        <p:sp>
          <p:nvSpPr>
            <p:cNvPr id="3098" name="Line 21"/>
            <p:cNvSpPr>
              <a:spLocks noChangeShapeType="1"/>
            </p:cNvSpPr>
            <p:nvPr/>
          </p:nvSpPr>
          <p:spPr bwMode="auto">
            <a:xfrm>
              <a:off x="4890" y="5961"/>
              <a:ext cx="0"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9" name="Rectangle 22"/>
            <p:cNvSpPr>
              <a:spLocks noChangeArrowheads="1"/>
            </p:cNvSpPr>
            <p:nvPr/>
          </p:nvSpPr>
          <p:spPr bwMode="auto">
            <a:xfrm>
              <a:off x="3900" y="7104"/>
              <a:ext cx="2040" cy="366"/>
            </a:xfrm>
            <a:prstGeom prst="rect">
              <a:avLst/>
            </a:prstGeom>
            <a:gradFill rotWithShape="1">
              <a:gsLst>
                <a:gs pos="0">
                  <a:srgbClr val="33CCCC"/>
                </a:gs>
                <a:gs pos="100000">
                  <a:srgbClr val="185E5E"/>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综合后仿真</a:t>
              </a:r>
              <a:endParaRPr lang="zh-CN" altLang="en-US" sz="1400" b="1" dirty="0">
                <a:solidFill>
                  <a:schemeClr val="bg1"/>
                </a:solidFill>
              </a:endParaRPr>
            </a:p>
          </p:txBody>
        </p:sp>
        <p:sp>
          <p:nvSpPr>
            <p:cNvPr id="3100" name="Line 23"/>
            <p:cNvSpPr>
              <a:spLocks noChangeShapeType="1"/>
            </p:cNvSpPr>
            <p:nvPr/>
          </p:nvSpPr>
          <p:spPr bwMode="auto">
            <a:xfrm>
              <a:off x="4905" y="6707"/>
              <a:ext cx="0"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01" name="Rectangle 24"/>
            <p:cNvSpPr>
              <a:spLocks noChangeArrowheads="1"/>
            </p:cNvSpPr>
            <p:nvPr/>
          </p:nvSpPr>
          <p:spPr bwMode="auto">
            <a:xfrm>
              <a:off x="2685" y="8211"/>
              <a:ext cx="2040" cy="366"/>
            </a:xfrm>
            <a:prstGeom prst="rect">
              <a:avLst/>
            </a:prstGeom>
            <a:gradFill rotWithShape="1">
              <a:gsLst>
                <a:gs pos="0">
                  <a:srgbClr val="008000"/>
                </a:gs>
                <a:gs pos="100000">
                  <a:srgbClr val="003B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转换</a:t>
              </a:r>
              <a:r>
                <a:rPr lang="en-US" altLang="zh-CN" sz="1400" b="1" dirty="0">
                  <a:solidFill>
                    <a:schemeClr val="bg1"/>
                  </a:solidFill>
                  <a:latin typeface="Times New Roman" pitchFamily="18" charset="0"/>
                </a:rPr>
                <a:t>(Translate</a:t>
              </a:r>
              <a:r>
                <a:rPr lang="en-US" altLang="zh-CN" sz="1400" b="1" dirty="0">
                  <a:latin typeface="Times New Roman" pitchFamily="18" charset="0"/>
                </a:rPr>
                <a:t>)</a:t>
              </a:r>
              <a:endParaRPr lang="en-US" altLang="zh-CN" sz="1400" b="1" dirty="0"/>
            </a:p>
          </p:txBody>
        </p:sp>
        <p:sp>
          <p:nvSpPr>
            <p:cNvPr id="3102" name="Rectangle 25"/>
            <p:cNvSpPr>
              <a:spLocks noChangeArrowheads="1"/>
            </p:cNvSpPr>
            <p:nvPr/>
          </p:nvSpPr>
          <p:spPr bwMode="auto">
            <a:xfrm>
              <a:off x="5025" y="8211"/>
              <a:ext cx="2040" cy="366"/>
            </a:xfrm>
            <a:prstGeom prst="rect">
              <a:avLst/>
            </a:prstGeom>
            <a:gradFill rotWithShape="1">
              <a:gsLst>
                <a:gs pos="0">
                  <a:srgbClr val="008000"/>
                </a:gs>
                <a:gs pos="100000">
                  <a:srgbClr val="003B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转换</a:t>
              </a:r>
              <a:r>
                <a:rPr lang="en-US" altLang="zh-CN" sz="1400" b="1" dirty="0">
                  <a:solidFill>
                    <a:schemeClr val="bg1"/>
                  </a:solidFill>
                  <a:latin typeface="Times New Roman" pitchFamily="18" charset="0"/>
                </a:rPr>
                <a:t>(Translate)</a:t>
              </a:r>
              <a:endParaRPr lang="en-US" altLang="zh-CN" sz="1400" b="1" dirty="0">
                <a:solidFill>
                  <a:schemeClr val="bg1"/>
                </a:solidFill>
              </a:endParaRPr>
            </a:p>
          </p:txBody>
        </p:sp>
        <p:sp>
          <p:nvSpPr>
            <p:cNvPr id="3103" name="Rectangle 26"/>
            <p:cNvSpPr>
              <a:spLocks noChangeArrowheads="1"/>
            </p:cNvSpPr>
            <p:nvPr/>
          </p:nvSpPr>
          <p:spPr bwMode="auto">
            <a:xfrm>
              <a:off x="2700" y="8952"/>
              <a:ext cx="2040" cy="366"/>
            </a:xfrm>
            <a:prstGeom prst="rect">
              <a:avLst/>
            </a:prstGeom>
            <a:gradFill rotWithShape="1">
              <a:gsLst>
                <a:gs pos="0">
                  <a:srgbClr val="FF0000"/>
                </a:gs>
                <a:gs pos="100000">
                  <a:srgbClr val="7600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Times New Roman" pitchFamily="18" charset="0"/>
                </a:rPr>
                <a:t>映射</a:t>
              </a:r>
              <a:r>
                <a:rPr lang="en-US" altLang="zh-CN" sz="1400" b="1" dirty="0">
                  <a:solidFill>
                    <a:schemeClr val="bg1"/>
                  </a:solidFill>
                  <a:latin typeface="Times New Roman" pitchFamily="18" charset="0"/>
                </a:rPr>
                <a:t>(Map)</a:t>
              </a:r>
            </a:p>
          </p:txBody>
        </p:sp>
        <p:sp>
          <p:nvSpPr>
            <p:cNvPr id="3104" name="Freeform 27"/>
            <p:cNvSpPr>
              <a:spLocks/>
            </p:cNvSpPr>
            <p:nvPr/>
          </p:nvSpPr>
          <p:spPr bwMode="auto">
            <a:xfrm>
              <a:off x="3780" y="7854"/>
              <a:ext cx="2340" cy="357"/>
            </a:xfrm>
            <a:custGeom>
              <a:avLst/>
              <a:gdLst>
                <a:gd name="T0" fmla="*/ 0 w 2340"/>
                <a:gd name="T1" fmla="*/ 357 h 156"/>
                <a:gd name="T2" fmla="*/ 0 w 2340"/>
                <a:gd name="T3" fmla="*/ 0 h 156"/>
                <a:gd name="T4" fmla="*/ 2340 w 2340"/>
                <a:gd name="T5" fmla="*/ 0 h 156"/>
                <a:gd name="T6" fmla="*/ 2340 w 2340"/>
                <a:gd name="T7" fmla="*/ 357 h 156"/>
                <a:gd name="T8" fmla="*/ 0 60000 65536"/>
                <a:gd name="T9" fmla="*/ 0 60000 65536"/>
                <a:gd name="T10" fmla="*/ 0 60000 65536"/>
                <a:gd name="T11" fmla="*/ 0 60000 65536"/>
                <a:gd name="T12" fmla="*/ 0 w 2340"/>
                <a:gd name="T13" fmla="*/ 0 h 156"/>
                <a:gd name="T14" fmla="*/ 2340 w 2340"/>
                <a:gd name="T15" fmla="*/ 156 h 156"/>
              </a:gdLst>
              <a:ahLst/>
              <a:cxnLst>
                <a:cxn ang="T8">
                  <a:pos x="T0" y="T1"/>
                </a:cxn>
                <a:cxn ang="T9">
                  <a:pos x="T2" y="T3"/>
                </a:cxn>
                <a:cxn ang="T10">
                  <a:pos x="T4" y="T5"/>
                </a:cxn>
                <a:cxn ang="T11">
                  <a:pos x="T6" y="T7"/>
                </a:cxn>
              </a:cxnLst>
              <a:rect l="T12" t="T13" r="T14" b="T15"/>
              <a:pathLst>
                <a:path w="2340" h="156">
                  <a:moveTo>
                    <a:pt x="0" y="156"/>
                  </a:moveTo>
                  <a:lnTo>
                    <a:pt x="0" y="0"/>
                  </a:lnTo>
                  <a:lnTo>
                    <a:pt x="2340" y="0"/>
                  </a:lnTo>
                  <a:lnTo>
                    <a:pt x="2340" y="15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8892" name="Rectangle 28"/>
            <p:cNvSpPr>
              <a:spLocks noChangeArrowheads="1"/>
            </p:cNvSpPr>
            <p:nvPr/>
          </p:nvSpPr>
          <p:spPr bwMode="auto">
            <a:xfrm>
              <a:off x="5040" y="9710"/>
              <a:ext cx="2040" cy="367"/>
            </a:xfrm>
            <a:prstGeom prst="rect">
              <a:avLst/>
            </a:prstGeom>
            <a:gradFill rotWithShape="1">
              <a:gsLst>
                <a:gs pos="0">
                  <a:schemeClr val="bg2"/>
                </a:gs>
                <a:gs pos="100000">
                  <a:schemeClr val="bg2">
                    <a:gamma/>
                    <a:shade val="46275"/>
                    <a:invGamma/>
                  </a:schemeClr>
                </a:gs>
              </a:gsLst>
              <a:path path="shape">
                <a:fillToRect l="50000" t="50000" r="50000" b="50000"/>
              </a:path>
            </a:gradFill>
            <a:ln w="9525">
              <a:solidFill>
                <a:srgbClr val="000000"/>
              </a:solidFill>
              <a:miter lim="800000"/>
              <a:headEnd/>
              <a:tailEnd/>
            </a:ln>
            <a:effectLst/>
          </p:spPr>
          <p:txBody>
            <a:bodyPr lIns="63094" tIns="31547" rIns="63094" bIns="31547" anchor="ctr"/>
            <a:lstStyle/>
            <a:p>
              <a:pPr marL="288925" indent="-288925" algn="ctr" defTabSz="912813">
                <a:defRPr/>
              </a:pPr>
              <a:r>
                <a:rPr lang="zh-CN" altLang="en-US" sz="1400" b="1" dirty="0">
                  <a:solidFill>
                    <a:schemeClr val="bg1"/>
                  </a:solidFill>
                  <a:latin typeface="宋体" pitchFamily="2" charset="-122"/>
                </a:rPr>
                <a:t>适配</a:t>
              </a:r>
              <a:r>
                <a:rPr lang="en-US" altLang="zh-CN" sz="1400" b="1" dirty="0">
                  <a:solidFill>
                    <a:schemeClr val="bg1"/>
                  </a:solidFill>
                  <a:latin typeface="Times New Roman" pitchFamily="18" charset="0"/>
                </a:rPr>
                <a:t>(Fit)</a:t>
              </a:r>
              <a:endParaRPr lang="en-US" altLang="zh-CN" sz="1400" b="1" dirty="0">
                <a:solidFill>
                  <a:schemeClr val="bg1"/>
                </a:solidFill>
              </a:endParaRPr>
            </a:p>
          </p:txBody>
        </p:sp>
        <p:sp>
          <p:nvSpPr>
            <p:cNvPr id="3106" name="Line 29"/>
            <p:cNvSpPr>
              <a:spLocks noChangeShapeType="1"/>
            </p:cNvSpPr>
            <p:nvPr/>
          </p:nvSpPr>
          <p:spPr bwMode="auto">
            <a:xfrm>
              <a:off x="3780" y="8568"/>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07" name="Rectangle 30"/>
            <p:cNvSpPr>
              <a:spLocks noChangeArrowheads="1"/>
            </p:cNvSpPr>
            <p:nvPr/>
          </p:nvSpPr>
          <p:spPr bwMode="auto">
            <a:xfrm>
              <a:off x="2700" y="9711"/>
              <a:ext cx="2040" cy="366"/>
            </a:xfrm>
            <a:prstGeom prst="rect">
              <a:avLst/>
            </a:prstGeom>
            <a:gradFill rotWithShape="1">
              <a:gsLst>
                <a:gs pos="0">
                  <a:srgbClr val="333333"/>
                </a:gs>
                <a:gs pos="100000">
                  <a:srgbClr val="181818"/>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布局和布线</a:t>
              </a:r>
              <a:r>
                <a:rPr lang="en-US" altLang="zh-CN" sz="1400" b="1" dirty="0">
                  <a:solidFill>
                    <a:schemeClr val="bg1"/>
                  </a:solidFill>
                  <a:latin typeface="Times New Roman" pitchFamily="18" charset="0"/>
                </a:rPr>
                <a:t>(PAR)</a:t>
              </a:r>
              <a:endParaRPr lang="en-US" altLang="zh-CN" sz="1400" b="1" dirty="0">
                <a:solidFill>
                  <a:schemeClr val="bg1"/>
                </a:solidFill>
              </a:endParaRPr>
            </a:p>
          </p:txBody>
        </p:sp>
        <p:sp>
          <p:nvSpPr>
            <p:cNvPr id="3108" name="Line 31"/>
            <p:cNvSpPr>
              <a:spLocks noChangeShapeType="1"/>
            </p:cNvSpPr>
            <p:nvPr/>
          </p:nvSpPr>
          <p:spPr bwMode="auto">
            <a:xfrm>
              <a:off x="3795" y="9324"/>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09" name="Freeform 32"/>
            <p:cNvSpPr>
              <a:spLocks/>
            </p:cNvSpPr>
            <p:nvPr/>
          </p:nvSpPr>
          <p:spPr bwMode="auto">
            <a:xfrm flipV="1">
              <a:off x="3780" y="10083"/>
              <a:ext cx="2340" cy="423"/>
            </a:xfrm>
            <a:custGeom>
              <a:avLst/>
              <a:gdLst>
                <a:gd name="T0" fmla="*/ 0 w 2340"/>
                <a:gd name="T1" fmla="*/ 423 h 156"/>
                <a:gd name="T2" fmla="*/ 0 w 2340"/>
                <a:gd name="T3" fmla="*/ 0 h 156"/>
                <a:gd name="T4" fmla="*/ 2340 w 2340"/>
                <a:gd name="T5" fmla="*/ 0 h 156"/>
                <a:gd name="T6" fmla="*/ 2340 w 2340"/>
                <a:gd name="T7" fmla="*/ 423 h 156"/>
                <a:gd name="T8" fmla="*/ 0 60000 65536"/>
                <a:gd name="T9" fmla="*/ 0 60000 65536"/>
                <a:gd name="T10" fmla="*/ 0 60000 65536"/>
                <a:gd name="T11" fmla="*/ 0 60000 65536"/>
                <a:gd name="T12" fmla="*/ 0 w 2340"/>
                <a:gd name="T13" fmla="*/ 0 h 156"/>
                <a:gd name="T14" fmla="*/ 2340 w 2340"/>
                <a:gd name="T15" fmla="*/ 156 h 156"/>
              </a:gdLst>
              <a:ahLst/>
              <a:cxnLst>
                <a:cxn ang="T8">
                  <a:pos x="T0" y="T1"/>
                </a:cxn>
                <a:cxn ang="T9">
                  <a:pos x="T2" y="T3"/>
                </a:cxn>
                <a:cxn ang="T10">
                  <a:pos x="T4" y="T5"/>
                </a:cxn>
                <a:cxn ang="T11">
                  <a:pos x="T6" y="T7"/>
                </a:cxn>
              </a:cxnLst>
              <a:rect l="T12" t="T13" r="T14" b="T15"/>
              <a:pathLst>
                <a:path w="2340" h="156">
                  <a:moveTo>
                    <a:pt x="0" y="156"/>
                  </a:moveTo>
                  <a:lnTo>
                    <a:pt x="0" y="0"/>
                  </a:lnTo>
                  <a:lnTo>
                    <a:pt x="2340" y="0"/>
                  </a:lnTo>
                  <a:lnTo>
                    <a:pt x="2340" y="15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0" name="Line 33"/>
            <p:cNvSpPr>
              <a:spLocks noChangeShapeType="1"/>
            </p:cNvSpPr>
            <p:nvPr/>
          </p:nvSpPr>
          <p:spPr bwMode="auto">
            <a:xfrm>
              <a:off x="4920" y="10512"/>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11" name="Line 34"/>
            <p:cNvSpPr>
              <a:spLocks noChangeShapeType="1"/>
            </p:cNvSpPr>
            <p:nvPr/>
          </p:nvSpPr>
          <p:spPr bwMode="auto">
            <a:xfrm>
              <a:off x="4920" y="11232"/>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12" name="Line 35"/>
            <p:cNvSpPr>
              <a:spLocks noChangeShapeType="1"/>
            </p:cNvSpPr>
            <p:nvPr/>
          </p:nvSpPr>
          <p:spPr bwMode="auto">
            <a:xfrm flipH="1">
              <a:off x="2187" y="7230"/>
              <a:ext cx="1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3" name="Line 36"/>
            <p:cNvSpPr>
              <a:spLocks noChangeShapeType="1"/>
            </p:cNvSpPr>
            <p:nvPr/>
          </p:nvSpPr>
          <p:spPr bwMode="auto">
            <a:xfrm flipH="1">
              <a:off x="2169" y="11064"/>
              <a:ext cx="18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4" name="Line 37"/>
            <p:cNvSpPr>
              <a:spLocks noChangeShapeType="1"/>
            </p:cNvSpPr>
            <p:nvPr/>
          </p:nvSpPr>
          <p:spPr bwMode="auto">
            <a:xfrm flipV="1">
              <a:off x="2187" y="7243"/>
              <a:ext cx="0" cy="38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15" name="Rectangle 38"/>
            <p:cNvSpPr>
              <a:spLocks noChangeArrowheads="1"/>
            </p:cNvSpPr>
            <p:nvPr/>
          </p:nvSpPr>
          <p:spPr bwMode="auto">
            <a:xfrm>
              <a:off x="3960" y="11613"/>
              <a:ext cx="1980" cy="365"/>
            </a:xfrm>
            <a:prstGeom prst="rect">
              <a:avLst/>
            </a:prstGeom>
            <a:gradFill rotWithShape="1">
              <a:gsLst>
                <a:gs pos="0">
                  <a:srgbClr val="000080"/>
                </a:gs>
                <a:gs pos="100000">
                  <a:srgbClr val="00003B"/>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设计下载</a:t>
              </a:r>
              <a:endParaRPr lang="zh-CN" altLang="en-US" sz="1400" b="1" dirty="0">
                <a:solidFill>
                  <a:schemeClr val="bg1"/>
                </a:solidFill>
              </a:endParaRPr>
            </a:p>
          </p:txBody>
        </p:sp>
        <p:sp>
          <p:nvSpPr>
            <p:cNvPr id="3116" name="Line 39"/>
            <p:cNvSpPr>
              <a:spLocks noChangeShapeType="1"/>
            </p:cNvSpPr>
            <p:nvPr/>
          </p:nvSpPr>
          <p:spPr bwMode="auto">
            <a:xfrm>
              <a:off x="4920" y="11970"/>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17" name="Line 40"/>
            <p:cNvSpPr>
              <a:spLocks noChangeShapeType="1"/>
            </p:cNvSpPr>
            <p:nvPr/>
          </p:nvSpPr>
          <p:spPr bwMode="auto">
            <a:xfrm flipH="1" flipV="1">
              <a:off x="3420" y="12516"/>
              <a:ext cx="5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18" name="Rectangle 41"/>
            <p:cNvSpPr>
              <a:spLocks noChangeArrowheads="1"/>
            </p:cNvSpPr>
            <p:nvPr/>
          </p:nvSpPr>
          <p:spPr bwMode="auto">
            <a:xfrm>
              <a:off x="4965" y="7981"/>
              <a:ext cx="2235" cy="2414"/>
            </a:xfrm>
            <a:prstGeom prst="rect">
              <a:avLst/>
            </a:prstGeom>
            <a:noFill/>
            <a:ln w="28575" algn="ctr">
              <a:solidFill>
                <a:srgbClr val="FFFF00"/>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pPr marL="288925" indent="-288925" algn="just" defTabSz="912813"/>
              <a:endParaRPr lang="zh-CN" altLang="en-US" sz="1000" dirty="0">
                <a:latin typeface="Times New Roman" pitchFamily="18" charset="0"/>
              </a:endParaRPr>
            </a:p>
            <a:p>
              <a:pPr marL="288925" indent="-288925" algn="just" defTabSz="912813"/>
              <a:endParaRPr lang="zh-CN" altLang="en-US" sz="1000" dirty="0">
                <a:solidFill>
                  <a:schemeClr val="bg1"/>
                </a:solidFill>
                <a:latin typeface="Times New Roman" pitchFamily="18" charset="0"/>
              </a:endParaRPr>
            </a:p>
            <a:p>
              <a:pPr marL="288925" indent="-288925" algn="just" defTabSz="912813"/>
              <a:endParaRPr lang="zh-CN" altLang="en-US" sz="1000" dirty="0">
                <a:latin typeface="Times New Roman" pitchFamily="18" charset="0"/>
              </a:endParaRPr>
            </a:p>
            <a:p>
              <a:pPr marL="288925" indent="-288925" algn="just" defTabSz="912813"/>
              <a:r>
                <a:rPr lang="en-US" altLang="zh-CN" sz="1400" b="1" dirty="0">
                  <a:solidFill>
                    <a:schemeClr val="bg1"/>
                  </a:solidFill>
                  <a:latin typeface="Times New Roman" pitchFamily="18" charset="0"/>
                </a:rPr>
                <a:t>CPLD</a:t>
              </a:r>
              <a:r>
                <a:rPr lang="zh-CN" altLang="en-US" sz="1400" b="1" dirty="0">
                  <a:solidFill>
                    <a:schemeClr val="bg1"/>
                  </a:solidFill>
                  <a:latin typeface="Times New Roman" pitchFamily="18" charset="0"/>
                </a:rPr>
                <a:t>设计</a:t>
              </a:r>
              <a:endParaRPr lang="zh-CN" altLang="en-US" sz="1400" b="1" dirty="0">
                <a:solidFill>
                  <a:schemeClr val="bg1"/>
                </a:solidFill>
              </a:endParaRPr>
            </a:p>
          </p:txBody>
        </p:sp>
        <p:sp>
          <p:nvSpPr>
            <p:cNvPr id="3119" name="Rectangle 42"/>
            <p:cNvSpPr>
              <a:spLocks noChangeArrowheads="1"/>
            </p:cNvSpPr>
            <p:nvPr/>
          </p:nvSpPr>
          <p:spPr bwMode="auto">
            <a:xfrm>
              <a:off x="2565" y="7980"/>
              <a:ext cx="2235" cy="2414"/>
            </a:xfrm>
            <a:prstGeom prst="rect">
              <a:avLst/>
            </a:prstGeom>
            <a:noFill/>
            <a:ln w="28575" algn="ctr">
              <a:solidFill>
                <a:srgbClr val="FFFF00"/>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pPr marL="288925" indent="-288925" algn="just" defTabSz="912813"/>
              <a:endParaRPr lang="zh-CN" altLang="en-US" sz="1000">
                <a:latin typeface="Times New Roman" pitchFamily="18" charset="0"/>
              </a:endParaRPr>
            </a:p>
            <a:p>
              <a:pPr marL="288925" indent="-288925" algn="just" defTabSz="912813"/>
              <a:endParaRPr lang="zh-CN" altLang="en-US" sz="1000">
                <a:latin typeface="Times New Roman" pitchFamily="18" charset="0"/>
              </a:endParaRPr>
            </a:p>
            <a:p>
              <a:pPr marL="288925" indent="-288925" algn="just" defTabSz="912813"/>
              <a:r>
                <a:rPr lang="en-US" altLang="zh-CN" sz="1400" b="1">
                  <a:solidFill>
                    <a:schemeClr val="bg1"/>
                  </a:solidFill>
                  <a:latin typeface="Times New Roman" pitchFamily="18" charset="0"/>
                </a:rPr>
                <a:t>FPGA</a:t>
              </a:r>
              <a:r>
                <a:rPr lang="zh-CN" altLang="en-US" sz="1400" b="1">
                  <a:solidFill>
                    <a:schemeClr val="bg1"/>
                  </a:solidFill>
                  <a:latin typeface="Times New Roman" pitchFamily="18" charset="0"/>
                </a:rPr>
                <a:t>设计实现</a:t>
              </a:r>
              <a:endParaRPr lang="zh-CN" altLang="en-US" sz="1400" b="1">
                <a:solidFill>
                  <a:schemeClr val="bg1"/>
                </a:solidFill>
              </a:endParaRPr>
            </a:p>
          </p:txBody>
        </p:sp>
        <p:pic>
          <p:nvPicPr>
            <p:cNvPr id="3120"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 y="5109"/>
              <a:ext cx="3420" cy="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1" name="Text Box 44"/>
            <p:cNvSpPr txBox="1">
              <a:spLocks noChangeArrowheads="1"/>
            </p:cNvSpPr>
            <p:nvPr/>
          </p:nvSpPr>
          <p:spPr bwMode="auto">
            <a:xfrm>
              <a:off x="7380" y="5124"/>
              <a:ext cx="3600" cy="2028"/>
            </a:xfrm>
            <a:prstGeom prst="rect">
              <a:avLst/>
            </a:prstGeom>
            <a:noFill/>
            <a:ln w="190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pic>
          <p:nvPicPr>
            <p:cNvPr id="3122"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 y="7212"/>
              <a:ext cx="3600" cy="163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23" name="Line 46"/>
            <p:cNvSpPr>
              <a:spLocks noChangeShapeType="1"/>
            </p:cNvSpPr>
            <p:nvPr/>
          </p:nvSpPr>
          <p:spPr bwMode="auto">
            <a:xfrm flipH="1">
              <a:off x="5940" y="6588"/>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24" name="Line 47"/>
            <p:cNvSpPr>
              <a:spLocks noChangeShapeType="1"/>
            </p:cNvSpPr>
            <p:nvPr/>
          </p:nvSpPr>
          <p:spPr bwMode="auto">
            <a:xfrm>
              <a:off x="7200" y="9708"/>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25" name="Group 48"/>
            <p:cNvGrpSpPr>
              <a:grpSpLocks/>
            </p:cNvGrpSpPr>
            <p:nvPr/>
          </p:nvGrpSpPr>
          <p:grpSpPr bwMode="auto">
            <a:xfrm>
              <a:off x="7380" y="9024"/>
              <a:ext cx="3600" cy="1626"/>
              <a:chOff x="7545" y="9909"/>
              <a:chExt cx="3240" cy="1626"/>
            </a:xfrm>
          </p:grpSpPr>
          <p:sp>
            <p:nvSpPr>
              <p:cNvPr id="3131" name="Text Box 49"/>
              <p:cNvSpPr txBox="1">
                <a:spLocks noChangeArrowheads="1"/>
              </p:cNvSpPr>
              <p:nvPr/>
            </p:nvSpPr>
            <p:spPr bwMode="auto">
              <a:xfrm>
                <a:off x="7920" y="10020"/>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2" name="Text Box 50"/>
              <p:cNvSpPr txBox="1">
                <a:spLocks noChangeArrowheads="1"/>
              </p:cNvSpPr>
              <p:nvPr/>
            </p:nvSpPr>
            <p:spPr bwMode="auto">
              <a:xfrm>
                <a:off x="7920" y="10956"/>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3" name="Text Box 51"/>
              <p:cNvSpPr txBox="1">
                <a:spLocks noChangeArrowheads="1"/>
              </p:cNvSpPr>
              <p:nvPr/>
            </p:nvSpPr>
            <p:spPr bwMode="auto">
              <a:xfrm>
                <a:off x="9180" y="10020"/>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4" name="Text Box 52"/>
              <p:cNvSpPr txBox="1">
                <a:spLocks noChangeArrowheads="1"/>
              </p:cNvSpPr>
              <p:nvPr/>
            </p:nvSpPr>
            <p:spPr bwMode="auto">
              <a:xfrm>
                <a:off x="9180" y="10956"/>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5" name="Line 53"/>
              <p:cNvSpPr>
                <a:spLocks noChangeShapeType="1"/>
              </p:cNvSpPr>
              <p:nvPr/>
            </p:nvSpPr>
            <p:spPr bwMode="auto">
              <a:xfrm>
                <a:off x="7770" y="10533"/>
                <a:ext cx="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6" name="Line 54"/>
              <p:cNvSpPr>
                <a:spLocks noChangeShapeType="1"/>
              </p:cNvSpPr>
              <p:nvPr/>
            </p:nvSpPr>
            <p:spPr bwMode="auto">
              <a:xfrm>
                <a:off x="7770" y="10644"/>
                <a:ext cx="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7" name="Line 55"/>
              <p:cNvSpPr>
                <a:spLocks noChangeShapeType="1"/>
              </p:cNvSpPr>
              <p:nvPr/>
            </p:nvSpPr>
            <p:spPr bwMode="auto">
              <a:xfrm>
                <a:off x="7770" y="10749"/>
                <a:ext cx="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8" name="Line 56"/>
              <p:cNvSpPr>
                <a:spLocks noChangeShapeType="1"/>
              </p:cNvSpPr>
              <p:nvPr/>
            </p:nvSpPr>
            <p:spPr bwMode="auto">
              <a:xfrm>
                <a:off x="7755" y="10845"/>
                <a:ext cx="28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9" name="Line 57"/>
              <p:cNvSpPr>
                <a:spLocks noChangeShapeType="1"/>
              </p:cNvSpPr>
              <p:nvPr/>
            </p:nvSpPr>
            <p:spPr bwMode="auto">
              <a:xfrm>
                <a:off x="8625" y="10029"/>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0" name="Line 58"/>
              <p:cNvSpPr>
                <a:spLocks noChangeShapeType="1"/>
              </p:cNvSpPr>
              <p:nvPr/>
            </p:nvSpPr>
            <p:spPr bwMode="auto">
              <a:xfrm>
                <a:off x="8730" y="10020"/>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1" name="Line 59"/>
              <p:cNvSpPr>
                <a:spLocks noChangeShapeType="1"/>
              </p:cNvSpPr>
              <p:nvPr/>
            </p:nvSpPr>
            <p:spPr bwMode="auto">
              <a:xfrm>
                <a:off x="8835" y="1003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2" name="Line 60"/>
              <p:cNvSpPr>
                <a:spLocks noChangeShapeType="1"/>
              </p:cNvSpPr>
              <p:nvPr/>
            </p:nvSpPr>
            <p:spPr bwMode="auto">
              <a:xfrm>
                <a:off x="8970" y="1003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3" name="Line 61"/>
              <p:cNvSpPr>
                <a:spLocks noChangeShapeType="1"/>
              </p:cNvSpPr>
              <p:nvPr/>
            </p:nvSpPr>
            <p:spPr bwMode="auto">
              <a:xfrm>
                <a:off x="9795" y="9999"/>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 name="Line 62"/>
              <p:cNvSpPr>
                <a:spLocks noChangeShapeType="1"/>
              </p:cNvSpPr>
              <p:nvPr/>
            </p:nvSpPr>
            <p:spPr bwMode="auto">
              <a:xfrm>
                <a:off x="9900" y="9990"/>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5" name="Line 63"/>
              <p:cNvSpPr>
                <a:spLocks noChangeShapeType="1"/>
              </p:cNvSpPr>
              <p:nvPr/>
            </p:nvSpPr>
            <p:spPr bwMode="auto">
              <a:xfrm>
                <a:off x="10005" y="1000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6" name="Line 64"/>
              <p:cNvSpPr>
                <a:spLocks noChangeShapeType="1"/>
              </p:cNvSpPr>
              <p:nvPr/>
            </p:nvSpPr>
            <p:spPr bwMode="auto">
              <a:xfrm>
                <a:off x="10140" y="1000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7" name="Rectangle 65"/>
              <p:cNvSpPr>
                <a:spLocks noChangeArrowheads="1"/>
              </p:cNvSpPr>
              <p:nvPr/>
            </p:nvSpPr>
            <p:spPr bwMode="auto">
              <a:xfrm>
                <a:off x="8535" y="10452"/>
                <a:ext cx="540" cy="468"/>
              </a:xfrm>
              <a:prstGeom prst="rect">
                <a:avLst/>
              </a:prstGeom>
              <a:solidFill>
                <a:srgbClr val="FFFFFF"/>
              </a:solidFill>
              <a:ln w="9525" algn="ctr">
                <a:solidFill>
                  <a:srgbClr val="000000"/>
                </a:solidFill>
                <a:miter lim="800000"/>
                <a:headEnd/>
                <a:tailEnd/>
              </a:ln>
            </p:spPr>
            <p:txBody>
              <a:bodyPr/>
              <a:lstStyle/>
              <a:p>
                <a:endParaRPr lang="zh-CN" altLang="en-US"/>
              </a:p>
            </p:txBody>
          </p:sp>
          <p:sp>
            <p:nvSpPr>
              <p:cNvPr id="3148" name="Rectangle 66"/>
              <p:cNvSpPr>
                <a:spLocks noChangeArrowheads="1"/>
              </p:cNvSpPr>
              <p:nvPr/>
            </p:nvSpPr>
            <p:spPr bwMode="auto">
              <a:xfrm>
                <a:off x="9780" y="10443"/>
                <a:ext cx="540" cy="468"/>
              </a:xfrm>
              <a:prstGeom prst="rect">
                <a:avLst/>
              </a:prstGeom>
              <a:solidFill>
                <a:srgbClr val="FFFFFF"/>
              </a:solidFill>
              <a:ln w="9525" algn="ctr">
                <a:solidFill>
                  <a:srgbClr val="000000"/>
                </a:solidFill>
                <a:miter lim="800000"/>
                <a:headEnd/>
                <a:tailEnd/>
              </a:ln>
            </p:spPr>
            <p:txBody>
              <a:bodyPr/>
              <a:lstStyle/>
              <a:p>
                <a:endParaRPr lang="zh-CN" altLang="en-US"/>
              </a:p>
            </p:txBody>
          </p:sp>
          <p:sp>
            <p:nvSpPr>
              <p:cNvPr id="3149" name="Rectangle 67"/>
              <p:cNvSpPr>
                <a:spLocks noChangeArrowheads="1"/>
              </p:cNvSpPr>
              <p:nvPr/>
            </p:nvSpPr>
            <p:spPr bwMode="auto">
              <a:xfrm>
                <a:off x="7545" y="9909"/>
                <a:ext cx="3240" cy="162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26" name="Line 68"/>
            <p:cNvSpPr>
              <a:spLocks noChangeShapeType="1"/>
            </p:cNvSpPr>
            <p:nvPr/>
          </p:nvSpPr>
          <p:spPr bwMode="auto">
            <a:xfrm>
              <a:off x="5895" y="4887"/>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27" name="Line 69"/>
            <p:cNvSpPr>
              <a:spLocks noChangeShapeType="1"/>
            </p:cNvSpPr>
            <p:nvPr/>
          </p:nvSpPr>
          <p:spPr bwMode="auto">
            <a:xfrm flipH="1">
              <a:off x="5940" y="7323"/>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pic>
          <p:nvPicPr>
            <p:cNvPr id="3128"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 y="10800"/>
              <a:ext cx="3600" cy="23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29" name="Line 71"/>
            <p:cNvSpPr>
              <a:spLocks noChangeShapeType="1"/>
            </p:cNvSpPr>
            <p:nvPr/>
          </p:nvSpPr>
          <p:spPr bwMode="auto">
            <a:xfrm>
              <a:off x="5940" y="11811"/>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30" name="Rectangle 19"/>
            <p:cNvSpPr>
              <a:spLocks noChangeArrowheads="1"/>
            </p:cNvSpPr>
            <p:nvPr/>
          </p:nvSpPr>
          <p:spPr bwMode="auto">
            <a:xfrm>
              <a:off x="1620" y="11772"/>
              <a:ext cx="1800" cy="936"/>
            </a:xfrm>
            <a:prstGeom prst="rect">
              <a:avLst/>
            </a:prstGeom>
            <a:gradFill rotWithShape="1">
              <a:gsLst>
                <a:gs pos="0">
                  <a:srgbClr val="FF00FF"/>
                </a:gs>
                <a:gs pos="100000">
                  <a:srgbClr val="760076"/>
                </a:gs>
              </a:gsLst>
              <a:path path="shape">
                <a:fillToRect l="50000" t="50000" r="50000" b="50000"/>
              </a:path>
            </a:gradFill>
            <a:ln w="9525">
              <a:solidFill>
                <a:srgbClr val="000000"/>
              </a:solidFill>
              <a:miter lim="800000"/>
              <a:headEnd/>
              <a:tailEnd/>
            </a:ln>
          </p:spPr>
          <p:txBody>
            <a:bodyPr lIns="63094" tIns="0" rIns="63094" bIns="0" anchor="ctr"/>
            <a:lstStyle/>
            <a:p>
              <a:pPr marL="288925" indent="-288925" algn="ctr" defTabSz="912813"/>
              <a:r>
                <a:rPr lang="zh-CN" altLang="en-US" sz="1200" b="1" dirty="0">
                  <a:solidFill>
                    <a:schemeClr val="bg1"/>
                  </a:solidFill>
                  <a:latin typeface="宋体" pitchFamily="2" charset="-122"/>
                </a:rPr>
                <a:t>配置文件加载后，用</a:t>
              </a:r>
            </a:p>
            <a:p>
              <a:pPr marL="288925" indent="-288925" algn="ctr" defTabSz="912813"/>
              <a:r>
                <a:rPr lang="zh-CN" altLang="en-US" sz="1200" b="1" dirty="0">
                  <a:solidFill>
                    <a:schemeClr val="bg1"/>
                  </a:solidFill>
                  <a:latin typeface="宋体" pitchFamily="2" charset="-122"/>
                </a:rPr>
                <a:t>示波器、逻辑分析</a:t>
              </a:r>
            </a:p>
            <a:p>
              <a:pPr marL="288925" indent="-288925" algn="just" defTabSz="912813"/>
              <a:r>
                <a:rPr lang="zh-CN" altLang="en-US" sz="1200" b="1" dirty="0">
                  <a:solidFill>
                    <a:schemeClr val="bg1"/>
                  </a:solidFill>
                  <a:latin typeface="宋体" pitchFamily="2" charset="-122"/>
                </a:rPr>
                <a:t>仪、软件程序观察</a:t>
              </a:r>
              <a:endParaRPr lang="zh-CN" altLang="en-US" sz="1200" b="1" dirty="0">
                <a:solidFill>
                  <a:schemeClr val="bg1"/>
                </a:solidFill>
              </a:endParaRPr>
            </a:p>
          </p:txBody>
        </p:sp>
      </p:grpSp>
      <p:grpSp>
        <p:nvGrpSpPr>
          <p:cNvPr id="3076" name="Group 76"/>
          <p:cNvGrpSpPr>
            <a:grpSpLocks/>
          </p:cNvGrpSpPr>
          <p:nvPr/>
        </p:nvGrpSpPr>
        <p:grpSpPr bwMode="auto">
          <a:xfrm>
            <a:off x="76200" y="1495425"/>
            <a:ext cx="4864100" cy="4646613"/>
            <a:chOff x="48" y="775"/>
            <a:chExt cx="3064" cy="2927"/>
          </a:xfrm>
        </p:grpSpPr>
        <p:sp>
          <p:nvSpPr>
            <p:cNvPr id="3080" name="Rectangle 72"/>
            <p:cNvSpPr>
              <a:spLocks noChangeArrowheads="1"/>
            </p:cNvSpPr>
            <p:nvPr/>
          </p:nvSpPr>
          <p:spPr bwMode="auto">
            <a:xfrm>
              <a:off x="498" y="888"/>
              <a:ext cx="2614" cy="2814"/>
            </a:xfrm>
            <a:prstGeom prst="rect">
              <a:avLst/>
            </a:prstGeom>
            <a:noFill/>
            <a:ln w="57150" algn="ctr">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081" name="Line 73"/>
            <p:cNvSpPr>
              <a:spLocks noChangeShapeType="1"/>
            </p:cNvSpPr>
            <p:nvPr/>
          </p:nvSpPr>
          <p:spPr bwMode="auto">
            <a:xfrm>
              <a:off x="240" y="1259"/>
              <a:ext cx="258" cy="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82" name="Text Box 75"/>
            <p:cNvSpPr txBox="1">
              <a:spLocks noChangeArrowheads="1"/>
            </p:cNvSpPr>
            <p:nvPr/>
          </p:nvSpPr>
          <p:spPr bwMode="auto">
            <a:xfrm>
              <a:off x="48" y="775"/>
              <a:ext cx="286" cy="1483"/>
            </a:xfrm>
            <a:prstGeom prst="rect">
              <a:avLst/>
            </a:prstGeom>
            <a:gradFill rotWithShape="1">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dirty="0">
                  <a:solidFill>
                    <a:schemeClr val="bg1"/>
                  </a:solidFill>
                </a:rPr>
                <a:t>计</a:t>
              </a:r>
            </a:p>
            <a:p>
              <a:pPr eaLnBrk="1" hangingPunct="1"/>
              <a:r>
                <a:rPr lang="zh-CN" altLang="en-US" dirty="0">
                  <a:solidFill>
                    <a:schemeClr val="bg1"/>
                  </a:solidFill>
                </a:rPr>
                <a:t>算</a:t>
              </a:r>
            </a:p>
            <a:p>
              <a:pPr eaLnBrk="1" hangingPunct="1"/>
              <a:r>
                <a:rPr lang="zh-CN" altLang="en-US" dirty="0">
                  <a:solidFill>
                    <a:schemeClr val="bg1"/>
                  </a:solidFill>
                </a:rPr>
                <a:t>机</a:t>
              </a:r>
            </a:p>
            <a:p>
              <a:pPr eaLnBrk="1" hangingPunct="1"/>
              <a:r>
                <a:rPr lang="zh-CN" altLang="en-US" dirty="0">
                  <a:solidFill>
                    <a:schemeClr val="bg1"/>
                  </a:solidFill>
                </a:rPr>
                <a:t>自</a:t>
              </a:r>
            </a:p>
            <a:p>
              <a:pPr eaLnBrk="1" hangingPunct="1"/>
              <a:r>
                <a:rPr lang="zh-CN" altLang="en-US" dirty="0">
                  <a:solidFill>
                    <a:schemeClr val="bg1"/>
                  </a:solidFill>
                </a:rPr>
                <a:t>动</a:t>
              </a:r>
            </a:p>
            <a:p>
              <a:pPr eaLnBrk="1" hangingPunct="1"/>
              <a:r>
                <a:rPr lang="zh-CN" altLang="en-US" dirty="0">
                  <a:solidFill>
                    <a:schemeClr val="bg1"/>
                  </a:solidFill>
                </a:rPr>
                <a:t>完</a:t>
              </a:r>
            </a:p>
            <a:p>
              <a:pPr eaLnBrk="1" hangingPunct="1"/>
              <a:r>
                <a:rPr lang="zh-CN" altLang="en-US" dirty="0">
                  <a:solidFill>
                    <a:schemeClr val="bg1"/>
                  </a:solidFill>
                </a:rPr>
                <a:t>成</a:t>
              </a:r>
            </a:p>
          </p:txBody>
        </p:sp>
      </p:grpSp>
      <p:grpSp>
        <p:nvGrpSpPr>
          <p:cNvPr id="3077" name="Group 79"/>
          <p:cNvGrpSpPr>
            <a:grpSpLocks/>
          </p:cNvGrpSpPr>
          <p:nvPr/>
        </p:nvGrpSpPr>
        <p:grpSpPr bwMode="auto">
          <a:xfrm>
            <a:off x="288925" y="5108582"/>
            <a:ext cx="1997075" cy="307976"/>
            <a:chOff x="182" y="3051"/>
            <a:chExt cx="1258" cy="194"/>
          </a:xfrm>
        </p:grpSpPr>
        <p:sp>
          <p:nvSpPr>
            <p:cNvPr id="3078" name="Line 77"/>
            <p:cNvSpPr>
              <a:spLocks noChangeShapeType="1"/>
            </p:cNvSpPr>
            <p:nvPr/>
          </p:nvSpPr>
          <p:spPr bwMode="auto">
            <a:xfrm>
              <a:off x="742" y="3139"/>
              <a:ext cx="698" cy="6"/>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9" name="Text Box 78"/>
            <p:cNvSpPr txBox="1">
              <a:spLocks noChangeArrowheads="1"/>
            </p:cNvSpPr>
            <p:nvPr/>
          </p:nvSpPr>
          <p:spPr bwMode="auto">
            <a:xfrm>
              <a:off x="182" y="3051"/>
              <a:ext cx="569" cy="194"/>
            </a:xfrm>
            <a:prstGeom prst="rect">
              <a:avLst/>
            </a:prstGeom>
            <a:gradFill rotWithShape="1">
              <a:gsLst>
                <a:gs pos="0">
                  <a:srgbClr val="0000FF"/>
                </a:gs>
                <a:gs pos="100000">
                  <a:srgbClr val="000076"/>
                </a:gs>
              </a:gsLst>
              <a:path path="shape">
                <a:fillToRect l="50000" t="50000" r="50000" b="50000"/>
              </a:path>
            </a:gradFill>
            <a:ln w="9525" algn="ctr">
              <a:solidFill>
                <a:srgbClr val="0000FF"/>
              </a:solidFill>
              <a:miter lim="800000"/>
              <a:headEnd/>
              <a:tailEnd/>
            </a:ln>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1400" b="1" dirty="0">
                  <a:solidFill>
                    <a:schemeClr val="bg1"/>
                  </a:solidFill>
                </a:rPr>
                <a:t>时序收敛</a:t>
              </a:r>
            </a:p>
          </p:txBody>
        </p:sp>
      </p:grpSp>
    </p:spTree>
    <p:extLst>
      <p:ext uri="{BB962C8B-B14F-4D97-AF65-F5344CB8AC3E}">
        <p14:creationId xmlns:p14="http://schemas.microsoft.com/office/powerpoint/2010/main" val="59732736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Times New Roman" pitchFamily="18" charset="0"/>
              </a:rPr>
              <a:t>三、现场可编程门阵列（</a:t>
            </a:r>
            <a:r>
              <a:rPr lang="en-US" altLang="zh-CN" sz="3200" b="1" dirty="0">
                <a:latin typeface="Times New Roman" pitchFamily="18" charset="0"/>
              </a:rPr>
              <a:t>FPGA</a:t>
            </a:r>
            <a:r>
              <a:rPr lang="zh-CN" altLang="en-US" sz="3200" b="1" dirty="0">
                <a:latin typeface="Times New Roman" pitchFamily="18" charset="0"/>
              </a:rPr>
              <a:t>）的基本原理</a:t>
            </a:r>
            <a:r>
              <a:rPr lang="zh-CN" altLang="en-US" sz="3200" dirty="0">
                <a:ea typeface="黑体" pitchFamily="49" charset="-122"/>
              </a:rPr>
              <a:t> </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600" dirty="0" smtClean="0">
                <a:latin typeface="+mn-ea"/>
              </a:rPr>
              <a:t>    FPGA</a:t>
            </a:r>
            <a:r>
              <a:rPr lang="zh-CN" altLang="en-US" sz="2600" dirty="0">
                <a:latin typeface="+mn-ea"/>
              </a:rPr>
              <a:t>出现在</a:t>
            </a:r>
            <a:r>
              <a:rPr lang="en-US" altLang="zh-CN" sz="2600" dirty="0">
                <a:latin typeface="+mn-ea"/>
              </a:rPr>
              <a:t>20</a:t>
            </a:r>
            <a:r>
              <a:rPr lang="zh-CN" altLang="en-US" sz="2600" dirty="0">
                <a:latin typeface="+mn-ea"/>
              </a:rPr>
              <a:t>世纪</a:t>
            </a:r>
            <a:r>
              <a:rPr lang="en-US" altLang="zh-CN" sz="2600" dirty="0">
                <a:latin typeface="+mn-ea"/>
              </a:rPr>
              <a:t>80</a:t>
            </a:r>
            <a:r>
              <a:rPr lang="zh-CN" altLang="en-US" sz="2600" dirty="0">
                <a:latin typeface="+mn-ea"/>
              </a:rPr>
              <a:t>年代中期，与阵列型</a:t>
            </a:r>
            <a:r>
              <a:rPr lang="en-US" altLang="zh-CN" sz="2600" dirty="0">
                <a:latin typeface="+mn-ea"/>
              </a:rPr>
              <a:t>PLD</a:t>
            </a:r>
            <a:r>
              <a:rPr lang="zh-CN" altLang="en-US" sz="2600" dirty="0">
                <a:latin typeface="+mn-ea"/>
              </a:rPr>
              <a:t>有所不同，</a:t>
            </a:r>
            <a:r>
              <a:rPr lang="en-US" altLang="zh-CN" sz="2600" dirty="0">
                <a:latin typeface="+mn-ea"/>
              </a:rPr>
              <a:t>FPGA</a:t>
            </a:r>
            <a:r>
              <a:rPr lang="zh-CN" altLang="en-US" sz="2600" dirty="0">
                <a:latin typeface="+mn-ea"/>
              </a:rPr>
              <a:t>由许多独立的可编程逻辑模块组成，用户可以通过编程将这些模块连接起来实现不同的设计。</a:t>
            </a:r>
            <a:r>
              <a:rPr lang="en-US" altLang="zh-CN" sz="2600" dirty="0">
                <a:latin typeface="+mn-ea"/>
              </a:rPr>
              <a:t>FPGA</a:t>
            </a:r>
            <a:r>
              <a:rPr lang="zh-CN" altLang="en-US" sz="2600" dirty="0">
                <a:latin typeface="+mn-ea"/>
              </a:rPr>
              <a:t>具有更高的集成度、更强的逻辑实现能力和更好的设计灵活性</a:t>
            </a:r>
            <a:r>
              <a:rPr lang="zh-CN" altLang="en-US" sz="2600" dirty="0" smtClean="0">
                <a:latin typeface="+mn-ea"/>
              </a:rPr>
              <a:t>。</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 </a:t>
            </a:r>
            <a:r>
              <a:rPr lang="en-US" altLang="zh-CN" sz="2600" dirty="0">
                <a:latin typeface="+mn-ea"/>
              </a:rPr>
              <a:t>FPGA</a:t>
            </a:r>
            <a:r>
              <a:rPr lang="zh-CN" altLang="en-US" sz="2600" dirty="0">
                <a:latin typeface="+mn-ea"/>
              </a:rPr>
              <a:t>器件具有高密度、高速率、系列化、标准化、小型化、多功能、低功耗、低成本，设计灵活方便，可无限次反复编程，并可现场模拟调试验证等特点。</a:t>
            </a:r>
          </a:p>
          <a:p>
            <a:endParaRPr lang="zh-CN" altLang="en-US" dirty="0"/>
          </a:p>
        </p:txBody>
      </p:sp>
    </p:spTree>
    <p:extLst>
      <p:ext uri="{BB962C8B-B14F-4D97-AF65-F5344CB8AC3E}">
        <p14:creationId xmlns:p14="http://schemas.microsoft.com/office/powerpoint/2010/main" val="2106842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marL="0" indent="0">
              <a:buNone/>
            </a:pPr>
            <a:r>
              <a:rPr lang="en-US" altLang="zh-CN" sz="2600" dirty="0" smtClean="0">
                <a:latin typeface="+mn-ea"/>
              </a:rPr>
              <a:t>    FPGA</a:t>
            </a:r>
            <a:r>
              <a:rPr lang="zh-CN" altLang="en-US" sz="2600" dirty="0">
                <a:latin typeface="+mn-ea"/>
              </a:rPr>
              <a:t>由可编程逻辑块（</a:t>
            </a:r>
            <a:r>
              <a:rPr lang="en-US" altLang="zh-CN" sz="2600" dirty="0">
                <a:latin typeface="+mn-ea"/>
              </a:rPr>
              <a:t>CLB</a:t>
            </a:r>
            <a:r>
              <a:rPr lang="zh-CN" altLang="en-US" sz="2600" dirty="0">
                <a:latin typeface="+mn-ea"/>
              </a:rPr>
              <a:t>）、输入</a:t>
            </a:r>
            <a:r>
              <a:rPr lang="en-US" altLang="zh-CN" sz="2600" dirty="0">
                <a:latin typeface="+mn-ea"/>
              </a:rPr>
              <a:t>/</a:t>
            </a:r>
            <a:r>
              <a:rPr lang="zh-CN" altLang="en-US" sz="2600" dirty="0">
                <a:latin typeface="+mn-ea"/>
              </a:rPr>
              <a:t>输出模块（</a:t>
            </a:r>
            <a:r>
              <a:rPr lang="en-US" altLang="zh-CN" sz="2600" dirty="0">
                <a:latin typeface="+mn-ea"/>
              </a:rPr>
              <a:t>IOB</a:t>
            </a:r>
            <a:r>
              <a:rPr lang="zh-CN" altLang="en-US" sz="2600" dirty="0">
                <a:latin typeface="+mn-ea"/>
              </a:rPr>
              <a:t>）及可编程互连资源（</a:t>
            </a:r>
            <a:r>
              <a:rPr lang="en-US" altLang="zh-CN" sz="2600" dirty="0">
                <a:latin typeface="+mn-ea"/>
              </a:rPr>
              <a:t>PIR</a:t>
            </a:r>
            <a:r>
              <a:rPr lang="zh-CN" altLang="en-US" sz="2600" dirty="0">
                <a:latin typeface="+mn-ea"/>
              </a:rPr>
              <a:t>）等三种可编程电路和一个</a:t>
            </a:r>
            <a:r>
              <a:rPr lang="en-US" altLang="zh-CN" sz="2600" dirty="0">
                <a:latin typeface="+mn-ea"/>
              </a:rPr>
              <a:t>SRAM</a:t>
            </a:r>
            <a:r>
              <a:rPr lang="zh-CN" altLang="en-US" sz="2600" dirty="0">
                <a:latin typeface="+mn-ea"/>
              </a:rPr>
              <a:t>结构的配置存储单元组成</a:t>
            </a:r>
            <a:r>
              <a:rPr lang="zh-CN" altLang="en-US" sz="2600" dirty="0" smtClean="0">
                <a:latin typeface="+mn-ea"/>
              </a:rPr>
              <a:t>。</a:t>
            </a:r>
            <a:endParaRPr lang="en-US" altLang="zh-CN" sz="2600" dirty="0">
              <a:latin typeface="+mn-ea"/>
            </a:endParaRPr>
          </a:p>
          <a:p>
            <a:pPr marL="0" indent="0">
              <a:buNone/>
            </a:pPr>
            <a:r>
              <a:rPr lang="en-US" altLang="zh-CN" sz="2600" dirty="0" smtClean="0">
                <a:latin typeface="+mn-ea"/>
              </a:rPr>
              <a:t>    CLB</a:t>
            </a:r>
            <a:r>
              <a:rPr lang="zh-CN" altLang="en-US" sz="2600" dirty="0">
                <a:latin typeface="+mn-ea"/>
              </a:rPr>
              <a:t>是实现逻辑功能的基本单元，它们通常规则地排列成一个阵列，散布于整个芯片中</a:t>
            </a:r>
            <a:r>
              <a:rPr lang="zh-CN" altLang="en-US" sz="2600" dirty="0" smtClean="0">
                <a:latin typeface="+mn-ea"/>
              </a:rPr>
              <a:t>；</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可编程</a:t>
            </a:r>
            <a:r>
              <a:rPr lang="zh-CN" altLang="en-US" sz="2600" dirty="0">
                <a:latin typeface="+mn-ea"/>
              </a:rPr>
              <a:t>输入</a:t>
            </a:r>
            <a:r>
              <a:rPr lang="en-US" altLang="zh-CN" sz="2600" dirty="0">
                <a:latin typeface="+mn-ea"/>
              </a:rPr>
              <a:t>/</a:t>
            </a:r>
            <a:r>
              <a:rPr lang="zh-CN" altLang="en-US" sz="2600" dirty="0">
                <a:latin typeface="+mn-ea"/>
              </a:rPr>
              <a:t>输出模块（</a:t>
            </a:r>
            <a:r>
              <a:rPr lang="en-US" altLang="zh-CN" sz="2600" dirty="0">
                <a:latin typeface="+mn-ea"/>
              </a:rPr>
              <a:t>IOB</a:t>
            </a:r>
            <a:r>
              <a:rPr lang="zh-CN" altLang="en-US" sz="2600" dirty="0">
                <a:latin typeface="+mn-ea"/>
              </a:rPr>
              <a:t>）主要完成芯片上的逻辑与外部引脚的接口，它通常排列在芯片的四周</a:t>
            </a:r>
            <a:r>
              <a:rPr lang="zh-CN" altLang="en-US" sz="2600" dirty="0" smtClean="0">
                <a:latin typeface="+mn-ea"/>
              </a:rPr>
              <a:t>；</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可编程</a:t>
            </a:r>
            <a:r>
              <a:rPr lang="zh-CN" altLang="en-US" sz="2600" dirty="0">
                <a:latin typeface="+mn-ea"/>
              </a:rPr>
              <a:t>互连资源（</a:t>
            </a:r>
            <a:r>
              <a:rPr lang="en-US" altLang="zh-CN" sz="2600" dirty="0">
                <a:latin typeface="+mn-ea"/>
              </a:rPr>
              <a:t>IR</a:t>
            </a:r>
            <a:r>
              <a:rPr lang="zh-CN" altLang="en-US" sz="2600" dirty="0">
                <a:latin typeface="+mn-ea"/>
              </a:rPr>
              <a:t>）包括各种长度的连线线段和一些可编程连接开关，它们将各个</a:t>
            </a:r>
            <a:r>
              <a:rPr lang="en-US" altLang="zh-CN" sz="2600" dirty="0">
                <a:latin typeface="+mn-ea"/>
              </a:rPr>
              <a:t>CLB</a:t>
            </a:r>
            <a:r>
              <a:rPr lang="zh-CN" altLang="en-US" sz="2600" dirty="0">
                <a:latin typeface="+mn-ea"/>
              </a:rPr>
              <a:t>之间或</a:t>
            </a:r>
            <a:r>
              <a:rPr lang="en-US" altLang="zh-CN" sz="2600" dirty="0">
                <a:latin typeface="+mn-ea"/>
              </a:rPr>
              <a:t>CLB</a:t>
            </a:r>
            <a:r>
              <a:rPr lang="zh-CN" altLang="en-US" sz="2600" dirty="0">
                <a:latin typeface="+mn-ea"/>
              </a:rPr>
              <a:t>与</a:t>
            </a:r>
            <a:r>
              <a:rPr lang="en-US" altLang="zh-CN" sz="2600" dirty="0">
                <a:latin typeface="+mn-ea"/>
              </a:rPr>
              <a:t>IOB</a:t>
            </a:r>
            <a:r>
              <a:rPr lang="zh-CN" altLang="en-US" sz="2600" dirty="0">
                <a:latin typeface="+mn-ea"/>
              </a:rPr>
              <a:t>之间以及</a:t>
            </a:r>
            <a:r>
              <a:rPr lang="en-US" altLang="zh-CN" sz="2600" dirty="0">
                <a:latin typeface="+mn-ea"/>
              </a:rPr>
              <a:t>IOB</a:t>
            </a:r>
            <a:r>
              <a:rPr lang="zh-CN" altLang="en-US" sz="2600" dirty="0">
                <a:latin typeface="+mn-ea"/>
              </a:rPr>
              <a:t>之间连接起来，构成特定功能的电路。</a:t>
            </a:r>
          </a:p>
          <a:p>
            <a:endParaRPr lang="zh-CN" altLang="en-US" dirty="0"/>
          </a:p>
        </p:txBody>
      </p:sp>
    </p:spTree>
    <p:extLst>
      <p:ext uri="{BB962C8B-B14F-4D97-AF65-F5344CB8AC3E}">
        <p14:creationId xmlns:p14="http://schemas.microsoft.com/office/powerpoint/2010/main" val="101357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685800" y="152400"/>
            <a:ext cx="7467600" cy="609600"/>
          </a:xfrm>
        </p:spPr>
        <p:txBody>
          <a:bodyPr/>
          <a:lstStyle/>
          <a:p>
            <a:pPr eaLnBrk="1" hangingPunct="1"/>
            <a:r>
              <a:rPr lang="en-US" altLang="zh-CN" sz="2900" b="1" smtClean="0">
                <a:ea typeface="黑体" pitchFamily="49" charset="-122"/>
              </a:rPr>
              <a:t>FPGA</a:t>
            </a:r>
            <a:r>
              <a:rPr lang="zh-CN" altLang="en-US" sz="2900" b="1" smtClean="0">
                <a:ea typeface="黑体" pitchFamily="49" charset="-122"/>
              </a:rPr>
              <a:t>的基本结构图</a:t>
            </a:r>
          </a:p>
        </p:txBody>
      </p:sp>
      <p:graphicFrame>
        <p:nvGraphicFramePr>
          <p:cNvPr id="52227" name="Object 3"/>
          <p:cNvGraphicFramePr>
            <a:graphicFrameLocks noGrp="1" noChangeAspect="1"/>
          </p:cNvGraphicFramePr>
          <p:nvPr>
            <p:ph idx="1"/>
          </p:nvPr>
        </p:nvGraphicFramePr>
        <p:xfrm>
          <a:off x="1516063" y="769938"/>
          <a:ext cx="5576887" cy="5478462"/>
        </p:xfrm>
        <a:graphic>
          <a:graphicData uri="http://schemas.openxmlformats.org/presentationml/2006/ole">
            <mc:AlternateContent xmlns:mc="http://schemas.openxmlformats.org/markup-compatibility/2006">
              <mc:Choice xmlns:v="urn:schemas-microsoft-com:vml" Requires="v">
                <p:oleObj spid="_x0000_s1086" name="Visio" r:id="rId3" imgW="4439283" imgH="4360552" progId="Visio.Drawing.6">
                  <p:embed/>
                </p:oleObj>
              </mc:Choice>
              <mc:Fallback>
                <p:oleObj name="Visio" r:id="rId3" imgW="4439283" imgH="436055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769938"/>
                        <a:ext cx="5576887" cy="54784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10"/>
          </p:nvPr>
        </p:nvSpPr>
        <p:spPr/>
        <p:txBody>
          <a:bodyPr/>
          <a:lstStyle/>
          <a:p>
            <a:pPr>
              <a:defRPr/>
            </a:pPr>
            <a:fld id="{5F32ABEA-AB82-4F94-B521-A306FF351BC1}" type="datetime1">
              <a:rPr lang="zh-CN" altLang="en-US"/>
              <a:pPr>
                <a:defRPr/>
              </a:pPr>
              <a:t>2017/4/7</a:t>
            </a:fld>
            <a:endParaRPr lang="en-US" altLang="zh-CN"/>
          </a:p>
        </p:txBody>
      </p:sp>
      <p:sp>
        <p:nvSpPr>
          <p:cNvPr id="6" name="灯片编号占位符 5"/>
          <p:cNvSpPr>
            <a:spLocks noGrp="1"/>
          </p:cNvSpPr>
          <p:nvPr>
            <p:ph type="sldNum" sz="quarter" idx="12"/>
          </p:nvPr>
        </p:nvSpPr>
        <p:spPr/>
        <p:txBody>
          <a:bodyPr/>
          <a:lstStyle/>
          <a:p>
            <a:pPr>
              <a:defRPr/>
            </a:pPr>
            <a:fld id="{21E67E9C-D639-478C-B5DE-A6940B2A4012}" type="slidenum">
              <a:rPr lang="en-US" altLang="zh-CN"/>
              <a:pPr>
                <a:defRPr/>
              </a:pPr>
              <a:t>6</a:t>
            </a:fld>
            <a:endParaRPr lang="en-US" altLang="zh-CN"/>
          </a:p>
        </p:txBody>
      </p:sp>
    </p:spTree>
    <p:extLst>
      <p:ext uri="{BB962C8B-B14F-4D97-AF65-F5344CB8AC3E}">
        <p14:creationId xmlns:p14="http://schemas.microsoft.com/office/powerpoint/2010/main" val="32788885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381000" y="152400"/>
            <a:ext cx="7696200" cy="685800"/>
          </a:xfrm>
        </p:spPr>
        <p:txBody>
          <a:bodyPr>
            <a:normAutofit/>
          </a:bodyPr>
          <a:lstStyle/>
          <a:p>
            <a:pPr algn="l" eaLnBrk="1" hangingPunct="1"/>
            <a:r>
              <a:rPr lang="en-US" altLang="zh-CN" sz="2800" b="1" dirty="0" smtClean="0">
                <a:latin typeface="Times New Roman" pitchFamily="18" charset="0"/>
              </a:rPr>
              <a:t>1</a:t>
            </a:r>
            <a:r>
              <a:rPr lang="zh-CN" altLang="en-US" sz="2800" b="1" dirty="0" smtClean="0">
                <a:latin typeface="Times New Roman" pitchFamily="18" charset="0"/>
              </a:rPr>
              <a:t>．可编程逻辑块（</a:t>
            </a:r>
            <a:r>
              <a:rPr lang="en-US" altLang="zh-CN" sz="2800" b="1" dirty="0" smtClean="0">
                <a:latin typeface="Times New Roman" pitchFamily="18" charset="0"/>
              </a:rPr>
              <a:t>CLB</a:t>
            </a:r>
            <a:r>
              <a:rPr lang="zh-CN" altLang="en-US" sz="2800" b="1" dirty="0" smtClean="0">
                <a:latin typeface="Times New Roman" pitchFamily="18" charset="0"/>
              </a:rPr>
              <a:t>）</a:t>
            </a:r>
            <a:r>
              <a:rPr lang="zh-CN" altLang="en-US" sz="2800" dirty="0" smtClean="0">
                <a:ea typeface="黑体" pitchFamily="49" charset="-122"/>
              </a:rPr>
              <a:t> </a:t>
            </a:r>
          </a:p>
        </p:txBody>
      </p:sp>
      <p:sp>
        <p:nvSpPr>
          <p:cNvPr id="53251" name="Rectangle 3"/>
          <p:cNvSpPr>
            <a:spLocks noGrp="1" noChangeArrowheads="1"/>
          </p:cNvSpPr>
          <p:nvPr>
            <p:ph idx="1"/>
          </p:nvPr>
        </p:nvSpPr>
        <p:spPr>
          <a:xfrm>
            <a:off x="304800" y="762000"/>
            <a:ext cx="8650288" cy="1066800"/>
          </a:xfrm>
        </p:spPr>
        <p:txBody>
          <a:bodyPr>
            <a:normAutofit fontScale="92500"/>
          </a:bodyPr>
          <a:lstStyle/>
          <a:p>
            <a:pPr eaLnBrk="1" hangingPunct="1">
              <a:lnSpc>
                <a:spcPct val="130000"/>
              </a:lnSpc>
              <a:buFont typeface="Wingdings" pitchFamily="2" charset="2"/>
              <a:buNone/>
            </a:pPr>
            <a:r>
              <a:rPr lang="en-US" altLang="zh-CN" sz="2400" dirty="0" smtClean="0">
                <a:latin typeface="+mn-ea"/>
              </a:rPr>
              <a:t>     CLB</a:t>
            </a:r>
            <a:r>
              <a:rPr lang="zh-CN" altLang="en-US" sz="2400" dirty="0" smtClean="0">
                <a:latin typeface="+mn-ea"/>
              </a:rPr>
              <a:t>主要由逻辑函数发生器、触发器、数据选择器等电路组成。</a:t>
            </a:r>
            <a:r>
              <a:rPr lang="zh-CN" altLang="en-US" sz="2400" dirty="0" smtClean="0">
                <a:solidFill>
                  <a:srgbClr val="FF0066"/>
                </a:solidFill>
                <a:latin typeface="+mn-ea"/>
              </a:rPr>
              <a:t>逻辑函数发生器主要由查找表</a:t>
            </a:r>
            <a:r>
              <a:rPr lang="en-US" altLang="zh-CN" sz="2400" dirty="0" smtClean="0">
                <a:solidFill>
                  <a:srgbClr val="FF0066"/>
                </a:solidFill>
                <a:latin typeface="+mn-ea"/>
              </a:rPr>
              <a:t>LUT(look up table)</a:t>
            </a:r>
            <a:r>
              <a:rPr lang="zh-CN" altLang="en-US" sz="2400" dirty="0" smtClean="0">
                <a:solidFill>
                  <a:srgbClr val="FF0066"/>
                </a:solidFill>
                <a:latin typeface="+mn-ea"/>
              </a:rPr>
              <a:t>构成</a:t>
            </a:r>
          </a:p>
        </p:txBody>
      </p:sp>
      <p:sp>
        <p:nvSpPr>
          <p:cNvPr id="7" name="日期占位符 3"/>
          <p:cNvSpPr>
            <a:spLocks noGrp="1"/>
          </p:cNvSpPr>
          <p:nvPr>
            <p:ph type="dt" sz="half" idx="10"/>
          </p:nvPr>
        </p:nvSpPr>
        <p:spPr/>
        <p:txBody>
          <a:bodyPr/>
          <a:lstStyle/>
          <a:p>
            <a:pPr>
              <a:defRPr/>
            </a:pPr>
            <a:fld id="{E147F230-10B5-4339-B939-D79C5FBA7F4B}" type="datetime1">
              <a:rPr lang="zh-CN" altLang="en-US"/>
              <a:pPr>
                <a:defRPr/>
              </a:pPr>
              <a:t>2017/4/7</a:t>
            </a:fld>
            <a:endParaRPr lang="en-US" altLang="zh-CN"/>
          </a:p>
        </p:txBody>
      </p:sp>
      <p:sp>
        <p:nvSpPr>
          <p:cNvPr id="9" name="灯片编号占位符 5"/>
          <p:cNvSpPr>
            <a:spLocks noGrp="1"/>
          </p:cNvSpPr>
          <p:nvPr>
            <p:ph type="sldNum" sz="quarter" idx="12"/>
          </p:nvPr>
        </p:nvSpPr>
        <p:spPr/>
        <p:txBody>
          <a:bodyPr/>
          <a:lstStyle/>
          <a:p>
            <a:pPr>
              <a:defRPr/>
            </a:pPr>
            <a:fld id="{8999E4A1-6020-4ED3-AB64-D58C9AA7935C}" type="slidenum">
              <a:rPr lang="en-US" altLang="zh-CN"/>
              <a:pPr>
                <a:defRPr/>
              </a:pPr>
              <a:t>7</a:t>
            </a:fld>
            <a:endParaRPr lang="en-US" altLang="zh-CN"/>
          </a:p>
        </p:txBody>
      </p:sp>
      <p:graphicFrame>
        <p:nvGraphicFramePr>
          <p:cNvPr id="53254" name="Object 6"/>
          <p:cNvGraphicFramePr>
            <a:graphicFrameLocks noChangeAspect="1"/>
          </p:cNvGraphicFramePr>
          <p:nvPr/>
        </p:nvGraphicFramePr>
        <p:xfrm>
          <a:off x="3276600" y="1841500"/>
          <a:ext cx="5562600" cy="4178300"/>
        </p:xfrm>
        <a:graphic>
          <a:graphicData uri="http://schemas.openxmlformats.org/presentationml/2006/ole">
            <mc:AlternateContent xmlns:mc="http://schemas.openxmlformats.org/markup-compatibility/2006">
              <mc:Choice xmlns:v="urn:schemas-microsoft-com:vml" Requires="v">
                <p:oleObj spid="_x0000_s2170" name="Visio" r:id="rId3" imgW="3276600" imgH="2409825" progId="Visio.Drawing.11">
                  <p:embed/>
                </p:oleObj>
              </mc:Choice>
              <mc:Fallback>
                <p:oleObj name="Visio" r:id="rId3" imgW="3276600" imgH="24098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41500"/>
                        <a:ext cx="5562600" cy="4178300"/>
                      </a:xfrm>
                      <a:prstGeom prst="rect">
                        <a:avLst/>
                      </a:prstGeom>
                      <a:solidFill>
                        <a:srgbClr val="CC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152400" y="3733800"/>
          <a:ext cx="3048000" cy="1600200"/>
        </p:xfrm>
        <a:graphic>
          <a:graphicData uri="http://schemas.openxmlformats.org/presentationml/2006/ole">
            <mc:AlternateContent xmlns:mc="http://schemas.openxmlformats.org/markup-compatibility/2006">
              <mc:Choice xmlns:v="urn:schemas-microsoft-com:vml" Requires="v">
                <p:oleObj spid="_x0000_s2171" r:id="rId5" imgW="1752600" imgH="1028700" progId="">
                  <p:embed/>
                </p:oleObj>
              </mc:Choice>
              <mc:Fallback>
                <p:oleObj r:id="rId5" imgW="1752600" imgH="10287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733800"/>
                        <a:ext cx="3048000" cy="1600200"/>
                      </a:xfrm>
                      <a:prstGeom prst="rect">
                        <a:avLst/>
                      </a:prstGeom>
                      <a:solidFill>
                        <a:srgbClr val="CCFF99"/>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6" name="Text Box 8"/>
          <p:cNvSpPr txBox="1">
            <a:spLocks noChangeArrowheads="1"/>
          </p:cNvSpPr>
          <p:nvPr/>
        </p:nvSpPr>
        <p:spPr bwMode="auto">
          <a:xfrm>
            <a:off x="304800" y="2667000"/>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latin typeface="Times New Roman" pitchFamily="18" charset="0"/>
              </a:rPr>
              <a:t>函数发生器基于查找表单元：</a:t>
            </a:r>
            <a:endParaRPr lang="zh-CN" altLang="en-US" sz="2000">
              <a:latin typeface="Times New Roman" pitchFamily="18" charset="0"/>
            </a:endParaRPr>
          </a:p>
        </p:txBody>
      </p:sp>
    </p:spTree>
    <p:extLst>
      <p:ext uri="{BB962C8B-B14F-4D97-AF65-F5344CB8AC3E}">
        <p14:creationId xmlns:p14="http://schemas.microsoft.com/office/powerpoint/2010/main" val="15560598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kumimoji="1" lang="en-US" altLang="zh-CN" sz="2800" b="1" dirty="0">
                <a:latin typeface="Times New Roman" pitchFamily="18" charset="0"/>
              </a:rPr>
              <a:t>2</a:t>
            </a:r>
            <a:r>
              <a:rPr kumimoji="1" lang="zh-CN" altLang="en-US" sz="2800" b="1" dirty="0">
                <a:latin typeface="Times New Roman" pitchFamily="18" charset="0"/>
              </a:rPr>
              <a:t>．输入</a:t>
            </a:r>
            <a:r>
              <a:rPr kumimoji="1" lang="en-US" altLang="zh-CN" sz="2800" b="1" dirty="0">
                <a:latin typeface="Times New Roman" pitchFamily="18" charset="0"/>
              </a:rPr>
              <a:t>/</a:t>
            </a:r>
            <a:r>
              <a:rPr kumimoji="1" lang="zh-CN" altLang="en-US" sz="2800" b="1" dirty="0">
                <a:latin typeface="Times New Roman" pitchFamily="18" charset="0"/>
              </a:rPr>
              <a:t>输出模块（</a:t>
            </a:r>
            <a:r>
              <a:rPr kumimoji="1" lang="en-US" altLang="zh-CN" sz="2800" b="1" dirty="0">
                <a:latin typeface="Times New Roman" pitchFamily="18" charset="0"/>
              </a:rPr>
              <a:t>IOB</a:t>
            </a:r>
            <a:r>
              <a:rPr kumimoji="1" lang="zh-CN" altLang="en-US" sz="2800" b="1" dirty="0">
                <a:latin typeface="Times New Roman" pitchFamily="18" charset="0"/>
              </a:rPr>
              <a:t>）</a:t>
            </a:r>
          </a:p>
          <a:p>
            <a:pPr marL="0" indent="0">
              <a:buNone/>
            </a:pPr>
            <a:r>
              <a:rPr kumimoji="1" lang="zh-CN" altLang="en-US" sz="2400" dirty="0" smtClean="0">
                <a:latin typeface="Times New Roman" pitchFamily="18" charset="0"/>
              </a:rPr>
              <a:t>     </a:t>
            </a:r>
            <a:r>
              <a:rPr kumimoji="1" lang="en-US" altLang="zh-CN" sz="2400" dirty="0">
                <a:latin typeface="Times New Roman" pitchFamily="18" charset="0"/>
              </a:rPr>
              <a:t>IOB</a:t>
            </a:r>
            <a:r>
              <a:rPr kumimoji="1" lang="zh-CN" altLang="en-US" sz="2400" dirty="0">
                <a:latin typeface="Times New Roman" pitchFamily="18" charset="0"/>
              </a:rPr>
              <a:t>主要由输入触发器、输入缓冲器和输出触发</a:t>
            </a:r>
            <a:r>
              <a:rPr kumimoji="1" lang="en-US" altLang="zh-CN" sz="2400" dirty="0">
                <a:latin typeface="Times New Roman" pitchFamily="18" charset="0"/>
              </a:rPr>
              <a:t>/</a:t>
            </a:r>
            <a:r>
              <a:rPr kumimoji="1" lang="zh-CN" altLang="en-US" sz="2400" dirty="0">
                <a:latin typeface="Times New Roman" pitchFamily="18" charset="0"/>
              </a:rPr>
              <a:t>锁存器、输出缓冲器组成，每个</a:t>
            </a:r>
            <a:r>
              <a:rPr kumimoji="1" lang="en-US" altLang="zh-CN" sz="2400" dirty="0">
                <a:latin typeface="Times New Roman" pitchFamily="18" charset="0"/>
              </a:rPr>
              <a:t>IOB</a:t>
            </a:r>
            <a:r>
              <a:rPr kumimoji="1" lang="zh-CN" altLang="en-US" sz="2400" dirty="0">
                <a:latin typeface="Times New Roman" pitchFamily="18" charset="0"/>
              </a:rPr>
              <a:t>控制一个引脚，它们可被配置为输入、输出或双向</a:t>
            </a:r>
            <a:r>
              <a:rPr kumimoji="1" lang="en-US" altLang="zh-CN" sz="2400" dirty="0">
                <a:latin typeface="Times New Roman" pitchFamily="18" charset="0"/>
              </a:rPr>
              <a:t>I/O</a:t>
            </a:r>
            <a:r>
              <a:rPr kumimoji="1" lang="zh-CN" altLang="en-US" sz="2400" dirty="0">
                <a:latin typeface="Times New Roman" pitchFamily="18" charset="0"/>
              </a:rPr>
              <a:t>功能</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marL="0" indent="0">
              <a:buNone/>
            </a:pPr>
            <a:endParaRPr kumimoji="1" lang="en-US" altLang="zh-CN" sz="2400" dirty="0" smtClean="0">
              <a:latin typeface="Times New Roman" pitchFamily="18" charset="0"/>
            </a:endParaRPr>
          </a:p>
          <a:p>
            <a:pPr marL="0" indent="0">
              <a:buNone/>
            </a:pPr>
            <a:r>
              <a:rPr lang="en-US" altLang="zh-CN" sz="2800" b="1" dirty="0">
                <a:latin typeface="Times New Roman" pitchFamily="18" charset="0"/>
              </a:rPr>
              <a:t> 3</a:t>
            </a:r>
            <a:r>
              <a:rPr lang="zh-CN" altLang="en-US" sz="2800" b="1" dirty="0">
                <a:latin typeface="Times New Roman" pitchFamily="18" charset="0"/>
              </a:rPr>
              <a:t>．可编程互连资源（</a:t>
            </a:r>
            <a:r>
              <a:rPr lang="en-US" altLang="zh-CN" sz="2800" b="1" dirty="0">
                <a:latin typeface="Times New Roman" pitchFamily="18" charset="0"/>
              </a:rPr>
              <a:t>PIR</a:t>
            </a:r>
            <a:r>
              <a:rPr lang="zh-CN" altLang="en-US" sz="2800" b="1" dirty="0" smtClean="0">
                <a:latin typeface="Times New Roman" pitchFamily="18" charset="0"/>
              </a:rPr>
              <a:t>）</a:t>
            </a:r>
            <a:endParaRPr lang="en-US" altLang="zh-CN" sz="2800" b="1" dirty="0" smtClean="0">
              <a:latin typeface="Times New Roman" pitchFamily="18" charset="0"/>
            </a:endParaRPr>
          </a:p>
          <a:p>
            <a:pPr marL="0" indent="0">
              <a:buNone/>
            </a:pPr>
            <a:r>
              <a:rPr kumimoji="1" lang="en-US" altLang="zh-CN" sz="2400" dirty="0">
                <a:latin typeface="Times New Roman" pitchFamily="18" charset="0"/>
              </a:rPr>
              <a:t>PIR</a:t>
            </a:r>
            <a:r>
              <a:rPr kumimoji="1" lang="zh-CN" altLang="en-US" sz="2400" dirty="0">
                <a:latin typeface="Times New Roman" pitchFamily="18" charset="0"/>
              </a:rPr>
              <a:t>由许多金属线段构成，这些金属线段带有可编程开关，通过自动布线实现各种电路的连接。实现</a:t>
            </a:r>
            <a:r>
              <a:rPr kumimoji="1" lang="en-US" altLang="zh-CN" sz="2400" dirty="0">
                <a:latin typeface="Times New Roman" pitchFamily="18" charset="0"/>
              </a:rPr>
              <a:t>FPGA</a:t>
            </a:r>
            <a:r>
              <a:rPr kumimoji="1" lang="zh-CN" altLang="en-US" sz="2400" dirty="0">
                <a:latin typeface="Times New Roman" pitchFamily="18" charset="0"/>
              </a:rPr>
              <a:t>内部的</a:t>
            </a:r>
            <a:r>
              <a:rPr kumimoji="1" lang="en-US" altLang="zh-CN" sz="2400" dirty="0">
                <a:latin typeface="Times New Roman" pitchFamily="18" charset="0"/>
              </a:rPr>
              <a:t>CLB</a:t>
            </a:r>
            <a:r>
              <a:rPr kumimoji="1" lang="zh-CN" altLang="en-US" sz="2400" dirty="0">
                <a:latin typeface="Times New Roman" pitchFamily="18" charset="0"/>
              </a:rPr>
              <a:t>和</a:t>
            </a:r>
            <a:r>
              <a:rPr kumimoji="1" lang="en-US" altLang="zh-CN" sz="2400" dirty="0">
                <a:latin typeface="Times New Roman" pitchFamily="18" charset="0"/>
              </a:rPr>
              <a:t>CLB</a:t>
            </a:r>
            <a:r>
              <a:rPr kumimoji="1" lang="zh-CN" altLang="en-US" sz="2400" dirty="0">
                <a:latin typeface="Times New Roman" pitchFamily="18" charset="0"/>
              </a:rPr>
              <a:t>之间、</a:t>
            </a:r>
            <a:r>
              <a:rPr kumimoji="1" lang="en-US" altLang="zh-CN" sz="2400" dirty="0">
                <a:latin typeface="Times New Roman" pitchFamily="18" charset="0"/>
              </a:rPr>
              <a:t>CLB</a:t>
            </a:r>
            <a:r>
              <a:rPr kumimoji="1" lang="zh-CN" altLang="en-US" sz="2400" dirty="0">
                <a:latin typeface="Times New Roman" pitchFamily="18" charset="0"/>
              </a:rPr>
              <a:t>和</a:t>
            </a:r>
            <a:r>
              <a:rPr kumimoji="1" lang="en-US" altLang="zh-CN" sz="2400" dirty="0">
                <a:latin typeface="Times New Roman" pitchFamily="18" charset="0"/>
              </a:rPr>
              <a:t>IOB</a:t>
            </a:r>
            <a:r>
              <a:rPr kumimoji="1" lang="zh-CN" altLang="en-US" sz="2400" dirty="0">
                <a:latin typeface="Times New Roman" pitchFamily="18" charset="0"/>
              </a:rPr>
              <a:t>之间的连接</a:t>
            </a:r>
          </a:p>
        </p:txBody>
      </p:sp>
    </p:spTree>
    <p:extLst>
      <p:ext uri="{BB962C8B-B14F-4D97-AF65-F5344CB8AC3E}">
        <p14:creationId xmlns:p14="http://schemas.microsoft.com/office/powerpoint/2010/main" val="4125489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90128" y="476672"/>
            <a:ext cx="5410200" cy="636588"/>
          </a:xfrm>
        </p:spPr>
        <p:txBody>
          <a:bodyPr/>
          <a:lstStyle/>
          <a:p>
            <a:pPr eaLnBrk="1" hangingPunct="1"/>
            <a:r>
              <a:rPr lang="zh-CN" altLang="en-US" sz="2900" b="1" dirty="0"/>
              <a:t>四</a:t>
            </a:r>
            <a:r>
              <a:rPr lang="zh-CN" altLang="en-US" sz="2900" b="1" dirty="0" smtClean="0"/>
              <a:t>、</a:t>
            </a:r>
            <a:r>
              <a:rPr lang="en-US" altLang="zh-CN" sz="2900" b="1" dirty="0" smtClean="0"/>
              <a:t>CPLD</a:t>
            </a:r>
            <a:r>
              <a:rPr lang="zh-CN" altLang="en-US" sz="2900" b="1" dirty="0" smtClean="0"/>
              <a:t>与</a:t>
            </a:r>
            <a:r>
              <a:rPr lang="en-US" altLang="zh-CN" sz="2900" b="1" dirty="0" smtClean="0"/>
              <a:t>FPGA</a:t>
            </a:r>
            <a:r>
              <a:rPr lang="zh-CN" altLang="en-US" sz="2900" b="1" dirty="0" smtClean="0"/>
              <a:t>的区别</a:t>
            </a:r>
          </a:p>
        </p:txBody>
      </p:sp>
      <p:graphicFrame>
        <p:nvGraphicFramePr>
          <p:cNvPr id="56323" name="Group 3"/>
          <p:cNvGraphicFramePr>
            <a:graphicFrameLocks noGrp="1"/>
          </p:cNvGraphicFramePr>
          <p:nvPr>
            <p:ph type="tbl" idx="1"/>
          </p:nvPr>
        </p:nvGraphicFramePr>
        <p:xfrm>
          <a:off x="533400" y="1447800"/>
          <a:ext cx="7772400" cy="4408490"/>
        </p:xfrm>
        <a:graphic>
          <a:graphicData uri="http://schemas.openxmlformats.org/drawingml/2006/table">
            <a:tbl>
              <a:tblPr/>
              <a:tblGrid>
                <a:gridCol w="1408113"/>
                <a:gridCol w="2743200"/>
                <a:gridCol w="3621087"/>
              </a:tblGrid>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CPLD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FPGA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内部结构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Product</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term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Look</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up 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程序存储</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内部</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EEPROM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SRAM</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，外挂</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EEPROM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资源类型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组合电路资源丰富</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触发器资源丰富</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集成度</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高</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使用场合</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完成控制逻辑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能完成比较复杂的算法</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速度</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快</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其他资源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EAB</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，锁相环</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保密性</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可加密</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一般不能保密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5" name="日期占位符 3"/>
          <p:cNvSpPr>
            <a:spLocks noGrp="1"/>
          </p:cNvSpPr>
          <p:nvPr>
            <p:ph type="dt" sz="half" idx="10"/>
          </p:nvPr>
        </p:nvSpPr>
        <p:spPr/>
        <p:txBody>
          <a:bodyPr/>
          <a:lstStyle/>
          <a:p>
            <a:pPr>
              <a:defRPr/>
            </a:pPr>
            <a:fld id="{C73658A6-69BE-4A5A-8E31-E0F4270A3321}" type="datetime1">
              <a:rPr lang="zh-CN" altLang="en-US"/>
              <a:pPr>
                <a:defRPr/>
              </a:pPr>
              <a:t>2017/4/7</a:t>
            </a:fld>
            <a:endParaRPr lang="en-US" altLang="zh-CN"/>
          </a:p>
        </p:txBody>
      </p:sp>
      <p:sp>
        <p:nvSpPr>
          <p:cNvPr id="47" name="灯片编号占位符 5"/>
          <p:cNvSpPr>
            <a:spLocks noGrp="1"/>
          </p:cNvSpPr>
          <p:nvPr>
            <p:ph type="sldNum" sz="quarter" idx="12"/>
          </p:nvPr>
        </p:nvSpPr>
        <p:spPr/>
        <p:txBody>
          <a:bodyPr/>
          <a:lstStyle/>
          <a:p>
            <a:pPr>
              <a:defRPr/>
            </a:pPr>
            <a:fld id="{0C2A15A4-8A89-4E6A-9ED8-E9CB50E9B9A1}" type="slidenum">
              <a:rPr lang="en-US" altLang="zh-CN"/>
              <a:pPr>
                <a:defRPr/>
              </a:pPr>
              <a:t>9</a:t>
            </a:fld>
            <a:endParaRPr lang="en-US" altLang="zh-CN"/>
          </a:p>
        </p:txBody>
      </p:sp>
    </p:spTree>
    <p:extLst>
      <p:ext uri="{BB962C8B-B14F-4D97-AF65-F5344CB8AC3E}">
        <p14:creationId xmlns:p14="http://schemas.microsoft.com/office/powerpoint/2010/main" val="4193936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TotalTime>
  <Words>1421</Words>
  <Application>Microsoft Office PowerPoint</Application>
  <PresentationFormat>全屏显示(4:3)</PresentationFormat>
  <Paragraphs>175</Paragraphs>
  <Slides>26</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Segoe</vt:lpstr>
      <vt:lpstr>黑体</vt:lpstr>
      <vt:lpstr>楷体_GB2312</vt:lpstr>
      <vt:lpstr>宋体</vt:lpstr>
      <vt:lpstr>Arial</vt:lpstr>
      <vt:lpstr>Calibri</vt:lpstr>
      <vt:lpstr>Times New Roman</vt:lpstr>
      <vt:lpstr>Wingdings</vt:lpstr>
      <vt:lpstr>Office 主题​​</vt:lpstr>
      <vt:lpstr>Visio</vt:lpstr>
      <vt:lpstr>FPGA简介和Vivado 2015.3的使用</vt:lpstr>
      <vt:lpstr>一、传统数字系统设计流程</vt:lpstr>
      <vt:lpstr>二、现代数字系统设计流程</vt:lpstr>
      <vt:lpstr>三、现场可编程门阵列（FPGA）的基本原理 </vt:lpstr>
      <vt:lpstr>PowerPoint 演示文稿</vt:lpstr>
      <vt:lpstr>FPGA的基本结构图</vt:lpstr>
      <vt:lpstr>1．可编程逻辑块（CLB） </vt:lpstr>
      <vt:lpstr>PowerPoint 演示文稿</vt:lpstr>
      <vt:lpstr>四、CPLD与FPGA的区别</vt:lpstr>
      <vt:lpstr>PowerPoint 演示文稿</vt:lpstr>
      <vt:lpstr>PowerPoint 演示文稿</vt:lpstr>
      <vt:lpstr>五、大的PLD生产厂家</vt:lpstr>
      <vt:lpstr>六、现有BASYS3实验板      Basys3实验板的设计与Vivado相配套。可以在Vivado中通过HDL（硬件描述语言）的方式设计电路，模拟、合成电路和创建规划文件。</vt:lpstr>
      <vt:lpstr>七、Vivado的使用方法</vt:lpstr>
      <vt:lpstr>1、Vivado 2015.3主界面</vt:lpstr>
      <vt:lpstr>2、Xilinx Design Flow</vt:lpstr>
      <vt:lpstr>3、具体操作步骤</vt:lpstr>
      <vt:lpstr>基于HDL的设计输入包括新建工程、 创建Verilog设计文件</vt:lpstr>
      <vt:lpstr>行为仿真</vt:lpstr>
      <vt:lpstr>逻辑综合在对设计的综合过程中，主要是将行为描述的模块转换为门级电路，具体执行三个步骤： </vt:lpstr>
      <vt:lpstr>PowerPoint 演示文稿</vt:lpstr>
      <vt:lpstr>添加实现约束文件（.xdc文件），将顶层设计的逻辑端口和FPGA的物理引脚进行映射。</vt:lpstr>
      <vt:lpstr>也可在上一步逻辑综合通过后，在图示位置的layout中选择IO planning一项。</vt:lpstr>
      <vt:lpstr>PowerPoint 演示文稿</vt:lpstr>
      <vt:lpstr>实现设计  在vivado左侧导航窗口中单击Run Implementation，通过后，单击Generate Bitstream，则会在该工程文件夹下的工程名.runs/impl_1文件目录下生成.bit文件。</vt:lpstr>
      <vt:lpstr>下载设计到实验板  就是将生成的BIT文件下载到实验板上。需先将实验板和电脑连接，并在vivado左侧导航窗口中单击打开Hardware Manager。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FPGA简介和ISE 14.4的使用</dc:title>
  <dc:creator>user2047</dc:creator>
  <cp:lastModifiedBy>lenovo</cp:lastModifiedBy>
  <cp:revision>62</cp:revision>
  <dcterms:created xsi:type="dcterms:W3CDTF">2016-07-20T07:09:34Z</dcterms:created>
  <dcterms:modified xsi:type="dcterms:W3CDTF">2017-04-07T06:46:02Z</dcterms:modified>
</cp:coreProperties>
</file>