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8" r:id="rId2"/>
    <p:sldId id="259" r:id="rId3"/>
    <p:sldId id="299" r:id="rId4"/>
    <p:sldId id="261" r:id="rId5"/>
    <p:sldId id="260" r:id="rId6"/>
    <p:sldId id="263" r:id="rId7"/>
    <p:sldId id="300" r:id="rId8"/>
    <p:sldId id="301" r:id="rId9"/>
    <p:sldId id="302" r:id="rId10"/>
    <p:sldId id="262" r:id="rId11"/>
    <p:sldId id="303" r:id="rId12"/>
    <p:sldId id="304" r:id="rId13"/>
    <p:sldId id="309" r:id="rId14"/>
    <p:sldId id="306" r:id="rId15"/>
    <p:sldId id="307" r:id="rId16"/>
    <p:sldId id="308" r:id="rId17"/>
    <p:sldId id="298"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825"/>
    <a:srgbClr val="255D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16" autoAdjust="0"/>
    <p:restoredTop sz="72215" autoAdjust="0"/>
  </p:normalViewPr>
  <p:slideViewPr>
    <p:cSldViewPr snapToGrid="0" showGuides="1">
      <p:cViewPr>
        <p:scale>
          <a:sx n="66" d="100"/>
          <a:sy n="66" d="100"/>
        </p:scale>
        <p:origin x="1862" y="3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1F2FF1-F0C6-4951-A4B0-5726A58F995E}" type="datetimeFigureOut">
              <a:rPr lang="zh-CN" altLang="en-US" smtClean="0"/>
              <a:t>2020/8/1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B26731-635E-4CD3-B759-79E91D818673}" type="slidenum">
              <a:rPr lang="zh-CN" altLang="en-US" smtClean="0"/>
              <a:t>‹#›</a:t>
            </a:fld>
            <a:endParaRPr lang="zh-CN" altLang="en-US"/>
          </a:p>
        </p:txBody>
      </p:sp>
    </p:spTree>
    <p:extLst>
      <p:ext uri="{BB962C8B-B14F-4D97-AF65-F5344CB8AC3E}">
        <p14:creationId xmlns:p14="http://schemas.microsoft.com/office/powerpoint/2010/main" val="3590513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根据这个题目可以知道，这篇论文是利用自适应神经网络实现对紧凑型仿生机械臂的控制。</a:t>
            </a:r>
            <a:endParaRPr lang="en-US" altLang="zh-CN" dirty="0"/>
          </a:p>
        </p:txBody>
      </p:sp>
      <p:sp>
        <p:nvSpPr>
          <p:cNvPr id="4" name="灯片编号占位符 3"/>
          <p:cNvSpPr>
            <a:spLocks noGrp="1"/>
          </p:cNvSpPr>
          <p:nvPr>
            <p:ph type="sldNum" sz="quarter" idx="10"/>
          </p:nvPr>
        </p:nvSpPr>
        <p:spPr/>
        <p:txBody>
          <a:bodyPr/>
          <a:lstStyle/>
          <a:p>
            <a:fld id="{50B26731-635E-4CD3-B759-79E91D818673}" type="slidenum">
              <a:rPr lang="zh-CN" altLang="en-US" smtClean="0"/>
              <a:t>1</a:t>
            </a:fld>
            <a:endParaRPr lang="zh-CN" altLang="en-US"/>
          </a:p>
        </p:txBody>
      </p:sp>
    </p:spTree>
    <p:extLst>
      <p:ext uri="{BB962C8B-B14F-4D97-AF65-F5344CB8AC3E}">
        <p14:creationId xmlns:p14="http://schemas.microsoft.com/office/powerpoint/2010/main" val="2671832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篇论文利用两种基于神经网络的子控制器，第二种是在第一种的基础上进行加强封装。这两种控制器可以实时对末端效应器位置进行控制。第一种子控制器，它是基于远端监督学习设计的，第二种是基于自适应神经网络设计的，两种子控制器都确保了笛卡尔误差的收敛，并更好评估了控制系统的稳定性</a:t>
            </a:r>
          </a:p>
        </p:txBody>
      </p:sp>
      <p:sp>
        <p:nvSpPr>
          <p:cNvPr id="4" name="灯片编号占位符 3"/>
          <p:cNvSpPr>
            <a:spLocks noGrp="1"/>
          </p:cNvSpPr>
          <p:nvPr>
            <p:ph type="sldNum" sz="quarter" idx="5"/>
          </p:nvPr>
        </p:nvSpPr>
        <p:spPr/>
        <p:txBody>
          <a:bodyPr/>
          <a:lstStyle/>
          <a:p>
            <a:fld id="{50B26731-635E-4CD3-B759-79E91D818673}" type="slidenum">
              <a:rPr lang="zh-CN" altLang="en-US" smtClean="0"/>
              <a:t>10</a:t>
            </a:fld>
            <a:endParaRPr lang="zh-CN" altLang="en-US"/>
          </a:p>
        </p:txBody>
      </p:sp>
    </p:spTree>
    <p:extLst>
      <p:ext uri="{BB962C8B-B14F-4D97-AF65-F5344CB8AC3E}">
        <p14:creationId xmlns:p14="http://schemas.microsoft.com/office/powerpoint/2010/main" val="206164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有了建模方法，我们就可以对对象进行控制。</a:t>
            </a:r>
            <a:endParaRPr lang="en-US" altLang="zh-CN" dirty="0"/>
          </a:p>
          <a:p>
            <a:r>
              <a:rPr lang="zh-CN" altLang="en-US" dirty="0"/>
              <a:t>运用两个网络来逼近正向运动模型和逆向运动模型，逼近正向运动模型的网络称为</a:t>
            </a:r>
            <a:r>
              <a:rPr lang="en-US" altLang="zh-CN" dirty="0"/>
              <a:t>FNN</a:t>
            </a:r>
            <a:r>
              <a:rPr lang="zh-CN" altLang="en-US" dirty="0"/>
              <a:t>，逼近逆向运动模型的网络称为</a:t>
            </a:r>
            <a:r>
              <a:rPr lang="en-US" altLang="zh-CN" dirty="0"/>
              <a:t>INN</a:t>
            </a:r>
            <a:r>
              <a:rPr lang="zh-CN" altLang="en-US" dirty="0"/>
              <a:t>，</a:t>
            </a:r>
            <a:r>
              <a:rPr lang="en-US" altLang="zh-CN" dirty="0"/>
              <a:t>INN</a:t>
            </a:r>
            <a:r>
              <a:rPr lang="zh-CN" altLang="en-US" dirty="0"/>
              <a:t>的输入是</a:t>
            </a:r>
            <a:r>
              <a:rPr lang="en-US" altLang="zh-CN" dirty="0"/>
              <a:t>CBHA</a:t>
            </a:r>
            <a:r>
              <a:rPr lang="zh-CN" altLang="en-US" dirty="0"/>
              <a:t>的末端效应器期望位置</a:t>
            </a:r>
            <a:r>
              <a:rPr lang="en-US" altLang="zh-CN" dirty="0"/>
              <a:t>Yd</a:t>
            </a:r>
            <a:r>
              <a:rPr lang="zh-CN" altLang="en-US" dirty="0"/>
              <a:t>，输出是预测电压</a:t>
            </a:r>
            <a:r>
              <a:rPr lang="en-US" altLang="zh-CN" dirty="0"/>
              <a:t>U</a:t>
            </a:r>
            <a:r>
              <a:rPr lang="zh-CN" altLang="en-US" dirty="0"/>
              <a:t>；</a:t>
            </a:r>
            <a:r>
              <a:rPr lang="en-US" altLang="zh-CN" dirty="0"/>
              <a:t>FNN</a:t>
            </a:r>
            <a:r>
              <a:rPr lang="zh-CN" altLang="en-US" dirty="0"/>
              <a:t>的输入是</a:t>
            </a:r>
            <a:r>
              <a:rPr lang="en-US" altLang="zh-CN" dirty="0"/>
              <a:t>INN</a:t>
            </a:r>
            <a:r>
              <a:rPr lang="zh-CN" altLang="en-US" dirty="0"/>
              <a:t>预测的电压</a:t>
            </a:r>
            <a:r>
              <a:rPr lang="en-US" altLang="zh-CN" dirty="0"/>
              <a:t>U</a:t>
            </a:r>
            <a:r>
              <a:rPr lang="zh-CN" altLang="en-US" dirty="0"/>
              <a:t>，输出是预测的位置</a:t>
            </a:r>
            <a:r>
              <a:rPr lang="en-US" altLang="zh-CN" dirty="0" err="1"/>
              <a:t>Yhat</a:t>
            </a:r>
            <a:r>
              <a:rPr lang="zh-CN" altLang="en-US" dirty="0"/>
              <a:t>。损失函数是</a:t>
            </a:r>
            <a:r>
              <a:rPr lang="en-US" altLang="zh-CN" dirty="0"/>
              <a:t>…</a:t>
            </a:r>
            <a:r>
              <a:rPr lang="zh-CN" altLang="en-US" dirty="0"/>
              <a:t>可以看出这个</a:t>
            </a:r>
            <a:r>
              <a:rPr lang="en-US" altLang="zh-CN" dirty="0"/>
              <a:t>lambda</a:t>
            </a:r>
            <a:r>
              <a:rPr lang="zh-CN" altLang="en-US" dirty="0"/>
              <a:t>控制的是</a:t>
            </a:r>
            <a:r>
              <a:rPr lang="en-US" altLang="zh-CN" dirty="0"/>
              <a:t>U</a:t>
            </a:r>
            <a:r>
              <a:rPr lang="zh-CN" altLang="en-US" dirty="0"/>
              <a:t>的幅度，越大，幅度越小。经过实验，</a:t>
            </a:r>
            <a:r>
              <a:rPr lang="en-US" altLang="zh-CN" dirty="0"/>
              <a:t>FNN</a:t>
            </a:r>
            <a:r>
              <a:rPr lang="zh-CN" altLang="en-US" dirty="0"/>
              <a:t>和</a:t>
            </a:r>
            <a:r>
              <a:rPr lang="en-US" altLang="zh-CN" dirty="0"/>
              <a:t>INN</a:t>
            </a:r>
            <a:r>
              <a:rPr lang="zh-CN" altLang="en-US" dirty="0"/>
              <a:t>有两层隐层，并且每层隐层有</a:t>
            </a:r>
            <a:r>
              <a:rPr lang="en-US" altLang="zh-CN" dirty="0"/>
              <a:t>16</a:t>
            </a:r>
            <a:r>
              <a:rPr lang="zh-CN" altLang="en-US" dirty="0"/>
              <a:t>个神经元时，性能最好</a:t>
            </a:r>
          </a:p>
        </p:txBody>
      </p:sp>
      <p:sp>
        <p:nvSpPr>
          <p:cNvPr id="4" name="灯片编号占位符 3"/>
          <p:cNvSpPr>
            <a:spLocks noGrp="1"/>
          </p:cNvSpPr>
          <p:nvPr>
            <p:ph type="sldNum" sz="quarter" idx="5"/>
          </p:nvPr>
        </p:nvSpPr>
        <p:spPr/>
        <p:txBody>
          <a:bodyPr/>
          <a:lstStyle/>
          <a:p>
            <a:fld id="{50B26731-635E-4CD3-B759-79E91D818673}" type="slidenum">
              <a:rPr lang="zh-CN" altLang="en-US" smtClean="0"/>
              <a:t>11</a:t>
            </a:fld>
            <a:endParaRPr lang="zh-CN" altLang="en-US"/>
          </a:p>
        </p:txBody>
      </p:sp>
    </p:spTree>
    <p:extLst>
      <p:ext uri="{BB962C8B-B14F-4D97-AF65-F5344CB8AC3E}">
        <p14:creationId xmlns:p14="http://schemas.microsoft.com/office/powerpoint/2010/main" val="1623843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自适应子控制器包括一个模拟器和一个控制器，模拟器用于学习复制被控对象行为，控制器用于学习控制模拟器。</a:t>
            </a:r>
          </a:p>
        </p:txBody>
      </p:sp>
      <p:sp>
        <p:nvSpPr>
          <p:cNvPr id="4" name="灯片编号占位符 3"/>
          <p:cNvSpPr>
            <a:spLocks noGrp="1"/>
          </p:cNvSpPr>
          <p:nvPr>
            <p:ph type="sldNum" sz="quarter" idx="5"/>
          </p:nvPr>
        </p:nvSpPr>
        <p:spPr/>
        <p:txBody>
          <a:bodyPr/>
          <a:lstStyle/>
          <a:p>
            <a:fld id="{50B26731-635E-4CD3-B759-79E91D818673}" type="slidenum">
              <a:rPr lang="zh-CN" altLang="en-US" smtClean="0"/>
              <a:t>12</a:t>
            </a:fld>
            <a:endParaRPr lang="zh-CN" altLang="en-US"/>
          </a:p>
        </p:txBody>
      </p:sp>
    </p:spTree>
    <p:extLst>
      <p:ext uri="{BB962C8B-B14F-4D97-AF65-F5344CB8AC3E}">
        <p14:creationId xmlns:p14="http://schemas.microsoft.com/office/powerpoint/2010/main" val="2854437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拟器其实是个修改的埃尔曼神经网络，每一层的输出就是这些公式，损失函数误差平方和。控制器的输入是电压误差，输出是控制信号，用来控制模拟器，目标函数是电压误差的平方和。两个网络都通过梯度下降更新网络权重。论文中还通过李雅普诺夫能量函数证明了对每一层神经元设定一定范围内的学习率</a:t>
            </a:r>
            <a:r>
              <a:rPr lang="en-US" altLang="zh-CN" dirty="0"/>
              <a:t>eta</a:t>
            </a:r>
            <a:r>
              <a:rPr lang="zh-CN" altLang="en-US" dirty="0"/>
              <a:t>，从而保证误差的收敛性以及系统的稳定性。</a:t>
            </a:r>
          </a:p>
        </p:txBody>
      </p:sp>
      <p:sp>
        <p:nvSpPr>
          <p:cNvPr id="4" name="灯片编号占位符 3"/>
          <p:cNvSpPr>
            <a:spLocks noGrp="1"/>
          </p:cNvSpPr>
          <p:nvPr>
            <p:ph type="sldNum" sz="quarter" idx="5"/>
          </p:nvPr>
        </p:nvSpPr>
        <p:spPr/>
        <p:txBody>
          <a:bodyPr/>
          <a:lstStyle/>
          <a:p>
            <a:fld id="{50B26731-635E-4CD3-B759-79E91D818673}" type="slidenum">
              <a:rPr lang="zh-CN" altLang="en-US" smtClean="0"/>
              <a:t>13</a:t>
            </a:fld>
            <a:endParaRPr lang="zh-CN" altLang="en-US"/>
          </a:p>
        </p:txBody>
      </p:sp>
    </p:spTree>
    <p:extLst>
      <p:ext uri="{BB962C8B-B14F-4D97-AF65-F5344CB8AC3E}">
        <p14:creationId xmlns:p14="http://schemas.microsoft.com/office/powerpoint/2010/main" val="2968095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两个实验都是实时进行的。第一个路径是通过每个管中压力的组合产生的。第二个路径是人的手移动出来的，保证路径在工作空间中。</a:t>
            </a:r>
            <a:endParaRPr lang="en-US" altLang="zh-CN" dirty="0"/>
          </a:p>
          <a:p>
            <a:r>
              <a:rPr lang="zh-CN" altLang="en-US" dirty="0"/>
              <a:t> 第一个实验评估</a:t>
            </a:r>
            <a:r>
              <a:rPr lang="en-US" altLang="zh-CN" dirty="0"/>
              <a:t>CBHA</a:t>
            </a:r>
            <a:r>
              <a:rPr lang="zh-CN" altLang="en-US" dirty="0"/>
              <a:t>的缓慢运动，在生成所需路径时只考虑第一节。 第二个实验集中在</a:t>
            </a:r>
            <a:r>
              <a:rPr lang="en-US" altLang="zh-CN" dirty="0"/>
              <a:t>CBHA</a:t>
            </a:r>
            <a:r>
              <a:rPr lang="zh-CN" altLang="en-US" dirty="0"/>
              <a:t>的快速运动上，其中两个部分都涉及到所需路径的生成。 通过这些实验，我们想评估控制器在有和没有冗余以及快速或者慢速运动的情况下的鲁棒性。</a:t>
            </a:r>
          </a:p>
        </p:txBody>
      </p:sp>
      <p:sp>
        <p:nvSpPr>
          <p:cNvPr id="4" name="灯片编号占位符 3"/>
          <p:cNvSpPr>
            <a:spLocks noGrp="1"/>
          </p:cNvSpPr>
          <p:nvPr>
            <p:ph type="sldNum" sz="quarter" idx="5"/>
          </p:nvPr>
        </p:nvSpPr>
        <p:spPr/>
        <p:txBody>
          <a:bodyPr/>
          <a:lstStyle/>
          <a:p>
            <a:fld id="{50B26731-635E-4CD3-B759-79E91D818673}" type="slidenum">
              <a:rPr lang="zh-CN" altLang="en-US" smtClean="0"/>
              <a:t>14</a:t>
            </a:fld>
            <a:endParaRPr lang="zh-CN" altLang="en-US"/>
          </a:p>
        </p:txBody>
      </p:sp>
    </p:spTree>
    <p:extLst>
      <p:ext uri="{BB962C8B-B14F-4D97-AF65-F5344CB8AC3E}">
        <p14:creationId xmlns:p14="http://schemas.microsoft.com/office/powerpoint/2010/main" val="4029243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控制器在</a:t>
            </a:r>
            <a:r>
              <a:rPr lang="en-US" altLang="zh-CN" dirty="0"/>
              <a:t>CBHA</a:t>
            </a:r>
            <a:r>
              <a:rPr lang="zh-CN" altLang="en-US" dirty="0"/>
              <a:t>慢速运动情况下表现更好</a:t>
            </a:r>
            <a:endParaRPr lang="en-US" altLang="zh-CN" dirty="0"/>
          </a:p>
          <a:p>
            <a:r>
              <a:rPr lang="zh-CN" altLang="en-US" dirty="0"/>
              <a:t>第一种控制器在某些路径上会失效</a:t>
            </a:r>
            <a:endParaRPr lang="en-US" altLang="zh-CN" dirty="0"/>
          </a:p>
          <a:p>
            <a:r>
              <a:rPr lang="zh-CN" altLang="en-US" dirty="0"/>
              <a:t>第二种控制器在</a:t>
            </a:r>
            <a:r>
              <a:rPr lang="en-US" altLang="zh-CN" dirty="0"/>
              <a:t>CBHA</a:t>
            </a:r>
            <a:r>
              <a:rPr lang="zh-CN" altLang="en-US" dirty="0"/>
              <a:t>的快速运动和有冗余的情况下表现更好</a:t>
            </a:r>
            <a:endParaRPr lang="en-US" altLang="zh-CN" dirty="0"/>
          </a:p>
          <a:p>
            <a:r>
              <a:rPr lang="zh-CN" altLang="en-US" dirty="0"/>
              <a:t>在处理非平稳行为时，第一种控制器提供零或常数的控制信号，而第二种控制器会提供合适的信号</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自适应控制器的性能证明了实时调整仿真器和控制器权值矩阵的必要性。</a:t>
            </a:r>
          </a:p>
          <a:p>
            <a:endParaRPr lang="zh-CN" altLang="en-US" dirty="0"/>
          </a:p>
        </p:txBody>
      </p:sp>
      <p:sp>
        <p:nvSpPr>
          <p:cNvPr id="4" name="灯片编号占位符 3"/>
          <p:cNvSpPr>
            <a:spLocks noGrp="1"/>
          </p:cNvSpPr>
          <p:nvPr>
            <p:ph type="sldNum" sz="quarter" idx="5"/>
          </p:nvPr>
        </p:nvSpPr>
        <p:spPr/>
        <p:txBody>
          <a:bodyPr/>
          <a:lstStyle/>
          <a:p>
            <a:fld id="{50B26731-635E-4CD3-B759-79E91D818673}" type="slidenum">
              <a:rPr lang="zh-CN" altLang="en-US" smtClean="0"/>
              <a:t>15</a:t>
            </a:fld>
            <a:endParaRPr lang="zh-CN" altLang="en-US"/>
          </a:p>
        </p:txBody>
      </p:sp>
    </p:spTree>
    <p:extLst>
      <p:ext uri="{BB962C8B-B14F-4D97-AF65-F5344CB8AC3E}">
        <p14:creationId xmlns:p14="http://schemas.microsoft.com/office/powerpoint/2010/main" val="2064346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基于神经网络模型的控制策略有利于在</a:t>
            </a:r>
            <a:r>
              <a:rPr lang="en-US" altLang="zh-CN" dirty="0"/>
              <a:t>CBHA</a:t>
            </a:r>
            <a:r>
              <a:rPr lang="zh-CN" altLang="en-US" dirty="0"/>
              <a:t>上以较低的成本实现实时控制。</a:t>
            </a:r>
            <a:endParaRPr lang="en-US" altLang="zh-CN" dirty="0"/>
          </a:p>
          <a:p>
            <a:endParaRPr lang="en-US" altLang="zh-CN" dirty="0"/>
          </a:p>
          <a:p>
            <a:r>
              <a:rPr lang="zh-CN" altLang="en-US" dirty="0"/>
              <a:t>与现有控制器相比，所提出的子控制器可以更好地评估控制器的稳定性，并保证笛卡尔误差的收敛性</a:t>
            </a:r>
            <a:endParaRPr lang="en-US" altLang="zh-CN" dirty="0"/>
          </a:p>
          <a:p>
            <a:endParaRPr lang="en-US" altLang="zh-CN" dirty="0"/>
          </a:p>
          <a:p>
            <a:r>
              <a:rPr lang="zh-CN" altLang="en-US" dirty="0"/>
              <a:t>文中提出的控制器具有足够的鲁棒性，能够处理固有的感觉噪声、控制过程中的延迟以及执行器范围的变化。</a:t>
            </a:r>
            <a:endParaRPr lang="en-US" altLang="zh-CN" dirty="0"/>
          </a:p>
          <a:p>
            <a:endParaRPr lang="en-US" altLang="zh-CN" dirty="0"/>
          </a:p>
          <a:p>
            <a:r>
              <a:rPr lang="zh-CN" altLang="en-US" dirty="0"/>
              <a:t>文中提出的控制器在</a:t>
            </a:r>
            <a:r>
              <a:rPr lang="en-US" altLang="zh-CN" dirty="0"/>
              <a:t>CBHA</a:t>
            </a:r>
            <a:r>
              <a:rPr lang="zh-CN" altLang="en-US" dirty="0"/>
              <a:t>缓慢运动时表现更好，并且需要合理的时间来跟踪给定的路径。</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50B26731-635E-4CD3-B759-79E91D818673}" type="slidenum">
              <a:rPr lang="zh-CN" altLang="en-US" smtClean="0"/>
              <a:t>16</a:t>
            </a:fld>
            <a:endParaRPr lang="zh-CN" altLang="en-US"/>
          </a:p>
        </p:txBody>
      </p:sp>
    </p:spTree>
    <p:extLst>
      <p:ext uri="{BB962C8B-B14F-4D97-AF65-F5344CB8AC3E}">
        <p14:creationId xmlns:p14="http://schemas.microsoft.com/office/powerpoint/2010/main" val="8866160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50B26731-635E-4CD3-B759-79E91D818673}" type="slidenum">
              <a:rPr lang="zh-CN" altLang="en-US" smtClean="0"/>
              <a:t>17</a:t>
            </a:fld>
            <a:endParaRPr lang="zh-CN" altLang="en-US"/>
          </a:p>
        </p:txBody>
      </p:sp>
    </p:spTree>
    <p:extLst>
      <p:ext uri="{BB962C8B-B14F-4D97-AF65-F5344CB8AC3E}">
        <p14:creationId xmlns:p14="http://schemas.microsoft.com/office/powerpoint/2010/main" val="3712058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我将论文内容拆成以下六个部分，分别是柔性机械臂和建模方法的介绍</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50B26731-635E-4CD3-B759-79E91D818673}" type="slidenum">
              <a:rPr lang="zh-CN" altLang="en-US" smtClean="0"/>
              <a:t>2</a:t>
            </a:fld>
            <a:endParaRPr lang="zh-CN" altLang="en-US"/>
          </a:p>
        </p:txBody>
      </p:sp>
    </p:spTree>
    <p:extLst>
      <p:ext uri="{BB962C8B-B14F-4D97-AF65-F5344CB8AC3E}">
        <p14:creationId xmlns:p14="http://schemas.microsoft.com/office/powerpoint/2010/main" val="3644295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柔性机械臂它柔软的结构特性，它现在广泛地应用于医疗、军事、控制工程中，当然也越来越多的科学家在研究它。为了加强在闭环系统对柔性机械臂的控制，我们需要对它进行准确的建模，特别是运动学模型的建模。目前有两种基于可用信息的建模方法，一种是定性方法，另一种是定量方法。定性方法是根据操作模式，将参数空间分为几类，使用学习技术找到结果与原因之间的数学关系，当训练数据覆盖整个机器人的工作空间时，定性方法能够得到一个很精确的模型。另一种方法，定量方法也被称为为基于模型的方法，他第一步一般是通过运动学和动力学基本方程，建立因果之间的数学关系，但通过这种方法建立的模型一般准确性更低，因为结构的非线性以及未建模的不确定性。</a:t>
            </a:r>
            <a:endParaRPr lang="en-US" altLang="zh-CN" dirty="0"/>
          </a:p>
          <a:p>
            <a:r>
              <a:rPr lang="zh-CN" altLang="en-US" dirty="0"/>
              <a:t>神经网络被认为是一种定性方法，因为它非常强大的全局近似能力，它被应用到了刚性机器人的控制中去，当然也可以应用到柔性机器人的控制中，例如神经网络曾被应用到柔性机械臂的逆运动模型的逼近中。</a:t>
            </a:r>
            <a:endParaRPr lang="en-US" altLang="zh-CN" dirty="0"/>
          </a:p>
        </p:txBody>
      </p:sp>
      <p:sp>
        <p:nvSpPr>
          <p:cNvPr id="4" name="灯片编号占位符 3"/>
          <p:cNvSpPr>
            <a:spLocks noGrp="1"/>
          </p:cNvSpPr>
          <p:nvPr>
            <p:ph type="sldNum" sz="quarter" idx="5"/>
          </p:nvPr>
        </p:nvSpPr>
        <p:spPr/>
        <p:txBody>
          <a:bodyPr/>
          <a:lstStyle/>
          <a:p>
            <a:fld id="{50B26731-635E-4CD3-B759-79E91D818673}" type="slidenum">
              <a:rPr lang="zh-CN" altLang="en-US" smtClean="0"/>
              <a:t>3</a:t>
            </a:fld>
            <a:endParaRPr lang="zh-CN" altLang="en-US"/>
          </a:p>
        </p:txBody>
      </p:sp>
    </p:spTree>
    <p:extLst>
      <p:ext uri="{BB962C8B-B14F-4D97-AF65-F5344CB8AC3E}">
        <p14:creationId xmlns:p14="http://schemas.microsoft.com/office/powerpoint/2010/main" val="809772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要由两部分组成，每个部分有三个驱动器。旋转关节由其中两个驱动器控制，夹东西的这部分由一个驱动器组成，每个驱动器可以单独控制。通过充放气变形，有九个传感器，六个用于测量长度，两个用于旋转部分，</a:t>
            </a:r>
            <a:r>
              <a:rPr lang="en-US" altLang="zh-CN" dirty="0"/>
              <a:t>1</a:t>
            </a:r>
            <a:r>
              <a:rPr lang="zh-CN" altLang="en-US" dirty="0"/>
              <a:t>个用于夹持部分。</a:t>
            </a:r>
          </a:p>
        </p:txBody>
      </p:sp>
      <p:sp>
        <p:nvSpPr>
          <p:cNvPr id="4" name="灯片编号占位符 3"/>
          <p:cNvSpPr>
            <a:spLocks noGrp="1"/>
          </p:cNvSpPr>
          <p:nvPr>
            <p:ph type="sldNum" sz="quarter" idx="5"/>
          </p:nvPr>
        </p:nvSpPr>
        <p:spPr/>
        <p:txBody>
          <a:bodyPr/>
          <a:lstStyle/>
          <a:p>
            <a:fld id="{50B26731-635E-4CD3-B759-79E91D818673}" type="slidenum">
              <a:rPr lang="zh-CN" altLang="en-US" smtClean="0"/>
              <a:t>4</a:t>
            </a:fld>
            <a:endParaRPr lang="zh-CN" altLang="en-US"/>
          </a:p>
        </p:txBody>
      </p:sp>
    </p:spTree>
    <p:extLst>
      <p:ext uri="{BB962C8B-B14F-4D97-AF65-F5344CB8AC3E}">
        <p14:creationId xmlns:p14="http://schemas.microsoft.com/office/powerpoint/2010/main" val="2193364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要困难来源于它的硬件结构。因为它有很多非线性行为，所以很难建立一个准确的数学模型。除此之外，还有材料的记忆效应、机器人的超冗余、驱动器的滞后效应以及硬件之间不可忽略的摩擦，都是建模的需要解决的问题。也正是这些原因造成了末端效应器的位置十分难以控制。因此，这篇论文就提出基于神经网络的方法进行控制，这种方法可以克服以上困难。</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柔性机械臂的一个缺点是一旦驱动器发生一点变化，结果会导致末端效应器的位置发生巨大改变</a:t>
            </a:r>
          </a:p>
          <a:p>
            <a:endParaRPr lang="zh-CN" altLang="en-US" dirty="0"/>
          </a:p>
        </p:txBody>
      </p:sp>
      <p:sp>
        <p:nvSpPr>
          <p:cNvPr id="4" name="灯片编号占位符 3"/>
          <p:cNvSpPr>
            <a:spLocks noGrp="1"/>
          </p:cNvSpPr>
          <p:nvPr>
            <p:ph type="sldNum" sz="quarter" idx="5"/>
          </p:nvPr>
        </p:nvSpPr>
        <p:spPr/>
        <p:txBody>
          <a:bodyPr/>
          <a:lstStyle/>
          <a:p>
            <a:fld id="{50B26731-635E-4CD3-B759-79E91D818673}" type="slidenum">
              <a:rPr lang="zh-CN" altLang="en-US" smtClean="0"/>
              <a:t>5</a:t>
            </a:fld>
            <a:endParaRPr lang="zh-CN" altLang="en-US"/>
          </a:p>
        </p:txBody>
      </p:sp>
    </p:spTree>
    <p:extLst>
      <p:ext uri="{BB962C8B-B14F-4D97-AF65-F5344CB8AC3E}">
        <p14:creationId xmlns:p14="http://schemas.microsoft.com/office/powerpoint/2010/main" val="3105674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CBHA</a:t>
            </a:r>
            <a:r>
              <a:rPr lang="zh-CN" altLang="en-US" dirty="0"/>
              <a:t>可以建模成一个</a:t>
            </a:r>
            <a:r>
              <a:rPr lang="en-US" altLang="zh-CN" dirty="0"/>
              <a:t>n</a:t>
            </a:r>
            <a:r>
              <a:rPr lang="zh-CN" altLang="en-US" dirty="0"/>
              <a:t>维非线性离散系统，它的状态方程如下</a:t>
            </a:r>
            <a:endParaRPr lang="en-US" altLang="zh-CN" dirty="0"/>
          </a:p>
          <a:p>
            <a:r>
              <a:rPr lang="en-US" altLang="zh-CN" dirty="0"/>
              <a:t>x </a:t>
            </a:r>
            <a:r>
              <a:rPr lang="zh-CN" altLang="en-US" dirty="0"/>
              <a:t>代表电压的状态向量</a:t>
            </a:r>
            <a:endParaRPr lang="en-US" altLang="zh-CN" dirty="0"/>
          </a:p>
          <a:p>
            <a:r>
              <a:rPr lang="en-US" altLang="zh-CN" dirty="0"/>
              <a:t>u </a:t>
            </a:r>
            <a:r>
              <a:rPr lang="zh-CN" altLang="en-US" dirty="0"/>
              <a:t>控制信号</a:t>
            </a:r>
            <a:endParaRPr lang="en-US" altLang="zh-CN" dirty="0"/>
          </a:p>
          <a:p>
            <a:r>
              <a:rPr lang="en-US" altLang="zh-CN" dirty="0"/>
              <a:t>y </a:t>
            </a:r>
            <a:r>
              <a:rPr lang="zh-CN" altLang="en-US" dirty="0"/>
              <a:t>系统输出 末端效应器的位置</a:t>
            </a:r>
            <a:endParaRPr lang="en-US" altLang="zh-CN" dirty="0"/>
          </a:p>
          <a:p>
            <a:r>
              <a:rPr lang="en-US" altLang="zh-CN" dirty="0"/>
              <a:t>g </a:t>
            </a:r>
            <a:r>
              <a:rPr lang="zh-CN" altLang="en-US" dirty="0"/>
              <a:t>代表</a:t>
            </a:r>
            <a:r>
              <a:rPr lang="en-US" altLang="zh-CN" dirty="0"/>
              <a:t>CBHA</a:t>
            </a:r>
            <a:r>
              <a:rPr lang="zh-CN" altLang="en-US" dirty="0"/>
              <a:t>系统的非平稳性行为</a:t>
            </a:r>
            <a:endParaRPr lang="en-US" altLang="zh-CN" dirty="0"/>
          </a:p>
          <a:p>
            <a:r>
              <a:rPr lang="en-US" altLang="zh-CN" dirty="0"/>
              <a:t>f</a:t>
            </a:r>
            <a:r>
              <a:rPr lang="zh-CN" altLang="en-US" dirty="0"/>
              <a:t>和</a:t>
            </a:r>
            <a:r>
              <a:rPr lang="en-US" altLang="zh-CN" dirty="0"/>
              <a:t>h</a:t>
            </a:r>
            <a:r>
              <a:rPr lang="zh-CN" altLang="en-US" dirty="0"/>
              <a:t>都是非线性函数</a:t>
            </a:r>
          </a:p>
        </p:txBody>
      </p:sp>
      <p:sp>
        <p:nvSpPr>
          <p:cNvPr id="4" name="灯片编号占位符 3"/>
          <p:cNvSpPr>
            <a:spLocks noGrp="1"/>
          </p:cNvSpPr>
          <p:nvPr>
            <p:ph type="sldNum" sz="quarter" idx="5"/>
          </p:nvPr>
        </p:nvSpPr>
        <p:spPr/>
        <p:txBody>
          <a:bodyPr/>
          <a:lstStyle/>
          <a:p>
            <a:fld id="{50B26731-635E-4CD3-B759-79E91D818673}" type="slidenum">
              <a:rPr lang="zh-CN" altLang="en-US" smtClean="0"/>
              <a:t>6</a:t>
            </a:fld>
            <a:endParaRPr lang="zh-CN" altLang="en-US"/>
          </a:p>
        </p:txBody>
      </p:sp>
    </p:spTree>
    <p:extLst>
      <p:ext uri="{BB962C8B-B14F-4D97-AF65-F5344CB8AC3E}">
        <p14:creationId xmlns:p14="http://schemas.microsoft.com/office/powerpoint/2010/main" val="107442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第一种建模方法是定量方法，之前提到定量方法也被叫做基于模型的方法，所以首先要有个模型，因此在论文中</a:t>
            </a:r>
            <a:endParaRPr lang="en-US" altLang="zh-CN" dirty="0"/>
          </a:p>
          <a:p>
            <a:r>
              <a:rPr lang="en-US" altLang="zh-CN" dirty="0"/>
              <a:t>CBHA</a:t>
            </a:r>
            <a:r>
              <a:rPr lang="zh-CN" altLang="en-US" dirty="0"/>
              <a:t>假设为这种结构 </a:t>
            </a:r>
            <a:r>
              <a:rPr lang="en-US" altLang="zh-CN" dirty="0"/>
              <a:t>3UPS-1UP</a:t>
            </a:r>
            <a:r>
              <a:rPr lang="zh-CN" altLang="en-US" dirty="0"/>
              <a:t>相互连接</a:t>
            </a:r>
            <a:endParaRPr lang="en-US" altLang="zh-CN" dirty="0"/>
          </a:p>
          <a:p>
            <a:r>
              <a:rPr lang="zh-CN" altLang="en-US" dirty="0"/>
              <a:t>每一层有三个位置</a:t>
            </a:r>
            <a:r>
              <a:rPr lang="en-US" altLang="zh-CN" dirty="0"/>
              <a:t>A1k A2k A3k</a:t>
            </a:r>
          </a:p>
          <a:p>
            <a:r>
              <a:rPr lang="zh-CN" altLang="en-US" dirty="0"/>
              <a:t>相连的两层的这三个位置有这个关系 </a:t>
            </a:r>
            <a:r>
              <a:rPr lang="en-US" altLang="zh-CN" dirty="0"/>
              <a:t>T</a:t>
            </a:r>
            <a:r>
              <a:rPr lang="zh-CN" altLang="en-US" dirty="0"/>
              <a:t>表示成三个变化矩阵相乘 三个矩阵分别是对</a:t>
            </a:r>
            <a:r>
              <a:rPr lang="en-US" altLang="zh-CN" dirty="0"/>
              <a:t>y</a:t>
            </a:r>
            <a:r>
              <a:rPr lang="zh-CN" altLang="en-US" dirty="0"/>
              <a:t>做旋转 对</a:t>
            </a:r>
            <a:r>
              <a:rPr lang="en-US" altLang="zh-CN" dirty="0"/>
              <a:t>x</a:t>
            </a:r>
            <a:r>
              <a:rPr lang="zh-CN" altLang="en-US" dirty="0"/>
              <a:t>做旋转 对</a:t>
            </a:r>
            <a:r>
              <a:rPr lang="en-US" altLang="zh-CN" dirty="0"/>
              <a:t>z</a:t>
            </a:r>
            <a:r>
              <a:rPr lang="zh-CN" altLang="en-US" dirty="0"/>
              <a:t>做平移</a:t>
            </a:r>
            <a:endParaRPr lang="en-US" altLang="zh-CN" dirty="0"/>
          </a:p>
          <a:p>
            <a:r>
              <a:rPr lang="en-US" altLang="zh-CN" dirty="0" err="1"/>
              <a:t>qmk</a:t>
            </a:r>
            <a:r>
              <a:rPr lang="zh-CN" altLang="en-US" dirty="0"/>
              <a:t>表示</a:t>
            </a:r>
            <a:r>
              <a:rPr lang="en-US" altLang="zh-CN" dirty="0" err="1"/>
              <a:t>Amk</a:t>
            </a:r>
            <a:r>
              <a:rPr lang="en-US" altLang="zh-CN" dirty="0"/>
              <a:t> </a:t>
            </a:r>
            <a:r>
              <a:rPr lang="zh-CN" altLang="en-US" dirty="0"/>
              <a:t>和 </a:t>
            </a:r>
            <a:r>
              <a:rPr lang="en-US" altLang="zh-CN" dirty="0"/>
              <a:t>Amk+1</a:t>
            </a:r>
            <a:r>
              <a:rPr lang="zh-CN" altLang="en-US" dirty="0"/>
              <a:t>之间的距离</a:t>
            </a:r>
            <a:endParaRPr lang="en-US" altLang="zh-CN" dirty="0"/>
          </a:p>
          <a:p>
            <a:r>
              <a:rPr lang="zh-CN" altLang="en-US" dirty="0"/>
              <a:t>已知</a:t>
            </a:r>
            <a:r>
              <a:rPr lang="en-US" altLang="zh-CN" dirty="0"/>
              <a:t>A1k A2k A3k </a:t>
            </a:r>
            <a:r>
              <a:rPr lang="zh-CN" altLang="en-US" dirty="0"/>
              <a:t>和第一个式子，我们就可以推出</a:t>
            </a:r>
            <a:r>
              <a:rPr lang="en-US" altLang="zh-CN" dirty="0" err="1"/>
              <a:t>qmk</a:t>
            </a:r>
            <a:endParaRPr lang="en-US" altLang="zh-CN" dirty="0"/>
          </a:p>
          <a:p>
            <a:r>
              <a:rPr lang="zh-CN" altLang="en-US" dirty="0"/>
              <a:t>假设已知</a:t>
            </a:r>
            <a:r>
              <a:rPr lang="en-US" altLang="zh-CN" dirty="0"/>
              <a:t>theta phi Z</a:t>
            </a:r>
            <a:r>
              <a:rPr lang="zh-CN" altLang="en-US" dirty="0"/>
              <a:t>的近似解</a:t>
            </a:r>
            <a:r>
              <a:rPr lang="en-US" altLang="zh-CN" dirty="0"/>
              <a:t> </a:t>
            </a:r>
            <a:r>
              <a:rPr lang="zh-CN" altLang="en-US" dirty="0"/>
              <a:t>那就可以得到</a:t>
            </a:r>
            <a:r>
              <a:rPr lang="en-US" altLang="zh-CN" dirty="0"/>
              <a:t>CBHA</a:t>
            </a:r>
            <a:r>
              <a:rPr lang="zh-CN" altLang="en-US" dirty="0"/>
              <a:t>的末端效应器的位置</a:t>
            </a:r>
          </a:p>
        </p:txBody>
      </p:sp>
      <p:sp>
        <p:nvSpPr>
          <p:cNvPr id="4" name="灯片编号占位符 3"/>
          <p:cNvSpPr>
            <a:spLocks noGrp="1"/>
          </p:cNvSpPr>
          <p:nvPr>
            <p:ph type="sldNum" sz="quarter" idx="5"/>
          </p:nvPr>
        </p:nvSpPr>
        <p:spPr/>
        <p:txBody>
          <a:bodyPr/>
          <a:lstStyle/>
          <a:p>
            <a:fld id="{50B26731-635E-4CD3-B759-79E91D818673}" type="slidenum">
              <a:rPr lang="zh-CN" altLang="en-US" smtClean="0"/>
              <a:t>7</a:t>
            </a:fld>
            <a:endParaRPr lang="zh-CN" altLang="en-US"/>
          </a:p>
        </p:txBody>
      </p:sp>
    </p:spTree>
    <p:extLst>
      <p:ext uri="{BB962C8B-B14F-4D97-AF65-F5344CB8AC3E}">
        <p14:creationId xmlns:p14="http://schemas.microsoft.com/office/powerpoint/2010/main" val="3723604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0B26731-635E-4CD3-B759-79E91D818673}" type="slidenum">
              <a:rPr lang="zh-CN" altLang="en-US" smtClean="0"/>
              <a:t>8</a:t>
            </a:fld>
            <a:endParaRPr lang="zh-CN" altLang="en-US"/>
          </a:p>
        </p:txBody>
      </p:sp>
    </p:spTree>
    <p:extLst>
      <p:ext uri="{BB962C8B-B14F-4D97-AF65-F5344CB8AC3E}">
        <p14:creationId xmlns:p14="http://schemas.microsoft.com/office/powerpoint/2010/main" val="1776465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第二种建模方法是利用神经网络，其实就是利用神经网络逼近这两条状态方程，网络的输出可以这样表示。</a:t>
            </a:r>
            <a:endParaRPr lang="en-US" altLang="zh-CN" dirty="0"/>
          </a:p>
          <a:p>
            <a:r>
              <a:rPr lang="zh-CN" altLang="en-US" dirty="0"/>
              <a:t>要用神经网络进行逼近，首先要有数据集，因此就需要采集数据，左边这个装置叫做三边测量系统，就是用来采集数据集的，然后根据采集的数据确定</a:t>
            </a:r>
            <a:r>
              <a:rPr lang="en-US" altLang="zh-CN" dirty="0"/>
              <a:t>CBHA</a:t>
            </a:r>
            <a:r>
              <a:rPr lang="zh-CN" altLang="en-US" dirty="0"/>
              <a:t>的工作空间。因为前面也说了神经网络是一种定性方法，训练数据必须覆盖工作空间才能得到准确的模型。因此要确定一个包含训练数据的最小工作空间，避免模型不准确</a:t>
            </a:r>
          </a:p>
        </p:txBody>
      </p:sp>
      <p:sp>
        <p:nvSpPr>
          <p:cNvPr id="4" name="灯片编号占位符 3"/>
          <p:cNvSpPr>
            <a:spLocks noGrp="1"/>
          </p:cNvSpPr>
          <p:nvPr>
            <p:ph type="sldNum" sz="quarter" idx="5"/>
          </p:nvPr>
        </p:nvSpPr>
        <p:spPr/>
        <p:txBody>
          <a:bodyPr/>
          <a:lstStyle/>
          <a:p>
            <a:fld id="{50B26731-635E-4CD3-B759-79E91D818673}" type="slidenum">
              <a:rPr lang="zh-CN" altLang="en-US" smtClean="0"/>
              <a:t>9</a:t>
            </a:fld>
            <a:endParaRPr lang="zh-CN" altLang="en-US"/>
          </a:p>
        </p:txBody>
      </p:sp>
    </p:spTree>
    <p:extLst>
      <p:ext uri="{BB962C8B-B14F-4D97-AF65-F5344CB8AC3E}">
        <p14:creationId xmlns:p14="http://schemas.microsoft.com/office/powerpoint/2010/main" val="3906912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DBC6474-6744-4657-9C3C-F50457957C27}" type="datetimeFigureOut">
              <a:rPr lang="zh-CN" altLang="en-US" smtClean="0"/>
              <a:t>2020/8/1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DB14F0-47FE-4937-9DB0-2B15A813C1B0}" type="slidenum">
              <a:rPr lang="zh-CN" altLang="en-US" smtClean="0"/>
              <a:t>‹#›</a:t>
            </a:fld>
            <a:endParaRPr lang="zh-CN" altLang="en-US"/>
          </a:p>
        </p:txBody>
      </p:sp>
    </p:spTree>
    <p:extLst>
      <p:ext uri="{BB962C8B-B14F-4D97-AF65-F5344CB8AC3E}">
        <p14:creationId xmlns:p14="http://schemas.microsoft.com/office/powerpoint/2010/main" val="1445311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BC6474-6744-4657-9C3C-F50457957C27}" type="datetimeFigureOut">
              <a:rPr lang="zh-CN" altLang="en-US" smtClean="0"/>
              <a:t>2020/8/1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DB14F0-47FE-4937-9DB0-2B15A813C1B0}" type="slidenum">
              <a:rPr lang="zh-CN" altLang="en-US" smtClean="0"/>
              <a:t>‹#›</a:t>
            </a:fld>
            <a:endParaRPr lang="zh-CN" altLang="en-US"/>
          </a:p>
        </p:txBody>
      </p:sp>
    </p:spTree>
    <p:extLst>
      <p:ext uri="{BB962C8B-B14F-4D97-AF65-F5344CB8AC3E}">
        <p14:creationId xmlns:p14="http://schemas.microsoft.com/office/powerpoint/2010/main" val="658244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7" y="365125"/>
            <a:ext cx="1478756"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71488" y="365125"/>
            <a:ext cx="4321969"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BC6474-6744-4657-9C3C-F50457957C27}" type="datetimeFigureOut">
              <a:rPr lang="zh-CN" altLang="en-US" smtClean="0"/>
              <a:t>2020/8/1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DB14F0-47FE-4937-9DB0-2B15A813C1B0}" type="slidenum">
              <a:rPr lang="zh-CN" altLang="en-US" smtClean="0"/>
              <a:t>‹#›</a:t>
            </a:fld>
            <a:endParaRPr lang="zh-CN" altLang="en-US"/>
          </a:p>
        </p:txBody>
      </p:sp>
    </p:spTree>
    <p:extLst>
      <p:ext uri="{BB962C8B-B14F-4D97-AF65-F5344CB8AC3E}">
        <p14:creationId xmlns:p14="http://schemas.microsoft.com/office/powerpoint/2010/main" val="1203396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BC6474-6744-4657-9C3C-F50457957C27}" type="datetimeFigureOut">
              <a:rPr lang="zh-CN" altLang="en-US" smtClean="0"/>
              <a:t>2020/8/1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DB14F0-47FE-4937-9DB0-2B15A813C1B0}" type="slidenum">
              <a:rPr lang="zh-CN" altLang="en-US" smtClean="0"/>
              <a:t>‹#›</a:t>
            </a:fld>
            <a:endParaRPr lang="zh-CN" altLang="en-US"/>
          </a:p>
        </p:txBody>
      </p:sp>
    </p:spTree>
    <p:extLst>
      <p:ext uri="{BB962C8B-B14F-4D97-AF65-F5344CB8AC3E}">
        <p14:creationId xmlns:p14="http://schemas.microsoft.com/office/powerpoint/2010/main" val="1612631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DBC6474-6744-4657-9C3C-F50457957C27}" type="datetimeFigureOut">
              <a:rPr lang="zh-CN" altLang="en-US" smtClean="0"/>
              <a:t>2020/8/1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DB14F0-47FE-4937-9DB0-2B15A813C1B0}" type="slidenum">
              <a:rPr lang="zh-CN" altLang="en-US" smtClean="0"/>
              <a:t>‹#›</a:t>
            </a:fld>
            <a:endParaRPr lang="zh-CN" altLang="en-US"/>
          </a:p>
        </p:txBody>
      </p:sp>
    </p:spTree>
    <p:extLst>
      <p:ext uri="{BB962C8B-B14F-4D97-AF65-F5344CB8AC3E}">
        <p14:creationId xmlns:p14="http://schemas.microsoft.com/office/powerpoint/2010/main" val="1836548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71487" y="1825625"/>
            <a:ext cx="2900363"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486150" y="1825625"/>
            <a:ext cx="2900363"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DBC6474-6744-4657-9C3C-F50457957C27}" type="datetimeFigureOut">
              <a:rPr lang="zh-CN" altLang="en-US" smtClean="0"/>
              <a:t>2020/8/1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DB14F0-47FE-4937-9DB0-2B15A813C1B0}" type="slidenum">
              <a:rPr lang="zh-CN" altLang="en-US" smtClean="0"/>
              <a:t>‹#›</a:t>
            </a:fld>
            <a:endParaRPr lang="zh-CN" altLang="en-US"/>
          </a:p>
        </p:txBody>
      </p:sp>
    </p:spTree>
    <p:extLst>
      <p:ext uri="{BB962C8B-B14F-4D97-AF65-F5344CB8AC3E}">
        <p14:creationId xmlns:p14="http://schemas.microsoft.com/office/powerpoint/2010/main" val="1367683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DBC6474-6744-4657-9C3C-F50457957C27}" type="datetimeFigureOut">
              <a:rPr lang="zh-CN" altLang="en-US" smtClean="0"/>
              <a:t>2020/8/1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0DB14F0-47FE-4937-9DB0-2B15A813C1B0}" type="slidenum">
              <a:rPr lang="zh-CN" altLang="en-US" smtClean="0"/>
              <a:t>‹#›</a:t>
            </a:fld>
            <a:endParaRPr lang="zh-CN" altLang="en-US"/>
          </a:p>
        </p:txBody>
      </p:sp>
    </p:spTree>
    <p:extLst>
      <p:ext uri="{BB962C8B-B14F-4D97-AF65-F5344CB8AC3E}">
        <p14:creationId xmlns:p14="http://schemas.microsoft.com/office/powerpoint/2010/main" val="3732232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DBC6474-6744-4657-9C3C-F50457957C27}" type="datetimeFigureOut">
              <a:rPr lang="zh-CN" altLang="en-US" smtClean="0"/>
              <a:t>2020/8/1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0DB14F0-47FE-4937-9DB0-2B15A813C1B0}" type="slidenum">
              <a:rPr lang="zh-CN" altLang="en-US" smtClean="0"/>
              <a:t>‹#›</a:t>
            </a:fld>
            <a:endParaRPr lang="zh-CN" altLang="en-US"/>
          </a:p>
        </p:txBody>
      </p:sp>
    </p:spTree>
    <p:extLst>
      <p:ext uri="{BB962C8B-B14F-4D97-AF65-F5344CB8AC3E}">
        <p14:creationId xmlns:p14="http://schemas.microsoft.com/office/powerpoint/2010/main" val="482249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BC6474-6744-4657-9C3C-F50457957C27}" type="datetimeFigureOut">
              <a:rPr lang="zh-CN" altLang="en-US" smtClean="0"/>
              <a:t>2020/8/1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0DB14F0-47FE-4937-9DB0-2B15A813C1B0}" type="slidenum">
              <a:rPr lang="zh-CN" altLang="en-US" smtClean="0"/>
              <a:t>‹#›</a:t>
            </a:fld>
            <a:endParaRPr lang="zh-CN" altLang="en-US"/>
          </a:p>
        </p:txBody>
      </p:sp>
    </p:spTree>
    <p:extLst>
      <p:ext uri="{BB962C8B-B14F-4D97-AF65-F5344CB8AC3E}">
        <p14:creationId xmlns:p14="http://schemas.microsoft.com/office/powerpoint/2010/main" val="3847721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DBC6474-6744-4657-9C3C-F50457957C27}" type="datetimeFigureOut">
              <a:rPr lang="zh-CN" altLang="en-US" smtClean="0"/>
              <a:t>2020/8/1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DB14F0-47FE-4937-9DB0-2B15A813C1B0}" type="slidenum">
              <a:rPr lang="zh-CN" altLang="en-US" smtClean="0"/>
              <a:t>‹#›</a:t>
            </a:fld>
            <a:endParaRPr lang="zh-CN" altLang="en-US"/>
          </a:p>
        </p:txBody>
      </p:sp>
    </p:spTree>
    <p:extLst>
      <p:ext uri="{BB962C8B-B14F-4D97-AF65-F5344CB8AC3E}">
        <p14:creationId xmlns:p14="http://schemas.microsoft.com/office/powerpoint/2010/main" val="3353860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DBC6474-6744-4657-9C3C-F50457957C27}" type="datetimeFigureOut">
              <a:rPr lang="zh-CN" altLang="en-US" smtClean="0"/>
              <a:t>2020/8/1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DB14F0-47FE-4937-9DB0-2B15A813C1B0}" type="slidenum">
              <a:rPr lang="zh-CN" altLang="en-US" smtClean="0"/>
              <a:t>‹#›</a:t>
            </a:fld>
            <a:endParaRPr lang="zh-CN" altLang="en-US"/>
          </a:p>
        </p:txBody>
      </p:sp>
    </p:spTree>
    <p:extLst>
      <p:ext uri="{BB962C8B-B14F-4D97-AF65-F5344CB8AC3E}">
        <p14:creationId xmlns:p14="http://schemas.microsoft.com/office/powerpoint/2010/main" val="179547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DBC6474-6744-4657-9C3C-F50457957C27}" type="datetimeFigureOut">
              <a:rPr lang="zh-CN" altLang="en-US" smtClean="0"/>
              <a:t>2020/8/1</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DB14F0-47FE-4937-9DB0-2B15A813C1B0}" type="slidenum">
              <a:rPr lang="zh-CN" altLang="en-US" smtClean="0"/>
              <a:t>‹#›</a:t>
            </a:fld>
            <a:endParaRPr lang="zh-CN" altLang="en-US"/>
          </a:p>
        </p:txBody>
      </p:sp>
    </p:spTree>
    <p:extLst>
      <p:ext uri="{BB962C8B-B14F-4D97-AF65-F5344CB8AC3E}">
        <p14:creationId xmlns:p14="http://schemas.microsoft.com/office/powerpoint/2010/main" val="2812774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3.png"/><Relationship Id="rId7"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emf"/><Relationship Id="rId9"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1.emf"/></Relationships>
</file>

<file path=ppt/slides/_rels/slide1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2.png"/><Relationship Id="rId7" Type="http://schemas.openxmlformats.org/officeDocument/2006/relationships/image" Target="../media/image35.emf"/><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emf"/><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emf"/><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png"/><Relationship Id="rId7" Type="http://schemas.openxmlformats.org/officeDocument/2006/relationships/image" Target="../media/image22.emf"/><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1.emf"/><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矩形 88"/>
          <p:cNvSpPr/>
          <p:nvPr/>
        </p:nvSpPr>
        <p:spPr>
          <a:xfrm>
            <a:off x="8809550" y="2006245"/>
            <a:ext cx="334449" cy="172981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0" y="2006246"/>
            <a:ext cx="334449" cy="172981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5" name="图片 104"/>
          <p:cNvPicPr>
            <a:picLocks noChangeAspect="1"/>
          </p:cNvPicPr>
          <p:nvPr/>
        </p:nvPicPr>
        <p:blipFill>
          <a:blip r:embed="rId3">
            <a:clrChange>
              <a:clrFrom>
                <a:srgbClr val="FCFFFF"/>
              </a:clrFrom>
              <a:clrTo>
                <a:srgbClr val="FCFFFF">
                  <a:alpha val="0"/>
                </a:srgbClr>
              </a:clrTo>
            </a:clrChange>
            <a:extLst>
              <a:ext uri="{28A0092B-C50C-407E-A947-70E740481C1C}">
                <a14:useLocalDpi xmlns:a14="http://schemas.microsoft.com/office/drawing/2010/main" val="0"/>
              </a:ext>
            </a:extLst>
          </a:blip>
          <a:stretch>
            <a:fillRect/>
          </a:stretch>
        </p:blipFill>
        <p:spPr>
          <a:xfrm>
            <a:off x="7964941" y="275822"/>
            <a:ext cx="961428" cy="939068"/>
          </a:xfrm>
          <a:prstGeom prst="rect">
            <a:avLst/>
          </a:prstGeom>
        </p:spPr>
      </p:pic>
      <p:grpSp>
        <p:nvGrpSpPr>
          <p:cNvPr id="2" name="Group 433"/>
          <p:cNvGrpSpPr>
            <a:grpSpLocks/>
          </p:cNvGrpSpPr>
          <p:nvPr/>
        </p:nvGrpSpPr>
        <p:grpSpPr bwMode="auto">
          <a:xfrm>
            <a:off x="349416" y="1001484"/>
            <a:ext cx="8422105" cy="4181275"/>
            <a:chOff x="2359" y="2311"/>
            <a:chExt cx="3394" cy="1685"/>
          </a:xfrm>
          <a:solidFill>
            <a:schemeClr val="bg1">
              <a:lumMod val="95000"/>
            </a:schemeClr>
          </a:solidFill>
        </p:grpSpPr>
        <p:sp>
          <p:nvSpPr>
            <p:cNvPr id="3" name="Freeform 434"/>
            <p:cNvSpPr>
              <a:spLocks/>
            </p:cNvSpPr>
            <p:nvPr/>
          </p:nvSpPr>
          <p:spPr bwMode="auto">
            <a:xfrm>
              <a:off x="3401" y="2311"/>
              <a:ext cx="446" cy="239"/>
            </a:xfrm>
            <a:custGeom>
              <a:avLst/>
              <a:gdLst>
                <a:gd name="T0" fmla="*/ 369 w 446"/>
                <a:gd name="T1" fmla="*/ 3 h 239"/>
                <a:gd name="T2" fmla="*/ 360 w 446"/>
                <a:gd name="T3" fmla="*/ 7 h 239"/>
                <a:gd name="T4" fmla="*/ 387 w 446"/>
                <a:gd name="T5" fmla="*/ 10 h 239"/>
                <a:gd name="T6" fmla="*/ 386 w 446"/>
                <a:gd name="T7" fmla="*/ 13 h 239"/>
                <a:gd name="T8" fmla="*/ 360 w 446"/>
                <a:gd name="T9" fmla="*/ 16 h 239"/>
                <a:gd name="T10" fmla="*/ 364 w 446"/>
                <a:gd name="T11" fmla="*/ 20 h 239"/>
                <a:gd name="T12" fmla="*/ 406 w 446"/>
                <a:gd name="T13" fmla="*/ 13 h 239"/>
                <a:gd name="T14" fmla="*/ 444 w 446"/>
                <a:gd name="T15" fmla="*/ 14 h 239"/>
                <a:gd name="T16" fmla="*/ 442 w 446"/>
                <a:gd name="T17" fmla="*/ 22 h 239"/>
                <a:gd name="T18" fmla="*/ 412 w 446"/>
                <a:gd name="T19" fmla="*/ 24 h 239"/>
                <a:gd name="T20" fmla="*/ 387 w 446"/>
                <a:gd name="T21" fmla="*/ 34 h 239"/>
                <a:gd name="T22" fmla="*/ 376 w 446"/>
                <a:gd name="T23" fmla="*/ 46 h 239"/>
                <a:gd name="T24" fmla="*/ 389 w 446"/>
                <a:gd name="T25" fmla="*/ 54 h 239"/>
                <a:gd name="T26" fmla="*/ 376 w 446"/>
                <a:gd name="T27" fmla="*/ 57 h 239"/>
                <a:gd name="T28" fmla="*/ 364 w 446"/>
                <a:gd name="T29" fmla="*/ 63 h 239"/>
                <a:gd name="T30" fmla="*/ 376 w 446"/>
                <a:gd name="T31" fmla="*/ 67 h 239"/>
                <a:gd name="T32" fmla="*/ 376 w 446"/>
                <a:gd name="T33" fmla="*/ 73 h 239"/>
                <a:gd name="T34" fmla="*/ 386 w 446"/>
                <a:gd name="T35" fmla="*/ 76 h 239"/>
                <a:gd name="T36" fmla="*/ 367 w 446"/>
                <a:gd name="T37" fmla="*/ 79 h 239"/>
                <a:gd name="T38" fmla="*/ 359 w 446"/>
                <a:gd name="T39" fmla="*/ 89 h 239"/>
                <a:gd name="T40" fmla="*/ 340 w 446"/>
                <a:gd name="T41" fmla="*/ 96 h 239"/>
                <a:gd name="T42" fmla="*/ 337 w 446"/>
                <a:gd name="T43" fmla="*/ 107 h 239"/>
                <a:gd name="T44" fmla="*/ 337 w 446"/>
                <a:gd name="T45" fmla="*/ 110 h 239"/>
                <a:gd name="T46" fmla="*/ 339 w 446"/>
                <a:gd name="T47" fmla="*/ 120 h 239"/>
                <a:gd name="T48" fmla="*/ 307 w 446"/>
                <a:gd name="T49" fmla="*/ 113 h 239"/>
                <a:gd name="T50" fmla="*/ 303 w 446"/>
                <a:gd name="T51" fmla="*/ 119 h 239"/>
                <a:gd name="T52" fmla="*/ 297 w 446"/>
                <a:gd name="T53" fmla="*/ 124 h 239"/>
                <a:gd name="T54" fmla="*/ 329 w 446"/>
                <a:gd name="T55" fmla="*/ 127 h 239"/>
                <a:gd name="T56" fmla="*/ 306 w 446"/>
                <a:gd name="T57" fmla="*/ 140 h 239"/>
                <a:gd name="T58" fmla="*/ 263 w 446"/>
                <a:gd name="T59" fmla="*/ 149 h 239"/>
                <a:gd name="T60" fmla="*/ 219 w 446"/>
                <a:gd name="T61" fmla="*/ 171 h 239"/>
                <a:gd name="T62" fmla="*/ 176 w 446"/>
                <a:gd name="T63" fmla="*/ 179 h 239"/>
                <a:gd name="T64" fmla="*/ 160 w 446"/>
                <a:gd name="T65" fmla="*/ 197 h 239"/>
                <a:gd name="T66" fmla="*/ 137 w 446"/>
                <a:gd name="T67" fmla="*/ 216 h 239"/>
                <a:gd name="T68" fmla="*/ 112 w 446"/>
                <a:gd name="T69" fmla="*/ 239 h 239"/>
                <a:gd name="T70" fmla="*/ 87 w 446"/>
                <a:gd name="T71" fmla="*/ 230 h 239"/>
                <a:gd name="T72" fmla="*/ 67 w 446"/>
                <a:gd name="T73" fmla="*/ 196 h 239"/>
                <a:gd name="T74" fmla="*/ 73 w 446"/>
                <a:gd name="T75" fmla="*/ 187 h 239"/>
                <a:gd name="T76" fmla="*/ 66 w 446"/>
                <a:gd name="T77" fmla="*/ 190 h 239"/>
                <a:gd name="T78" fmla="*/ 76 w 446"/>
                <a:gd name="T79" fmla="*/ 149 h 239"/>
                <a:gd name="T80" fmla="*/ 86 w 446"/>
                <a:gd name="T81" fmla="*/ 151 h 239"/>
                <a:gd name="T82" fmla="*/ 90 w 446"/>
                <a:gd name="T83" fmla="*/ 147 h 239"/>
                <a:gd name="T84" fmla="*/ 107 w 446"/>
                <a:gd name="T85" fmla="*/ 133 h 239"/>
                <a:gd name="T86" fmla="*/ 96 w 446"/>
                <a:gd name="T87" fmla="*/ 110 h 239"/>
                <a:gd name="T88" fmla="*/ 83 w 446"/>
                <a:gd name="T89" fmla="*/ 103 h 239"/>
                <a:gd name="T90" fmla="*/ 90 w 446"/>
                <a:gd name="T91" fmla="*/ 89 h 239"/>
                <a:gd name="T92" fmla="*/ 77 w 446"/>
                <a:gd name="T93" fmla="*/ 67 h 239"/>
                <a:gd name="T94" fmla="*/ 29 w 446"/>
                <a:gd name="T95" fmla="*/ 64 h 239"/>
                <a:gd name="T96" fmla="*/ 12 w 446"/>
                <a:gd name="T97" fmla="*/ 59 h 239"/>
                <a:gd name="T98" fmla="*/ 28 w 446"/>
                <a:gd name="T99" fmla="*/ 56 h 239"/>
                <a:gd name="T100" fmla="*/ 39 w 446"/>
                <a:gd name="T101" fmla="*/ 56 h 239"/>
                <a:gd name="T102" fmla="*/ 25 w 446"/>
                <a:gd name="T103" fmla="*/ 52 h 239"/>
                <a:gd name="T104" fmla="*/ 6 w 446"/>
                <a:gd name="T105" fmla="*/ 50 h 239"/>
                <a:gd name="T106" fmla="*/ 2 w 446"/>
                <a:gd name="T107" fmla="*/ 44 h 239"/>
                <a:gd name="T108" fmla="*/ 23 w 446"/>
                <a:gd name="T109" fmla="*/ 37 h 239"/>
                <a:gd name="T110" fmla="*/ 59 w 446"/>
                <a:gd name="T111" fmla="*/ 36 h 239"/>
                <a:gd name="T112" fmla="*/ 67 w 446"/>
                <a:gd name="T113" fmla="*/ 24 h 239"/>
                <a:gd name="T114" fmla="*/ 123 w 446"/>
                <a:gd name="T115" fmla="*/ 17 h 239"/>
                <a:gd name="T116" fmla="*/ 166 w 446"/>
                <a:gd name="T117" fmla="*/ 14 h 239"/>
                <a:gd name="T118" fmla="*/ 220 w 446"/>
                <a:gd name="T119" fmla="*/ 10 h 239"/>
                <a:gd name="T120" fmla="*/ 293 w 446"/>
                <a:gd name="T121" fmla="*/ 4 h 239"/>
                <a:gd name="T122" fmla="*/ 326 w 446"/>
                <a:gd name="T123" fmla="*/ 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6" h="239">
                  <a:moveTo>
                    <a:pt x="332" y="0"/>
                  </a:moveTo>
                  <a:lnTo>
                    <a:pt x="350" y="2"/>
                  </a:lnTo>
                  <a:lnTo>
                    <a:pt x="369" y="3"/>
                  </a:lnTo>
                  <a:lnTo>
                    <a:pt x="370" y="4"/>
                  </a:lnTo>
                  <a:lnTo>
                    <a:pt x="370" y="6"/>
                  </a:lnTo>
                  <a:lnTo>
                    <a:pt x="360" y="7"/>
                  </a:lnTo>
                  <a:lnTo>
                    <a:pt x="352" y="9"/>
                  </a:lnTo>
                  <a:lnTo>
                    <a:pt x="370" y="9"/>
                  </a:lnTo>
                  <a:lnTo>
                    <a:pt x="387" y="10"/>
                  </a:lnTo>
                  <a:lnTo>
                    <a:pt x="387" y="10"/>
                  </a:lnTo>
                  <a:lnTo>
                    <a:pt x="387" y="12"/>
                  </a:lnTo>
                  <a:lnTo>
                    <a:pt x="386" y="13"/>
                  </a:lnTo>
                  <a:lnTo>
                    <a:pt x="383" y="14"/>
                  </a:lnTo>
                  <a:lnTo>
                    <a:pt x="372" y="14"/>
                  </a:lnTo>
                  <a:lnTo>
                    <a:pt x="360" y="16"/>
                  </a:lnTo>
                  <a:lnTo>
                    <a:pt x="360" y="17"/>
                  </a:lnTo>
                  <a:lnTo>
                    <a:pt x="360" y="20"/>
                  </a:lnTo>
                  <a:lnTo>
                    <a:pt x="364" y="20"/>
                  </a:lnTo>
                  <a:lnTo>
                    <a:pt x="367" y="20"/>
                  </a:lnTo>
                  <a:lnTo>
                    <a:pt x="386" y="16"/>
                  </a:lnTo>
                  <a:lnTo>
                    <a:pt x="406" y="13"/>
                  </a:lnTo>
                  <a:lnTo>
                    <a:pt x="426" y="12"/>
                  </a:lnTo>
                  <a:lnTo>
                    <a:pt x="444" y="13"/>
                  </a:lnTo>
                  <a:lnTo>
                    <a:pt x="444" y="14"/>
                  </a:lnTo>
                  <a:lnTo>
                    <a:pt x="446" y="16"/>
                  </a:lnTo>
                  <a:lnTo>
                    <a:pt x="444" y="19"/>
                  </a:lnTo>
                  <a:lnTo>
                    <a:pt x="442" y="22"/>
                  </a:lnTo>
                  <a:lnTo>
                    <a:pt x="432" y="22"/>
                  </a:lnTo>
                  <a:lnTo>
                    <a:pt x="422" y="23"/>
                  </a:lnTo>
                  <a:lnTo>
                    <a:pt x="412" y="24"/>
                  </a:lnTo>
                  <a:lnTo>
                    <a:pt x="403" y="27"/>
                  </a:lnTo>
                  <a:lnTo>
                    <a:pt x="394" y="30"/>
                  </a:lnTo>
                  <a:lnTo>
                    <a:pt x="387" y="34"/>
                  </a:lnTo>
                  <a:lnTo>
                    <a:pt x="380" y="37"/>
                  </a:lnTo>
                  <a:lnTo>
                    <a:pt x="374" y="42"/>
                  </a:lnTo>
                  <a:lnTo>
                    <a:pt x="376" y="46"/>
                  </a:lnTo>
                  <a:lnTo>
                    <a:pt x="376" y="50"/>
                  </a:lnTo>
                  <a:lnTo>
                    <a:pt x="383" y="53"/>
                  </a:lnTo>
                  <a:lnTo>
                    <a:pt x="389" y="54"/>
                  </a:lnTo>
                  <a:lnTo>
                    <a:pt x="389" y="56"/>
                  </a:lnTo>
                  <a:lnTo>
                    <a:pt x="387" y="57"/>
                  </a:lnTo>
                  <a:lnTo>
                    <a:pt x="376" y="57"/>
                  </a:lnTo>
                  <a:lnTo>
                    <a:pt x="364" y="59"/>
                  </a:lnTo>
                  <a:lnTo>
                    <a:pt x="364" y="60"/>
                  </a:lnTo>
                  <a:lnTo>
                    <a:pt x="364" y="63"/>
                  </a:lnTo>
                  <a:lnTo>
                    <a:pt x="370" y="63"/>
                  </a:lnTo>
                  <a:lnTo>
                    <a:pt x="374" y="64"/>
                  </a:lnTo>
                  <a:lnTo>
                    <a:pt x="376" y="67"/>
                  </a:lnTo>
                  <a:lnTo>
                    <a:pt x="376" y="72"/>
                  </a:lnTo>
                  <a:lnTo>
                    <a:pt x="376" y="72"/>
                  </a:lnTo>
                  <a:lnTo>
                    <a:pt x="376" y="73"/>
                  </a:lnTo>
                  <a:lnTo>
                    <a:pt x="382" y="73"/>
                  </a:lnTo>
                  <a:lnTo>
                    <a:pt x="386" y="73"/>
                  </a:lnTo>
                  <a:lnTo>
                    <a:pt x="386" y="76"/>
                  </a:lnTo>
                  <a:lnTo>
                    <a:pt x="384" y="79"/>
                  </a:lnTo>
                  <a:lnTo>
                    <a:pt x="376" y="79"/>
                  </a:lnTo>
                  <a:lnTo>
                    <a:pt x="367" y="79"/>
                  </a:lnTo>
                  <a:lnTo>
                    <a:pt x="367" y="83"/>
                  </a:lnTo>
                  <a:lnTo>
                    <a:pt x="367" y="87"/>
                  </a:lnTo>
                  <a:lnTo>
                    <a:pt x="359" y="89"/>
                  </a:lnTo>
                  <a:lnTo>
                    <a:pt x="353" y="90"/>
                  </a:lnTo>
                  <a:lnTo>
                    <a:pt x="347" y="93"/>
                  </a:lnTo>
                  <a:lnTo>
                    <a:pt x="340" y="96"/>
                  </a:lnTo>
                  <a:lnTo>
                    <a:pt x="342" y="102"/>
                  </a:lnTo>
                  <a:lnTo>
                    <a:pt x="343" y="107"/>
                  </a:lnTo>
                  <a:lnTo>
                    <a:pt x="337" y="107"/>
                  </a:lnTo>
                  <a:lnTo>
                    <a:pt x="332" y="107"/>
                  </a:lnTo>
                  <a:lnTo>
                    <a:pt x="336" y="109"/>
                  </a:lnTo>
                  <a:lnTo>
                    <a:pt x="337" y="110"/>
                  </a:lnTo>
                  <a:lnTo>
                    <a:pt x="339" y="113"/>
                  </a:lnTo>
                  <a:lnTo>
                    <a:pt x="340" y="119"/>
                  </a:lnTo>
                  <a:lnTo>
                    <a:pt x="339" y="120"/>
                  </a:lnTo>
                  <a:lnTo>
                    <a:pt x="339" y="121"/>
                  </a:lnTo>
                  <a:lnTo>
                    <a:pt x="322" y="117"/>
                  </a:lnTo>
                  <a:lnTo>
                    <a:pt x="307" y="113"/>
                  </a:lnTo>
                  <a:lnTo>
                    <a:pt x="309" y="116"/>
                  </a:lnTo>
                  <a:lnTo>
                    <a:pt x="310" y="119"/>
                  </a:lnTo>
                  <a:lnTo>
                    <a:pt x="303" y="119"/>
                  </a:lnTo>
                  <a:lnTo>
                    <a:pt x="297" y="119"/>
                  </a:lnTo>
                  <a:lnTo>
                    <a:pt x="297" y="121"/>
                  </a:lnTo>
                  <a:lnTo>
                    <a:pt x="297" y="124"/>
                  </a:lnTo>
                  <a:lnTo>
                    <a:pt x="313" y="124"/>
                  </a:lnTo>
                  <a:lnTo>
                    <a:pt x="327" y="124"/>
                  </a:lnTo>
                  <a:lnTo>
                    <a:pt x="329" y="127"/>
                  </a:lnTo>
                  <a:lnTo>
                    <a:pt x="329" y="131"/>
                  </a:lnTo>
                  <a:lnTo>
                    <a:pt x="317" y="136"/>
                  </a:lnTo>
                  <a:lnTo>
                    <a:pt x="306" y="140"/>
                  </a:lnTo>
                  <a:lnTo>
                    <a:pt x="294" y="143"/>
                  </a:lnTo>
                  <a:lnTo>
                    <a:pt x="285" y="147"/>
                  </a:lnTo>
                  <a:lnTo>
                    <a:pt x="263" y="149"/>
                  </a:lnTo>
                  <a:lnTo>
                    <a:pt x="243" y="150"/>
                  </a:lnTo>
                  <a:lnTo>
                    <a:pt x="232" y="161"/>
                  </a:lnTo>
                  <a:lnTo>
                    <a:pt x="219" y="171"/>
                  </a:lnTo>
                  <a:lnTo>
                    <a:pt x="207" y="174"/>
                  </a:lnTo>
                  <a:lnTo>
                    <a:pt x="192" y="177"/>
                  </a:lnTo>
                  <a:lnTo>
                    <a:pt x="176" y="179"/>
                  </a:lnTo>
                  <a:lnTo>
                    <a:pt x="163" y="181"/>
                  </a:lnTo>
                  <a:lnTo>
                    <a:pt x="162" y="190"/>
                  </a:lnTo>
                  <a:lnTo>
                    <a:pt x="160" y="197"/>
                  </a:lnTo>
                  <a:lnTo>
                    <a:pt x="149" y="204"/>
                  </a:lnTo>
                  <a:lnTo>
                    <a:pt x="139" y="210"/>
                  </a:lnTo>
                  <a:lnTo>
                    <a:pt x="137" y="216"/>
                  </a:lnTo>
                  <a:lnTo>
                    <a:pt x="136" y="221"/>
                  </a:lnTo>
                  <a:lnTo>
                    <a:pt x="125" y="230"/>
                  </a:lnTo>
                  <a:lnTo>
                    <a:pt x="112" y="239"/>
                  </a:lnTo>
                  <a:lnTo>
                    <a:pt x="105" y="233"/>
                  </a:lnTo>
                  <a:lnTo>
                    <a:pt x="95" y="229"/>
                  </a:lnTo>
                  <a:lnTo>
                    <a:pt x="87" y="230"/>
                  </a:lnTo>
                  <a:lnTo>
                    <a:pt x="80" y="230"/>
                  </a:lnTo>
                  <a:lnTo>
                    <a:pt x="75" y="213"/>
                  </a:lnTo>
                  <a:lnTo>
                    <a:pt x="67" y="196"/>
                  </a:lnTo>
                  <a:lnTo>
                    <a:pt x="72" y="191"/>
                  </a:lnTo>
                  <a:lnTo>
                    <a:pt x="76" y="187"/>
                  </a:lnTo>
                  <a:lnTo>
                    <a:pt x="73" y="187"/>
                  </a:lnTo>
                  <a:lnTo>
                    <a:pt x="70" y="187"/>
                  </a:lnTo>
                  <a:lnTo>
                    <a:pt x="69" y="189"/>
                  </a:lnTo>
                  <a:lnTo>
                    <a:pt x="66" y="190"/>
                  </a:lnTo>
                  <a:lnTo>
                    <a:pt x="70" y="170"/>
                  </a:lnTo>
                  <a:lnTo>
                    <a:pt x="76" y="149"/>
                  </a:lnTo>
                  <a:lnTo>
                    <a:pt x="76" y="149"/>
                  </a:lnTo>
                  <a:lnTo>
                    <a:pt x="77" y="149"/>
                  </a:lnTo>
                  <a:lnTo>
                    <a:pt x="82" y="150"/>
                  </a:lnTo>
                  <a:lnTo>
                    <a:pt x="86" y="151"/>
                  </a:lnTo>
                  <a:lnTo>
                    <a:pt x="89" y="151"/>
                  </a:lnTo>
                  <a:lnTo>
                    <a:pt x="93" y="150"/>
                  </a:lnTo>
                  <a:lnTo>
                    <a:pt x="90" y="147"/>
                  </a:lnTo>
                  <a:lnTo>
                    <a:pt x="89" y="144"/>
                  </a:lnTo>
                  <a:lnTo>
                    <a:pt x="99" y="139"/>
                  </a:lnTo>
                  <a:lnTo>
                    <a:pt x="107" y="133"/>
                  </a:lnTo>
                  <a:lnTo>
                    <a:pt x="106" y="121"/>
                  </a:lnTo>
                  <a:lnTo>
                    <a:pt x="103" y="110"/>
                  </a:lnTo>
                  <a:lnTo>
                    <a:pt x="96" y="110"/>
                  </a:lnTo>
                  <a:lnTo>
                    <a:pt x="90" y="109"/>
                  </a:lnTo>
                  <a:lnTo>
                    <a:pt x="86" y="107"/>
                  </a:lnTo>
                  <a:lnTo>
                    <a:pt x="83" y="103"/>
                  </a:lnTo>
                  <a:lnTo>
                    <a:pt x="86" y="99"/>
                  </a:lnTo>
                  <a:lnTo>
                    <a:pt x="89" y="94"/>
                  </a:lnTo>
                  <a:lnTo>
                    <a:pt x="90" y="89"/>
                  </a:lnTo>
                  <a:lnTo>
                    <a:pt x="92" y="82"/>
                  </a:lnTo>
                  <a:lnTo>
                    <a:pt x="83" y="76"/>
                  </a:lnTo>
                  <a:lnTo>
                    <a:pt x="77" y="67"/>
                  </a:lnTo>
                  <a:lnTo>
                    <a:pt x="60" y="66"/>
                  </a:lnTo>
                  <a:lnTo>
                    <a:pt x="45" y="66"/>
                  </a:lnTo>
                  <a:lnTo>
                    <a:pt x="29" y="64"/>
                  </a:lnTo>
                  <a:lnTo>
                    <a:pt x="12" y="64"/>
                  </a:lnTo>
                  <a:lnTo>
                    <a:pt x="12" y="62"/>
                  </a:lnTo>
                  <a:lnTo>
                    <a:pt x="12" y="59"/>
                  </a:lnTo>
                  <a:lnTo>
                    <a:pt x="13" y="57"/>
                  </a:lnTo>
                  <a:lnTo>
                    <a:pt x="15" y="56"/>
                  </a:lnTo>
                  <a:lnTo>
                    <a:pt x="28" y="56"/>
                  </a:lnTo>
                  <a:lnTo>
                    <a:pt x="39" y="57"/>
                  </a:lnTo>
                  <a:lnTo>
                    <a:pt x="39" y="56"/>
                  </a:lnTo>
                  <a:lnTo>
                    <a:pt x="39" y="56"/>
                  </a:lnTo>
                  <a:lnTo>
                    <a:pt x="38" y="53"/>
                  </a:lnTo>
                  <a:lnTo>
                    <a:pt x="36" y="50"/>
                  </a:lnTo>
                  <a:lnTo>
                    <a:pt x="25" y="52"/>
                  </a:lnTo>
                  <a:lnTo>
                    <a:pt x="15" y="52"/>
                  </a:lnTo>
                  <a:lnTo>
                    <a:pt x="10" y="52"/>
                  </a:lnTo>
                  <a:lnTo>
                    <a:pt x="6" y="50"/>
                  </a:lnTo>
                  <a:lnTo>
                    <a:pt x="3" y="49"/>
                  </a:lnTo>
                  <a:lnTo>
                    <a:pt x="0" y="46"/>
                  </a:lnTo>
                  <a:lnTo>
                    <a:pt x="2" y="44"/>
                  </a:lnTo>
                  <a:lnTo>
                    <a:pt x="5" y="42"/>
                  </a:lnTo>
                  <a:lnTo>
                    <a:pt x="15" y="39"/>
                  </a:lnTo>
                  <a:lnTo>
                    <a:pt x="23" y="37"/>
                  </a:lnTo>
                  <a:lnTo>
                    <a:pt x="32" y="36"/>
                  </a:lnTo>
                  <a:lnTo>
                    <a:pt x="42" y="36"/>
                  </a:lnTo>
                  <a:lnTo>
                    <a:pt x="59" y="36"/>
                  </a:lnTo>
                  <a:lnTo>
                    <a:pt x="76" y="36"/>
                  </a:lnTo>
                  <a:lnTo>
                    <a:pt x="72" y="30"/>
                  </a:lnTo>
                  <a:lnTo>
                    <a:pt x="67" y="24"/>
                  </a:lnTo>
                  <a:lnTo>
                    <a:pt x="87" y="23"/>
                  </a:lnTo>
                  <a:lnTo>
                    <a:pt x="106" y="22"/>
                  </a:lnTo>
                  <a:lnTo>
                    <a:pt x="123" y="17"/>
                  </a:lnTo>
                  <a:lnTo>
                    <a:pt x="140" y="12"/>
                  </a:lnTo>
                  <a:lnTo>
                    <a:pt x="153" y="13"/>
                  </a:lnTo>
                  <a:lnTo>
                    <a:pt x="166" y="14"/>
                  </a:lnTo>
                  <a:lnTo>
                    <a:pt x="180" y="14"/>
                  </a:lnTo>
                  <a:lnTo>
                    <a:pt x="193" y="13"/>
                  </a:lnTo>
                  <a:lnTo>
                    <a:pt x="220" y="10"/>
                  </a:lnTo>
                  <a:lnTo>
                    <a:pt x="249" y="6"/>
                  </a:lnTo>
                  <a:lnTo>
                    <a:pt x="267" y="4"/>
                  </a:lnTo>
                  <a:lnTo>
                    <a:pt x="293" y="4"/>
                  </a:lnTo>
                  <a:lnTo>
                    <a:pt x="306" y="3"/>
                  </a:lnTo>
                  <a:lnTo>
                    <a:pt x="317" y="3"/>
                  </a:lnTo>
                  <a:lnTo>
                    <a:pt x="326" y="2"/>
                  </a:lnTo>
                  <a:lnTo>
                    <a:pt x="3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 name="Freeform 435"/>
            <p:cNvSpPr>
              <a:spLocks/>
            </p:cNvSpPr>
            <p:nvPr/>
          </p:nvSpPr>
          <p:spPr bwMode="auto">
            <a:xfrm>
              <a:off x="3276" y="2315"/>
              <a:ext cx="234" cy="63"/>
            </a:xfrm>
            <a:custGeom>
              <a:avLst/>
              <a:gdLst>
                <a:gd name="T0" fmla="*/ 175 w 234"/>
                <a:gd name="T1" fmla="*/ 2 h 63"/>
                <a:gd name="T2" fmla="*/ 214 w 234"/>
                <a:gd name="T3" fmla="*/ 5 h 63"/>
                <a:gd name="T4" fmla="*/ 234 w 234"/>
                <a:gd name="T5" fmla="*/ 8 h 63"/>
                <a:gd name="T6" fmla="*/ 211 w 234"/>
                <a:gd name="T7" fmla="*/ 12 h 63"/>
                <a:gd name="T8" fmla="*/ 180 w 234"/>
                <a:gd name="T9" fmla="*/ 20 h 63"/>
                <a:gd name="T10" fmla="*/ 145 w 234"/>
                <a:gd name="T11" fmla="*/ 28 h 63"/>
                <a:gd name="T12" fmla="*/ 114 w 234"/>
                <a:gd name="T13" fmla="*/ 30 h 63"/>
                <a:gd name="T14" fmla="*/ 100 w 234"/>
                <a:gd name="T15" fmla="*/ 33 h 63"/>
                <a:gd name="T16" fmla="*/ 104 w 234"/>
                <a:gd name="T17" fmla="*/ 35 h 63"/>
                <a:gd name="T18" fmla="*/ 108 w 234"/>
                <a:gd name="T19" fmla="*/ 39 h 63"/>
                <a:gd name="T20" fmla="*/ 107 w 234"/>
                <a:gd name="T21" fmla="*/ 42 h 63"/>
                <a:gd name="T22" fmla="*/ 93 w 234"/>
                <a:gd name="T23" fmla="*/ 45 h 63"/>
                <a:gd name="T24" fmla="*/ 71 w 234"/>
                <a:gd name="T25" fmla="*/ 56 h 63"/>
                <a:gd name="T26" fmla="*/ 53 w 234"/>
                <a:gd name="T27" fmla="*/ 63 h 63"/>
                <a:gd name="T28" fmla="*/ 13 w 234"/>
                <a:gd name="T29" fmla="*/ 59 h 63"/>
                <a:gd name="T30" fmla="*/ 0 w 234"/>
                <a:gd name="T31" fmla="*/ 56 h 63"/>
                <a:gd name="T32" fmla="*/ 0 w 234"/>
                <a:gd name="T33" fmla="*/ 53 h 63"/>
                <a:gd name="T34" fmla="*/ 11 w 234"/>
                <a:gd name="T35" fmla="*/ 53 h 63"/>
                <a:gd name="T36" fmla="*/ 30 w 234"/>
                <a:gd name="T37" fmla="*/ 50 h 63"/>
                <a:gd name="T38" fmla="*/ 38 w 234"/>
                <a:gd name="T39" fmla="*/ 46 h 63"/>
                <a:gd name="T40" fmla="*/ 40 w 234"/>
                <a:gd name="T41" fmla="*/ 43 h 63"/>
                <a:gd name="T42" fmla="*/ 47 w 234"/>
                <a:gd name="T43" fmla="*/ 40 h 63"/>
                <a:gd name="T44" fmla="*/ 51 w 234"/>
                <a:gd name="T45" fmla="*/ 38 h 63"/>
                <a:gd name="T46" fmla="*/ 53 w 234"/>
                <a:gd name="T47" fmla="*/ 38 h 63"/>
                <a:gd name="T48" fmla="*/ 61 w 234"/>
                <a:gd name="T49" fmla="*/ 38 h 63"/>
                <a:gd name="T50" fmla="*/ 60 w 234"/>
                <a:gd name="T51" fmla="*/ 33 h 63"/>
                <a:gd name="T52" fmla="*/ 57 w 234"/>
                <a:gd name="T53" fmla="*/ 26 h 63"/>
                <a:gd name="T54" fmla="*/ 73 w 234"/>
                <a:gd name="T55" fmla="*/ 26 h 63"/>
                <a:gd name="T56" fmla="*/ 88 w 234"/>
                <a:gd name="T57" fmla="*/ 26 h 63"/>
                <a:gd name="T58" fmla="*/ 98 w 234"/>
                <a:gd name="T59" fmla="*/ 22 h 63"/>
                <a:gd name="T60" fmla="*/ 110 w 234"/>
                <a:gd name="T61" fmla="*/ 20 h 63"/>
                <a:gd name="T62" fmla="*/ 120 w 234"/>
                <a:gd name="T63" fmla="*/ 18 h 63"/>
                <a:gd name="T64" fmla="*/ 107 w 234"/>
                <a:gd name="T65" fmla="*/ 18 h 63"/>
                <a:gd name="T66" fmla="*/ 80 w 234"/>
                <a:gd name="T67" fmla="*/ 16 h 63"/>
                <a:gd name="T68" fmla="*/ 64 w 234"/>
                <a:gd name="T69" fmla="*/ 13 h 63"/>
                <a:gd name="T70" fmla="*/ 57 w 234"/>
                <a:gd name="T71" fmla="*/ 9 h 63"/>
                <a:gd name="T72" fmla="*/ 83 w 234"/>
                <a:gd name="T73" fmla="*/ 6 h 63"/>
                <a:gd name="T74" fmla="*/ 123 w 234"/>
                <a:gd name="T75" fmla="*/ 6 h 63"/>
                <a:gd name="T76" fmla="*/ 145 w 234"/>
                <a:gd name="T7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4" h="63">
                  <a:moveTo>
                    <a:pt x="155" y="0"/>
                  </a:moveTo>
                  <a:lnTo>
                    <a:pt x="175" y="2"/>
                  </a:lnTo>
                  <a:lnTo>
                    <a:pt x="194" y="3"/>
                  </a:lnTo>
                  <a:lnTo>
                    <a:pt x="214" y="5"/>
                  </a:lnTo>
                  <a:lnTo>
                    <a:pt x="234" y="6"/>
                  </a:lnTo>
                  <a:lnTo>
                    <a:pt x="234" y="8"/>
                  </a:lnTo>
                  <a:lnTo>
                    <a:pt x="232" y="9"/>
                  </a:lnTo>
                  <a:lnTo>
                    <a:pt x="211" y="12"/>
                  </a:lnTo>
                  <a:lnTo>
                    <a:pt x="194" y="16"/>
                  </a:lnTo>
                  <a:lnTo>
                    <a:pt x="180" y="20"/>
                  </a:lnTo>
                  <a:lnTo>
                    <a:pt x="161" y="26"/>
                  </a:lnTo>
                  <a:lnTo>
                    <a:pt x="145" y="28"/>
                  </a:lnTo>
                  <a:lnTo>
                    <a:pt x="130" y="29"/>
                  </a:lnTo>
                  <a:lnTo>
                    <a:pt x="114" y="30"/>
                  </a:lnTo>
                  <a:lnTo>
                    <a:pt x="100" y="32"/>
                  </a:lnTo>
                  <a:lnTo>
                    <a:pt x="100" y="33"/>
                  </a:lnTo>
                  <a:lnTo>
                    <a:pt x="100" y="33"/>
                  </a:lnTo>
                  <a:lnTo>
                    <a:pt x="104" y="35"/>
                  </a:lnTo>
                  <a:lnTo>
                    <a:pt x="108" y="35"/>
                  </a:lnTo>
                  <a:lnTo>
                    <a:pt x="108" y="39"/>
                  </a:lnTo>
                  <a:lnTo>
                    <a:pt x="108" y="42"/>
                  </a:lnTo>
                  <a:lnTo>
                    <a:pt x="107" y="42"/>
                  </a:lnTo>
                  <a:lnTo>
                    <a:pt x="105" y="42"/>
                  </a:lnTo>
                  <a:lnTo>
                    <a:pt x="93" y="45"/>
                  </a:lnTo>
                  <a:lnTo>
                    <a:pt x="78" y="48"/>
                  </a:lnTo>
                  <a:lnTo>
                    <a:pt x="71" y="56"/>
                  </a:lnTo>
                  <a:lnTo>
                    <a:pt x="63" y="63"/>
                  </a:lnTo>
                  <a:lnTo>
                    <a:pt x="53" y="63"/>
                  </a:lnTo>
                  <a:lnTo>
                    <a:pt x="33" y="60"/>
                  </a:lnTo>
                  <a:lnTo>
                    <a:pt x="13" y="59"/>
                  </a:lnTo>
                  <a:lnTo>
                    <a:pt x="1" y="58"/>
                  </a:lnTo>
                  <a:lnTo>
                    <a:pt x="0" y="56"/>
                  </a:lnTo>
                  <a:lnTo>
                    <a:pt x="0" y="55"/>
                  </a:lnTo>
                  <a:lnTo>
                    <a:pt x="0" y="53"/>
                  </a:lnTo>
                  <a:lnTo>
                    <a:pt x="0" y="53"/>
                  </a:lnTo>
                  <a:lnTo>
                    <a:pt x="11" y="53"/>
                  </a:lnTo>
                  <a:lnTo>
                    <a:pt x="24" y="52"/>
                  </a:lnTo>
                  <a:lnTo>
                    <a:pt x="30" y="50"/>
                  </a:lnTo>
                  <a:lnTo>
                    <a:pt x="35" y="49"/>
                  </a:lnTo>
                  <a:lnTo>
                    <a:pt x="38" y="46"/>
                  </a:lnTo>
                  <a:lnTo>
                    <a:pt x="40" y="43"/>
                  </a:lnTo>
                  <a:lnTo>
                    <a:pt x="40" y="43"/>
                  </a:lnTo>
                  <a:lnTo>
                    <a:pt x="40" y="42"/>
                  </a:lnTo>
                  <a:lnTo>
                    <a:pt x="47" y="40"/>
                  </a:lnTo>
                  <a:lnTo>
                    <a:pt x="55" y="39"/>
                  </a:lnTo>
                  <a:lnTo>
                    <a:pt x="51" y="38"/>
                  </a:lnTo>
                  <a:lnTo>
                    <a:pt x="47" y="36"/>
                  </a:lnTo>
                  <a:lnTo>
                    <a:pt x="53" y="38"/>
                  </a:lnTo>
                  <a:lnTo>
                    <a:pt x="57" y="38"/>
                  </a:lnTo>
                  <a:lnTo>
                    <a:pt x="61" y="38"/>
                  </a:lnTo>
                  <a:lnTo>
                    <a:pt x="64" y="36"/>
                  </a:lnTo>
                  <a:lnTo>
                    <a:pt x="60" y="33"/>
                  </a:lnTo>
                  <a:lnTo>
                    <a:pt x="57" y="29"/>
                  </a:lnTo>
                  <a:lnTo>
                    <a:pt x="57" y="26"/>
                  </a:lnTo>
                  <a:lnTo>
                    <a:pt x="58" y="23"/>
                  </a:lnTo>
                  <a:lnTo>
                    <a:pt x="73" y="26"/>
                  </a:lnTo>
                  <a:lnTo>
                    <a:pt x="85" y="30"/>
                  </a:lnTo>
                  <a:lnTo>
                    <a:pt x="88" y="26"/>
                  </a:lnTo>
                  <a:lnTo>
                    <a:pt x="93" y="25"/>
                  </a:lnTo>
                  <a:lnTo>
                    <a:pt x="98" y="22"/>
                  </a:lnTo>
                  <a:lnTo>
                    <a:pt x="104" y="22"/>
                  </a:lnTo>
                  <a:lnTo>
                    <a:pt x="110" y="20"/>
                  </a:lnTo>
                  <a:lnTo>
                    <a:pt x="115" y="19"/>
                  </a:lnTo>
                  <a:lnTo>
                    <a:pt x="120" y="18"/>
                  </a:lnTo>
                  <a:lnTo>
                    <a:pt x="124" y="15"/>
                  </a:lnTo>
                  <a:lnTo>
                    <a:pt x="107" y="18"/>
                  </a:lnTo>
                  <a:lnTo>
                    <a:pt x="90" y="18"/>
                  </a:lnTo>
                  <a:lnTo>
                    <a:pt x="80" y="16"/>
                  </a:lnTo>
                  <a:lnTo>
                    <a:pt x="73" y="15"/>
                  </a:lnTo>
                  <a:lnTo>
                    <a:pt x="64" y="13"/>
                  </a:lnTo>
                  <a:lnTo>
                    <a:pt x="57" y="10"/>
                  </a:lnTo>
                  <a:lnTo>
                    <a:pt x="57" y="9"/>
                  </a:lnTo>
                  <a:lnTo>
                    <a:pt x="58" y="8"/>
                  </a:lnTo>
                  <a:lnTo>
                    <a:pt x="83" y="6"/>
                  </a:lnTo>
                  <a:lnTo>
                    <a:pt x="110" y="6"/>
                  </a:lnTo>
                  <a:lnTo>
                    <a:pt x="123" y="6"/>
                  </a:lnTo>
                  <a:lnTo>
                    <a:pt x="134" y="6"/>
                  </a:lnTo>
                  <a:lnTo>
                    <a:pt x="145" y="3"/>
                  </a:lnTo>
                  <a:lnTo>
                    <a:pt x="15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 name="Freeform 436"/>
            <p:cNvSpPr>
              <a:spLocks/>
            </p:cNvSpPr>
            <p:nvPr/>
          </p:nvSpPr>
          <p:spPr bwMode="auto">
            <a:xfrm>
              <a:off x="4565" y="2328"/>
              <a:ext cx="64" cy="23"/>
            </a:xfrm>
            <a:custGeom>
              <a:avLst/>
              <a:gdLst>
                <a:gd name="T0" fmla="*/ 0 w 64"/>
                <a:gd name="T1" fmla="*/ 12 h 23"/>
                <a:gd name="T2" fmla="*/ 0 w 64"/>
                <a:gd name="T3" fmla="*/ 6 h 23"/>
                <a:gd name="T4" fmla="*/ 0 w 64"/>
                <a:gd name="T5" fmla="*/ 0 h 23"/>
                <a:gd name="T6" fmla="*/ 16 w 64"/>
                <a:gd name="T7" fmla="*/ 0 h 23"/>
                <a:gd name="T8" fmla="*/ 34 w 64"/>
                <a:gd name="T9" fmla="*/ 2 h 23"/>
                <a:gd name="T10" fmla="*/ 49 w 64"/>
                <a:gd name="T11" fmla="*/ 10 h 23"/>
                <a:gd name="T12" fmla="*/ 64 w 64"/>
                <a:gd name="T13" fmla="*/ 17 h 23"/>
                <a:gd name="T14" fmla="*/ 64 w 64"/>
                <a:gd name="T15" fmla="*/ 20 h 23"/>
                <a:gd name="T16" fmla="*/ 64 w 64"/>
                <a:gd name="T17" fmla="*/ 23 h 23"/>
                <a:gd name="T18" fmla="*/ 61 w 64"/>
                <a:gd name="T19" fmla="*/ 23 h 23"/>
                <a:gd name="T20" fmla="*/ 57 w 64"/>
                <a:gd name="T21" fmla="*/ 23 h 23"/>
                <a:gd name="T22" fmla="*/ 44 w 64"/>
                <a:gd name="T23" fmla="*/ 20 h 23"/>
                <a:gd name="T24" fmla="*/ 29 w 64"/>
                <a:gd name="T25" fmla="*/ 16 h 23"/>
                <a:gd name="T26" fmla="*/ 11 w 64"/>
                <a:gd name="T27" fmla="*/ 13 h 23"/>
                <a:gd name="T28" fmla="*/ 0 w 64"/>
                <a:gd name="T29"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23">
                  <a:moveTo>
                    <a:pt x="0" y="12"/>
                  </a:moveTo>
                  <a:lnTo>
                    <a:pt x="0" y="6"/>
                  </a:lnTo>
                  <a:lnTo>
                    <a:pt x="0" y="0"/>
                  </a:lnTo>
                  <a:lnTo>
                    <a:pt x="16" y="0"/>
                  </a:lnTo>
                  <a:lnTo>
                    <a:pt x="34" y="2"/>
                  </a:lnTo>
                  <a:lnTo>
                    <a:pt x="49" y="10"/>
                  </a:lnTo>
                  <a:lnTo>
                    <a:pt x="64" y="17"/>
                  </a:lnTo>
                  <a:lnTo>
                    <a:pt x="64" y="20"/>
                  </a:lnTo>
                  <a:lnTo>
                    <a:pt x="64" y="23"/>
                  </a:lnTo>
                  <a:lnTo>
                    <a:pt x="61" y="23"/>
                  </a:lnTo>
                  <a:lnTo>
                    <a:pt x="57" y="23"/>
                  </a:lnTo>
                  <a:lnTo>
                    <a:pt x="44" y="20"/>
                  </a:lnTo>
                  <a:lnTo>
                    <a:pt x="29" y="16"/>
                  </a:lnTo>
                  <a:lnTo>
                    <a:pt x="11" y="13"/>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 name="Freeform 437"/>
            <p:cNvSpPr>
              <a:spLocks/>
            </p:cNvSpPr>
            <p:nvPr/>
          </p:nvSpPr>
          <p:spPr bwMode="auto">
            <a:xfrm>
              <a:off x="3250" y="2330"/>
              <a:ext cx="70" cy="27"/>
            </a:xfrm>
            <a:custGeom>
              <a:avLst/>
              <a:gdLst>
                <a:gd name="T0" fmla="*/ 33 w 70"/>
                <a:gd name="T1" fmla="*/ 0 h 27"/>
                <a:gd name="T2" fmla="*/ 39 w 70"/>
                <a:gd name="T3" fmla="*/ 0 h 27"/>
                <a:gd name="T4" fmla="*/ 46 w 70"/>
                <a:gd name="T5" fmla="*/ 1 h 27"/>
                <a:gd name="T6" fmla="*/ 51 w 70"/>
                <a:gd name="T7" fmla="*/ 3 h 27"/>
                <a:gd name="T8" fmla="*/ 56 w 70"/>
                <a:gd name="T9" fmla="*/ 5 h 27"/>
                <a:gd name="T10" fmla="*/ 61 w 70"/>
                <a:gd name="T11" fmla="*/ 8 h 27"/>
                <a:gd name="T12" fmla="*/ 64 w 70"/>
                <a:gd name="T13" fmla="*/ 11 h 27"/>
                <a:gd name="T14" fmla="*/ 67 w 70"/>
                <a:gd name="T15" fmla="*/ 15 h 27"/>
                <a:gd name="T16" fmla="*/ 70 w 70"/>
                <a:gd name="T17" fmla="*/ 20 h 27"/>
                <a:gd name="T18" fmla="*/ 69 w 70"/>
                <a:gd name="T19" fmla="*/ 20 h 27"/>
                <a:gd name="T20" fmla="*/ 67 w 70"/>
                <a:gd name="T21" fmla="*/ 20 h 27"/>
                <a:gd name="T22" fmla="*/ 56 w 70"/>
                <a:gd name="T23" fmla="*/ 24 h 27"/>
                <a:gd name="T24" fmla="*/ 43 w 70"/>
                <a:gd name="T25" fmla="*/ 25 h 27"/>
                <a:gd name="T26" fmla="*/ 31 w 70"/>
                <a:gd name="T27" fmla="*/ 27 h 27"/>
                <a:gd name="T28" fmla="*/ 24 w 70"/>
                <a:gd name="T29" fmla="*/ 27 h 27"/>
                <a:gd name="T30" fmla="*/ 17 w 70"/>
                <a:gd name="T31" fmla="*/ 25 h 27"/>
                <a:gd name="T32" fmla="*/ 10 w 70"/>
                <a:gd name="T33" fmla="*/ 21 h 27"/>
                <a:gd name="T34" fmla="*/ 4 w 70"/>
                <a:gd name="T35" fmla="*/ 17 h 27"/>
                <a:gd name="T36" fmla="*/ 0 w 70"/>
                <a:gd name="T37" fmla="*/ 11 h 27"/>
                <a:gd name="T38" fmla="*/ 9 w 70"/>
                <a:gd name="T39" fmla="*/ 11 h 27"/>
                <a:gd name="T40" fmla="*/ 17 w 70"/>
                <a:gd name="T41" fmla="*/ 8 h 27"/>
                <a:gd name="T42" fmla="*/ 26 w 70"/>
                <a:gd name="T43" fmla="*/ 4 h 27"/>
                <a:gd name="T44" fmla="*/ 33 w 70"/>
                <a:gd name="T4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27">
                  <a:moveTo>
                    <a:pt x="33" y="0"/>
                  </a:moveTo>
                  <a:lnTo>
                    <a:pt x="39" y="0"/>
                  </a:lnTo>
                  <a:lnTo>
                    <a:pt x="46" y="1"/>
                  </a:lnTo>
                  <a:lnTo>
                    <a:pt x="51" y="3"/>
                  </a:lnTo>
                  <a:lnTo>
                    <a:pt x="56" y="5"/>
                  </a:lnTo>
                  <a:lnTo>
                    <a:pt x="61" y="8"/>
                  </a:lnTo>
                  <a:lnTo>
                    <a:pt x="64" y="11"/>
                  </a:lnTo>
                  <a:lnTo>
                    <a:pt x="67" y="15"/>
                  </a:lnTo>
                  <a:lnTo>
                    <a:pt x="70" y="20"/>
                  </a:lnTo>
                  <a:lnTo>
                    <a:pt x="69" y="20"/>
                  </a:lnTo>
                  <a:lnTo>
                    <a:pt x="67" y="20"/>
                  </a:lnTo>
                  <a:lnTo>
                    <a:pt x="56" y="24"/>
                  </a:lnTo>
                  <a:lnTo>
                    <a:pt x="43" y="25"/>
                  </a:lnTo>
                  <a:lnTo>
                    <a:pt x="31" y="27"/>
                  </a:lnTo>
                  <a:lnTo>
                    <a:pt x="24" y="27"/>
                  </a:lnTo>
                  <a:lnTo>
                    <a:pt x="17" y="25"/>
                  </a:lnTo>
                  <a:lnTo>
                    <a:pt x="10" y="21"/>
                  </a:lnTo>
                  <a:lnTo>
                    <a:pt x="4" y="17"/>
                  </a:lnTo>
                  <a:lnTo>
                    <a:pt x="0" y="11"/>
                  </a:lnTo>
                  <a:lnTo>
                    <a:pt x="9" y="11"/>
                  </a:lnTo>
                  <a:lnTo>
                    <a:pt x="17" y="8"/>
                  </a:lnTo>
                  <a:lnTo>
                    <a:pt x="26" y="4"/>
                  </a:lnTo>
                  <a:lnTo>
                    <a:pt x="3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 name="Freeform 438"/>
            <p:cNvSpPr>
              <a:spLocks/>
            </p:cNvSpPr>
            <p:nvPr/>
          </p:nvSpPr>
          <p:spPr bwMode="auto">
            <a:xfrm>
              <a:off x="4062" y="2338"/>
              <a:ext cx="3" cy="1"/>
            </a:xfrm>
            <a:custGeom>
              <a:avLst/>
              <a:gdLst>
                <a:gd name="T0" fmla="*/ 0 w 3"/>
                <a:gd name="T1" fmla="*/ 2 w 3"/>
                <a:gd name="T2" fmla="*/ 3 w 3"/>
                <a:gd name="T3" fmla="*/ 2 w 3"/>
                <a:gd name="T4" fmla="*/ 0 w 3"/>
              </a:gdLst>
              <a:ahLst/>
              <a:cxnLst>
                <a:cxn ang="0">
                  <a:pos x="T0" y="0"/>
                </a:cxn>
                <a:cxn ang="0">
                  <a:pos x="T1" y="0"/>
                </a:cxn>
                <a:cxn ang="0">
                  <a:pos x="T2" y="0"/>
                </a:cxn>
                <a:cxn ang="0">
                  <a:pos x="T3" y="0"/>
                </a:cxn>
                <a:cxn ang="0">
                  <a:pos x="T4" y="0"/>
                </a:cxn>
              </a:cxnLst>
              <a:rect l="0" t="0" r="r" b="b"/>
              <a:pathLst>
                <a:path w="3">
                  <a:moveTo>
                    <a:pt x="0" y="0"/>
                  </a:moveTo>
                  <a:lnTo>
                    <a:pt x="2" y="0"/>
                  </a:lnTo>
                  <a:lnTo>
                    <a:pt x="3"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8" name="Freeform 439"/>
            <p:cNvSpPr>
              <a:spLocks/>
            </p:cNvSpPr>
            <p:nvPr/>
          </p:nvSpPr>
          <p:spPr bwMode="auto">
            <a:xfrm>
              <a:off x="4070" y="2338"/>
              <a:ext cx="48" cy="12"/>
            </a:xfrm>
            <a:custGeom>
              <a:avLst/>
              <a:gdLst>
                <a:gd name="T0" fmla="*/ 0 w 48"/>
                <a:gd name="T1" fmla="*/ 0 h 12"/>
                <a:gd name="T2" fmla="*/ 11 w 48"/>
                <a:gd name="T3" fmla="*/ 0 h 12"/>
                <a:gd name="T4" fmla="*/ 24 w 48"/>
                <a:gd name="T5" fmla="*/ 2 h 12"/>
                <a:gd name="T6" fmla="*/ 35 w 48"/>
                <a:gd name="T7" fmla="*/ 2 h 12"/>
                <a:gd name="T8" fmla="*/ 48 w 48"/>
                <a:gd name="T9" fmla="*/ 2 h 12"/>
                <a:gd name="T10" fmla="*/ 48 w 48"/>
                <a:gd name="T11" fmla="*/ 3 h 12"/>
                <a:gd name="T12" fmla="*/ 48 w 48"/>
                <a:gd name="T13" fmla="*/ 3 h 12"/>
                <a:gd name="T14" fmla="*/ 48 w 48"/>
                <a:gd name="T15" fmla="*/ 5 h 12"/>
                <a:gd name="T16" fmla="*/ 48 w 48"/>
                <a:gd name="T17" fmla="*/ 6 h 12"/>
                <a:gd name="T18" fmla="*/ 40 w 48"/>
                <a:gd name="T19" fmla="*/ 9 h 12"/>
                <a:gd name="T20" fmla="*/ 30 w 48"/>
                <a:gd name="T21" fmla="*/ 12 h 12"/>
                <a:gd name="T22" fmla="*/ 20 w 48"/>
                <a:gd name="T23" fmla="*/ 12 h 12"/>
                <a:gd name="T24" fmla="*/ 8 w 48"/>
                <a:gd name="T25" fmla="*/ 10 h 12"/>
                <a:gd name="T26" fmla="*/ 4 w 48"/>
                <a:gd name="T27" fmla="*/ 6 h 12"/>
                <a:gd name="T28" fmla="*/ 0 w 48"/>
                <a:gd name="T2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12">
                  <a:moveTo>
                    <a:pt x="0" y="0"/>
                  </a:moveTo>
                  <a:lnTo>
                    <a:pt x="11" y="0"/>
                  </a:lnTo>
                  <a:lnTo>
                    <a:pt x="24" y="2"/>
                  </a:lnTo>
                  <a:lnTo>
                    <a:pt x="35" y="2"/>
                  </a:lnTo>
                  <a:lnTo>
                    <a:pt x="48" y="2"/>
                  </a:lnTo>
                  <a:lnTo>
                    <a:pt x="48" y="3"/>
                  </a:lnTo>
                  <a:lnTo>
                    <a:pt x="48" y="3"/>
                  </a:lnTo>
                  <a:lnTo>
                    <a:pt x="48" y="5"/>
                  </a:lnTo>
                  <a:lnTo>
                    <a:pt x="48" y="6"/>
                  </a:lnTo>
                  <a:lnTo>
                    <a:pt x="40" y="9"/>
                  </a:lnTo>
                  <a:lnTo>
                    <a:pt x="30" y="12"/>
                  </a:lnTo>
                  <a:lnTo>
                    <a:pt x="20" y="12"/>
                  </a:lnTo>
                  <a:lnTo>
                    <a:pt x="8" y="10"/>
                  </a:lnTo>
                  <a:lnTo>
                    <a:pt x="4" y="6"/>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9" name="Freeform 440"/>
            <p:cNvSpPr>
              <a:spLocks/>
            </p:cNvSpPr>
            <p:nvPr/>
          </p:nvSpPr>
          <p:spPr bwMode="auto">
            <a:xfrm>
              <a:off x="3177" y="2344"/>
              <a:ext cx="36" cy="14"/>
            </a:xfrm>
            <a:custGeom>
              <a:avLst/>
              <a:gdLst>
                <a:gd name="T0" fmla="*/ 19 w 36"/>
                <a:gd name="T1" fmla="*/ 0 h 14"/>
                <a:gd name="T2" fmla="*/ 27 w 36"/>
                <a:gd name="T3" fmla="*/ 3 h 14"/>
                <a:gd name="T4" fmla="*/ 36 w 36"/>
                <a:gd name="T5" fmla="*/ 4 h 14"/>
                <a:gd name="T6" fmla="*/ 36 w 36"/>
                <a:gd name="T7" fmla="*/ 6 h 14"/>
                <a:gd name="T8" fmla="*/ 36 w 36"/>
                <a:gd name="T9" fmla="*/ 6 h 14"/>
                <a:gd name="T10" fmla="*/ 34 w 36"/>
                <a:gd name="T11" fmla="*/ 9 h 14"/>
                <a:gd name="T12" fmla="*/ 34 w 36"/>
                <a:gd name="T13" fmla="*/ 11 h 14"/>
                <a:gd name="T14" fmla="*/ 30 w 36"/>
                <a:gd name="T15" fmla="*/ 13 h 14"/>
                <a:gd name="T16" fmla="*/ 26 w 36"/>
                <a:gd name="T17" fmla="*/ 14 h 14"/>
                <a:gd name="T18" fmla="*/ 13 w 36"/>
                <a:gd name="T19" fmla="*/ 11 h 14"/>
                <a:gd name="T20" fmla="*/ 0 w 36"/>
                <a:gd name="T21" fmla="*/ 9 h 14"/>
                <a:gd name="T22" fmla="*/ 9 w 36"/>
                <a:gd name="T23" fmla="*/ 4 h 14"/>
                <a:gd name="T24" fmla="*/ 19 w 36"/>
                <a:gd name="T2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14">
                  <a:moveTo>
                    <a:pt x="19" y="0"/>
                  </a:moveTo>
                  <a:lnTo>
                    <a:pt x="27" y="3"/>
                  </a:lnTo>
                  <a:lnTo>
                    <a:pt x="36" y="4"/>
                  </a:lnTo>
                  <a:lnTo>
                    <a:pt x="36" y="6"/>
                  </a:lnTo>
                  <a:lnTo>
                    <a:pt x="36" y="6"/>
                  </a:lnTo>
                  <a:lnTo>
                    <a:pt x="34" y="9"/>
                  </a:lnTo>
                  <a:lnTo>
                    <a:pt x="34" y="11"/>
                  </a:lnTo>
                  <a:lnTo>
                    <a:pt x="30" y="13"/>
                  </a:lnTo>
                  <a:lnTo>
                    <a:pt x="26" y="14"/>
                  </a:lnTo>
                  <a:lnTo>
                    <a:pt x="13" y="11"/>
                  </a:lnTo>
                  <a:lnTo>
                    <a:pt x="0" y="9"/>
                  </a:lnTo>
                  <a:lnTo>
                    <a:pt x="9" y="4"/>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0" name="Freeform 441"/>
            <p:cNvSpPr>
              <a:spLocks/>
            </p:cNvSpPr>
            <p:nvPr/>
          </p:nvSpPr>
          <p:spPr bwMode="auto">
            <a:xfrm>
              <a:off x="4005" y="2344"/>
              <a:ext cx="63" cy="31"/>
            </a:xfrm>
            <a:custGeom>
              <a:avLst/>
              <a:gdLst>
                <a:gd name="T0" fmla="*/ 0 w 63"/>
                <a:gd name="T1" fmla="*/ 0 h 31"/>
                <a:gd name="T2" fmla="*/ 13 w 63"/>
                <a:gd name="T3" fmla="*/ 1 h 31"/>
                <a:gd name="T4" fmla="*/ 30 w 63"/>
                <a:gd name="T5" fmla="*/ 1 h 31"/>
                <a:gd name="T6" fmla="*/ 47 w 63"/>
                <a:gd name="T7" fmla="*/ 3 h 31"/>
                <a:gd name="T8" fmla="*/ 59 w 63"/>
                <a:gd name="T9" fmla="*/ 4 h 31"/>
                <a:gd name="T10" fmla="*/ 60 w 63"/>
                <a:gd name="T11" fmla="*/ 6 h 31"/>
                <a:gd name="T12" fmla="*/ 63 w 63"/>
                <a:gd name="T13" fmla="*/ 7 h 31"/>
                <a:gd name="T14" fmla="*/ 63 w 63"/>
                <a:gd name="T15" fmla="*/ 9 h 31"/>
                <a:gd name="T16" fmla="*/ 63 w 63"/>
                <a:gd name="T17" fmla="*/ 10 h 31"/>
                <a:gd name="T18" fmla="*/ 52 w 63"/>
                <a:gd name="T19" fmla="*/ 21 h 31"/>
                <a:gd name="T20" fmla="*/ 40 w 63"/>
                <a:gd name="T21" fmla="*/ 31 h 31"/>
                <a:gd name="T22" fmla="*/ 36 w 63"/>
                <a:gd name="T23" fmla="*/ 30 h 31"/>
                <a:gd name="T24" fmla="*/ 32 w 63"/>
                <a:gd name="T25" fmla="*/ 30 h 31"/>
                <a:gd name="T26" fmla="*/ 25 w 63"/>
                <a:gd name="T27" fmla="*/ 24 h 31"/>
                <a:gd name="T28" fmla="*/ 15 w 63"/>
                <a:gd name="T29" fmla="*/ 17 h 31"/>
                <a:gd name="T30" fmla="*/ 5 w 63"/>
                <a:gd name="T31" fmla="*/ 7 h 31"/>
                <a:gd name="T32" fmla="*/ 0 w 63"/>
                <a:gd name="T3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31">
                  <a:moveTo>
                    <a:pt x="0" y="0"/>
                  </a:moveTo>
                  <a:lnTo>
                    <a:pt x="13" y="1"/>
                  </a:lnTo>
                  <a:lnTo>
                    <a:pt x="30" y="1"/>
                  </a:lnTo>
                  <a:lnTo>
                    <a:pt x="47" y="3"/>
                  </a:lnTo>
                  <a:lnTo>
                    <a:pt x="59" y="4"/>
                  </a:lnTo>
                  <a:lnTo>
                    <a:pt x="60" y="6"/>
                  </a:lnTo>
                  <a:lnTo>
                    <a:pt x="63" y="7"/>
                  </a:lnTo>
                  <a:lnTo>
                    <a:pt x="63" y="9"/>
                  </a:lnTo>
                  <a:lnTo>
                    <a:pt x="63" y="10"/>
                  </a:lnTo>
                  <a:lnTo>
                    <a:pt x="52" y="21"/>
                  </a:lnTo>
                  <a:lnTo>
                    <a:pt x="40" y="31"/>
                  </a:lnTo>
                  <a:lnTo>
                    <a:pt x="36" y="30"/>
                  </a:lnTo>
                  <a:lnTo>
                    <a:pt x="32" y="30"/>
                  </a:lnTo>
                  <a:lnTo>
                    <a:pt x="25" y="24"/>
                  </a:lnTo>
                  <a:lnTo>
                    <a:pt x="15" y="17"/>
                  </a:lnTo>
                  <a:lnTo>
                    <a:pt x="5" y="7"/>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1" name="Freeform 442"/>
            <p:cNvSpPr>
              <a:spLocks/>
            </p:cNvSpPr>
            <p:nvPr/>
          </p:nvSpPr>
          <p:spPr bwMode="auto">
            <a:xfrm>
              <a:off x="3224" y="2347"/>
              <a:ext cx="20" cy="16"/>
            </a:xfrm>
            <a:custGeom>
              <a:avLst/>
              <a:gdLst>
                <a:gd name="T0" fmla="*/ 6 w 20"/>
                <a:gd name="T1" fmla="*/ 0 h 16"/>
                <a:gd name="T2" fmla="*/ 7 w 20"/>
                <a:gd name="T3" fmla="*/ 0 h 16"/>
                <a:gd name="T4" fmla="*/ 10 w 20"/>
                <a:gd name="T5" fmla="*/ 0 h 16"/>
                <a:gd name="T6" fmla="*/ 16 w 20"/>
                <a:gd name="T7" fmla="*/ 7 h 16"/>
                <a:gd name="T8" fmla="*/ 20 w 20"/>
                <a:gd name="T9" fmla="*/ 13 h 16"/>
                <a:gd name="T10" fmla="*/ 20 w 20"/>
                <a:gd name="T11" fmla="*/ 14 h 16"/>
                <a:gd name="T12" fmla="*/ 19 w 20"/>
                <a:gd name="T13" fmla="*/ 16 h 16"/>
                <a:gd name="T14" fmla="*/ 12 w 20"/>
                <a:gd name="T15" fmla="*/ 16 h 16"/>
                <a:gd name="T16" fmla="*/ 6 w 20"/>
                <a:gd name="T17" fmla="*/ 14 h 16"/>
                <a:gd name="T18" fmla="*/ 2 w 20"/>
                <a:gd name="T19" fmla="*/ 11 h 16"/>
                <a:gd name="T20" fmla="*/ 0 w 20"/>
                <a:gd name="T21" fmla="*/ 4 h 16"/>
                <a:gd name="T22" fmla="*/ 3 w 20"/>
                <a:gd name="T23" fmla="*/ 3 h 16"/>
                <a:gd name="T24" fmla="*/ 6 w 20"/>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16">
                  <a:moveTo>
                    <a:pt x="6" y="0"/>
                  </a:moveTo>
                  <a:lnTo>
                    <a:pt x="7" y="0"/>
                  </a:lnTo>
                  <a:lnTo>
                    <a:pt x="10" y="0"/>
                  </a:lnTo>
                  <a:lnTo>
                    <a:pt x="16" y="7"/>
                  </a:lnTo>
                  <a:lnTo>
                    <a:pt x="20" y="13"/>
                  </a:lnTo>
                  <a:lnTo>
                    <a:pt x="20" y="14"/>
                  </a:lnTo>
                  <a:lnTo>
                    <a:pt x="19" y="16"/>
                  </a:lnTo>
                  <a:lnTo>
                    <a:pt x="12" y="16"/>
                  </a:lnTo>
                  <a:lnTo>
                    <a:pt x="6" y="14"/>
                  </a:lnTo>
                  <a:lnTo>
                    <a:pt x="2" y="11"/>
                  </a:lnTo>
                  <a:lnTo>
                    <a:pt x="0" y="4"/>
                  </a:lnTo>
                  <a:lnTo>
                    <a:pt x="3" y="3"/>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2" name="Freeform 443"/>
            <p:cNvSpPr>
              <a:spLocks/>
            </p:cNvSpPr>
            <p:nvPr/>
          </p:nvSpPr>
          <p:spPr bwMode="auto">
            <a:xfrm>
              <a:off x="3104" y="2350"/>
              <a:ext cx="36" cy="17"/>
            </a:xfrm>
            <a:custGeom>
              <a:avLst/>
              <a:gdLst>
                <a:gd name="T0" fmla="*/ 19 w 36"/>
                <a:gd name="T1" fmla="*/ 0 h 17"/>
                <a:gd name="T2" fmla="*/ 28 w 36"/>
                <a:gd name="T3" fmla="*/ 1 h 17"/>
                <a:gd name="T4" fmla="*/ 36 w 36"/>
                <a:gd name="T5" fmla="*/ 1 h 17"/>
                <a:gd name="T6" fmla="*/ 36 w 36"/>
                <a:gd name="T7" fmla="*/ 3 h 17"/>
                <a:gd name="T8" fmla="*/ 36 w 36"/>
                <a:gd name="T9" fmla="*/ 3 h 17"/>
                <a:gd name="T10" fmla="*/ 36 w 36"/>
                <a:gd name="T11" fmla="*/ 4 h 17"/>
                <a:gd name="T12" fmla="*/ 36 w 36"/>
                <a:gd name="T13" fmla="*/ 4 h 17"/>
                <a:gd name="T14" fmla="*/ 29 w 36"/>
                <a:gd name="T15" fmla="*/ 10 h 17"/>
                <a:gd name="T16" fmla="*/ 19 w 36"/>
                <a:gd name="T17" fmla="*/ 14 h 17"/>
                <a:gd name="T18" fmla="*/ 15 w 36"/>
                <a:gd name="T19" fmla="*/ 17 h 17"/>
                <a:gd name="T20" fmla="*/ 9 w 36"/>
                <a:gd name="T21" fmla="*/ 17 h 17"/>
                <a:gd name="T22" fmla="*/ 5 w 36"/>
                <a:gd name="T23" fmla="*/ 15 h 17"/>
                <a:gd name="T24" fmla="*/ 0 w 36"/>
                <a:gd name="T25" fmla="*/ 11 h 17"/>
                <a:gd name="T26" fmla="*/ 9 w 36"/>
                <a:gd name="T27" fmla="*/ 5 h 17"/>
                <a:gd name="T28" fmla="*/ 19 w 36"/>
                <a:gd name="T2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7">
                  <a:moveTo>
                    <a:pt x="19" y="0"/>
                  </a:moveTo>
                  <a:lnTo>
                    <a:pt x="28" y="1"/>
                  </a:lnTo>
                  <a:lnTo>
                    <a:pt x="36" y="1"/>
                  </a:lnTo>
                  <a:lnTo>
                    <a:pt x="36" y="3"/>
                  </a:lnTo>
                  <a:lnTo>
                    <a:pt x="36" y="3"/>
                  </a:lnTo>
                  <a:lnTo>
                    <a:pt x="36" y="4"/>
                  </a:lnTo>
                  <a:lnTo>
                    <a:pt x="36" y="4"/>
                  </a:lnTo>
                  <a:lnTo>
                    <a:pt x="29" y="10"/>
                  </a:lnTo>
                  <a:lnTo>
                    <a:pt x="19" y="14"/>
                  </a:lnTo>
                  <a:lnTo>
                    <a:pt x="15" y="17"/>
                  </a:lnTo>
                  <a:lnTo>
                    <a:pt x="9" y="17"/>
                  </a:lnTo>
                  <a:lnTo>
                    <a:pt x="5" y="15"/>
                  </a:lnTo>
                  <a:lnTo>
                    <a:pt x="0" y="11"/>
                  </a:lnTo>
                  <a:lnTo>
                    <a:pt x="9" y="5"/>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3" name="Freeform 444"/>
            <p:cNvSpPr>
              <a:spLocks/>
            </p:cNvSpPr>
            <p:nvPr/>
          </p:nvSpPr>
          <p:spPr bwMode="auto">
            <a:xfrm>
              <a:off x="4638" y="2350"/>
              <a:ext cx="34" cy="10"/>
            </a:xfrm>
            <a:custGeom>
              <a:avLst/>
              <a:gdLst>
                <a:gd name="T0" fmla="*/ 34 w 34"/>
                <a:gd name="T1" fmla="*/ 8 h 10"/>
                <a:gd name="T2" fmla="*/ 23 w 34"/>
                <a:gd name="T3" fmla="*/ 10 h 10"/>
                <a:gd name="T4" fmla="*/ 14 w 34"/>
                <a:gd name="T5" fmla="*/ 8 h 10"/>
                <a:gd name="T6" fmla="*/ 7 w 34"/>
                <a:gd name="T7" fmla="*/ 7 h 10"/>
                <a:gd name="T8" fmla="*/ 0 w 34"/>
                <a:gd name="T9" fmla="*/ 1 h 10"/>
                <a:gd name="T10" fmla="*/ 0 w 34"/>
                <a:gd name="T11" fmla="*/ 1 h 10"/>
                <a:gd name="T12" fmla="*/ 0 w 34"/>
                <a:gd name="T13" fmla="*/ 0 h 10"/>
                <a:gd name="T14" fmla="*/ 17 w 34"/>
                <a:gd name="T15" fmla="*/ 1 h 10"/>
                <a:gd name="T16" fmla="*/ 34 w 34"/>
                <a:gd name="T17" fmla="*/ 1 h 10"/>
                <a:gd name="T18" fmla="*/ 34 w 34"/>
                <a:gd name="T19" fmla="*/ 5 h 10"/>
                <a:gd name="T20" fmla="*/ 34 w 34"/>
                <a:gd name="T21"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10">
                  <a:moveTo>
                    <a:pt x="34" y="8"/>
                  </a:moveTo>
                  <a:lnTo>
                    <a:pt x="23" y="10"/>
                  </a:lnTo>
                  <a:lnTo>
                    <a:pt x="14" y="8"/>
                  </a:lnTo>
                  <a:lnTo>
                    <a:pt x="7" y="7"/>
                  </a:lnTo>
                  <a:lnTo>
                    <a:pt x="0" y="1"/>
                  </a:lnTo>
                  <a:lnTo>
                    <a:pt x="0" y="1"/>
                  </a:lnTo>
                  <a:lnTo>
                    <a:pt x="0" y="0"/>
                  </a:lnTo>
                  <a:lnTo>
                    <a:pt x="17" y="1"/>
                  </a:lnTo>
                  <a:lnTo>
                    <a:pt x="34" y="1"/>
                  </a:lnTo>
                  <a:lnTo>
                    <a:pt x="34" y="5"/>
                  </a:lnTo>
                  <a:lnTo>
                    <a:pt x="3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4" name="Freeform 445"/>
            <p:cNvSpPr>
              <a:spLocks/>
            </p:cNvSpPr>
            <p:nvPr/>
          </p:nvSpPr>
          <p:spPr bwMode="auto">
            <a:xfrm>
              <a:off x="3010" y="2358"/>
              <a:ext cx="130" cy="30"/>
            </a:xfrm>
            <a:custGeom>
              <a:avLst/>
              <a:gdLst>
                <a:gd name="T0" fmla="*/ 64 w 130"/>
                <a:gd name="T1" fmla="*/ 0 h 30"/>
                <a:gd name="T2" fmla="*/ 70 w 130"/>
                <a:gd name="T3" fmla="*/ 2 h 30"/>
                <a:gd name="T4" fmla="*/ 74 w 130"/>
                <a:gd name="T5" fmla="*/ 3 h 30"/>
                <a:gd name="T6" fmla="*/ 76 w 130"/>
                <a:gd name="T7" fmla="*/ 12 h 30"/>
                <a:gd name="T8" fmla="*/ 77 w 130"/>
                <a:gd name="T9" fmla="*/ 20 h 30"/>
                <a:gd name="T10" fmla="*/ 79 w 130"/>
                <a:gd name="T11" fmla="*/ 20 h 30"/>
                <a:gd name="T12" fmla="*/ 80 w 130"/>
                <a:gd name="T13" fmla="*/ 22 h 30"/>
                <a:gd name="T14" fmla="*/ 94 w 130"/>
                <a:gd name="T15" fmla="*/ 19 h 30"/>
                <a:gd name="T16" fmla="*/ 104 w 130"/>
                <a:gd name="T17" fmla="*/ 15 h 30"/>
                <a:gd name="T18" fmla="*/ 112 w 130"/>
                <a:gd name="T19" fmla="*/ 15 h 30"/>
                <a:gd name="T20" fmla="*/ 119 w 130"/>
                <a:gd name="T21" fmla="*/ 17 h 30"/>
                <a:gd name="T22" fmla="*/ 124 w 130"/>
                <a:gd name="T23" fmla="*/ 20 h 30"/>
                <a:gd name="T24" fmla="*/ 130 w 130"/>
                <a:gd name="T25" fmla="*/ 23 h 30"/>
                <a:gd name="T26" fmla="*/ 130 w 130"/>
                <a:gd name="T27" fmla="*/ 26 h 30"/>
                <a:gd name="T28" fmla="*/ 129 w 130"/>
                <a:gd name="T29" fmla="*/ 29 h 30"/>
                <a:gd name="T30" fmla="*/ 113 w 130"/>
                <a:gd name="T31" fmla="*/ 29 h 30"/>
                <a:gd name="T32" fmla="*/ 96 w 130"/>
                <a:gd name="T33" fmla="*/ 30 h 30"/>
                <a:gd name="T34" fmla="*/ 94 w 130"/>
                <a:gd name="T35" fmla="*/ 27 h 30"/>
                <a:gd name="T36" fmla="*/ 94 w 130"/>
                <a:gd name="T37" fmla="*/ 26 h 30"/>
                <a:gd name="T38" fmla="*/ 93 w 130"/>
                <a:gd name="T39" fmla="*/ 26 h 30"/>
                <a:gd name="T40" fmla="*/ 90 w 130"/>
                <a:gd name="T41" fmla="*/ 25 h 30"/>
                <a:gd name="T42" fmla="*/ 84 w 130"/>
                <a:gd name="T43" fmla="*/ 27 h 30"/>
                <a:gd name="T44" fmla="*/ 77 w 130"/>
                <a:gd name="T45" fmla="*/ 29 h 30"/>
                <a:gd name="T46" fmla="*/ 70 w 130"/>
                <a:gd name="T47" fmla="*/ 27 h 30"/>
                <a:gd name="T48" fmla="*/ 64 w 130"/>
                <a:gd name="T49" fmla="*/ 26 h 30"/>
                <a:gd name="T50" fmla="*/ 59 w 130"/>
                <a:gd name="T51" fmla="*/ 23 h 30"/>
                <a:gd name="T52" fmla="*/ 53 w 130"/>
                <a:gd name="T53" fmla="*/ 20 h 30"/>
                <a:gd name="T54" fmla="*/ 47 w 130"/>
                <a:gd name="T55" fmla="*/ 19 h 30"/>
                <a:gd name="T56" fmla="*/ 43 w 130"/>
                <a:gd name="T57" fmla="*/ 19 h 30"/>
                <a:gd name="T58" fmla="*/ 42 w 130"/>
                <a:gd name="T59" fmla="*/ 22 h 30"/>
                <a:gd name="T60" fmla="*/ 39 w 130"/>
                <a:gd name="T61" fmla="*/ 25 h 30"/>
                <a:gd name="T62" fmla="*/ 37 w 130"/>
                <a:gd name="T63" fmla="*/ 25 h 30"/>
                <a:gd name="T64" fmla="*/ 32 w 130"/>
                <a:gd name="T65" fmla="*/ 26 h 30"/>
                <a:gd name="T66" fmla="*/ 16 w 130"/>
                <a:gd name="T67" fmla="*/ 22 h 30"/>
                <a:gd name="T68" fmla="*/ 0 w 130"/>
                <a:gd name="T69" fmla="*/ 16 h 30"/>
                <a:gd name="T70" fmla="*/ 12 w 130"/>
                <a:gd name="T71" fmla="*/ 15 h 30"/>
                <a:gd name="T72" fmla="*/ 30 w 130"/>
                <a:gd name="T73" fmla="*/ 10 h 30"/>
                <a:gd name="T74" fmla="*/ 52 w 130"/>
                <a:gd name="T75" fmla="*/ 6 h 30"/>
                <a:gd name="T76" fmla="*/ 64 w 130"/>
                <a:gd name="T7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0" h="30">
                  <a:moveTo>
                    <a:pt x="64" y="0"/>
                  </a:moveTo>
                  <a:lnTo>
                    <a:pt x="70" y="2"/>
                  </a:lnTo>
                  <a:lnTo>
                    <a:pt x="74" y="3"/>
                  </a:lnTo>
                  <a:lnTo>
                    <a:pt x="76" y="12"/>
                  </a:lnTo>
                  <a:lnTo>
                    <a:pt x="77" y="20"/>
                  </a:lnTo>
                  <a:lnTo>
                    <a:pt x="79" y="20"/>
                  </a:lnTo>
                  <a:lnTo>
                    <a:pt x="80" y="22"/>
                  </a:lnTo>
                  <a:lnTo>
                    <a:pt x="94" y="19"/>
                  </a:lnTo>
                  <a:lnTo>
                    <a:pt x="104" y="15"/>
                  </a:lnTo>
                  <a:lnTo>
                    <a:pt x="112" y="15"/>
                  </a:lnTo>
                  <a:lnTo>
                    <a:pt x="119" y="17"/>
                  </a:lnTo>
                  <a:lnTo>
                    <a:pt x="124" y="20"/>
                  </a:lnTo>
                  <a:lnTo>
                    <a:pt x="130" y="23"/>
                  </a:lnTo>
                  <a:lnTo>
                    <a:pt x="130" y="26"/>
                  </a:lnTo>
                  <a:lnTo>
                    <a:pt x="129" y="29"/>
                  </a:lnTo>
                  <a:lnTo>
                    <a:pt x="113" y="29"/>
                  </a:lnTo>
                  <a:lnTo>
                    <a:pt x="96" y="30"/>
                  </a:lnTo>
                  <a:lnTo>
                    <a:pt x="94" y="27"/>
                  </a:lnTo>
                  <a:lnTo>
                    <a:pt x="94" y="26"/>
                  </a:lnTo>
                  <a:lnTo>
                    <a:pt x="93" y="26"/>
                  </a:lnTo>
                  <a:lnTo>
                    <a:pt x="90" y="25"/>
                  </a:lnTo>
                  <a:lnTo>
                    <a:pt x="84" y="27"/>
                  </a:lnTo>
                  <a:lnTo>
                    <a:pt x="77" y="29"/>
                  </a:lnTo>
                  <a:lnTo>
                    <a:pt x="70" y="27"/>
                  </a:lnTo>
                  <a:lnTo>
                    <a:pt x="64" y="26"/>
                  </a:lnTo>
                  <a:lnTo>
                    <a:pt x="59" y="23"/>
                  </a:lnTo>
                  <a:lnTo>
                    <a:pt x="53" y="20"/>
                  </a:lnTo>
                  <a:lnTo>
                    <a:pt x="47" y="19"/>
                  </a:lnTo>
                  <a:lnTo>
                    <a:pt x="43" y="19"/>
                  </a:lnTo>
                  <a:lnTo>
                    <a:pt x="42" y="22"/>
                  </a:lnTo>
                  <a:lnTo>
                    <a:pt x="39" y="25"/>
                  </a:lnTo>
                  <a:lnTo>
                    <a:pt x="37" y="25"/>
                  </a:lnTo>
                  <a:lnTo>
                    <a:pt x="32" y="26"/>
                  </a:lnTo>
                  <a:lnTo>
                    <a:pt x="16" y="22"/>
                  </a:lnTo>
                  <a:lnTo>
                    <a:pt x="0" y="16"/>
                  </a:lnTo>
                  <a:lnTo>
                    <a:pt x="12" y="15"/>
                  </a:lnTo>
                  <a:lnTo>
                    <a:pt x="30" y="10"/>
                  </a:lnTo>
                  <a:lnTo>
                    <a:pt x="52" y="6"/>
                  </a:lnTo>
                  <a:lnTo>
                    <a:pt x="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5" name="Freeform 446"/>
            <p:cNvSpPr>
              <a:spLocks/>
            </p:cNvSpPr>
            <p:nvPr/>
          </p:nvSpPr>
          <p:spPr bwMode="auto">
            <a:xfrm>
              <a:off x="3693" y="2365"/>
              <a:ext cx="1819" cy="1375"/>
            </a:xfrm>
            <a:custGeom>
              <a:avLst/>
              <a:gdLst>
                <a:gd name="T0" fmla="*/ 1369 w 1819"/>
                <a:gd name="T1" fmla="*/ 59 h 1375"/>
                <a:gd name="T2" fmla="*/ 1617 w 1819"/>
                <a:gd name="T3" fmla="*/ 89 h 1375"/>
                <a:gd name="T4" fmla="*/ 1819 w 1819"/>
                <a:gd name="T5" fmla="*/ 136 h 1375"/>
                <a:gd name="T6" fmla="*/ 1784 w 1819"/>
                <a:gd name="T7" fmla="*/ 156 h 1375"/>
                <a:gd name="T8" fmla="*/ 1689 w 1819"/>
                <a:gd name="T9" fmla="*/ 205 h 1375"/>
                <a:gd name="T10" fmla="*/ 1664 w 1819"/>
                <a:gd name="T11" fmla="*/ 247 h 1375"/>
                <a:gd name="T12" fmla="*/ 1624 w 1819"/>
                <a:gd name="T13" fmla="*/ 166 h 1375"/>
                <a:gd name="T14" fmla="*/ 1494 w 1819"/>
                <a:gd name="T15" fmla="*/ 213 h 1375"/>
                <a:gd name="T16" fmla="*/ 1606 w 1819"/>
                <a:gd name="T17" fmla="*/ 316 h 1375"/>
                <a:gd name="T18" fmla="*/ 1573 w 1819"/>
                <a:gd name="T19" fmla="*/ 306 h 1375"/>
                <a:gd name="T20" fmla="*/ 1530 w 1819"/>
                <a:gd name="T21" fmla="*/ 427 h 1375"/>
                <a:gd name="T22" fmla="*/ 1530 w 1819"/>
                <a:gd name="T23" fmla="*/ 473 h 1375"/>
                <a:gd name="T24" fmla="*/ 1436 w 1819"/>
                <a:gd name="T25" fmla="*/ 434 h 1375"/>
                <a:gd name="T26" fmla="*/ 1474 w 1819"/>
                <a:gd name="T27" fmla="*/ 472 h 1375"/>
                <a:gd name="T28" fmla="*/ 1492 w 1819"/>
                <a:gd name="T29" fmla="*/ 556 h 1375"/>
                <a:gd name="T30" fmla="*/ 1433 w 1819"/>
                <a:gd name="T31" fmla="*/ 654 h 1375"/>
                <a:gd name="T32" fmla="*/ 1383 w 1819"/>
                <a:gd name="T33" fmla="*/ 730 h 1375"/>
                <a:gd name="T34" fmla="*/ 1323 w 1819"/>
                <a:gd name="T35" fmla="*/ 774 h 1375"/>
                <a:gd name="T36" fmla="*/ 1333 w 1819"/>
                <a:gd name="T37" fmla="*/ 856 h 1375"/>
                <a:gd name="T38" fmla="*/ 1297 w 1819"/>
                <a:gd name="T39" fmla="*/ 844 h 1375"/>
                <a:gd name="T40" fmla="*/ 1273 w 1819"/>
                <a:gd name="T41" fmla="*/ 737 h 1375"/>
                <a:gd name="T42" fmla="*/ 1198 w 1819"/>
                <a:gd name="T43" fmla="*/ 650 h 1375"/>
                <a:gd name="T44" fmla="*/ 1090 w 1819"/>
                <a:gd name="T45" fmla="*/ 734 h 1375"/>
                <a:gd name="T46" fmla="*/ 993 w 1819"/>
                <a:gd name="T47" fmla="*/ 674 h 1375"/>
                <a:gd name="T48" fmla="*/ 968 w 1819"/>
                <a:gd name="T49" fmla="*/ 646 h 1375"/>
                <a:gd name="T50" fmla="*/ 765 w 1819"/>
                <a:gd name="T51" fmla="*/ 593 h 1375"/>
                <a:gd name="T52" fmla="*/ 791 w 1819"/>
                <a:gd name="T53" fmla="*/ 629 h 1375"/>
                <a:gd name="T54" fmla="*/ 748 w 1819"/>
                <a:gd name="T55" fmla="*/ 751 h 1375"/>
                <a:gd name="T56" fmla="*/ 624 w 1819"/>
                <a:gd name="T57" fmla="*/ 669 h 1375"/>
                <a:gd name="T58" fmla="*/ 551 w 1819"/>
                <a:gd name="T59" fmla="*/ 567 h 1375"/>
                <a:gd name="T60" fmla="*/ 641 w 1819"/>
                <a:gd name="T61" fmla="*/ 744 h 1375"/>
                <a:gd name="T62" fmla="*/ 719 w 1819"/>
                <a:gd name="T63" fmla="*/ 891 h 1375"/>
                <a:gd name="T64" fmla="*/ 641 w 1819"/>
                <a:gd name="T65" fmla="*/ 1095 h 1375"/>
                <a:gd name="T66" fmla="*/ 576 w 1819"/>
                <a:gd name="T67" fmla="*/ 1227 h 1375"/>
                <a:gd name="T68" fmla="*/ 491 w 1819"/>
                <a:gd name="T69" fmla="*/ 1355 h 1375"/>
                <a:gd name="T70" fmla="*/ 332 w 1819"/>
                <a:gd name="T71" fmla="*/ 1183 h 1375"/>
                <a:gd name="T72" fmla="*/ 289 w 1819"/>
                <a:gd name="T73" fmla="*/ 937 h 1375"/>
                <a:gd name="T74" fmla="*/ 162 w 1819"/>
                <a:gd name="T75" fmla="*/ 876 h 1375"/>
                <a:gd name="T76" fmla="*/ 10 w 1819"/>
                <a:gd name="T77" fmla="*/ 763 h 1375"/>
                <a:gd name="T78" fmla="*/ 42 w 1819"/>
                <a:gd name="T79" fmla="*/ 597 h 1375"/>
                <a:gd name="T80" fmla="*/ 135 w 1819"/>
                <a:gd name="T81" fmla="*/ 483 h 1375"/>
                <a:gd name="T82" fmla="*/ 181 w 1819"/>
                <a:gd name="T83" fmla="*/ 382 h 1375"/>
                <a:gd name="T84" fmla="*/ 184 w 1819"/>
                <a:gd name="T85" fmla="*/ 310 h 1375"/>
                <a:gd name="T86" fmla="*/ 311 w 1819"/>
                <a:gd name="T87" fmla="*/ 226 h 1375"/>
                <a:gd name="T88" fmla="*/ 399 w 1819"/>
                <a:gd name="T89" fmla="*/ 245 h 1375"/>
                <a:gd name="T90" fmla="*/ 471 w 1819"/>
                <a:gd name="T91" fmla="*/ 182 h 1375"/>
                <a:gd name="T92" fmla="*/ 428 w 1819"/>
                <a:gd name="T93" fmla="*/ 119 h 1375"/>
                <a:gd name="T94" fmla="*/ 361 w 1819"/>
                <a:gd name="T95" fmla="*/ 223 h 1375"/>
                <a:gd name="T96" fmla="*/ 285 w 1819"/>
                <a:gd name="T97" fmla="*/ 205 h 1375"/>
                <a:gd name="T98" fmla="*/ 374 w 1819"/>
                <a:gd name="T99" fmla="*/ 79 h 1375"/>
                <a:gd name="T100" fmla="*/ 562 w 1819"/>
                <a:gd name="T101" fmla="*/ 116 h 1375"/>
                <a:gd name="T102" fmla="*/ 549 w 1819"/>
                <a:gd name="T103" fmla="*/ 132 h 1375"/>
                <a:gd name="T104" fmla="*/ 599 w 1819"/>
                <a:gd name="T105" fmla="*/ 110 h 1375"/>
                <a:gd name="T106" fmla="*/ 696 w 1819"/>
                <a:gd name="T107" fmla="*/ 70 h 1375"/>
                <a:gd name="T108" fmla="*/ 799 w 1819"/>
                <a:gd name="T109" fmla="*/ 63 h 1375"/>
                <a:gd name="T110" fmla="*/ 846 w 1819"/>
                <a:gd name="T111" fmla="*/ 90 h 1375"/>
                <a:gd name="T112" fmla="*/ 836 w 1819"/>
                <a:gd name="T113" fmla="*/ 65 h 1375"/>
                <a:gd name="T114" fmla="*/ 849 w 1819"/>
                <a:gd name="T115" fmla="*/ 36 h 1375"/>
                <a:gd name="T116" fmla="*/ 978 w 1819"/>
                <a:gd name="T117" fmla="*/ 0 h 1375"/>
                <a:gd name="T118" fmla="*/ 1052 w 1819"/>
                <a:gd name="T119" fmla="*/ 43 h 1375"/>
                <a:gd name="T120" fmla="*/ 1242 w 1819"/>
                <a:gd name="T121" fmla="*/ 56 h 1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19" h="1375">
                  <a:moveTo>
                    <a:pt x="1272" y="66"/>
                  </a:moveTo>
                  <a:lnTo>
                    <a:pt x="1272" y="62"/>
                  </a:lnTo>
                  <a:lnTo>
                    <a:pt x="1272" y="59"/>
                  </a:lnTo>
                  <a:lnTo>
                    <a:pt x="1286" y="60"/>
                  </a:lnTo>
                  <a:lnTo>
                    <a:pt x="1302" y="62"/>
                  </a:lnTo>
                  <a:lnTo>
                    <a:pt x="1317" y="63"/>
                  </a:lnTo>
                  <a:lnTo>
                    <a:pt x="1333" y="65"/>
                  </a:lnTo>
                  <a:lnTo>
                    <a:pt x="1333" y="63"/>
                  </a:lnTo>
                  <a:lnTo>
                    <a:pt x="1335" y="62"/>
                  </a:lnTo>
                  <a:lnTo>
                    <a:pt x="1330" y="59"/>
                  </a:lnTo>
                  <a:lnTo>
                    <a:pt x="1327" y="56"/>
                  </a:lnTo>
                  <a:lnTo>
                    <a:pt x="1325" y="53"/>
                  </a:lnTo>
                  <a:lnTo>
                    <a:pt x="1323" y="48"/>
                  </a:lnTo>
                  <a:lnTo>
                    <a:pt x="1337" y="48"/>
                  </a:lnTo>
                  <a:lnTo>
                    <a:pt x="1350" y="49"/>
                  </a:lnTo>
                  <a:lnTo>
                    <a:pt x="1356" y="50"/>
                  </a:lnTo>
                  <a:lnTo>
                    <a:pt x="1362" y="52"/>
                  </a:lnTo>
                  <a:lnTo>
                    <a:pt x="1366" y="55"/>
                  </a:lnTo>
                  <a:lnTo>
                    <a:pt x="1369" y="59"/>
                  </a:lnTo>
                  <a:lnTo>
                    <a:pt x="1377" y="55"/>
                  </a:lnTo>
                  <a:lnTo>
                    <a:pt x="1385" y="53"/>
                  </a:lnTo>
                  <a:lnTo>
                    <a:pt x="1390" y="53"/>
                  </a:lnTo>
                  <a:lnTo>
                    <a:pt x="1396" y="53"/>
                  </a:lnTo>
                  <a:lnTo>
                    <a:pt x="1406" y="58"/>
                  </a:lnTo>
                  <a:lnTo>
                    <a:pt x="1417" y="65"/>
                  </a:lnTo>
                  <a:lnTo>
                    <a:pt x="1435" y="65"/>
                  </a:lnTo>
                  <a:lnTo>
                    <a:pt x="1452" y="65"/>
                  </a:lnTo>
                  <a:lnTo>
                    <a:pt x="1467" y="66"/>
                  </a:lnTo>
                  <a:lnTo>
                    <a:pt x="1484" y="66"/>
                  </a:lnTo>
                  <a:lnTo>
                    <a:pt x="1504" y="72"/>
                  </a:lnTo>
                  <a:lnTo>
                    <a:pt x="1524" y="79"/>
                  </a:lnTo>
                  <a:lnTo>
                    <a:pt x="1542" y="79"/>
                  </a:lnTo>
                  <a:lnTo>
                    <a:pt x="1557" y="80"/>
                  </a:lnTo>
                  <a:lnTo>
                    <a:pt x="1573" y="80"/>
                  </a:lnTo>
                  <a:lnTo>
                    <a:pt x="1590" y="80"/>
                  </a:lnTo>
                  <a:lnTo>
                    <a:pt x="1602" y="86"/>
                  </a:lnTo>
                  <a:lnTo>
                    <a:pt x="1617" y="89"/>
                  </a:lnTo>
                  <a:lnTo>
                    <a:pt x="1617" y="89"/>
                  </a:lnTo>
                  <a:lnTo>
                    <a:pt x="1617" y="87"/>
                  </a:lnTo>
                  <a:lnTo>
                    <a:pt x="1616" y="85"/>
                  </a:lnTo>
                  <a:lnTo>
                    <a:pt x="1613" y="82"/>
                  </a:lnTo>
                  <a:lnTo>
                    <a:pt x="1606" y="80"/>
                  </a:lnTo>
                  <a:lnTo>
                    <a:pt x="1600" y="77"/>
                  </a:lnTo>
                  <a:lnTo>
                    <a:pt x="1600" y="76"/>
                  </a:lnTo>
                  <a:lnTo>
                    <a:pt x="1600" y="75"/>
                  </a:lnTo>
                  <a:lnTo>
                    <a:pt x="1600" y="73"/>
                  </a:lnTo>
                  <a:lnTo>
                    <a:pt x="1602" y="72"/>
                  </a:lnTo>
                  <a:lnTo>
                    <a:pt x="1623" y="72"/>
                  </a:lnTo>
                  <a:lnTo>
                    <a:pt x="1646" y="76"/>
                  </a:lnTo>
                  <a:lnTo>
                    <a:pt x="1667" y="80"/>
                  </a:lnTo>
                  <a:lnTo>
                    <a:pt x="1687" y="86"/>
                  </a:lnTo>
                  <a:lnTo>
                    <a:pt x="1727" y="99"/>
                  </a:lnTo>
                  <a:lnTo>
                    <a:pt x="1764" y="112"/>
                  </a:lnTo>
                  <a:lnTo>
                    <a:pt x="1787" y="113"/>
                  </a:lnTo>
                  <a:lnTo>
                    <a:pt x="1807" y="117"/>
                  </a:lnTo>
                  <a:lnTo>
                    <a:pt x="1813" y="126"/>
                  </a:lnTo>
                  <a:lnTo>
                    <a:pt x="1819" y="136"/>
                  </a:lnTo>
                  <a:lnTo>
                    <a:pt x="1800" y="133"/>
                  </a:lnTo>
                  <a:lnTo>
                    <a:pt x="1776" y="127"/>
                  </a:lnTo>
                  <a:lnTo>
                    <a:pt x="1763" y="125"/>
                  </a:lnTo>
                  <a:lnTo>
                    <a:pt x="1753" y="123"/>
                  </a:lnTo>
                  <a:lnTo>
                    <a:pt x="1744" y="122"/>
                  </a:lnTo>
                  <a:lnTo>
                    <a:pt x="1740" y="123"/>
                  </a:lnTo>
                  <a:lnTo>
                    <a:pt x="1743" y="126"/>
                  </a:lnTo>
                  <a:lnTo>
                    <a:pt x="1746" y="130"/>
                  </a:lnTo>
                  <a:lnTo>
                    <a:pt x="1737" y="130"/>
                  </a:lnTo>
                  <a:lnTo>
                    <a:pt x="1729" y="132"/>
                  </a:lnTo>
                  <a:lnTo>
                    <a:pt x="1729" y="133"/>
                  </a:lnTo>
                  <a:lnTo>
                    <a:pt x="1729" y="133"/>
                  </a:lnTo>
                  <a:lnTo>
                    <a:pt x="1737" y="133"/>
                  </a:lnTo>
                  <a:lnTo>
                    <a:pt x="1744" y="136"/>
                  </a:lnTo>
                  <a:lnTo>
                    <a:pt x="1750" y="137"/>
                  </a:lnTo>
                  <a:lnTo>
                    <a:pt x="1757" y="140"/>
                  </a:lnTo>
                  <a:lnTo>
                    <a:pt x="1770" y="146"/>
                  </a:lnTo>
                  <a:lnTo>
                    <a:pt x="1784" y="152"/>
                  </a:lnTo>
                  <a:lnTo>
                    <a:pt x="1784" y="156"/>
                  </a:lnTo>
                  <a:lnTo>
                    <a:pt x="1784" y="160"/>
                  </a:lnTo>
                  <a:lnTo>
                    <a:pt x="1783" y="162"/>
                  </a:lnTo>
                  <a:lnTo>
                    <a:pt x="1781" y="163"/>
                  </a:lnTo>
                  <a:lnTo>
                    <a:pt x="1767" y="162"/>
                  </a:lnTo>
                  <a:lnTo>
                    <a:pt x="1753" y="165"/>
                  </a:lnTo>
                  <a:lnTo>
                    <a:pt x="1749" y="166"/>
                  </a:lnTo>
                  <a:lnTo>
                    <a:pt x="1744" y="170"/>
                  </a:lnTo>
                  <a:lnTo>
                    <a:pt x="1740" y="176"/>
                  </a:lnTo>
                  <a:lnTo>
                    <a:pt x="1739" y="185"/>
                  </a:lnTo>
                  <a:lnTo>
                    <a:pt x="1731" y="186"/>
                  </a:lnTo>
                  <a:lnTo>
                    <a:pt x="1724" y="186"/>
                  </a:lnTo>
                  <a:lnTo>
                    <a:pt x="1723" y="182"/>
                  </a:lnTo>
                  <a:lnTo>
                    <a:pt x="1720" y="179"/>
                  </a:lnTo>
                  <a:lnTo>
                    <a:pt x="1710" y="180"/>
                  </a:lnTo>
                  <a:lnTo>
                    <a:pt x="1700" y="183"/>
                  </a:lnTo>
                  <a:lnTo>
                    <a:pt x="1690" y="187"/>
                  </a:lnTo>
                  <a:lnTo>
                    <a:pt x="1683" y="193"/>
                  </a:lnTo>
                  <a:lnTo>
                    <a:pt x="1686" y="200"/>
                  </a:lnTo>
                  <a:lnTo>
                    <a:pt x="1689" y="205"/>
                  </a:lnTo>
                  <a:lnTo>
                    <a:pt x="1692" y="207"/>
                  </a:lnTo>
                  <a:lnTo>
                    <a:pt x="1694" y="210"/>
                  </a:lnTo>
                  <a:lnTo>
                    <a:pt x="1702" y="213"/>
                  </a:lnTo>
                  <a:lnTo>
                    <a:pt x="1713" y="219"/>
                  </a:lnTo>
                  <a:lnTo>
                    <a:pt x="1714" y="226"/>
                  </a:lnTo>
                  <a:lnTo>
                    <a:pt x="1716" y="235"/>
                  </a:lnTo>
                  <a:lnTo>
                    <a:pt x="1720" y="235"/>
                  </a:lnTo>
                  <a:lnTo>
                    <a:pt x="1723" y="237"/>
                  </a:lnTo>
                  <a:lnTo>
                    <a:pt x="1726" y="245"/>
                  </a:lnTo>
                  <a:lnTo>
                    <a:pt x="1727" y="252"/>
                  </a:lnTo>
                  <a:lnTo>
                    <a:pt x="1727" y="259"/>
                  </a:lnTo>
                  <a:lnTo>
                    <a:pt x="1727" y="266"/>
                  </a:lnTo>
                  <a:lnTo>
                    <a:pt x="1727" y="277"/>
                  </a:lnTo>
                  <a:lnTo>
                    <a:pt x="1727" y="290"/>
                  </a:lnTo>
                  <a:lnTo>
                    <a:pt x="1723" y="290"/>
                  </a:lnTo>
                  <a:lnTo>
                    <a:pt x="1717" y="290"/>
                  </a:lnTo>
                  <a:lnTo>
                    <a:pt x="1700" y="277"/>
                  </a:lnTo>
                  <a:lnTo>
                    <a:pt x="1682" y="263"/>
                  </a:lnTo>
                  <a:lnTo>
                    <a:pt x="1664" y="247"/>
                  </a:lnTo>
                  <a:lnTo>
                    <a:pt x="1650" y="232"/>
                  </a:lnTo>
                  <a:lnTo>
                    <a:pt x="1652" y="222"/>
                  </a:lnTo>
                  <a:lnTo>
                    <a:pt x="1653" y="212"/>
                  </a:lnTo>
                  <a:lnTo>
                    <a:pt x="1657" y="202"/>
                  </a:lnTo>
                  <a:lnTo>
                    <a:pt x="1660" y="193"/>
                  </a:lnTo>
                  <a:lnTo>
                    <a:pt x="1663" y="185"/>
                  </a:lnTo>
                  <a:lnTo>
                    <a:pt x="1664" y="176"/>
                  </a:lnTo>
                  <a:lnTo>
                    <a:pt x="1664" y="167"/>
                  </a:lnTo>
                  <a:lnTo>
                    <a:pt x="1662" y="160"/>
                  </a:lnTo>
                  <a:lnTo>
                    <a:pt x="1656" y="160"/>
                  </a:lnTo>
                  <a:lnTo>
                    <a:pt x="1650" y="160"/>
                  </a:lnTo>
                  <a:lnTo>
                    <a:pt x="1649" y="166"/>
                  </a:lnTo>
                  <a:lnTo>
                    <a:pt x="1649" y="173"/>
                  </a:lnTo>
                  <a:lnTo>
                    <a:pt x="1646" y="173"/>
                  </a:lnTo>
                  <a:lnTo>
                    <a:pt x="1644" y="175"/>
                  </a:lnTo>
                  <a:lnTo>
                    <a:pt x="1639" y="175"/>
                  </a:lnTo>
                  <a:lnTo>
                    <a:pt x="1633" y="176"/>
                  </a:lnTo>
                  <a:lnTo>
                    <a:pt x="1629" y="170"/>
                  </a:lnTo>
                  <a:lnTo>
                    <a:pt x="1624" y="166"/>
                  </a:lnTo>
                  <a:lnTo>
                    <a:pt x="1619" y="166"/>
                  </a:lnTo>
                  <a:lnTo>
                    <a:pt x="1614" y="166"/>
                  </a:lnTo>
                  <a:lnTo>
                    <a:pt x="1609" y="166"/>
                  </a:lnTo>
                  <a:lnTo>
                    <a:pt x="1606" y="169"/>
                  </a:lnTo>
                  <a:lnTo>
                    <a:pt x="1603" y="170"/>
                  </a:lnTo>
                  <a:lnTo>
                    <a:pt x="1600" y="173"/>
                  </a:lnTo>
                  <a:lnTo>
                    <a:pt x="1600" y="180"/>
                  </a:lnTo>
                  <a:lnTo>
                    <a:pt x="1600" y="187"/>
                  </a:lnTo>
                  <a:lnTo>
                    <a:pt x="1603" y="190"/>
                  </a:lnTo>
                  <a:lnTo>
                    <a:pt x="1607" y="192"/>
                  </a:lnTo>
                  <a:lnTo>
                    <a:pt x="1606" y="193"/>
                  </a:lnTo>
                  <a:lnTo>
                    <a:pt x="1606" y="195"/>
                  </a:lnTo>
                  <a:lnTo>
                    <a:pt x="1582" y="196"/>
                  </a:lnTo>
                  <a:lnTo>
                    <a:pt x="1553" y="196"/>
                  </a:lnTo>
                  <a:lnTo>
                    <a:pt x="1539" y="195"/>
                  </a:lnTo>
                  <a:lnTo>
                    <a:pt x="1524" y="196"/>
                  </a:lnTo>
                  <a:lnTo>
                    <a:pt x="1512" y="197"/>
                  </a:lnTo>
                  <a:lnTo>
                    <a:pt x="1499" y="200"/>
                  </a:lnTo>
                  <a:lnTo>
                    <a:pt x="1494" y="213"/>
                  </a:lnTo>
                  <a:lnTo>
                    <a:pt x="1490" y="227"/>
                  </a:lnTo>
                  <a:lnTo>
                    <a:pt x="1484" y="239"/>
                  </a:lnTo>
                  <a:lnTo>
                    <a:pt x="1480" y="250"/>
                  </a:lnTo>
                  <a:lnTo>
                    <a:pt x="1496" y="257"/>
                  </a:lnTo>
                  <a:lnTo>
                    <a:pt x="1510" y="262"/>
                  </a:lnTo>
                  <a:lnTo>
                    <a:pt x="1520" y="259"/>
                  </a:lnTo>
                  <a:lnTo>
                    <a:pt x="1534" y="256"/>
                  </a:lnTo>
                  <a:lnTo>
                    <a:pt x="1539" y="263"/>
                  </a:lnTo>
                  <a:lnTo>
                    <a:pt x="1544" y="267"/>
                  </a:lnTo>
                  <a:lnTo>
                    <a:pt x="1552" y="273"/>
                  </a:lnTo>
                  <a:lnTo>
                    <a:pt x="1559" y="277"/>
                  </a:lnTo>
                  <a:lnTo>
                    <a:pt x="1557" y="266"/>
                  </a:lnTo>
                  <a:lnTo>
                    <a:pt x="1556" y="256"/>
                  </a:lnTo>
                  <a:lnTo>
                    <a:pt x="1569" y="267"/>
                  </a:lnTo>
                  <a:lnTo>
                    <a:pt x="1590" y="287"/>
                  </a:lnTo>
                  <a:lnTo>
                    <a:pt x="1612" y="307"/>
                  </a:lnTo>
                  <a:lnTo>
                    <a:pt x="1623" y="322"/>
                  </a:lnTo>
                  <a:lnTo>
                    <a:pt x="1614" y="319"/>
                  </a:lnTo>
                  <a:lnTo>
                    <a:pt x="1606" y="316"/>
                  </a:lnTo>
                  <a:lnTo>
                    <a:pt x="1606" y="317"/>
                  </a:lnTo>
                  <a:lnTo>
                    <a:pt x="1606" y="319"/>
                  </a:lnTo>
                  <a:lnTo>
                    <a:pt x="1620" y="334"/>
                  </a:lnTo>
                  <a:lnTo>
                    <a:pt x="1632" y="352"/>
                  </a:lnTo>
                  <a:lnTo>
                    <a:pt x="1632" y="353"/>
                  </a:lnTo>
                  <a:lnTo>
                    <a:pt x="1630" y="353"/>
                  </a:lnTo>
                  <a:lnTo>
                    <a:pt x="1623" y="353"/>
                  </a:lnTo>
                  <a:lnTo>
                    <a:pt x="1616" y="352"/>
                  </a:lnTo>
                  <a:lnTo>
                    <a:pt x="1613" y="343"/>
                  </a:lnTo>
                  <a:lnTo>
                    <a:pt x="1607" y="333"/>
                  </a:lnTo>
                  <a:lnTo>
                    <a:pt x="1602" y="323"/>
                  </a:lnTo>
                  <a:lnTo>
                    <a:pt x="1593" y="312"/>
                  </a:lnTo>
                  <a:lnTo>
                    <a:pt x="1586" y="300"/>
                  </a:lnTo>
                  <a:lnTo>
                    <a:pt x="1577" y="290"/>
                  </a:lnTo>
                  <a:lnTo>
                    <a:pt x="1570" y="283"/>
                  </a:lnTo>
                  <a:lnTo>
                    <a:pt x="1563" y="279"/>
                  </a:lnTo>
                  <a:lnTo>
                    <a:pt x="1563" y="280"/>
                  </a:lnTo>
                  <a:lnTo>
                    <a:pt x="1563" y="283"/>
                  </a:lnTo>
                  <a:lnTo>
                    <a:pt x="1573" y="306"/>
                  </a:lnTo>
                  <a:lnTo>
                    <a:pt x="1579" y="326"/>
                  </a:lnTo>
                  <a:lnTo>
                    <a:pt x="1580" y="334"/>
                  </a:lnTo>
                  <a:lnTo>
                    <a:pt x="1579" y="346"/>
                  </a:lnTo>
                  <a:lnTo>
                    <a:pt x="1576" y="359"/>
                  </a:lnTo>
                  <a:lnTo>
                    <a:pt x="1572" y="374"/>
                  </a:lnTo>
                  <a:lnTo>
                    <a:pt x="1570" y="380"/>
                  </a:lnTo>
                  <a:lnTo>
                    <a:pt x="1570" y="386"/>
                  </a:lnTo>
                  <a:lnTo>
                    <a:pt x="1570" y="389"/>
                  </a:lnTo>
                  <a:lnTo>
                    <a:pt x="1566" y="393"/>
                  </a:lnTo>
                  <a:lnTo>
                    <a:pt x="1559" y="396"/>
                  </a:lnTo>
                  <a:lnTo>
                    <a:pt x="1552" y="396"/>
                  </a:lnTo>
                  <a:lnTo>
                    <a:pt x="1544" y="396"/>
                  </a:lnTo>
                  <a:lnTo>
                    <a:pt x="1536" y="394"/>
                  </a:lnTo>
                  <a:lnTo>
                    <a:pt x="1532" y="399"/>
                  </a:lnTo>
                  <a:lnTo>
                    <a:pt x="1527" y="403"/>
                  </a:lnTo>
                  <a:lnTo>
                    <a:pt x="1532" y="412"/>
                  </a:lnTo>
                  <a:lnTo>
                    <a:pt x="1536" y="420"/>
                  </a:lnTo>
                  <a:lnTo>
                    <a:pt x="1533" y="424"/>
                  </a:lnTo>
                  <a:lnTo>
                    <a:pt x="1530" y="427"/>
                  </a:lnTo>
                  <a:lnTo>
                    <a:pt x="1527" y="429"/>
                  </a:lnTo>
                  <a:lnTo>
                    <a:pt x="1523" y="432"/>
                  </a:lnTo>
                  <a:lnTo>
                    <a:pt x="1523" y="437"/>
                  </a:lnTo>
                  <a:lnTo>
                    <a:pt x="1523" y="443"/>
                  </a:lnTo>
                  <a:lnTo>
                    <a:pt x="1529" y="444"/>
                  </a:lnTo>
                  <a:lnTo>
                    <a:pt x="1536" y="449"/>
                  </a:lnTo>
                  <a:lnTo>
                    <a:pt x="1542" y="453"/>
                  </a:lnTo>
                  <a:lnTo>
                    <a:pt x="1547" y="459"/>
                  </a:lnTo>
                  <a:lnTo>
                    <a:pt x="1552" y="464"/>
                  </a:lnTo>
                  <a:lnTo>
                    <a:pt x="1556" y="472"/>
                  </a:lnTo>
                  <a:lnTo>
                    <a:pt x="1559" y="477"/>
                  </a:lnTo>
                  <a:lnTo>
                    <a:pt x="1560" y="484"/>
                  </a:lnTo>
                  <a:lnTo>
                    <a:pt x="1552" y="494"/>
                  </a:lnTo>
                  <a:lnTo>
                    <a:pt x="1543" y="503"/>
                  </a:lnTo>
                  <a:lnTo>
                    <a:pt x="1537" y="503"/>
                  </a:lnTo>
                  <a:lnTo>
                    <a:pt x="1533" y="500"/>
                  </a:lnTo>
                  <a:lnTo>
                    <a:pt x="1533" y="487"/>
                  </a:lnTo>
                  <a:lnTo>
                    <a:pt x="1532" y="477"/>
                  </a:lnTo>
                  <a:lnTo>
                    <a:pt x="1530" y="473"/>
                  </a:lnTo>
                  <a:lnTo>
                    <a:pt x="1527" y="469"/>
                  </a:lnTo>
                  <a:lnTo>
                    <a:pt x="1526" y="464"/>
                  </a:lnTo>
                  <a:lnTo>
                    <a:pt x="1522" y="462"/>
                  </a:lnTo>
                  <a:lnTo>
                    <a:pt x="1510" y="459"/>
                  </a:lnTo>
                  <a:lnTo>
                    <a:pt x="1500" y="456"/>
                  </a:lnTo>
                  <a:lnTo>
                    <a:pt x="1500" y="447"/>
                  </a:lnTo>
                  <a:lnTo>
                    <a:pt x="1500" y="443"/>
                  </a:lnTo>
                  <a:lnTo>
                    <a:pt x="1499" y="439"/>
                  </a:lnTo>
                  <a:lnTo>
                    <a:pt x="1496" y="434"/>
                  </a:lnTo>
                  <a:lnTo>
                    <a:pt x="1484" y="434"/>
                  </a:lnTo>
                  <a:lnTo>
                    <a:pt x="1476" y="437"/>
                  </a:lnTo>
                  <a:lnTo>
                    <a:pt x="1469" y="440"/>
                  </a:lnTo>
                  <a:lnTo>
                    <a:pt x="1460" y="444"/>
                  </a:lnTo>
                  <a:lnTo>
                    <a:pt x="1460" y="433"/>
                  </a:lnTo>
                  <a:lnTo>
                    <a:pt x="1457" y="424"/>
                  </a:lnTo>
                  <a:lnTo>
                    <a:pt x="1452" y="423"/>
                  </a:lnTo>
                  <a:lnTo>
                    <a:pt x="1445" y="422"/>
                  </a:lnTo>
                  <a:lnTo>
                    <a:pt x="1442" y="429"/>
                  </a:lnTo>
                  <a:lnTo>
                    <a:pt x="1436" y="434"/>
                  </a:lnTo>
                  <a:lnTo>
                    <a:pt x="1430" y="439"/>
                  </a:lnTo>
                  <a:lnTo>
                    <a:pt x="1423" y="442"/>
                  </a:lnTo>
                  <a:lnTo>
                    <a:pt x="1425" y="447"/>
                  </a:lnTo>
                  <a:lnTo>
                    <a:pt x="1426" y="454"/>
                  </a:lnTo>
                  <a:lnTo>
                    <a:pt x="1432" y="456"/>
                  </a:lnTo>
                  <a:lnTo>
                    <a:pt x="1436" y="456"/>
                  </a:lnTo>
                  <a:lnTo>
                    <a:pt x="1439" y="459"/>
                  </a:lnTo>
                  <a:lnTo>
                    <a:pt x="1442" y="460"/>
                  </a:lnTo>
                  <a:lnTo>
                    <a:pt x="1445" y="462"/>
                  </a:lnTo>
                  <a:lnTo>
                    <a:pt x="1447" y="464"/>
                  </a:lnTo>
                  <a:lnTo>
                    <a:pt x="1450" y="466"/>
                  </a:lnTo>
                  <a:lnTo>
                    <a:pt x="1456" y="466"/>
                  </a:lnTo>
                  <a:lnTo>
                    <a:pt x="1459" y="463"/>
                  </a:lnTo>
                  <a:lnTo>
                    <a:pt x="1460" y="462"/>
                  </a:lnTo>
                  <a:lnTo>
                    <a:pt x="1464" y="460"/>
                  </a:lnTo>
                  <a:lnTo>
                    <a:pt x="1467" y="460"/>
                  </a:lnTo>
                  <a:lnTo>
                    <a:pt x="1476" y="463"/>
                  </a:lnTo>
                  <a:lnTo>
                    <a:pt x="1482" y="466"/>
                  </a:lnTo>
                  <a:lnTo>
                    <a:pt x="1474" y="472"/>
                  </a:lnTo>
                  <a:lnTo>
                    <a:pt x="1469" y="477"/>
                  </a:lnTo>
                  <a:lnTo>
                    <a:pt x="1466" y="480"/>
                  </a:lnTo>
                  <a:lnTo>
                    <a:pt x="1463" y="483"/>
                  </a:lnTo>
                  <a:lnTo>
                    <a:pt x="1462" y="487"/>
                  </a:lnTo>
                  <a:lnTo>
                    <a:pt x="1460" y="493"/>
                  </a:lnTo>
                  <a:lnTo>
                    <a:pt x="1464" y="500"/>
                  </a:lnTo>
                  <a:lnTo>
                    <a:pt x="1469" y="506"/>
                  </a:lnTo>
                  <a:lnTo>
                    <a:pt x="1473" y="510"/>
                  </a:lnTo>
                  <a:lnTo>
                    <a:pt x="1479" y="516"/>
                  </a:lnTo>
                  <a:lnTo>
                    <a:pt x="1489" y="524"/>
                  </a:lnTo>
                  <a:lnTo>
                    <a:pt x="1499" y="534"/>
                  </a:lnTo>
                  <a:lnTo>
                    <a:pt x="1496" y="536"/>
                  </a:lnTo>
                  <a:lnTo>
                    <a:pt x="1494" y="536"/>
                  </a:lnTo>
                  <a:lnTo>
                    <a:pt x="1494" y="537"/>
                  </a:lnTo>
                  <a:lnTo>
                    <a:pt x="1494" y="540"/>
                  </a:lnTo>
                  <a:lnTo>
                    <a:pt x="1499" y="542"/>
                  </a:lnTo>
                  <a:lnTo>
                    <a:pt x="1503" y="544"/>
                  </a:lnTo>
                  <a:lnTo>
                    <a:pt x="1497" y="550"/>
                  </a:lnTo>
                  <a:lnTo>
                    <a:pt x="1492" y="556"/>
                  </a:lnTo>
                  <a:lnTo>
                    <a:pt x="1493" y="556"/>
                  </a:lnTo>
                  <a:lnTo>
                    <a:pt x="1494" y="556"/>
                  </a:lnTo>
                  <a:lnTo>
                    <a:pt x="1503" y="557"/>
                  </a:lnTo>
                  <a:lnTo>
                    <a:pt x="1509" y="561"/>
                  </a:lnTo>
                  <a:lnTo>
                    <a:pt x="1510" y="566"/>
                  </a:lnTo>
                  <a:lnTo>
                    <a:pt x="1509" y="569"/>
                  </a:lnTo>
                  <a:lnTo>
                    <a:pt x="1509" y="571"/>
                  </a:lnTo>
                  <a:lnTo>
                    <a:pt x="1507" y="574"/>
                  </a:lnTo>
                  <a:lnTo>
                    <a:pt x="1503" y="580"/>
                  </a:lnTo>
                  <a:lnTo>
                    <a:pt x="1500" y="586"/>
                  </a:lnTo>
                  <a:lnTo>
                    <a:pt x="1492" y="607"/>
                  </a:lnTo>
                  <a:lnTo>
                    <a:pt x="1484" y="626"/>
                  </a:lnTo>
                  <a:lnTo>
                    <a:pt x="1480" y="634"/>
                  </a:lnTo>
                  <a:lnTo>
                    <a:pt x="1473" y="641"/>
                  </a:lnTo>
                  <a:lnTo>
                    <a:pt x="1466" y="647"/>
                  </a:lnTo>
                  <a:lnTo>
                    <a:pt x="1455" y="653"/>
                  </a:lnTo>
                  <a:lnTo>
                    <a:pt x="1442" y="653"/>
                  </a:lnTo>
                  <a:lnTo>
                    <a:pt x="1433" y="651"/>
                  </a:lnTo>
                  <a:lnTo>
                    <a:pt x="1433" y="654"/>
                  </a:lnTo>
                  <a:lnTo>
                    <a:pt x="1433" y="659"/>
                  </a:lnTo>
                  <a:lnTo>
                    <a:pt x="1423" y="661"/>
                  </a:lnTo>
                  <a:lnTo>
                    <a:pt x="1415" y="666"/>
                  </a:lnTo>
                  <a:lnTo>
                    <a:pt x="1409" y="671"/>
                  </a:lnTo>
                  <a:lnTo>
                    <a:pt x="1403" y="677"/>
                  </a:lnTo>
                  <a:lnTo>
                    <a:pt x="1400" y="673"/>
                  </a:lnTo>
                  <a:lnTo>
                    <a:pt x="1396" y="667"/>
                  </a:lnTo>
                  <a:lnTo>
                    <a:pt x="1395" y="666"/>
                  </a:lnTo>
                  <a:lnTo>
                    <a:pt x="1390" y="664"/>
                  </a:lnTo>
                  <a:lnTo>
                    <a:pt x="1386" y="663"/>
                  </a:lnTo>
                  <a:lnTo>
                    <a:pt x="1380" y="661"/>
                  </a:lnTo>
                  <a:lnTo>
                    <a:pt x="1370" y="670"/>
                  </a:lnTo>
                  <a:lnTo>
                    <a:pt x="1363" y="679"/>
                  </a:lnTo>
                  <a:lnTo>
                    <a:pt x="1360" y="684"/>
                  </a:lnTo>
                  <a:lnTo>
                    <a:pt x="1359" y="691"/>
                  </a:lnTo>
                  <a:lnTo>
                    <a:pt x="1357" y="699"/>
                  </a:lnTo>
                  <a:lnTo>
                    <a:pt x="1357" y="709"/>
                  </a:lnTo>
                  <a:lnTo>
                    <a:pt x="1370" y="719"/>
                  </a:lnTo>
                  <a:lnTo>
                    <a:pt x="1383" y="730"/>
                  </a:lnTo>
                  <a:lnTo>
                    <a:pt x="1390" y="736"/>
                  </a:lnTo>
                  <a:lnTo>
                    <a:pt x="1396" y="741"/>
                  </a:lnTo>
                  <a:lnTo>
                    <a:pt x="1400" y="749"/>
                  </a:lnTo>
                  <a:lnTo>
                    <a:pt x="1405" y="756"/>
                  </a:lnTo>
                  <a:lnTo>
                    <a:pt x="1407" y="774"/>
                  </a:lnTo>
                  <a:lnTo>
                    <a:pt x="1409" y="791"/>
                  </a:lnTo>
                  <a:lnTo>
                    <a:pt x="1392" y="810"/>
                  </a:lnTo>
                  <a:lnTo>
                    <a:pt x="1373" y="828"/>
                  </a:lnTo>
                  <a:lnTo>
                    <a:pt x="1366" y="828"/>
                  </a:lnTo>
                  <a:lnTo>
                    <a:pt x="1360" y="826"/>
                  </a:lnTo>
                  <a:lnTo>
                    <a:pt x="1362" y="818"/>
                  </a:lnTo>
                  <a:lnTo>
                    <a:pt x="1365" y="814"/>
                  </a:lnTo>
                  <a:lnTo>
                    <a:pt x="1363" y="813"/>
                  </a:lnTo>
                  <a:lnTo>
                    <a:pt x="1362" y="813"/>
                  </a:lnTo>
                  <a:lnTo>
                    <a:pt x="1352" y="807"/>
                  </a:lnTo>
                  <a:lnTo>
                    <a:pt x="1340" y="803"/>
                  </a:lnTo>
                  <a:lnTo>
                    <a:pt x="1337" y="793"/>
                  </a:lnTo>
                  <a:lnTo>
                    <a:pt x="1336" y="784"/>
                  </a:lnTo>
                  <a:lnTo>
                    <a:pt x="1323" y="774"/>
                  </a:lnTo>
                  <a:lnTo>
                    <a:pt x="1309" y="767"/>
                  </a:lnTo>
                  <a:lnTo>
                    <a:pt x="1307" y="767"/>
                  </a:lnTo>
                  <a:lnTo>
                    <a:pt x="1305" y="769"/>
                  </a:lnTo>
                  <a:lnTo>
                    <a:pt x="1303" y="771"/>
                  </a:lnTo>
                  <a:lnTo>
                    <a:pt x="1302" y="774"/>
                  </a:lnTo>
                  <a:lnTo>
                    <a:pt x="1303" y="780"/>
                  </a:lnTo>
                  <a:lnTo>
                    <a:pt x="1303" y="786"/>
                  </a:lnTo>
                  <a:lnTo>
                    <a:pt x="1302" y="791"/>
                  </a:lnTo>
                  <a:lnTo>
                    <a:pt x="1300" y="797"/>
                  </a:lnTo>
                  <a:lnTo>
                    <a:pt x="1299" y="808"/>
                  </a:lnTo>
                  <a:lnTo>
                    <a:pt x="1299" y="820"/>
                  </a:lnTo>
                  <a:lnTo>
                    <a:pt x="1305" y="824"/>
                  </a:lnTo>
                  <a:lnTo>
                    <a:pt x="1309" y="827"/>
                  </a:lnTo>
                  <a:lnTo>
                    <a:pt x="1310" y="836"/>
                  </a:lnTo>
                  <a:lnTo>
                    <a:pt x="1312" y="844"/>
                  </a:lnTo>
                  <a:lnTo>
                    <a:pt x="1316" y="846"/>
                  </a:lnTo>
                  <a:lnTo>
                    <a:pt x="1322" y="846"/>
                  </a:lnTo>
                  <a:lnTo>
                    <a:pt x="1327" y="851"/>
                  </a:lnTo>
                  <a:lnTo>
                    <a:pt x="1333" y="856"/>
                  </a:lnTo>
                  <a:lnTo>
                    <a:pt x="1337" y="861"/>
                  </a:lnTo>
                  <a:lnTo>
                    <a:pt x="1342" y="867"/>
                  </a:lnTo>
                  <a:lnTo>
                    <a:pt x="1345" y="874"/>
                  </a:lnTo>
                  <a:lnTo>
                    <a:pt x="1346" y="881"/>
                  </a:lnTo>
                  <a:lnTo>
                    <a:pt x="1347" y="891"/>
                  </a:lnTo>
                  <a:lnTo>
                    <a:pt x="1347" y="900"/>
                  </a:lnTo>
                  <a:lnTo>
                    <a:pt x="1352" y="898"/>
                  </a:lnTo>
                  <a:lnTo>
                    <a:pt x="1356" y="897"/>
                  </a:lnTo>
                  <a:lnTo>
                    <a:pt x="1356" y="901"/>
                  </a:lnTo>
                  <a:lnTo>
                    <a:pt x="1356" y="906"/>
                  </a:lnTo>
                  <a:lnTo>
                    <a:pt x="1353" y="913"/>
                  </a:lnTo>
                  <a:lnTo>
                    <a:pt x="1350" y="921"/>
                  </a:lnTo>
                  <a:lnTo>
                    <a:pt x="1340" y="913"/>
                  </a:lnTo>
                  <a:lnTo>
                    <a:pt x="1332" y="903"/>
                  </a:lnTo>
                  <a:lnTo>
                    <a:pt x="1325" y="891"/>
                  </a:lnTo>
                  <a:lnTo>
                    <a:pt x="1317" y="880"/>
                  </a:lnTo>
                  <a:lnTo>
                    <a:pt x="1310" y="867"/>
                  </a:lnTo>
                  <a:lnTo>
                    <a:pt x="1305" y="856"/>
                  </a:lnTo>
                  <a:lnTo>
                    <a:pt x="1297" y="844"/>
                  </a:lnTo>
                  <a:lnTo>
                    <a:pt x="1289" y="833"/>
                  </a:lnTo>
                  <a:lnTo>
                    <a:pt x="1290" y="807"/>
                  </a:lnTo>
                  <a:lnTo>
                    <a:pt x="1290" y="784"/>
                  </a:lnTo>
                  <a:lnTo>
                    <a:pt x="1289" y="774"/>
                  </a:lnTo>
                  <a:lnTo>
                    <a:pt x="1286" y="764"/>
                  </a:lnTo>
                  <a:lnTo>
                    <a:pt x="1280" y="756"/>
                  </a:lnTo>
                  <a:lnTo>
                    <a:pt x="1273" y="749"/>
                  </a:lnTo>
                  <a:lnTo>
                    <a:pt x="1269" y="750"/>
                  </a:lnTo>
                  <a:lnTo>
                    <a:pt x="1266" y="750"/>
                  </a:lnTo>
                  <a:lnTo>
                    <a:pt x="1263" y="750"/>
                  </a:lnTo>
                  <a:lnTo>
                    <a:pt x="1259" y="749"/>
                  </a:lnTo>
                  <a:lnTo>
                    <a:pt x="1259" y="747"/>
                  </a:lnTo>
                  <a:lnTo>
                    <a:pt x="1259" y="747"/>
                  </a:lnTo>
                  <a:lnTo>
                    <a:pt x="1260" y="744"/>
                  </a:lnTo>
                  <a:lnTo>
                    <a:pt x="1260" y="740"/>
                  </a:lnTo>
                  <a:lnTo>
                    <a:pt x="1266" y="741"/>
                  </a:lnTo>
                  <a:lnTo>
                    <a:pt x="1269" y="741"/>
                  </a:lnTo>
                  <a:lnTo>
                    <a:pt x="1270" y="741"/>
                  </a:lnTo>
                  <a:lnTo>
                    <a:pt x="1273" y="737"/>
                  </a:lnTo>
                  <a:lnTo>
                    <a:pt x="1273" y="736"/>
                  </a:lnTo>
                  <a:lnTo>
                    <a:pt x="1275" y="733"/>
                  </a:lnTo>
                  <a:lnTo>
                    <a:pt x="1270" y="726"/>
                  </a:lnTo>
                  <a:lnTo>
                    <a:pt x="1266" y="719"/>
                  </a:lnTo>
                  <a:lnTo>
                    <a:pt x="1257" y="729"/>
                  </a:lnTo>
                  <a:lnTo>
                    <a:pt x="1247" y="737"/>
                  </a:lnTo>
                  <a:lnTo>
                    <a:pt x="1242" y="734"/>
                  </a:lnTo>
                  <a:lnTo>
                    <a:pt x="1235" y="731"/>
                  </a:lnTo>
                  <a:lnTo>
                    <a:pt x="1236" y="721"/>
                  </a:lnTo>
                  <a:lnTo>
                    <a:pt x="1236" y="713"/>
                  </a:lnTo>
                  <a:lnTo>
                    <a:pt x="1233" y="707"/>
                  </a:lnTo>
                  <a:lnTo>
                    <a:pt x="1230" y="701"/>
                  </a:lnTo>
                  <a:lnTo>
                    <a:pt x="1220" y="690"/>
                  </a:lnTo>
                  <a:lnTo>
                    <a:pt x="1209" y="677"/>
                  </a:lnTo>
                  <a:lnTo>
                    <a:pt x="1206" y="669"/>
                  </a:lnTo>
                  <a:lnTo>
                    <a:pt x="1203" y="660"/>
                  </a:lnTo>
                  <a:lnTo>
                    <a:pt x="1202" y="657"/>
                  </a:lnTo>
                  <a:lnTo>
                    <a:pt x="1200" y="653"/>
                  </a:lnTo>
                  <a:lnTo>
                    <a:pt x="1198" y="650"/>
                  </a:lnTo>
                  <a:lnTo>
                    <a:pt x="1193" y="647"/>
                  </a:lnTo>
                  <a:lnTo>
                    <a:pt x="1190" y="650"/>
                  </a:lnTo>
                  <a:lnTo>
                    <a:pt x="1186" y="653"/>
                  </a:lnTo>
                  <a:lnTo>
                    <a:pt x="1185" y="649"/>
                  </a:lnTo>
                  <a:lnTo>
                    <a:pt x="1183" y="644"/>
                  </a:lnTo>
                  <a:lnTo>
                    <a:pt x="1182" y="641"/>
                  </a:lnTo>
                  <a:lnTo>
                    <a:pt x="1179" y="640"/>
                  </a:lnTo>
                  <a:lnTo>
                    <a:pt x="1178" y="650"/>
                  </a:lnTo>
                  <a:lnTo>
                    <a:pt x="1176" y="657"/>
                  </a:lnTo>
                  <a:lnTo>
                    <a:pt x="1168" y="659"/>
                  </a:lnTo>
                  <a:lnTo>
                    <a:pt x="1160" y="660"/>
                  </a:lnTo>
                  <a:lnTo>
                    <a:pt x="1155" y="663"/>
                  </a:lnTo>
                  <a:lnTo>
                    <a:pt x="1149" y="666"/>
                  </a:lnTo>
                  <a:lnTo>
                    <a:pt x="1145" y="677"/>
                  </a:lnTo>
                  <a:lnTo>
                    <a:pt x="1140" y="687"/>
                  </a:lnTo>
                  <a:lnTo>
                    <a:pt x="1126" y="700"/>
                  </a:lnTo>
                  <a:lnTo>
                    <a:pt x="1108" y="717"/>
                  </a:lnTo>
                  <a:lnTo>
                    <a:pt x="1099" y="726"/>
                  </a:lnTo>
                  <a:lnTo>
                    <a:pt x="1090" y="734"/>
                  </a:lnTo>
                  <a:lnTo>
                    <a:pt x="1085" y="743"/>
                  </a:lnTo>
                  <a:lnTo>
                    <a:pt x="1082" y="750"/>
                  </a:lnTo>
                  <a:lnTo>
                    <a:pt x="1085" y="761"/>
                  </a:lnTo>
                  <a:lnTo>
                    <a:pt x="1086" y="774"/>
                  </a:lnTo>
                  <a:lnTo>
                    <a:pt x="1085" y="787"/>
                  </a:lnTo>
                  <a:lnTo>
                    <a:pt x="1082" y="798"/>
                  </a:lnTo>
                  <a:lnTo>
                    <a:pt x="1073" y="820"/>
                  </a:lnTo>
                  <a:lnTo>
                    <a:pt x="1068" y="837"/>
                  </a:lnTo>
                  <a:lnTo>
                    <a:pt x="1062" y="836"/>
                  </a:lnTo>
                  <a:lnTo>
                    <a:pt x="1058" y="833"/>
                  </a:lnTo>
                  <a:lnTo>
                    <a:pt x="1052" y="827"/>
                  </a:lnTo>
                  <a:lnTo>
                    <a:pt x="1046" y="820"/>
                  </a:lnTo>
                  <a:lnTo>
                    <a:pt x="1036" y="803"/>
                  </a:lnTo>
                  <a:lnTo>
                    <a:pt x="1025" y="781"/>
                  </a:lnTo>
                  <a:lnTo>
                    <a:pt x="1006" y="739"/>
                  </a:lnTo>
                  <a:lnTo>
                    <a:pt x="995" y="707"/>
                  </a:lnTo>
                  <a:lnTo>
                    <a:pt x="993" y="694"/>
                  </a:lnTo>
                  <a:lnTo>
                    <a:pt x="993" y="681"/>
                  </a:lnTo>
                  <a:lnTo>
                    <a:pt x="993" y="674"/>
                  </a:lnTo>
                  <a:lnTo>
                    <a:pt x="993" y="669"/>
                  </a:lnTo>
                  <a:lnTo>
                    <a:pt x="992" y="663"/>
                  </a:lnTo>
                  <a:lnTo>
                    <a:pt x="989" y="659"/>
                  </a:lnTo>
                  <a:lnTo>
                    <a:pt x="986" y="660"/>
                  </a:lnTo>
                  <a:lnTo>
                    <a:pt x="983" y="663"/>
                  </a:lnTo>
                  <a:lnTo>
                    <a:pt x="983" y="670"/>
                  </a:lnTo>
                  <a:lnTo>
                    <a:pt x="982" y="674"/>
                  </a:lnTo>
                  <a:lnTo>
                    <a:pt x="980" y="676"/>
                  </a:lnTo>
                  <a:lnTo>
                    <a:pt x="979" y="676"/>
                  </a:lnTo>
                  <a:lnTo>
                    <a:pt x="975" y="676"/>
                  </a:lnTo>
                  <a:lnTo>
                    <a:pt x="969" y="674"/>
                  </a:lnTo>
                  <a:lnTo>
                    <a:pt x="963" y="671"/>
                  </a:lnTo>
                  <a:lnTo>
                    <a:pt x="959" y="667"/>
                  </a:lnTo>
                  <a:lnTo>
                    <a:pt x="955" y="663"/>
                  </a:lnTo>
                  <a:lnTo>
                    <a:pt x="952" y="657"/>
                  </a:lnTo>
                  <a:lnTo>
                    <a:pt x="961" y="653"/>
                  </a:lnTo>
                  <a:lnTo>
                    <a:pt x="968" y="647"/>
                  </a:lnTo>
                  <a:lnTo>
                    <a:pt x="968" y="646"/>
                  </a:lnTo>
                  <a:lnTo>
                    <a:pt x="968" y="646"/>
                  </a:lnTo>
                  <a:lnTo>
                    <a:pt x="956" y="647"/>
                  </a:lnTo>
                  <a:lnTo>
                    <a:pt x="945" y="647"/>
                  </a:lnTo>
                  <a:lnTo>
                    <a:pt x="941" y="639"/>
                  </a:lnTo>
                  <a:lnTo>
                    <a:pt x="932" y="630"/>
                  </a:lnTo>
                  <a:lnTo>
                    <a:pt x="923" y="621"/>
                  </a:lnTo>
                  <a:lnTo>
                    <a:pt x="916" y="616"/>
                  </a:lnTo>
                  <a:lnTo>
                    <a:pt x="883" y="619"/>
                  </a:lnTo>
                  <a:lnTo>
                    <a:pt x="853" y="621"/>
                  </a:lnTo>
                  <a:lnTo>
                    <a:pt x="846" y="621"/>
                  </a:lnTo>
                  <a:lnTo>
                    <a:pt x="839" y="620"/>
                  </a:lnTo>
                  <a:lnTo>
                    <a:pt x="833" y="619"/>
                  </a:lnTo>
                  <a:lnTo>
                    <a:pt x="828" y="616"/>
                  </a:lnTo>
                  <a:lnTo>
                    <a:pt x="823" y="613"/>
                  </a:lnTo>
                  <a:lnTo>
                    <a:pt x="819" y="609"/>
                  </a:lnTo>
                  <a:lnTo>
                    <a:pt x="815" y="603"/>
                  </a:lnTo>
                  <a:lnTo>
                    <a:pt x="812" y="596"/>
                  </a:lnTo>
                  <a:lnTo>
                    <a:pt x="792" y="596"/>
                  </a:lnTo>
                  <a:lnTo>
                    <a:pt x="773" y="596"/>
                  </a:lnTo>
                  <a:lnTo>
                    <a:pt x="765" y="593"/>
                  </a:lnTo>
                  <a:lnTo>
                    <a:pt x="758" y="590"/>
                  </a:lnTo>
                  <a:lnTo>
                    <a:pt x="751" y="584"/>
                  </a:lnTo>
                  <a:lnTo>
                    <a:pt x="745" y="576"/>
                  </a:lnTo>
                  <a:lnTo>
                    <a:pt x="741" y="569"/>
                  </a:lnTo>
                  <a:lnTo>
                    <a:pt x="738" y="563"/>
                  </a:lnTo>
                  <a:lnTo>
                    <a:pt x="735" y="559"/>
                  </a:lnTo>
                  <a:lnTo>
                    <a:pt x="729" y="553"/>
                  </a:lnTo>
                  <a:lnTo>
                    <a:pt x="722" y="553"/>
                  </a:lnTo>
                  <a:lnTo>
                    <a:pt x="715" y="554"/>
                  </a:lnTo>
                  <a:lnTo>
                    <a:pt x="716" y="564"/>
                  </a:lnTo>
                  <a:lnTo>
                    <a:pt x="721" y="576"/>
                  </a:lnTo>
                  <a:lnTo>
                    <a:pt x="728" y="587"/>
                  </a:lnTo>
                  <a:lnTo>
                    <a:pt x="735" y="599"/>
                  </a:lnTo>
                  <a:lnTo>
                    <a:pt x="751" y="620"/>
                  </a:lnTo>
                  <a:lnTo>
                    <a:pt x="765" y="634"/>
                  </a:lnTo>
                  <a:lnTo>
                    <a:pt x="773" y="634"/>
                  </a:lnTo>
                  <a:lnTo>
                    <a:pt x="779" y="634"/>
                  </a:lnTo>
                  <a:lnTo>
                    <a:pt x="785" y="631"/>
                  </a:lnTo>
                  <a:lnTo>
                    <a:pt x="791" y="629"/>
                  </a:lnTo>
                  <a:lnTo>
                    <a:pt x="792" y="621"/>
                  </a:lnTo>
                  <a:lnTo>
                    <a:pt x="793" y="613"/>
                  </a:lnTo>
                  <a:lnTo>
                    <a:pt x="798" y="607"/>
                  </a:lnTo>
                  <a:lnTo>
                    <a:pt x="803" y="603"/>
                  </a:lnTo>
                  <a:lnTo>
                    <a:pt x="805" y="611"/>
                  </a:lnTo>
                  <a:lnTo>
                    <a:pt x="809" y="619"/>
                  </a:lnTo>
                  <a:lnTo>
                    <a:pt x="815" y="626"/>
                  </a:lnTo>
                  <a:lnTo>
                    <a:pt x="821" y="631"/>
                  </a:lnTo>
                  <a:lnTo>
                    <a:pt x="835" y="641"/>
                  </a:lnTo>
                  <a:lnTo>
                    <a:pt x="848" y="651"/>
                  </a:lnTo>
                  <a:lnTo>
                    <a:pt x="846" y="659"/>
                  </a:lnTo>
                  <a:lnTo>
                    <a:pt x="842" y="669"/>
                  </a:lnTo>
                  <a:lnTo>
                    <a:pt x="836" y="679"/>
                  </a:lnTo>
                  <a:lnTo>
                    <a:pt x="829" y="690"/>
                  </a:lnTo>
                  <a:lnTo>
                    <a:pt x="816" y="710"/>
                  </a:lnTo>
                  <a:lnTo>
                    <a:pt x="806" y="721"/>
                  </a:lnTo>
                  <a:lnTo>
                    <a:pt x="785" y="731"/>
                  </a:lnTo>
                  <a:lnTo>
                    <a:pt x="765" y="741"/>
                  </a:lnTo>
                  <a:lnTo>
                    <a:pt x="748" y="751"/>
                  </a:lnTo>
                  <a:lnTo>
                    <a:pt x="728" y="763"/>
                  </a:lnTo>
                  <a:lnTo>
                    <a:pt x="721" y="767"/>
                  </a:lnTo>
                  <a:lnTo>
                    <a:pt x="715" y="767"/>
                  </a:lnTo>
                  <a:lnTo>
                    <a:pt x="711" y="767"/>
                  </a:lnTo>
                  <a:lnTo>
                    <a:pt x="706" y="767"/>
                  </a:lnTo>
                  <a:lnTo>
                    <a:pt x="704" y="767"/>
                  </a:lnTo>
                  <a:lnTo>
                    <a:pt x="699" y="770"/>
                  </a:lnTo>
                  <a:lnTo>
                    <a:pt x="695" y="774"/>
                  </a:lnTo>
                  <a:lnTo>
                    <a:pt x="688" y="783"/>
                  </a:lnTo>
                  <a:lnTo>
                    <a:pt x="682" y="781"/>
                  </a:lnTo>
                  <a:lnTo>
                    <a:pt x="676" y="780"/>
                  </a:lnTo>
                  <a:lnTo>
                    <a:pt x="675" y="780"/>
                  </a:lnTo>
                  <a:lnTo>
                    <a:pt x="674" y="780"/>
                  </a:lnTo>
                  <a:lnTo>
                    <a:pt x="674" y="760"/>
                  </a:lnTo>
                  <a:lnTo>
                    <a:pt x="669" y="743"/>
                  </a:lnTo>
                  <a:lnTo>
                    <a:pt x="665" y="729"/>
                  </a:lnTo>
                  <a:lnTo>
                    <a:pt x="658" y="716"/>
                  </a:lnTo>
                  <a:lnTo>
                    <a:pt x="641" y="691"/>
                  </a:lnTo>
                  <a:lnTo>
                    <a:pt x="624" y="669"/>
                  </a:lnTo>
                  <a:lnTo>
                    <a:pt x="618" y="653"/>
                  </a:lnTo>
                  <a:lnTo>
                    <a:pt x="615" y="639"/>
                  </a:lnTo>
                  <a:lnTo>
                    <a:pt x="612" y="631"/>
                  </a:lnTo>
                  <a:lnTo>
                    <a:pt x="608" y="626"/>
                  </a:lnTo>
                  <a:lnTo>
                    <a:pt x="602" y="621"/>
                  </a:lnTo>
                  <a:lnTo>
                    <a:pt x="594" y="619"/>
                  </a:lnTo>
                  <a:lnTo>
                    <a:pt x="594" y="611"/>
                  </a:lnTo>
                  <a:lnTo>
                    <a:pt x="592" y="604"/>
                  </a:lnTo>
                  <a:lnTo>
                    <a:pt x="589" y="599"/>
                  </a:lnTo>
                  <a:lnTo>
                    <a:pt x="586" y="593"/>
                  </a:lnTo>
                  <a:lnTo>
                    <a:pt x="579" y="584"/>
                  </a:lnTo>
                  <a:lnTo>
                    <a:pt x="571" y="576"/>
                  </a:lnTo>
                  <a:lnTo>
                    <a:pt x="568" y="577"/>
                  </a:lnTo>
                  <a:lnTo>
                    <a:pt x="564" y="579"/>
                  </a:lnTo>
                  <a:lnTo>
                    <a:pt x="559" y="579"/>
                  </a:lnTo>
                  <a:lnTo>
                    <a:pt x="555" y="577"/>
                  </a:lnTo>
                  <a:lnTo>
                    <a:pt x="555" y="571"/>
                  </a:lnTo>
                  <a:lnTo>
                    <a:pt x="554" y="569"/>
                  </a:lnTo>
                  <a:lnTo>
                    <a:pt x="551" y="567"/>
                  </a:lnTo>
                  <a:lnTo>
                    <a:pt x="545" y="566"/>
                  </a:lnTo>
                  <a:lnTo>
                    <a:pt x="548" y="574"/>
                  </a:lnTo>
                  <a:lnTo>
                    <a:pt x="551" y="581"/>
                  </a:lnTo>
                  <a:lnTo>
                    <a:pt x="555" y="587"/>
                  </a:lnTo>
                  <a:lnTo>
                    <a:pt x="559" y="593"/>
                  </a:lnTo>
                  <a:lnTo>
                    <a:pt x="569" y="604"/>
                  </a:lnTo>
                  <a:lnTo>
                    <a:pt x="578" y="616"/>
                  </a:lnTo>
                  <a:lnTo>
                    <a:pt x="579" y="630"/>
                  </a:lnTo>
                  <a:lnTo>
                    <a:pt x="582" y="644"/>
                  </a:lnTo>
                  <a:lnTo>
                    <a:pt x="589" y="649"/>
                  </a:lnTo>
                  <a:lnTo>
                    <a:pt x="596" y="653"/>
                  </a:lnTo>
                  <a:lnTo>
                    <a:pt x="602" y="673"/>
                  </a:lnTo>
                  <a:lnTo>
                    <a:pt x="608" y="693"/>
                  </a:lnTo>
                  <a:lnTo>
                    <a:pt x="615" y="703"/>
                  </a:lnTo>
                  <a:lnTo>
                    <a:pt x="622" y="714"/>
                  </a:lnTo>
                  <a:lnTo>
                    <a:pt x="622" y="721"/>
                  </a:lnTo>
                  <a:lnTo>
                    <a:pt x="622" y="729"/>
                  </a:lnTo>
                  <a:lnTo>
                    <a:pt x="632" y="736"/>
                  </a:lnTo>
                  <a:lnTo>
                    <a:pt x="641" y="744"/>
                  </a:lnTo>
                  <a:lnTo>
                    <a:pt x="651" y="757"/>
                  </a:lnTo>
                  <a:lnTo>
                    <a:pt x="661" y="771"/>
                  </a:lnTo>
                  <a:lnTo>
                    <a:pt x="671" y="786"/>
                  </a:lnTo>
                  <a:lnTo>
                    <a:pt x="682" y="800"/>
                  </a:lnTo>
                  <a:lnTo>
                    <a:pt x="682" y="801"/>
                  </a:lnTo>
                  <a:lnTo>
                    <a:pt x="682" y="804"/>
                  </a:lnTo>
                  <a:lnTo>
                    <a:pt x="689" y="804"/>
                  </a:lnTo>
                  <a:lnTo>
                    <a:pt x="696" y="804"/>
                  </a:lnTo>
                  <a:lnTo>
                    <a:pt x="711" y="800"/>
                  </a:lnTo>
                  <a:lnTo>
                    <a:pt x="728" y="797"/>
                  </a:lnTo>
                  <a:lnTo>
                    <a:pt x="743" y="794"/>
                  </a:lnTo>
                  <a:lnTo>
                    <a:pt x="759" y="790"/>
                  </a:lnTo>
                  <a:lnTo>
                    <a:pt x="758" y="808"/>
                  </a:lnTo>
                  <a:lnTo>
                    <a:pt x="755" y="824"/>
                  </a:lnTo>
                  <a:lnTo>
                    <a:pt x="751" y="840"/>
                  </a:lnTo>
                  <a:lnTo>
                    <a:pt x="745" y="854"/>
                  </a:lnTo>
                  <a:lnTo>
                    <a:pt x="738" y="867"/>
                  </a:lnTo>
                  <a:lnTo>
                    <a:pt x="729" y="880"/>
                  </a:lnTo>
                  <a:lnTo>
                    <a:pt x="719" y="891"/>
                  </a:lnTo>
                  <a:lnTo>
                    <a:pt x="709" y="901"/>
                  </a:lnTo>
                  <a:lnTo>
                    <a:pt x="688" y="923"/>
                  </a:lnTo>
                  <a:lnTo>
                    <a:pt x="666" y="943"/>
                  </a:lnTo>
                  <a:lnTo>
                    <a:pt x="655" y="953"/>
                  </a:lnTo>
                  <a:lnTo>
                    <a:pt x="646" y="963"/>
                  </a:lnTo>
                  <a:lnTo>
                    <a:pt x="636" y="973"/>
                  </a:lnTo>
                  <a:lnTo>
                    <a:pt x="629" y="984"/>
                  </a:lnTo>
                  <a:lnTo>
                    <a:pt x="625" y="991"/>
                  </a:lnTo>
                  <a:lnTo>
                    <a:pt x="624" y="998"/>
                  </a:lnTo>
                  <a:lnTo>
                    <a:pt x="624" y="1004"/>
                  </a:lnTo>
                  <a:lnTo>
                    <a:pt x="625" y="1010"/>
                  </a:lnTo>
                  <a:lnTo>
                    <a:pt x="629" y="1021"/>
                  </a:lnTo>
                  <a:lnTo>
                    <a:pt x="634" y="1033"/>
                  </a:lnTo>
                  <a:lnTo>
                    <a:pt x="629" y="1045"/>
                  </a:lnTo>
                  <a:lnTo>
                    <a:pt x="625" y="1057"/>
                  </a:lnTo>
                  <a:lnTo>
                    <a:pt x="632" y="1064"/>
                  </a:lnTo>
                  <a:lnTo>
                    <a:pt x="636" y="1073"/>
                  </a:lnTo>
                  <a:lnTo>
                    <a:pt x="639" y="1083"/>
                  </a:lnTo>
                  <a:lnTo>
                    <a:pt x="641" y="1095"/>
                  </a:lnTo>
                  <a:lnTo>
                    <a:pt x="639" y="1108"/>
                  </a:lnTo>
                  <a:lnTo>
                    <a:pt x="638" y="1120"/>
                  </a:lnTo>
                  <a:lnTo>
                    <a:pt x="635" y="1128"/>
                  </a:lnTo>
                  <a:lnTo>
                    <a:pt x="632" y="1135"/>
                  </a:lnTo>
                  <a:lnTo>
                    <a:pt x="628" y="1141"/>
                  </a:lnTo>
                  <a:lnTo>
                    <a:pt x="624" y="1147"/>
                  </a:lnTo>
                  <a:lnTo>
                    <a:pt x="619" y="1151"/>
                  </a:lnTo>
                  <a:lnTo>
                    <a:pt x="614" y="1154"/>
                  </a:lnTo>
                  <a:lnTo>
                    <a:pt x="602" y="1161"/>
                  </a:lnTo>
                  <a:lnTo>
                    <a:pt x="591" y="1168"/>
                  </a:lnTo>
                  <a:lnTo>
                    <a:pt x="586" y="1173"/>
                  </a:lnTo>
                  <a:lnTo>
                    <a:pt x="582" y="1178"/>
                  </a:lnTo>
                  <a:lnTo>
                    <a:pt x="578" y="1184"/>
                  </a:lnTo>
                  <a:lnTo>
                    <a:pt x="574" y="1193"/>
                  </a:lnTo>
                  <a:lnTo>
                    <a:pt x="572" y="1200"/>
                  </a:lnTo>
                  <a:lnTo>
                    <a:pt x="572" y="1207"/>
                  </a:lnTo>
                  <a:lnTo>
                    <a:pt x="574" y="1214"/>
                  </a:lnTo>
                  <a:lnTo>
                    <a:pt x="575" y="1221"/>
                  </a:lnTo>
                  <a:lnTo>
                    <a:pt x="576" y="1227"/>
                  </a:lnTo>
                  <a:lnTo>
                    <a:pt x="576" y="1234"/>
                  </a:lnTo>
                  <a:lnTo>
                    <a:pt x="576" y="1241"/>
                  </a:lnTo>
                  <a:lnTo>
                    <a:pt x="576" y="1248"/>
                  </a:lnTo>
                  <a:lnTo>
                    <a:pt x="568" y="1250"/>
                  </a:lnTo>
                  <a:lnTo>
                    <a:pt x="561" y="1254"/>
                  </a:lnTo>
                  <a:lnTo>
                    <a:pt x="555" y="1258"/>
                  </a:lnTo>
                  <a:lnTo>
                    <a:pt x="549" y="1263"/>
                  </a:lnTo>
                  <a:lnTo>
                    <a:pt x="554" y="1271"/>
                  </a:lnTo>
                  <a:lnTo>
                    <a:pt x="555" y="1282"/>
                  </a:lnTo>
                  <a:lnTo>
                    <a:pt x="551" y="1287"/>
                  </a:lnTo>
                  <a:lnTo>
                    <a:pt x="546" y="1290"/>
                  </a:lnTo>
                  <a:lnTo>
                    <a:pt x="544" y="1294"/>
                  </a:lnTo>
                  <a:lnTo>
                    <a:pt x="542" y="1298"/>
                  </a:lnTo>
                  <a:lnTo>
                    <a:pt x="539" y="1307"/>
                  </a:lnTo>
                  <a:lnTo>
                    <a:pt x="534" y="1318"/>
                  </a:lnTo>
                  <a:lnTo>
                    <a:pt x="525" y="1331"/>
                  </a:lnTo>
                  <a:lnTo>
                    <a:pt x="515" y="1341"/>
                  </a:lnTo>
                  <a:lnTo>
                    <a:pt x="504" y="1350"/>
                  </a:lnTo>
                  <a:lnTo>
                    <a:pt x="491" y="1355"/>
                  </a:lnTo>
                  <a:lnTo>
                    <a:pt x="461" y="1362"/>
                  </a:lnTo>
                  <a:lnTo>
                    <a:pt x="427" y="1370"/>
                  </a:lnTo>
                  <a:lnTo>
                    <a:pt x="417" y="1372"/>
                  </a:lnTo>
                  <a:lnTo>
                    <a:pt x="408" y="1374"/>
                  </a:lnTo>
                  <a:lnTo>
                    <a:pt x="404" y="1375"/>
                  </a:lnTo>
                  <a:lnTo>
                    <a:pt x="399" y="1375"/>
                  </a:lnTo>
                  <a:lnTo>
                    <a:pt x="394" y="1374"/>
                  </a:lnTo>
                  <a:lnTo>
                    <a:pt x="389" y="1371"/>
                  </a:lnTo>
                  <a:lnTo>
                    <a:pt x="388" y="1351"/>
                  </a:lnTo>
                  <a:lnTo>
                    <a:pt x="384" y="1330"/>
                  </a:lnTo>
                  <a:lnTo>
                    <a:pt x="371" y="1310"/>
                  </a:lnTo>
                  <a:lnTo>
                    <a:pt x="358" y="1291"/>
                  </a:lnTo>
                  <a:lnTo>
                    <a:pt x="354" y="1267"/>
                  </a:lnTo>
                  <a:lnTo>
                    <a:pt x="351" y="1241"/>
                  </a:lnTo>
                  <a:lnTo>
                    <a:pt x="351" y="1228"/>
                  </a:lnTo>
                  <a:lnTo>
                    <a:pt x="348" y="1217"/>
                  </a:lnTo>
                  <a:lnTo>
                    <a:pt x="347" y="1204"/>
                  </a:lnTo>
                  <a:lnTo>
                    <a:pt x="342" y="1194"/>
                  </a:lnTo>
                  <a:lnTo>
                    <a:pt x="332" y="1183"/>
                  </a:lnTo>
                  <a:lnTo>
                    <a:pt x="322" y="1173"/>
                  </a:lnTo>
                  <a:lnTo>
                    <a:pt x="319" y="1158"/>
                  </a:lnTo>
                  <a:lnTo>
                    <a:pt x="319" y="1147"/>
                  </a:lnTo>
                  <a:lnTo>
                    <a:pt x="322" y="1135"/>
                  </a:lnTo>
                  <a:lnTo>
                    <a:pt x="325" y="1124"/>
                  </a:lnTo>
                  <a:lnTo>
                    <a:pt x="335" y="1105"/>
                  </a:lnTo>
                  <a:lnTo>
                    <a:pt x="342" y="1088"/>
                  </a:lnTo>
                  <a:lnTo>
                    <a:pt x="344" y="1078"/>
                  </a:lnTo>
                  <a:lnTo>
                    <a:pt x="344" y="1065"/>
                  </a:lnTo>
                  <a:lnTo>
                    <a:pt x="341" y="1051"/>
                  </a:lnTo>
                  <a:lnTo>
                    <a:pt x="337" y="1037"/>
                  </a:lnTo>
                  <a:lnTo>
                    <a:pt x="328" y="1011"/>
                  </a:lnTo>
                  <a:lnTo>
                    <a:pt x="321" y="994"/>
                  </a:lnTo>
                  <a:lnTo>
                    <a:pt x="307" y="980"/>
                  </a:lnTo>
                  <a:lnTo>
                    <a:pt x="294" y="967"/>
                  </a:lnTo>
                  <a:lnTo>
                    <a:pt x="291" y="960"/>
                  </a:lnTo>
                  <a:lnTo>
                    <a:pt x="289" y="953"/>
                  </a:lnTo>
                  <a:lnTo>
                    <a:pt x="289" y="944"/>
                  </a:lnTo>
                  <a:lnTo>
                    <a:pt x="289" y="937"/>
                  </a:lnTo>
                  <a:lnTo>
                    <a:pt x="292" y="921"/>
                  </a:lnTo>
                  <a:lnTo>
                    <a:pt x="295" y="907"/>
                  </a:lnTo>
                  <a:lnTo>
                    <a:pt x="297" y="901"/>
                  </a:lnTo>
                  <a:lnTo>
                    <a:pt x="295" y="896"/>
                  </a:lnTo>
                  <a:lnTo>
                    <a:pt x="294" y="890"/>
                  </a:lnTo>
                  <a:lnTo>
                    <a:pt x="291" y="886"/>
                  </a:lnTo>
                  <a:lnTo>
                    <a:pt x="285" y="881"/>
                  </a:lnTo>
                  <a:lnTo>
                    <a:pt x="278" y="880"/>
                  </a:lnTo>
                  <a:lnTo>
                    <a:pt x="268" y="877"/>
                  </a:lnTo>
                  <a:lnTo>
                    <a:pt x="254" y="877"/>
                  </a:lnTo>
                  <a:lnTo>
                    <a:pt x="254" y="871"/>
                  </a:lnTo>
                  <a:lnTo>
                    <a:pt x="252" y="866"/>
                  </a:lnTo>
                  <a:lnTo>
                    <a:pt x="241" y="863"/>
                  </a:lnTo>
                  <a:lnTo>
                    <a:pt x="231" y="861"/>
                  </a:lnTo>
                  <a:lnTo>
                    <a:pt x="221" y="861"/>
                  </a:lnTo>
                  <a:lnTo>
                    <a:pt x="214" y="863"/>
                  </a:lnTo>
                  <a:lnTo>
                    <a:pt x="195" y="868"/>
                  </a:lnTo>
                  <a:lnTo>
                    <a:pt x="175" y="876"/>
                  </a:lnTo>
                  <a:lnTo>
                    <a:pt x="162" y="876"/>
                  </a:lnTo>
                  <a:lnTo>
                    <a:pt x="150" y="874"/>
                  </a:lnTo>
                  <a:lnTo>
                    <a:pt x="138" y="873"/>
                  </a:lnTo>
                  <a:lnTo>
                    <a:pt x="125" y="873"/>
                  </a:lnTo>
                  <a:lnTo>
                    <a:pt x="121" y="876"/>
                  </a:lnTo>
                  <a:lnTo>
                    <a:pt x="117" y="878"/>
                  </a:lnTo>
                  <a:lnTo>
                    <a:pt x="111" y="880"/>
                  </a:lnTo>
                  <a:lnTo>
                    <a:pt x="102" y="881"/>
                  </a:lnTo>
                  <a:lnTo>
                    <a:pt x="90" y="870"/>
                  </a:lnTo>
                  <a:lnTo>
                    <a:pt x="77" y="860"/>
                  </a:lnTo>
                  <a:lnTo>
                    <a:pt x="64" y="848"/>
                  </a:lnTo>
                  <a:lnTo>
                    <a:pt x="51" y="837"/>
                  </a:lnTo>
                  <a:lnTo>
                    <a:pt x="48" y="827"/>
                  </a:lnTo>
                  <a:lnTo>
                    <a:pt x="44" y="817"/>
                  </a:lnTo>
                  <a:lnTo>
                    <a:pt x="37" y="810"/>
                  </a:lnTo>
                  <a:lnTo>
                    <a:pt x="25" y="801"/>
                  </a:lnTo>
                  <a:lnTo>
                    <a:pt x="14" y="793"/>
                  </a:lnTo>
                  <a:lnTo>
                    <a:pt x="8" y="784"/>
                  </a:lnTo>
                  <a:lnTo>
                    <a:pt x="8" y="774"/>
                  </a:lnTo>
                  <a:lnTo>
                    <a:pt x="10" y="763"/>
                  </a:lnTo>
                  <a:lnTo>
                    <a:pt x="5" y="759"/>
                  </a:lnTo>
                  <a:lnTo>
                    <a:pt x="1" y="756"/>
                  </a:lnTo>
                  <a:lnTo>
                    <a:pt x="0" y="750"/>
                  </a:lnTo>
                  <a:lnTo>
                    <a:pt x="1" y="744"/>
                  </a:lnTo>
                  <a:lnTo>
                    <a:pt x="2" y="740"/>
                  </a:lnTo>
                  <a:lnTo>
                    <a:pt x="5" y="734"/>
                  </a:lnTo>
                  <a:lnTo>
                    <a:pt x="11" y="726"/>
                  </a:lnTo>
                  <a:lnTo>
                    <a:pt x="15" y="717"/>
                  </a:lnTo>
                  <a:lnTo>
                    <a:pt x="17" y="709"/>
                  </a:lnTo>
                  <a:lnTo>
                    <a:pt x="17" y="700"/>
                  </a:lnTo>
                  <a:lnTo>
                    <a:pt x="15" y="693"/>
                  </a:lnTo>
                  <a:lnTo>
                    <a:pt x="14" y="687"/>
                  </a:lnTo>
                  <a:lnTo>
                    <a:pt x="8" y="676"/>
                  </a:lnTo>
                  <a:lnTo>
                    <a:pt x="5" y="663"/>
                  </a:lnTo>
                  <a:lnTo>
                    <a:pt x="14" y="644"/>
                  </a:lnTo>
                  <a:lnTo>
                    <a:pt x="24" y="624"/>
                  </a:lnTo>
                  <a:lnTo>
                    <a:pt x="30" y="614"/>
                  </a:lnTo>
                  <a:lnTo>
                    <a:pt x="35" y="606"/>
                  </a:lnTo>
                  <a:lnTo>
                    <a:pt x="42" y="597"/>
                  </a:lnTo>
                  <a:lnTo>
                    <a:pt x="51" y="591"/>
                  </a:lnTo>
                  <a:lnTo>
                    <a:pt x="60" y="584"/>
                  </a:lnTo>
                  <a:lnTo>
                    <a:pt x="70" y="579"/>
                  </a:lnTo>
                  <a:lnTo>
                    <a:pt x="80" y="573"/>
                  </a:lnTo>
                  <a:lnTo>
                    <a:pt x="87" y="564"/>
                  </a:lnTo>
                  <a:lnTo>
                    <a:pt x="88" y="549"/>
                  </a:lnTo>
                  <a:lnTo>
                    <a:pt x="90" y="534"/>
                  </a:lnTo>
                  <a:lnTo>
                    <a:pt x="92" y="529"/>
                  </a:lnTo>
                  <a:lnTo>
                    <a:pt x="97" y="524"/>
                  </a:lnTo>
                  <a:lnTo>
                    <a:pt x="100" y="520"/>
                  </a:lnTo>
                  <a:lnTo>
                    <a:pt x="104" y="517"/>
                  </a:lnTo>
                  <a:lnTo>
                    <a:pt x="112" y="513"/>
                  </a:lnTo>
                  <a:lnTo>
                    <a:pt x="121" y="509"/>
                  </a:lnTo>
                  <a:lnTo>
                    <a:pt x="124" y="506"/>
                  </a:lnTo>
                  <a:lnTo>
                    <a:pt x="128" y="503"/>
                  </a:lnTo>
                  <a:lnTo>
                    <a:pt x="131" y="499"/>
                  </a:lnTo>
                  <a:lnTo>
                    <a:pt x="132" y="494"/>
                  </a:lnTo>
                  <a:lnTo>
                    <a:pt x="134" y="489"/>
                  </a:lnTo>
                  <a:lnTo>
                    <a:pt x="135" y="483"/>
                  </a:lnTo>
                  <a:lnTo>
                    <a:pt x="134" y="474"/>
                  </a:lnTo>
                  <a:lnTo>
                    <a:pt x="132" y="464"/>
                  </a:lnTo>
                  <a:lnTo>
                    <a:pt x="118" y="466"/>
                  </a:lnTo>
                  <a:lnTo>
                    <a:pt x="104" y="466"/>
                  </a:lnTo>
                  <a:lnTo>
                    <a:pt x="102" y="449"/>
                  </a:lnTo>
                  <a:lnTo>
                    <a:pt x="105" y="432"/>
                  </a:lnTo>
                  <a:lnTo>
                    <a:pt x="107" y="423"/>
                  </a:lnTo>
                  <a:lnTo>
                    <a:pt x="110" y="416"/>
                  </a:lnTo>
                  <a:lnTo>
                    <a:pt x="114" y="410"/>
                  </a:lnTo>
                  <a:lnTo>
                    <a:pt x="118" y="404"/>
                  </a:lnTo>
                  <a:lnTo>
                    <a:pt x="115" y="402"/>
                  </a:lnTo>
                  <a:lnTo>
                    <a:pt x="112" y="399"/>
                  </a:lnTo>
                  <a:lnTo>
                    <a:pt x="111" y="394"/>
                  </a:lnTo>
                  <a:lnTo>
                    <a:pt x="110" y="389"/>
                  </a:lnTo>
                  <a:lnTo>
                    <a:pt x="128" y="386"/>
                  </a:lnTo>
                  <a:lnTo>
                    <a:pt x="151" y="384"/>
                  </a:lnTo>
                  <a:lnTo>
                    <a:pt x="161" y="384"/>
                  </a:lnTo>
                  <a:lnTo>
                    <a:pt x="172" y="383"/>
                  </a:lnTo>
                  <a:lnTo>
                    <a:pt x="181" y="382"/>
                  </a:lnTo>
                  <a:lnTo>
                    <a:pt x="190" y="379"/>
                  </a:lnTo>
                  <a:lnTo>
                    <a:pt x="191" y="369"/>
                  </a:lnTo>
                  <a:lnTo>
                    <a:pt x="190" y="359"/>
                  </a:lnTo>
                  <a:lnTo>
                    <a:pt x="188" y="352"/>
                  </a:lnTo>
                  <a:lnTo>
                    <a:pt x="184" y="344"/>
                  </a:lnTo>
                  <a:lnTo>
                    <a:pt x="180" y="339"/>
                  </a:lnTo>
                  <a:lnTo>
                    <a:pt x="172" y="334"/>
                  </a:lnTo>
                  <a:lnTo>
                    <a:pt x="165" y="330"/>
                  </a:lnTo>
                  <a:lnTo>
                    <a:pt x="158" y="329"/>
                  </a:lnTo>
                  <a:lnTo>
                    <a:pt x="158" y="324"/>
                  </a:lnTo>
                  <a:lnTo>
                    <a:pt x="158" y="322"/>
                  </a:lnTo>
                  <a:lnTo>
                    <a:pt x="160" y="322"/>
                  </a:lnTo>
                  <a:lnTo>
                    <a:pt x="161" y="322"/>
                  </a:lnTo>
                  <a:lnTo>
                    <a:pt x="167" y="320"/>
                  </a:lnTo>
                  <a:lnTo>
                    <a:pt x="172" y="320"/>
                  </a:lnTo>
                  <a:lnTo>
                    <a:pt x="178" y="322"/>
                  </a:lnTo>
                  <a:lnTo>
                    <a:pt x="184" y="323"/>
                  </a:lnTo>
                  <a:lnTo>
                    <a:pt x="184" y="316"/>
                  </a:lnTo>
                  <a:lnTo>
                    <a:pt x="184" y="310"/>
                  </a:lnTo>
                  <a:lnTo>
                    <a:pt x="197" y="312"/>
                  </a:lnTo>
                  <a:lnTo>
                    <a:pt x="204" y="310"/>
                  </a:lnTo>
                  <a:lnTo>
                    <a:pt x="210" y="309"/>
                  </a:lnTo>
                  <a:lnTo>
                    <a:pt x="214" y="306"/>
                  </a:lnTo>
                  <a:lnTo>
                    <a:pt x="221" y="297"/>
                  </a:lnTo>
                  <a:lnTo>
                    <a:pt x="232" y="287"/>
                  </a:lnTo>
                  <a:lnTo>
                    <a:pt x="244" y="285"/>
                  </a:lnTo>
                  <a:lnTo>
                    <a:pt x="255" y="280"/>
                  </a:lnTo>
                  <a:lnTo>
                    <a:pt x="264" y="269"/>
                  </a:lnTo>
                  <a:lnTo>
                    <a:pt x="272" y="257"/>
                  </a:lnTo>
                  <a:lnTo>
                    <a:pt x="282" y="256"/>
                  </a:lnTo>
                  <a:lnTo>
                    <a:pt x="292" y="255"/>
                  </a:lnTo>
                  <a:lnTo>
                    <a:pt x="289" y="247"/>
                  </a:lnTo>
                  <a:lnTo>
                    <a:pt x="287" y="240"/>
                  </a:lnTo>
                  <a:lnTo>
                    <a:pt x="285" y="232"/>
                  </a:lnTo>
                  <a:lnTo>
                    <a:pt x="287" y="223"/>
                  </a:lnTo>
                  <a:lnTo>
                    <a:pt x="298" y="223"/>
                  </a:lnTo>
                  <a:lnTo>
                    <a:pt x="308" y="225"/>
                  </a:lnTo>
                  <a:lnTo>
                    <a:pt x="311" y="226"/>
                  </a:lnTo>
                  <a:lnTo>
                    <a:pt x="312" y="227"/>
                  </a:lnTo>
                  <a:lnTo>
                    <a:pt x="312" y="229"/>
                  </a:lnTo>
                  <a:lnTo>
                    <a:pt x="312" y="230"/>
                  </a:lnTo>
                  <a:lnTo>
                    <a:pt x="307" y="233"/>
                  </a:lnTo>
                  <a:lnTo>
                    <a:pt x="301" y="237"/>
                  </a:lnTo>
                  <a:lnTo>
                    <a:pt x="302" y="243"/>
                  </a:lnTo>
                  <a:lnTo>
                    <a:pt x="302" y="249"/>
                  </a:lnTo>
                  <a:lnTo>
                    <a:pt x="305" y="253"/>
                  </a:lnTo>
                  <a:lnTo>
                    <a:pt x="307" y="256"/>
                  </a:lnTo>
                  <a:lnTo>
                    <a:pt x="308" y="256"/>
                  </a:lnTo>
                  <a:lnTo>
                    <a:pt x="308" y="256"/>
                  </a:lnTo>
                  <a:lnTo>
                    <a:pt x="318" y="253"/>
                  </a:lnTo>
                  <a:lnTo>
                    <a:pt x="328" y="250"/>
                  </a:lnTo>
                  <a:lnTo>
                    <a:pt x="334" y="256"/>
                  </a:lnTo>
                  <a:lnTo>
                    <a:pt x="339" y="260"/>
                  </a:lnTo>
                  <a:lnTo>
                    <a:pt x="354" y="253"/>
                  </a:lnTo>
                  <a:lnTo>
                    <a:pt x="367" y="247"/>
                  </a:lnTo>
                  <a:lnTo>
                    <a:pt x="382" y="247"/>
                  </a:lnTo>
                  <a:lnTo>
                    <a:pt x="399" y="245"/>
                  </a:lnTo>
                  <a:lnTo>
                    <a:pt x="405" y="230"/>
                  </a:lnTo>
                  <a:lnTo>
                    <a:pt x="412" y="216"/>
                  </a:lnTo>
                  <a:lnTo>
                    <a:pt x="419" y="215"/>
                  </a:lnTo>
                  <a:lnTo>
                    <a:pt x="425" y="216"/>
                  </a:lnTo>
                  <a:lnTo>
                    <a:pt x="431" y="219"/>
                  </a:lnTo>
                  <a:lnTo>
                    <a:pt x="435" y="220"/>
                  </a:lnTo>
                  <a:lnTo>
                    <a:pt x="437" y="217"/>
                  </a:lnTo>
                  <a:lnTo>
                    <a:pt x="439" y="215"/>
                  </a:lnTo>
                  <a:lnTo>
                    <a:pt x="434" y="207"/>
                  </a:lnTo>
                  <a:lnTo>
                    <a:pt x="429" y="202"/>
                  </a:lnTo>
                  <a:lnTo>
                    <a:pt x="429" y="197"/>
                  </a:lnTo>
                  <a:lnTo>
                    <a:pt x="429" y="192"/>
                  </a:lnTo>
                  <a:lnTo>
                    <a:pt x="444" y="195"/>
                  </a:lnTo>
                  <a:lnTo>
                    <a:pt x="458" y="195"/>
                  </a:lnTo>
                  <a:lnTo>
                    <a:pt x="465" y="195"/>
                  </a:lnTo>
                  <a:lnTo>
                    <a:pt x="471" y="192"/>
                  </a:lnTo>
                  <a:lnTo>
                    <a:pt x="475" y="189"/>
                  </a:lnTo>
                  <a:lnTo>
                    <a:pt x="479" y="183"/>
                  </a:lnTo>
                  <a:lnTo>
                    <a:pt x="471" y="182"/>
                  </a:lnTo>
                  <a:lnTo>
                    <a:pt x="462" y="180"/>
                  </a:lnTo>
                  <a:lnTo>
                    <a:pt x="452" y="182"/>
                  </a:lnTo>
                  <a:lnTo>
                    <a:pt x="444" y="182"/>
                  </a:lnTo>
                  <a:lnTo>
                    <a:pt x="434" y="182"/>
                  </a:lnTo>
                  <a:lnTo>
                    <a:pt x="424" y="182"/>
                  </a:lnTo>
                  <a:lnTo>
                    <a:pt x="415" y="180"/>
                  </a:lnTo>
                  <a:lnTo>
                    <a:pt x="407" y="176"/>
                  </a:lnTo>
                  <a:lnTo>
                    <a:pt x="407" y="175"/>
                  </a:lnTo>
                  <a:lnTo>
                    <a:pt x="407" y="173"/>
                  </a:lnTo>
                  <a:lnTo>
                    <a:pt x="407" y="165"/>
                  </a:lnTo>
                  <a:lnTo>
                    <a:pt x="405" y="155"/>
                  </a:lnTo>
                  <a:lnTo>
                    <a:pt x="421" y="145"/>
                  </a:lnTo>
                  <a:lnTo>
                    <a:pt x="435" y="133"/>
                  </a:lnTo>
                  <a:lnTo>
                    <a:pt x="434" y="127"/>
                  </a:lnTo>
                  <a:lnTo>
                    <a:pt x="434" y="125"/>
                  </a:lnTo>
                  <a:lnTo>
                    <a:pt x="431" y="122"/>
                  </a:lnTo>
                  <a:lnTo>
                    <a:pt x="429" y="119"/>
                  </a:lnTo>
                  <a:lnTo>
                    <a:pt x="428" y="119"/>
                  </a:lnTo>
                  <a:lnTo>
                    <a:pt x="428" y="119"/>
                  </a:lnTo>
                  <a:lnTo>
                    <a:pt x="419" y="120"/>
                  </a:lnTo>
                  <a:lnTo>
                    <a:pt x="411" y="123"/>
                  </a:lnTo>
                  <a:lnTo>
                    <a:pt x="402" y="127"/>
                  </a:lnTo>
                  <a:lnTo>
                    <a:pt x="395" y="133"/>
                  </a:lnTo>
                  <a:lnTo>
                    <a:pt x="381" y="146"/>
                  </a:lnTo>
                  <a:lnTo>
                    <a:pt x="369" y="156"/>
                  </a:lnTo>
                  <a:lnTo>
                    <a:pt x="369" y="166"/>
                  </a:lnTo>
                  <a:lnTo>
                    <a:pt x="371" y="175"/>
                  </a:lnTo>
                  <a:lnTo>
                    <a:pt x="372" y="179"/>
                  </a:lnTo>
                  <a:lnTo>
                    <a:pt x="377" y="182"/>
                  </a:lnTo>
                  <a:lnTo>
                    <a:pt x="381" y="185"/>
                  </a:lnTo>
                  <a:lnTo>
                    <a:pt x="385" y="186"/>
                  </a:lnTo>
                  <a:lnTo>
                    <a:pt x="384" y="189"/>
                  </a:lnTo>
                  <a:lnTo>
                    <a:pt x="384" y="192"/>
                  </a:lnTo>
                  <a:lnTo>
                    <a:pt x="372" y="196"/>
                  </a:lnTo>
                  <a:lnTo>
                    <a:pt x="362" y="202"/>
                  </a:lnTo>
                  <a:lnTo>
                    <a:pt x="365" y="209"/>
                  </a:lnTo>
                  <a:lnTo>
                    <a:pt x="364" y="216"/>
                  </a:lnTo>
                  <a:lnTo>
                    <a:pt x="361" y="223"/>
                  </a:lnTo>
                  <a:lnTo>
                    <a:pt x="357" y="229"/>
                  </a:lnTo>
                  <a:lnTo>
                    <a:pt x="349" y="230"/>
                  </a:lnTo>
                  <a:lnTo>
                    <a:pt x="342" y="232"/>
                  </a:lnTo>
                  <a:lnTo>
                    <a:pt x="342" y="236"/>
                  </a:lnTo>
                  <a:lnTo>
                    <a:pt x="341" y="237"/>
                  </a:lnTo>
                  <a:lnTo>
                    <a:pt x="341" y="240"/>
                  </a:lnTo>
                  <a:lnTo>
                    <a:pt x="338" y="242"/>
                  </a:lnTo>
                  <a:lnTo>
                    <a:pt x="334" y="237"/>
                  </a:lnTo>
                  <a:lnTo>
                    <a:pt x="331" y="233"/>
                  </a:lnTo>
                  <a:lnTo>
                    <a:pt x="327" y="227"/>
                  </a:lnTo>
                  <a:lnTo>
                    <a:pt x="324" y="220"/>
                  </a:lnTo>
                  <a:lnTo>
                    <a:pt x="321" y="206"/>
                  </a:lnTo>
                  <a:lnTo>
                    <a:pt x="319" y="192"/>
                  </a:lnTo>
                  <a:lnTo>
                    <a:pt x="311" y="193"/>
                  </a:lnTo>
                  <a:lnTo>
                    <a:pt x="304" y="195"/>
                  </a:lnTo>
                  <a:lnTo>
                    <a:pt x="299" y="197"/>
                  </a:lnTo>
                  <a:lnTo>
                    <a:pt x="294" y="200"/>
                  </a:lnTo>
                  <a:lnTo>
                    <a:pt x="289" y="203"/>
                  </a:lnTo>
                  <a:lnTo>
                    <a:pt x="285" y="205"/>
                  </a:lnTo>
                  <a:lnTo>
                    <a:pt x="278" y="207"/>
                  </a:lnTo>
                  <a:lnTo>
                    <a:pt x="271" y="207"/>
                  </a:lnTo>
                  <a:lnTo>
                    <a:pt x="271" y="206"/>
                  </a:lnTo>
                  <a:lnTo>
                    <a:pt x="271" y="205"/>
                  </a:lnTo>
                  <a:lnTo>
                    <a:pt x="267" y="197"/>
                  </a:lnTo>
                  <a:lnTo>
                    <a:pt x="262" y="186"/>
                  </a:lnTo>
                  <a:lnTo>
                    <a:pt x="259" y="175"/>
                  </a:lnTo>
                  <a:lnTo>
                    <a:pt x="258" y="166"/>
                  </a:lnTo>
                  <a:lnTo>
                    <a:pt x="271" y="160"/>
                  </a:lnTo>
                  <a:lnTo>
                    <a:pt x="287" y="153"/>
                  </a:lnTo>
                  <a:lnTo>
                    <a:pt x="301" y="147"/>
                  </a:lnTo>
                  <a:lnTo>
                    <a:pt x="314" y="139"/>
                  </a:lnTo>
                  <a:lnTo>
                    <a:pt x="325" y="123"/>
                  </a:lnTo>
                  <a:lnTo>
                    <a:pt x="344" y="97"/>
                  </a:lnTo>
                  <a:lnTo>
                    <a:pt x="354" y="87"/>
                  </a:lnTo>
                  <a:lnTo>
                    <a:pt x="364" y="79"/>
                  </a:lnTo>
                  <a:lnTo>
                    <a:pt x="368" y="77"/>
                  </a:lnTo>
                  <a:lnTo>
                    <a:pt x="371" y="77"/>
                  </a:lnTo>
                  <a:lnTo>
                    <a:pt x="374" y="79"/>
                  </a:lnTo>
                  <a:lnTo>
                    <a:pt x="377" y="83"/>
                  </a:lnTo>
                  <a:lnTo>
                    <a:pt x="387" y="76"/>
                  </a:lnTo>
                  <a:lnTo>
                    <a:pt x="398" y="72"/>
                  </a:lnTo>
                  <a:lnTo>
                    <a:pt x="409" y="69"/>
                  </a:lnTo>
                  <a:lnTo>
                    <a:pt x="419" y="67"/>
                  </a:lnTo>
                  <a:lnTo>
                    <a:pt x="442" y="67"/>
                  </a:lnTo>
                  <a:lnTo>
                    <a:pt x="467" y="70"/>
                  </a:lnTo>
                  <a:lnTo>
                    <a:pt x="467" y="75"/>
                  </a:lnTo>
                  <a:lnTo>
                    <a:pt x="465" y="79"/>
                  </a:lnTo>
                  <a:lnTo>
                    <a:pt x="481" y="79"/>
                  </a:lnTo>
                  <a:lnTo>
                    <a:pt x="495" y="80"/>
                  </a:lnTo>
                  <a:lnTo>
                    <a:pt x="509" y="82"/>
                  </a:lnTo>
                  <a:lnTo>
                    <a:pt x="524" y="86"/>
                  </a:lnTo>
                  <a:lnTo>
                    <a:pt x="536" y="90"/>
                  </a:lnTo>
                  <a:lnTo>
                    <a:pt x="549" y="96"/>
                  </a:lnTo>
                  <a:lnTo>
                    <a:pt x="559" y="103"/>
                  </a:lnTo>
                  <a:lnTo>
                    <a:pt x="566" y="113"/>
                  </a:lnTo>
                  <a:lnTo>
                    <a:pt x="565" y="115"/>
                  </a:lnTo>
                  <a:lnTo>
                    <a:pt x="562" y="116"/>
                  </a:lnTo>
                  <a:lnTo>
                    <a:pt x="554" y="117"/>
                  </a:lnTo>
                  <a:lnTo>
                    <a:pt x="545" y="117"/>
                  </a:lnTo>
                  <a:lnTo>
                    <a:pt x="536" y="117"/>
                  </a:lnTo>
                  <a:lnTo>
                    <a:pt x="528" y="115"/>
                  </a:lnTo>
                  <a:lnTo>
                    <a:pt x="509" y="109"/>
                  </a:lnTo>
                  <a:lnTo>
                    <a:pt x="494" y="106"/>
                  </a:lnTo>
                  <a:lnTo>
                    <a:pt x="494" y="106"/>
                  </a:lnTo>
                  <a:lnTo>
                    <a:pt x="494" y="107"/>
                  </a:lnTo>
                  <a:lnTo>
                    <a:pt x="504" y="119"/>
                  </a:lnTo>
                  <a:lnTo>
                    <a:pt x="514" y="130"/>
                  </a:lnTo>
                  <a:lnTo>
                    <a:pt x="519" y="135"/>
                  </a:lnTo>
                  <a:lnTo>
                    <a:pt x="525" y="139"/>
                  </a:lnTo>
                  <a:lnTo>
                    <a:pt x="534" y="143"/>
                  </a:lnTo>
                  <a:lnTo>
                    <a:pt x="542" y="145"/>
                  </a:lnTo>
                  <a:lnTo>
                    <a:pt x="538" y="137"/>
                  </a:lnTo>
                  <a:lnTo>
                    <a:pt x="535" y="129"/>
                  </a:lnTo>
                  <a:lnTo>
                    <a:pt x="536" y="127"/>
                  </a:lnTo>
                  <a:lnTo>
                    <a:pt x="538" y="126"/>
                  </a:lnTo>
                  <a:lnTo>
                    <a:pt x="549" y="132"/>
                  </a:lnTo>
                  <a:lnTo>
                    <a:pt x="562" y="135"/>
                  </a:lnTo>
                  <a:lnTo>
                    <a:pt x="562" y="133"/>
                  </a:lnTo>
                  <a:lnTo>
                    <a:pt x="562" y="130"/>
                  </a:lnTo>
                  <a:lnTo>
                    <a:pt x="559" y="129"/>
                  </a:lnTo>
                  <a:lnTo>
                    <a:pt x="558" y="125"/>
                  </a:lnTo>
                  <a:lnTo>
                    <a:pt x="571" y="117"/>
                  </a:lnTo>
                  <a:lnTo>
                    <a:pt x="586" y="112"/>
                  </a:lnTo>
                  <a:lnTo>
                    <a:pt x="585" y="99"/>
                  </a:lnTo>
                  <a:lnTo>
                    <a:pt x="584" y="87"/>
                  </a:lnTo>
                  <a:lnTo>
                    <a:pt x="596" y="90"/>
                  </a:lnTo>
                  <a:lnTo>
                    <a:pt x="606" y="93"/>
                  </a:lnTo>
                  <a:lnTo>
                    <a:pt x="608" y="95"/>
                  </a:lnTo>
                  <a:lnTo>
                    <a:pt x="608" y="96"/>
                  </a:lnTo>
                  <a:lnTo>
                    <a:pt x="608" y="97"/>
                  </a:lnTo>
                  <a:lnTo>
                    <a:pt x="606" y="99"/>
                  </a:lnTo>
                  <a:lnTo>
                    <a:pt x="604" y="100"/>
                  </a:lnTo>
                  <a:lnTo>
                    <a:pt x="599" y="100"/>
                  </a:lnTo>
                  <a:lnTo>
                    <a:pt x="599" y="106"/>
                  </a:lnTo>
                  <a:lnTo>
                    <a:pt x="599" y="110"/>
                  </a:lnTo>
                  <a:lnTo>
                    <a:pt x="608" y="109"/>
                  </a:lnTo>
                  <a:lnTo>
                    <a:pt x="616" y="106"/>
                  </a:lnTo>
                  <a:lnTo>
                    <a:pt x="624" y="103"/>
                  </a:lnTo>
                  <a:lnTo>
                    <a:pt x="629" y="99"/>
                  </a:lnTo>
                  <a:lnTo>
                    <a:pt x="636" y="95"/>
                  </a:lnTo>
                  <a:lnTo>
                    <a:pt x="645" y="92"/>
                  </a:lnTo>
                  <a:lnTo>
                    <a:pt x="654" y="89"/>
                  </a:lnTo>
                  <a:lnTo>
                    <a:pt x="665" y="87"/>
                  </a:lnTo>
                  <a:lnTo>
                    <a:pt x="665" y="92"/>
                  </a:lnTo>
                  <a:lnTo>
                    <a:pt x="665" y="95"/>
                  </a:lnTo>
                  <a:lnTo>
                    <a:pt x="679" y="95"/>
                  </a:lnTo>
                  <a:lnTo>
                    <a:pt x="694" y="92"/>
                  </a:lnTo>
                  <a:lnTo>
                    <a:pt x="708" y="89"/>
                  </a:lnTo>
                  <a:lnTo>
                    <a:pt x="719" y="85"/>
                  </a:lnTo>
                  <a:lnTo>
                    <a:pt x="718" y="83"/>
                  </a:lnTo>
                  <a:lnTo>
                    <a:pt x="716" y="80"/>
                  </a:lnTo>
                  <a:lnTo>
                    <a:pt x="706" y="79"/>
                  </a:lnTo>
                  <a:lnTo>
                    <a:pt x="698" y="76"/>
                  </a:lnTo>
                  <a:lnTo>
                    <a:pt x="696" y="70"/>
                  </a:lnTo>
                  <a:lnTo>
                    <a:pt x="696" y="66"/>
                  </a:lnTo>
                  <a:lnTo>
                    <a:pt x="718" y="72"/>
                  </a:lnTo>
                  <a:lnTo>
                    <a:pt x="741" y="79"/>
                  </a:lnTo>
                  <a:lnTo>
                    <a:pt x="763" y="87"/>
                  </a:lnTo>
                  <a:lnTo>
                    <a:pt x="786" y="93"/>
                  </a:lnTo>
                  <a:lnTo>
                    <a:pt x="789" y="92"/>
                  </a:lnTo>
                  <a:lnTo>
                    <a:pt x="791" y="89"/>
                  </a:lnTo>
                  <a:lnTo>
                    <a:pt x="773" y="79"/>
                  </a:lnTo>
                  <a:lnTo>
                    <a:pt x="759" y="70"/>
                  </a:lnTo>
                  <a:lnTo>
                    <a:pt x="759" y="62"/>
                  </a:lnTo>
                  <a:lnTo>
                    <a:pt x="761" y="55"/>
                  </a:lnTo>
                  <a:lnTo>
                    <a:pt x="763" y="49"/>
                  </a:lnTo>
                  <a:lnTo>
                    <a:pt x="765" y="45"/>
                  </a:lnTo>
                  <a:lnTo>
                    <a:pt x="768" y="43"/>
                  </a:lnTo>
                  <a:lnTo>
                    <a:pt x="771" y="40"/>
                  </a:lnTo>
                  <a:lnTo>
                    <a:pt x="782" y="45"/>
                  </a:lnTo>
                  <a:lnTo>
                    <a:pt x="795" y="48"/>
                  </a:lnTo>
                  <a:lnTo>
                    <a:pt x="796" y="56"/>
                  </a:lnTo>
                  <a:lnTo>
                    <a:pt x="799" y="63"/>
                  </a:lnTo>
                  <a:lnTo>
                    <a:pt x="803" y="69"/>
                  </a:lnTo>
                  <a:lnTo>
                    <a:pt x="809" y="75"/>
                  </a:lnTo>
                  <a:lnTo>
                    <a:pt x="815" y="80"/>
                  </a:lnTo>
                  <a:lnTo>
                    <a:pt x="819" y="86"/>
                  </a:lnTo>
                  <a:lnTo>
                    <a:pt x="823" y="92"/>
                  </a:lnTo>
                  <a:lnTo>
                    <a:pt x="826" y="97"/>
                  </a:lnTo>
                  <a:lnTo>
                    <a:pt x="821" y="103"/>
                  </a:lnTo>
                  <a:lnTo>
                    <a:pt x="815" y="110"/>
                  </a:lnTo>
                  <a:lnTo>
                    <a:pt x="818" y="113"/>
                  </a:lnTo>
                  <a:lnTo>
                    <a:pt x="821" y="117"/>
                  </a:lnTo>
                  <a:lnTo>
                    <a:pt x="825" y="117"/>
                  </a:lnTo>
                  <a:lnTo>
                    <a:pt x="829" y="117"/>
                  </a:lnTo>
                  <a:lnTo>
                    <a:pt x="835" y="112"/>
                  </a:lnTo>
                  <a:lnTo>
                    <a:pt x="839" y="107"/>
                  </a:lnTo>
                  <a:lnTo>
                    <a:pt x="839" y="97"/>
                  </a:lnTo>
                  <a:lnTo>
                    <a:pt x="835" y="90"/>
                  </a:lnTo>
                  <a:lnTo>
                    <a:pt x="835" y="90"/>
                  </a:lnTo>
                  <a:lnTo>
                    <a:pt x="835" y="89"/>
                  </a:lnTo>
                  <a:lnTo>
                    <a:pt x="846" y="90"/>
                  </a:lnTo>
                  <a:lnTo>
                    <a:pt x="855" y="92"/>
                  </a:lnTo>
                  <a:lnTo>
                    <a:pt x="856" y="96"/>
                  </a:lnTo>
                  <a:lnTo>
                    <a:pt x="856" y="97"/>
                  </a:lnTo>
                  <a:lnTo>
                    <a:pt x="859" y="97"/>
                  </a:lnTo>
                  <a:lnTo>
                    <a:pt x="863" y="97"/>
                  </a:lnTo>
                  <a:lnTo>
                    <a:pt x="862" y="96"/>
                  </a:lnTo>
                  <a:lnTo>
                    <a:pt x="861" y="95"/>
                  </a:lnTo>
                  <a:lnTo>
                    <a:pt x="858" y="90"/>
                  </a:lnTo>
                  <a:lnTo>
                    <a:pt x="855" y="86"/>
                  </a:lnTo>
                  <a:lnTo>
                    <a:pt x="842" y="86"/>
                  </a:lnTo>
                  <a:lnTo>
                    <a:pt x="829" y="86"/>
                  </a:lnTo>
                  <a:lnTo>
                    <a:pt x="819" y="72"/>
                  </a:lnTo>
                  <a:lnTo>
                    <a:pt x="809" y="59"/>
                  </a:lnTo>
                  <a:lnTo>
                    <a:pt x="811" y="53"/>
                  </a:lnTo>
                  <a:lnTo>
                    <a:pt x="812" y="50"/>
                  </a:lnTo>
                  <a:lnTo>
                    <a:pt x="819" y="56"/>
                  </a:lnTo>
                  <a:lnTo>
                    <a:pt x="826" y="62"/>
                  </a:lnTo>
                  <a:lnTo>
                    <a:pt x="831" y="63"/>
                  </a:lnTo>
                  <a:lnTo>
                    <a:pt x="836" y="65"/>
                  </a:lnTo>
                  <a:lnTo>
                    <a:pt x="842" y="65"/>
                  </a:lnTo>
                  <a:lnTo>
                    <a:pt x="848" y="63"/>
                  </a:lnTo>
                  <a:lnTo>
                    <a:pt x="839" y="60"/>
                  </a:lnTo>
                  <a:lnTo>
                    <a:pt x="832" y="58"/>
                  </a:lnTo>
                  <a:lnTo>
                    <a:pt x="832" y="52"/>
                  </a:lnTo>
                  <a:lnTo>
                    <a:pt x="832" y="46"/>
                  </a:lnTo>
                  <a:lnTo>
                    <a:pt x="845" y="50"/>
                  </a:lnTo>
                  <a:lnTo>
                    <a:pt x="856" y="56"/>
                  </a:lnTo>
                  <a:lnTo>
                    <a:pt x="861" y="58"/>
                  </a:lnTo>
                  <a:lnTo>
                    <a:pt x="866" y="59"/>
                  </a:lnTo>
                  <a:lnTo>
                    <a:pt x="872" y="60"/>
                  </a:lnTo>
                  <a:lnTo>
                    <a:pt x="878" y="60"/>
                  </a:lnTo>
                  <a:lnTo>
                    <a:pt x="876" y="58"/>
                  </a:lnTo>
                  <a:lnTo>
                    <a:pt x="875" y="56"/>
                  </a:lnTo>
                  <a:lnTo>
                    <a:pt x="861" y="49"/>
                  </a:lnTo>
                  <a:lnTo>
                    <a:pt x="848" y="43"/>
                  </a:lnTo>
                  <a:lnTo>
                    <a:pt x="848" y="40"/>
                  </a:lnTo>
                  <a:lnTo>
                    <a:pt x="848" y="38"/>
                  </a:lnTo>
                  <a:lnTo>
                    <a:pt x="849" y="36"/>
                  </a:lnTo>
                  <a:lnTo>
                    <a:pt x="851" y="35"/>
                  </a:lnTo>
                  <a:lnTo>
                    <a:pt x="863" y="35"/>
                  </a:lnTo>
                  <a:lnTo>
                    <a:pt x="875" y="36"/>
                  </a:lnTo>
                  <a:lnTo>
                    <a:pt x="885" y="38"/>
                  </a:lnTo>
                  <a:lnTo>
                    <a:pt x="896" y="39"/>
                  </a:lnTo>
                  <a:lnTo>
                    <a:pt x="896" y="39"/>
                  </a:lnTo>
                  <a:lnTo>
                    <a:pt x="896" y="38"/>
                  </a:lnTo>
                  <a:lnTo>
                    <a:pt x="892" y="35"/>
                  </a:lnTo>
                  <a:lnTo>
                    <a:pt x="889" y="32"/>
                  </a:lnTo>
                  <a:lnTo>
                    <a:pt x="888" y="28"/>
                  </a:lnTo>
                  <a:lnTo>
                    <a:pt x="888" y="22"/>
                  </a:lnTo>
                  <a:lnTo>
                    <a:pt x="901" y="22"/>
                  </a:lnTo>
                  <a:lnTo>
                    <a:pt x="915" y="22"/>
                  </a:lnTo>
                  <a:lnTo>
                    <a:pt x="928" y="20"/>
                  </a:lnTo>
                  <a:lnTo>
                    <a:pt x="939" y="18"/>
                  </a:lnTo>
                  <a:lnTo>
                    <a:pt x="952" y="15"/>
                  </a:lnTo>
                  <a:lnTo>
                    <a:pt x="962" y="10"/>
                  </a:lnTo>
                  <a:lnTo>
                    <a:pt x="971" y="6"/>
                  </a:lnTo>
                  <a:lnTo>
                    <a:pt x="978" y="0"/>
                  </a:lnTo>
                  <a:lnTo>
                    <a:pt x="992" y="0"/>
                  </a:lnTo>
                  <a:lnTo>
                    <a:pt x="1002" y="2"/>
                  </a:lnTo>
                  <a:lnTo>
                    <a:pt x="1010" y="6"/>
                  </a:lnTo>
                  <a:lnTo>
                    <a:pt x="1019" y="10"/>
                  </a:lnTo>
                  <a:lnTo>
                    <a:pt x="1040" y="10"/>
                  </a:lnTo>
                  <a:lnTo>
                    <a:pt x="1062" y="10"/>
                  </a:lnTo>
                  <a:lnTo>
                    <a:pt x="1066" y="16"/>
                  </a:lnTo>
                  <a:lnTo>
                    <a:pt x="1072" y="22"/>
                  </a:lnTo>
                  <a:lnTo>
                    <a:pt x="1073" y="25"/>
                  </a:lnTo>
                  <a:lnTo>
                    <a:pt x="1075" y="29"/>
                  </a:lnTo>
                  <a:lnTo>
                    <a:pt x="1073" y="29"/>
                  </a:lnTo>
                  <a:lnTo>
                    <a:pt x="1072" y="29"/>
                  </a:lnTo>
                  <a:lnTo>
                    <a:pt x="1065" y="32"/>
                  </a:lnTo>
                  <a:lnTo>
                    <a:pt x="1059" y="33"/>
                  </a:lnTo>
                  <a:lnTo>
                    <a:pt x="1055" y="36"/>
                  </a:lnTo>
                  <a:lnTo>
                    <a:pt x="1050" y="42"/>
                  </a:lnTo>
                  <a:lnTo>
                    <a:pt x="1050" y="43"/>
                  </a:lnTo>
                  <a:lnTo>
                    <a:pt x="1050" y="43"/>
                  </a:lnTo>
                  <a:lnTo>
                    <a:pt x="1052" y="43"/>
                  </a:lnTo>
                  <a:lnTo>
                    <a:pt x="1055" y="43"/>
                  </a:lnTo>
                  <a:lnTo>
                    <a:pt x="1059" y="43"/>
                  </a:lnTo>
                  <a:lnTo>
                    <a:pt x="1063" y="42"/>
                  </a:lnTo>
                  <a:lnTo>
                    <a:pt x="1068" y="39"/>
                  </a:lnTo>
                  <a:lnTo>
                    <a:pt x="1073" y="36"/>
                  </a:lnTo>
                  <a:lnTo>
                    <a:pt x="1080" y="33"/>
                  </a:lnTo>
                  <a:lnTo>
                    <a:pt x="1086" y="32"/>
                  </a:lnTo>
                  <a:lnTo>
                    <a:pt x="1093" y="32"/>
                  </a:lnTo>
                  <a:lnTo>
                    <a:pt x="1099" y="33"/>
                  </a:lnTo>
                  <a:lnTo>
                    <a:pt x="1118" y="39"/>
                  </a:lnTo>
                  <a:lnTo>
                    <a:pt x="1139" y="43"/>
                  </a:lnTo>
                  <a:lnTo>
                    <a:pt x="1160" y="46"/>
                  </a:lnTo>
                  <a:lnTo>
                    <a:pt x="1182" y="46"/>
                  </a:lnTo>
                  <a:lnTo>
                    <a:pt x="1183" y="43"/>
                  </a:lnTo>
                  <a:lnTo>
                    <a:pt x="1186" y="39"/>
                  </a:lnTo>
                  <a:lnTo>
                    <a:pt x="1202" y="40"/>
                  </a:lnTo>
                  <a:lnTo>
                    <a:pt x="1220" y="42"/>
                  </a:lnTo>
                  <a:lnTo>
                    <a:pt x="1232" y="49"/>
                  </a:lnTo>
                  <a:lnTo>
                    <a:pt x="1242" y="56"/>
                  </a:lnTo>
                  <a:lnTo>
                    <a:pt x="1247" y="60"/>
                  </a:lnTo>
                  <a:lnTo>
                    <a:pt x="1255" y="63"/>
                  </a:lnTo>
                  <a:lnTo>
                    <a:pt x="1262" y="65"/>
                  </a:lnTo>
                  <a:lnTo>
                    <a:pt x="1272"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6" name="Freeform 447"/>
            <p:cNvSpPr>
              <a:spLocks/>
            </p:cNvSpPr>
            <p:nvPr/>
          </p:nvSpPr>
          <p:spPr bwMode="auto">
            <a:xfrm>
              <a:off x="4328" y="2368"/>
              <a:ext cx="101" cy="64"/>
            </a:xfrm>
            <a:custGeom>
              <a:avLst/>
              <a:gdLst>
                <a:gd name="T0" fmla="*/ 101 w 101"/>
                <a:gd name="T1" fmla="*/ 13 h 64"/>
                <a:gd name="T2" fmla="*/ 89 w 101"/>
                <a:gd name="T3" fmla="*/ 13 h 64"/>
                <a:gd name="T4" fmla="*/ 77 w 101"/>
                <a:gd name="T5" fmla="*/ 13 h 64"/>
                <a:gd name="T6" fmla="*/ 67 w 101"/>
                <a:gd name="T7" fmla="*/ 15 h 64"/>
                <a:gd name="T8" fmla="*/ 57 w 101"/>
                <a:gd name="T9" fmla="*/ 17 h 64"/>
                <a:gd name="T10" fmla="*/ 47 w 101"/>
                <a:gd name="T11" fmla="*/ 20 h 64"/>
                <a:gd name="T12" fmla="*/ 40 w 101"/>
                <a:gd name="T13" fmla="*/ 25 h 64"/>
                <a:gd name="T14" fmla="*/ 33 w 101"/>
                <a:gd name="T15" fmla="*/ 30 h 64"/>
                <a:gd name="T16" fmla="*/ 29 w 101"/>
                <a:gd name="T17" fmla="*/ 37 h 64"/>
                <a:gd name="T18" fmla="*/ 29 w 101"/>
                <a:gd name="T19" fmla="*/ 45 h 64"/>
                <a:gd name="T20" fmla="*/ 27 w 101"/>
                <a:gd name="T21" fmla="*/ 53 h 64"/>
                <a:gd name="T22" fmla="*/ 33 w 101"/>
                <a:gd name="T23" fmla="*/ 55 h 64"/>
                <a:gd name="T24" fmla="*/ 40 w 101"/>
                <a:gd name="T25" fmla="*/ 57 h 64"/>
                <a:gd name="T26" fmla="*/ 47 w 101"/>
                <a:gd name="T27" fmla="*/ 60 h 64"/>
                <a:gd name="T28" fmla="*/ 51 w 101"/>
                <a:gd name="T29" fmla="*/ 64 h 64"/>
                <a:gd name="T30" fmla="*/ 33 w 101"/>
                <a:gd name="T31" fmla="*/ 64 h 64"/>
                <a:gd name="T32" fmla="*/ 16 w 101"/>
                <a:gd name="T33" fmla="*/ 64 h 64"/>
                <a:gd name="T34" fmla="*/ 13 w 101"/>
                <a:gd name="T35" fmla="*/ 60 h 64"/>
                <a:gd name="T36" fmla="*/ 10 w 101"/>
                <a:gd name="T37" fmla="*/ 57 h 64"/>
                <a:gd name="T38" fmla="*/ 6 w 101"/>
                <a:gd name="T39" fmla="*/ 56 h 64"/>
                <a:gd name="T40" fmla="*/ 0 w 101"/>
                <a:gd name="T41" fmla="*/ 56 h 64"/>
                <a:gd name="T42" fmla="*/ 0 w 101"/>
                <a:gd name="T43" fmla="*/ 46 h 64"/>
                <a:gd name="T44" fmla="*/ 3 w 101"/>
                <a:gd name="T45" fmla="*/ 39 h 64"/>
                <a:gd name="T46" fmla="*/ 11 w 101"/>
                <a:gd name="T47" fmla="*/ 36 h 64"/>
                <a:gd name="T48" fmla="*/ 20 w 101"/>
                <a:gd name="T49" fmla="*/ 33 h 64"/>
                <a:gd name="T50" fmla="*/ 17 w 101"/>
                <a:gd name="T51" fmla="*/ 30 h 64"/>
                <a:gd name="T52" fmla="*/ 14 w 101"/>
                <a:gd name="T53" fmla="*/ 27 h 64"/>
                <a:gd name="T54" fmla="*/ 33 w 101"/>
                <a:gd name="T55" fmla="*/ 19 h 64"/>
                <a:gd name="T56" fmla="*/ 54 w 101"/>
                <a:gd name="T57" fmla="*/ 9 h 64"/>
                <a:gd name="T58" fmla="*/ 66 w 101"/>
                <a:gd name="T59" fmla="*/ 5 h 64"/>
                <a:gd name="T60" fmla="*/ 77 w 101"/>
                <a:gd name="T61" fmla="*/ 2 h 64"/>
                <a:gd name="T62" fmla="*/ 90 w 101"/>
                <a:gd name="T63" fmla="*/ 0 h 64"/>
                <a:gd name="T64" fmla="*/ 101 w 101"/>
                <a:gd name="T65" fmla="*/ 2 h 64"/>
                <a:gd name="T66" fmla="*/ 101 w 101"/>
                <a:gd name="T67" fmla="*/ 7 h 64"/>
                <a:gd name="T68" fmla="*/ 101 w 101"/>
                <a:gd name="T69"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 h="64">
                  <a:moveTo>
                    <a:pt x="101" y="13"/>
                  </a:moveTo>
                  <a:lnTo>
                    <a:pt x="89" y="13"/>
                  </a:lnTo>
                  <a:lnTo>
                    <a:pt x="77" y="13"/>
                  </a:lnTo>
                  <a:lnTo>
                    <a:pt x="67" y="15"/>
                  </a:lnTo>
                  <a:lnTo>
                    <a:pt x="57" y="17"/>
                  </a:lnTo>
                  <a:lnTo>
                    <a:pt x="47" y="20"/>
                  </a:lnTo>
                  <a:lnTo>
                    <a:pt x="40" y="25"/>
                  </a:lnTo>
                  <a:lnTo>
                    <a:pt x="33" y="30"/>
                  </a:lnTo>
                  <a:lnTo>
                    <a:pt x="29" y="37"/>
                  </a:lnTo>
                  <a:lnTo>
                    <a:pt x="29" y="45"/>
                  </a:lnTo>
                  <a:lnTo>
                    <a:pt x="27" y="53"/>
                  </a:lnTo>
                  <a:lnTo>
                    <a:pt x="33" y="55"/>
                  </a:lnTo>
                  <a:lnTo>
                    <a:pt x="40" y="57"/>
                  </a:lnTo>
                  <a:lnTo>
                    <a:pt x="47" y="60"/>
                  </a:lnTo>
                  <a:lnTo>
                    <a:pt x="51" y="64"/>
                  </a:lnTo>
                  <a:lnTo>
                    <a:pt x="33" y="64"/>
                  </a:lnTo>
                  <a:lnTo>
                    <a:pt x="16" y="64"/>
                  </a:lnTo>
                  <a:lnTo>
                    <a:pt x="13" y="60"/>
                  </a:lnTo>
                  <a:lnTo>
                    <a:pt x="10" y="57"/>
                  </a:lnTo>
                  <a:lnTo>
                    <a:pt x="6" y="56"/>
                  </a:lnTo>
                  <a:lnTo>
                    <a:pt x="0" y="56"/>
                  </a:lnTo>
                  <a:lnTo>
                    <a:pt x="0" y="46"/>
                  </a:lnTo>
                  <a:lnTo>
                    <a:pt x="3" y="39"/>
                  </a:lnTo>
                  <a:lnTo>
                    <a:pt x="11" y="36"/>
                  </a:lnTo>
                  <a:lnTo>
                    <a:pt x="20" y="33"/>
                  </a:lnTo>
                  <a:lnTo>
                    <a:pt x="17" y="30"/>
                  </a:lnTo>
                  <a:lnTo>
                    <a:pt x="14" y="27"/>
                  </a:lnTo>
                  <a:lnTo>
                    <a:pt x="33" y="19"/>
                  </a:lnTo>
                  <a:lnTo>
                    <a:pt x="54" y="9"/>
                  </a:lnTo>
                  <a:lnTo>
                    <a:pt x="66" y="5"/>
                  </a:lnTo>
                  <a:lnTo>
                    <a:pt x="77" y="2"/>
                  </a:lnTo>
                  <a:lnTo>
                    <a:pt x="90" y="0"/>
                  </a:lnTo>
                  <a:lnTo>
                    <a:pt x="101" y="2"/>
                  </a:lnTo>
                  <a:lnTo>
                    <a:pt x="101" y="7"/>
                  </a:lnTo>
                  <a:lnTo>
                    <a:pt x="10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7" name="Freeform 448"/>
            <p:cNvSpPr>
              <a:spLocks/>
            </p:cNvSpPr>
            <p:nvPr/>
          </p:nvSpPr>
          <p:spPr bwMode="auto">
            <a:xfrm>
              <a:off x="3150" y="2371"/>
              <a:ext cx="66" cy="16"/>
            </a:xfrm>
            <a:custGeom>
              <a:avLst/>
              <a:gdLst>
                <a:gd name="T0" fmla="*/ 32 w 66"/>
                <a:gd name="T1" fmla="*/ 0 h 16"/>
                <a:gd name="T2" fmla="*/ 37 w 66"/>
                <a:gd name="T3" fmla="*/ 0 h 16"/>
                <a:gd name="T4" fmla="*/ 42 w 66"/>
                <a:gd name="T5" fmla="*/ 0 h 16"/>
                <a:gd name="T6" fmla="*/ 44 w 66"/>
                <a:gd name="T7" fmla="*/ 0 h 16"/>
                <a:gd name="T8" fmla="*/ 47 w 66"/>
                <a:gd name="T9" fmla="*/ 3 h 16"/>
                <a:gd name="T10" fmla="*/ 46 w 66"/>
                <a:gd name="T11" fmla="*/ 6 h 16"/>
                <a:gd name="T12" fmla="*/ 44 w 66"/>
                <a:gd name="T13" fmla="*/ 9 h 16"/>
                <a:gd name="T14" fmla="*/ 54 w 66"/>
                <a:gd name="T15" fmla="*/ 10 h 16"/>
                <a:gd name="T16" fmla="*/ 66 w 66"/>
                <a:gd name="T17" fmla="*/ 12 h 16"/>
                <a:gd name="T18" fmla="*/ 64 w 66"/>
                <a:gd name="T19" fmla="*/ 13 h 16"/>
                <a:gd name="T20" fmla="*/ 63 w 66"/>
                <a:gd name="T21" fmla="*/ 16 h 16"/>
                <a:gd name="T22" fmla="*/ 46 w 66"/>
                <a:gd name="T23" fmla="*/ 16 h 16"/>
                <a:gd name="T24" fmla="*/ 30 w 66"/>
                <a:gd name="T25" fmla="*/ 14 h 16"/>
                <a:gd name="T26" fmla="*/ 14 w 66"/>
                <a:gd name="T27" fmla="*/ 12 h 16"/>
                <a:gd name="T28" fmla="*/ 0 w 66"/>
                <a:gd name="T29" fmla="*/ 9 h 16"/>
                <a:gd name="T30" fmla="*/ 0 w 66"/>
                <a:gd name="T31" fmla="*/ 7 h 16"/>
                <a:gd name="T32" fmla="*/ 0 w 66"/>
                <a:gd name="T33" fmla="*/ 6 h 16"/>
                <a:gd name="T34" fmla="*/ 2 w 66"/>
                <a:gd name="T35" fmla="*/ 4 h 16"/>
                <a:gd name="T36" fmla="*/ 2 w 66"/>
                <a:gd name="T37" fmla="*/ 3 h 16"/>
                <a:gd name="T38" fmla="*/ 12 w 66"/>
                <a:gd name="T39" fmla="*/ 3 h 16"/>
                <a:gd name="T40" fmla="*/ 19 w 66"/>
                <a:gd name="T41" fmla="*/ 4 h 16"/>
                <a:gd name="T42" fmla="*/ 23 w 66"/>
                <a:gd name="T43" fmla="*/ 4 h 16"/>
                <a:gd name="T44" fmla="*/ 26 w 66"/>
                <a:gd name="T45" fmla="*/ 4 h 16"/>
                <a:gd name="T46" fmla="*/ 29 w 66"/>
                <a:gd name="T47" fmla="*/ 3 h 16"/>
                <a:gd name="T48" fmla="*/ 32 w 66"/>
                <a:gd name="T4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6" h="16">
                  <a:moveTo>
                    <a:pt x="32" y="0"/>
                  </a:moveTo>
                  <a:lnTo>
                    <a:pt x="37" y="0"/>
                  </a:lnTo>
                  <a:lnTo>
                    <a:pt x="42" y="0"/>
                  </a:lnTo>
                  <a:lnTo>
                    <a:pt x="44" y="0"/>
                  </a:lnTo>
                  <a:lnTo>
                    <a:pt x="47" y="3"/>
                  </a:lnTo>
                  <a:lnTo>
                    <a:pt x="46" y="6"/>
                  </a:lnTo>
                  <a:lnTo>
                    <a:pt x="44" y="9"/>
                  </a:lnTo>
                  <a:lnTo>
                    <a:pt x="54" y="10"/>
                  </a:lnTo>
                  <a:lnTo>
                    <a:pt x="66" y="12"/>
                  </a:lnTo>
                  <a:lnTo>
                    <a:pt x="64" y="13"/>
                  </a:lnTo>
                  <a:lnTo>
                    <a:pt x="63" y="16"/>
                  </a:lnTo>
                  <a:lnTo>
                    <a:pt x="46" y="16"/>
                  </a:lnTo>
                  <a:lnTo>
                    <a:pt x="30" y="14"/>
                  </a:lnTo>
                  <a:lnTo>
                    <a:pt x="14" y="12"/>
                  </a:lnTo>
                  <a:lnTo>
                    <a:pt x="0" y="9"/>
                  </a:lnTo>
                  <a:lnTo>
                    <a:pt x="0" y="7"/>
                  </a:lnTo>
                  <a:lnTo>
                    <a:pt x="0" y="6"/>
                  </a:lnTo>
                  <a:lnTo>
                    <a:pt x="2" y="4"/>
                  </a:lnTo>
                  <a:lnTo>
                    <a:pt x="2" y="3"/>
                  </a:lnTo>
                  <a:lnTo>
                    <a:pt x="12" y="3"/>
                  </a:lnTo>
                  <a:lnTo>
                    <a:pt x="19" y="4"/>
                  </a:lnTo>
                  <a:lnTo>
                    <a:pt x="23" y="4"/>
                  </a:lnTo>
                  <a:lnTo>
                    <a:pt x="26" y="4"/>
                  </a:lnTo>
                  <a:lnTo>
                    <a:pt x="29" y="3"/>
                  </a:ln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8" name="Freeform 449"/>
            <p:cNvSpPr>
              <a:spLocks/>
            </p:cNvSpPr>
            <p:nvPr/>
          </p:nvSpPr>
          <p:spPr bwMode="auto">
            <a:xfrm>
              <a:off x="3229" y="2373"/>
              <a:ext cx="90" cy="18"/>
            </a:xfrm>
            <a:custGeom>
              <a:avLst/>
              <a:gdLst>
                <a:gd name="T0" fmla="*/ 7 w 90"/>
                <a:gd name="T1" fmla="*/ 0 h 18"/>
                <a:gd name="T2" fmla="*/ 11 w 90"/>
                <a:gd name="T3" fmla="*/ 0 h 18"/>
                <a:gd name="T4" fmla="*/ 14 w 90"/>
                <a:gd name="T5" fmla="*/ 0 h 18"/>
                <a:gd name="T6" fmla="*/ 18 w 90"/>
                <a:gd name="T7" fmla="*/ 0 h 18"/>
                <a:gd name="T8" fmla="*/ 21 w 90"/>
                <a:gd name="T9" fmla="*/ 1 h 18"/>
                <a:gd name="T10" fmla="*/ 37 w 90"/>
                <a:gd name="T11" fmla="*/ 5 h 18"/>
                <a:gd name="T12" fmla="*/ 58 w 90"/>
                <a:gd name="T13" fmla="*/ 8 h 18"/>
                <a:gd name="T14" fmla="*/ 80 w 90"/>
                <a:gd name="T15" fmla="*/ 11 h 18"/>
                <a:gd name="T16" fmla="*/ 90 w 90"/>
                <a:gd name="T17" fmla="*/ 14 h 18"/>
                <a:gd name="T18" fmla="*/ 88 w 90"/>
                <a:gd name="T19" fmla="*/ 15 h 18"/>
                <a:gd name="T20" fmla="*/ 88 w 90"/>
                <a:gd name="T21" fmla="*/ 17 h 18"/>
                <a:gd name="T22" fmla="*/ 64 w 90"/>
                <a:gd name="T23" fmla="*/ 18 h 18"/>
                <a:gd name="T24" fmla="*/ 42 w 90"/>
                <a:gd name="T25" fmla="*/ 18 h 18"/>
                <a:gd name="T26" fmla="*/ 21 w 90"/>
                <a:gd name="T27" fmla="*/ 17 h 18"/>
                <a:gd name="T28" fmla="*/ 0 w 90"/>
                <a:gd name="T29" fmla="*/ 14 h 18"/>
                <a:gd name="T30" fmla="*/ 2 w 90"/>
                <a:gd name="T31" fmla="*/ 5 h 18"/>
                <a:gd name="T32" fmla="*/ 7 w 90"/>
                <a:gd name="T3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8">
                  <a:moveTo>
                    <a:pt x="7" y="0"/>
                  </a:moveTo>
                  <a:lnTo>
                    <a:pt x="11" y="0"/>
                  </a:lnTo>
                  <a:lnTo>
                    <a:pt x="14" y="0"/>
                  </a:lnTo>
                  <a:lnTo>
                    <a:pt x="18" y="0"/>
                  </a:lnTo>
                  <a:lnTo>
                    <a:pt x="21" y="1"/>
                  </a:lnTo>
                  <a:lnTo>
                    <a:pt x="37" y="5"/>
                  </a:lnTo>
                  <a:lnTo>
                    <a:pt x="58" y="8"/>
                  </a:lnTo>
                  <a:lnTo>
                    <a:pt x="80" y="11"/>
                  </a:lnTo>
                  <a:lnTo>
                    <a:pt x="90" y="14"/>
                  </a:lnTo>
                  <a:lnTo>
                    <a:pt x="88" y="15"/>
                  </a:lnTo>
                  <a:lnTo>
                    <a:pt x="88" y="17"/>
                  </a:lnTo>
                  <a:lnTo>
                    <a:pt x="64" y="18"/>
                  </a:lnTo>
                  <a:lnTo>
                    <a:pt x="42" y="18"/>
                  </a:lnTo>
                  <a:lnTo>
                    <a:pt x="21" y="17"/>
                  </a:lnTo>
                  <a:lnTo>
                    <a:pt x="0" y="14"/>
                  </a:lnTo>
                  <a:lnTo>
                    <a:pt x="2" y="5"/>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9" name="Freeform 450"/>
            <p:cNvSpPr>
              <a:spLocks/>
            </p:cNvSpPr>
            <p:nvPr/>
          </p:nvSpPr>
          <p:spPr bwMode="auto">
            <a:xfrm>
              <a:off x="4669" y="2375"/>
              <a:ext cx="2" cy="3"/>
            </a:xfrm>
            <a:custGeom>
              <a:avLst/>
              <a:gdLst>
                <a:gd name="T0" fmla="*/ 0 w 2"/>
                <a:gd name="T1" fmla="*/ 0 h 3"/>
                <a:gd name="T2" fmla="*/ 2 w 2"/>
                <a:gd name="T3" fmla="*/ 2 h 3"/>
                <a:gd name="T4" fmla="*/ 2 w 2"/>
                <a:gd name="T5" fmla="*/ 3 h 3"/>
                <a:gd name="T6" fmla="*/ 2 w 2"/>
                <a:gd name="T7" fmla="*/ 2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lnTo>
                    <a:pt x="2" y="2"/>
                  </a:lnTo>
                  <a:lnTo>
                    <a:pt x="2" y="3"/>
                  </a:lnTo>
                  <a:lnTo>
                    <a:pt x="2"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0" name="Freeform 451"/>
            <p:cNvSpPr>
              <a:spLocks/>
            </p:cNvSpPr>
            <p:nvPr/>
          </p:nvSpPr>
          <p:spPr bwMode="auto">
            <a:xfrm>
              <a:off x="4946" y="2380"/>
              <a:ext cx="63" cy="14"/>
            </a:xfrm>
            <a:custGeom>
              <a:avLst/>
              <a:gdLst>
                <a:gd name="T0" fmla="*/ 0 w 63"/>
                <a:gd name="T1" fmla="*/ 0 h 14"/>
                <a:gd name="T2" fmla="*/ 16 w 63"/>
                <a:gd name="T3" fmla="*/ 1 h 14"/>
                <a:gd name="T4" fmla="*/ 32 w 63"/>
                <a:gd name="T5" fmla="*/ 1 h 14"/>
                <a:gd name="T6" fmla="*/ 47 w 63"/>
                <a:gd name="T7" fmla="*/ 3 h 14"/>
                <a:gd name="T8" fmla="*/ 63 w 63"/>
                <a:gd name="T9" fmla="*/ 4 h 14"/>
                <a:gd name="T10" fmla="*/ 63 w 63"/>
                <a:gd name="T11" fmla="*/ 7 h 14"/>
                <a:gd name="T12" fmla="*/ 63 w 63"/>
                <a:gd name="T13" fmla="*/ 10 h 14"/>
                <a:gd name="T14" fmla="*/ 56 w 63"/>
                <a:gd name="T15" fmla="*/ 13 h 14"/>
                <a:gd name="T16" fmla="*/ 47 w 63"/>
                <a:gd name="T17" fmla="*/ 13 h 14"/>
                <a:gd name="T18" fmla="*/ 39 w 63"/>
                <a:gd name="T19" fmla="*/ 14 h 14"/>
                <a:gd name="T20" fmla="*/ 30 w 63"/>
                <a:gd name="T21" fmla="*/ 13 h 14"/>
                <a:gd name="T22" fmla="*/ 14 w 63"/>
                <a:gd name="T23" fmla="*/ 10 h 14"/>
                <a:gd name="T24" fmla="*/ 0 w 63"/>
                <a:gd name="T25" fmla="*/ 4 h 14"/>
                <a:gd name="T26" fmla="*/ 0 w 63"/>
                <a:gd name="T27" fmla="*/ 1 h 14"/>
                <a:gd name="T28" fmla="*/ 0 w 63"/>
                <a:gd name="T2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 h="14">
                  <a:moveTo>
                    <a:pt x="0" y="0"/>
                  </a:moveTo>
                  <a:lnTo>
                    <a:pt x="16" y="1"/>
                  </a:lnTo>
                  <a:lnTo>
                    <a:pt x="32" y="1"/>
                  </a:lnTo>
                  <a:lnTo>
                    <a:pt x="47" y="3"/>
                  </a:lnTo>
                  <a:lnTo>
                    <a:pt x="63" y="4"/>
                  </a:lnTo>
                  <a:lnTo>
                    <a:pt x="63" y="7"/>
                  </a:lnTo>
                  <a:lnTo>
                    <a:pt x="63" y="10"/>
                  </a:lnTo>
                  <a:lnTo>
                    <a:pt x="56" y="13"/>
                  </a:lnTo>
                  <a:lnTo>
                    <a:pt x="47" y="13"/>
                  </a:lnTo>
                  <a:lnTo>
                    <a:pt x="39" y="14"/>
                  </a:lnTo>
                  <a:lnTo>
                    <a:pt x="30" y="13"/>
                  </a:lnTo>
                  <a:lnTo>
                    <a:pt x="14" y="10"/>
                  </a:lnTo>
                  <a:lnTo>
                    <a:pt x="0" y="4"/>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1" name="Freeform 452"/>
            <p:cNvSpPr>
              <a:spLocks/>
            </p:cNvSpPr>
            <p:nvPr/>
          </p:nvSpPr>
          <p:spPr bwMode="auto">
            <a:xfrm>
              <a:off x="2936" y="2390"/>
              <a:ext cx="168" cy="60"/>
            </a:xfrm>
            <a:custGeom>
              <a:avLst/>
              <a:gdLst>
                <a:gd name="T0" fmla="*/ 58 w 168"/>
                <a:gd name="T1" fmla="*/ 1 h 60"/>
                <a:gd name="T2" fmla="*/ 84 w 168"/>
                <a:gd name="T3" fmla="*/ 5 h 60"/>
                <a:gd name="T4" fmla="*/ 91 w 168"/>
                <a:gd name="T5" fmla="*/ 10 h 60"/>
                <a:gd name="T6" fmla="*/ 94 w 168"/>
                <a:gd name="T7" fmla="*/ 14 h 60"/>
                <a:gd name="T8" fmla="*/ 98 w 168"/>
                <a:gd name="T9" fmla="*/ 15 h 60"/>
                <a:gd name="T10" fmla="*/ 104 w 168"/>
                <a:gd name="T11" fmla="*/ 15 h 60"/>
                <a:gd name="T12" fmla="*/ 110 w 168"/>
                <a:gd name="T13" fmla="*/ 14 h 60"/>
                <a:gd name="T14" fmla="*/ 116 w 168"/>
                <a:gd name="T15" fmla="*/ 18 h 60"/>
                <a:gd name="T16" fmla="*/ 120 w 168"/>
                <a:gd name="T17" fmla="*/ 23 h 60"/>
                <a:gd name="T18" fmla="*/ 124 w 168"/>
                <a:gd name="T19" fmla="*/ 20 h 60"/>
                <a:gd name="T20" fmla="*/ 128 w 168"/>
                <a:gd name="T21" fmla="*/ 17 h 60"/>
                <a:gd name="T22" fmla="*/ 133 w 168"/>
                <a:gd name="T23" fmla="*/ 21 h 60"/>
                <a:gd name="T24" fmla="*/ 146 w 168"/>
                <a:gd name="T25" fmla="*/ 20 h 60"/>
                <a:gd name="T26" fmla="*/ 160 w 168"/>
                <a:gd name="T27" fmla="*/ 14 h 60"/>
                <a:gd name="T28" fmla="*/ 164 w 168"/>
                <a:gd name="T29" fmla="*/ 20 h 60"/>
                <a:gd name="T30" fmla="*/ 158 w 168"/>
                <a:gd name="T31" fmla="*/ 31 h 60"/>
                <a:gd name="T32" fmla="*/ 153 w 168"/>
                <a:gd name="T33" fmla="*/ 40 h 60"/>
                <a:gd name="T34" fmla="*/ 160 w 168"/>
                <a:gd name="T35" fmla="*/ 41 h 60"/>
                <a:gd name="T36" fmla="*/ 164 w 168"/>
                <a:gd name="T37" fmla="*/ 48 h 60"/>
                <a:gd name="T38" fmla="*/ 151 w 168"/>
                <a:gd name="T39" fmla="*/ 57 h 60"/>
                <a:gd name="T40" fmla="*/ 128 w 168"/>
                <a:gd name="T41" fmla="*/ 55 h 60"/>
                <a:gd name="T42" fmla="*/ 91 w 168"/>
                <a:gd name="T43" fmla="*/ 58 h 60"/>
                <a:gd name="T44" fmla="*/ 57 w 168"/>
                <a:gd name="T45" fmla="*/ 58 h 60"/>
                <a:gd name="T46" fmla="*/ 37 w 168"/>
                <a:gd name="T47" fmla="*/ 50 h 60"/>
                <a:gd name="T48" fmla="*/ 51 w 168"/>
                <a:gd name="T49" fmla="*/ 44 h 60"/>
                <a:gd name="T50" fmla="*/ 53 w 168"/>
                <a:gd name="T51" fmla="*/ 41 h 60"/>
                <a:gd name="T52" fmla="*/ 40 w 168"/>
                <a:gd name="T53" fmla="*/ 38 h 60"/>
                <a:gd name="T54" fmla="*/ 43 w 168"/>
                <a:gd name="T55" fmla="*/ 34 h 60"/>
                <a:gd name="T56" fmla="*/ 51 w 168"/>
                <a:gd name="T57" fmla="*/ 35 h 60"/>
                <a:gd name="T58" fmla="*/ 61 w 168"/>
                <a:gd name="T59" fmla="*/ 37 h 60"/>
                <a:gd name="T60" fmla="*/ 57 w 168"/>
                <a:gd name="T61" fmla="*/ 33 h 60"/>
                <a:gd name="T62" fmla="*/ 48 w 168"/>
                <a:gd name="T63" fmla="*/ 28 h 60"/>
                <a:gd name="T64" fmla="*/ 53 w 168"/>
                <a:gd name="T65" fmla="*/ 23 h 60"/>
                <a:gd name="T66" fmla="*/ 57 w 168"/>
                <a:gd name="T67" fmla="*/ 20 h 60"/>
                <a:gd name="T68" fmla="*/ 43 w 168"/>
                <a:gd name="T69" fmla="*/ 23 h 60"/>
                <a:gd name="T70" fmla="*/ 24 w 168"/>
                <a:gd name="T71" fmla="*/ 31 h 60"/>
                <a:gd name="T72" fmla="*/ 10 w 168"/>
                <a:gd name="T73" fmla="*/ 34 h 60"/>
                <a:gd name="T74" fmla="*/ 1 w 168"/>
                <a:gd name="T75" fmla="*/ 27 h 60"/>
                <a:gd name="T76" fmla="*/ 14 w 168"/>
                <a:gd name="T77" fmla="*/ 18 h 60"/>
                <a:gd name="T78" fmla="*/ 36 w 168"/>
                <a:gd name="T79" fmla="*/ 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8" h="60">
                  <a:moveTo>
                    <a:pt x="43" y="0"/>
                  </a:moveTo>
                  <a:lnTo>
                    <a:pt x="58" y="1"/>
                  </a:lnTo>
                  <a:lnTo>
                    <a:pt x="73" y="4"/>
                  </a:lnTo>
                  <a:lnTo>
                    <a:pt x="84" y="5"/>
                  </a:lnTo>
                  <a:lnTo>
                    <a:pt x="93" y="4"/>
                  </a:lnTo>
                  <a:lnTo>
                    <a:pt x="91" y="10"/>
                  </a:lnTo>
                  <a:lnTo>
                    <a:pt x="90" y="14"/>
                  </a:lnTo>
                  <a:lnTo>
                    <a:pt x="94" y="14"/>
                  </a:lnTo>
                  <a:lnTo>
                    <a:pt x="97" y="14"/>
                  </a:lnTo>
                  <a:lnTo>
                    <a:pt x="98" y="15"/>
                  </a:lnTo>
                  <a:lnTo>
                    <a:pt x="100" y="18"/>
                  </a:lnTo>
                  <a:lnTo>
                    <a:pt x="104" y="15"/>
                  </a:lnTo>
                  <a:lnTo>
                    <a:pt x="106" y="14"/>
                  </a:lnTo>
                  <a:lnTo>
                    <a:pt x="110" y="14"/>
                  </a:lnTo>
                  <a:lnTo>
                    <a:pt x="116" y="14"/>
                  </a:lnTo>
                  <a:lnTo>
                    <a:pt x="116" y="18"/>
                  </a:lnTo>
                  <a:lnTo>
                    <a:pt x="117" y="23"/>
                  </a:lnTo>
                  <a:lnTo>
                    <a:pt x="120" y="23"/>
                  </a:lnTo>
                  <a:lnTo>
                    <a:pt x="123" y="23"/>
                  </a:lnTo>
                  <a:lnTo>
                    <a:pt x="124" y="20"/>
                  </a:lnTo>
                  <a:lnTo>
                    <a:pt x="126" y="17"/>
                  </a:lnTo>
                  <a:lnTo>
                    <a:pt x="128" y="17"/>
                  </a:lnTo>
                  <a:lnTo>
                    <a:pt x="134" y="15"/>
                  </a:lnTo>
                  <a:lnTo>
                    <a:pt x="133" y="21"/>
                  </a:lnTo>
                  <a:lnTo>
                    <a:pt x="133" y="25"/>
                  </a:lnTo>
                  <a:lnTo>
                    <a:pt x="146" y="20"/>
                  </a:lnTo>
                  <a:lnTo>
                    <a:pt x="156" y="11"/>
                  </a:lnTo>
                  <a:lnTo>
                    <a:pt x="160" y="14"/>
                  </a:lnTo>
                  <a:lnTo>
                    <a:pt x="164" y="15"/>
                  </a:lnTo>
                  <a:lnTo>
                    <a:pt x="164" y="20"/>
                  </a:lnTo>
                  <a:lnTo>
                    <a:pt x="164" y="23"/>
                  </a:lnTo>
                  <a:lnTo>
                    <a:pt x="158" y="31"/>
                  </a:lnTo>
                  <a:lnTo>
                    <a:pt x="153" y="40"/>
                  </a:lnTo>
                  <a:lnTo>
                    <a:pt x="153" y="40"/>
                  </a:lnTo>
                  <a:lnTo>
                    <a:pt x="153" y="41"/>
                  </a:lnTo>
                  <a:lnTo>
                    <a:pt x="160" y="41"/>
                  </a:lnTo>
                  <a:lnTo>
                    <a:pt x="168" y="42"/>
                  </a:lnTo>
                  <a:lnTo>
                    <a:pt x="164" y="48"/>
                  </a:lnTo>
                  <a:lnTo>
                    <a:pt x="158" y="52"/>
                  </a:lnTo>
                  <a:lnTo>
                    <a:pt x="151" y="57"/>
                  </a:lnTo>
                  <a:lnTo>
                    <a:pt x="147" y="60"/>
                  </a:lnTo>
                  <a:lnTo>
                    <a:pt x="128" y="55"/>
                  </a:lnTo>
                  <a:lnTo>
                    <a:pt x="113" y="54"/>
                  </a:lnTo>
                  <a:lnTo>
                    <a:pt x="91" y="58"/>
                  </a:lnTo>
                  <a:lnTo>
                    <a:pt x="74" y="60"/>
                  </a:lnTo>
                  <a:lnTo>
                    <a:pt x="57" y="58"/>
                  </a:lnTo>
                  <a:lnTo>
                    <a:pt x="36" y="54"/>
                  </a:lnTo>
                  <a:lnTo>
                    <a:pt x="37" y="50"/>
                  </a:lnTo>
                  <a:lnTo>
                    <a:pt x="37" y="47"/>
                  </a:lnTo>
                  <a:lnTo>
                    <a:pt x="51" y="44"/>
                  </a:lnTo>
                  <a:lnTo>
                    <a:pt x="66" y="41"/>
                  </a:lnTo>
                  <a:lnTo>
                    <a:pt x="53" y="41"/>
                  </a:lnTo>
                  <a:lnTo>
                    <a:pt x="40" y="41"/>
                  </a:lnTo>
                  <a:lnTo>
                    <a:pt x="40" y="38"/>
                  </a:lnTo>
                  <a:lnTo>
                    <a:pt x="40" y="35"/>
                  </a:lnTo>
                  <a:lnTo>
                    <a:pt x="43" y="34"/>
                  </a:lnTo>
                  <a:lnTo>
                    <a:pt x="46" y="34"/>
                  </a:lnTo>
                  <a:lnTo>
                    <a:pt x="51" y="35"/>
                  </a:lnTo>
                  <a:lnTo>
                    <a:pt x="56" y="35"/>
                  </a:lnTo>
                  <a:lnTo>
                    <a:pt x="61" y="37"/>
                  </a:lnTo>
                  <a:lnTo>
                    <a:pt x="67" y="35"/>
                  </a:lnTo>
                  <a:lnTo>
                    <a:pt x="57" y="33"/>
                  </a:lnTo>
                  <a:lnTo>
                    <a:pt x="47" y="31"/>
                  </a:lnTo>
                  <a:lnTo>
                    <a:pt x="48" y="28"/>
                  </a:lnTo>
                  <a:lnTo>
                    <a:pt x="48" y="25"/>
                  </a:lnTo>
                  <a:lnTo>
                    <a:pt x="53" y="23"/>
                  </a:lnTo>
                  <a:lnTo>
                    <a:pt x="57" y="20"/>
                  </a:lnTo>
                  <a:lnTo>
                    <a:pt x="57" y="20"/>
                  </a:lnTo>
                  <a:lnTo>
                    <a:pt x="57" y="18"/>
                  </a:lnTo>
                  <a:lnTo>
                    <a:pt x="43" y="23"/>
                  </a:lnTo>
                  <a:lnTo>
                    <a:pt x="30" y="28"/>
                  </a:lnTo>
                  <a:lnTo>
                    <a:pt x="24" y="31"/>
                  </a:lnTo>
                  <a:lnTo>
                    <a:pt x="17" y="33"/>
                  </a:lnTo>
                  <a:lnTo>
                    <a:pt x="10" y="34"/>
                  </a:lnTo>
                  <a:lnTo>
                    <a:pt x="0" y="33"/>
                  </a:lnTo>
                  <a:lnTo>
                    <a:pt x="1" y="27"/>
                  </a:lnTo>
                  <a:lnTo>
                    <a:pt x="1" y="21"/>
                  </a:lnTo>
                  <a:lnTo>
                    <a:pt x="14" y="18"/>
                  </a:lnTo>
                  <a:lnTo>
                    <a:pt x="26" y="14"/>
                  </a:lnTo>
                  <a:lnTo>
                    <a:pt x="36" y="7"/>
                  </a:lnTo>
                  <a:lnTo>
                    <a:pt x="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2" name="Freeform 453"/>
            <p:cNvSpPr>
              <a:spLocks/>
            </p:cNvSpPr>
            <p:nvPr/>
          </p:nvSpPr>
          <p:spPr bwMode="auto">
            <a:xfrm>
              <a:off x="3123" y="2397"/>
              <a:ext cx="51" cy="30"/>
            </a:xfrm>
            <a:custGeom>
              <a:avLst/>
              <a:gdLst>
                <a:gd name="T0" fmla="*/ 23 w 51"/>
                <a:gd name="T1" fmla="*/ 0 h 30"/>
                <a:gd name="T2" fmla="*/ 37 w 51"/>
                <a:gd name="T3" fmla="*/ 0 h 30"/>
                <a:gd name="T4" fmla="*/ 51 w 51"/>
                <a:gd name="T5" fmla="*/ 0 h 30"/>
                <a:gd name="T6" fmla="*/ 44 w 51"/>
                <a:gd name="T7" fmla="*/ 8 h 30"/>
                <a:gd name="T8" fmla="*/ 37 w 51"/>
                <a:gd name="T9" fmla="*/ 14 h 30"/>
                <a:gd name="T10" fmla="*/ 40 w 51"/>
                <a:gd name="T11" fmla="*/ 17 h 30"/>
                <a:gd name="T12" fmla="*/ 40 w 51"/>
                <a:gd name="T13" fmla="*/ 20 h 30"/>
                <a:gd name="T14" fmla="*/ 37 w 51"/>
                <a:gd name="T15" fmla="*/ 23 h 30"/>
                <a:gd name="T16" fmla="*/ 34 w 51"/>
                <a:gd name="T17" fmla="*/ 26 h 30"/>
                <a:gd name="T18" fmla="*/ 26 w 51"/>
                <a:gd name="T19" fmla="*/ 24 h 30"/>
                <a:gd name="T20" fmla="*/ 20 w 51"/>
                <a:gd name="T21" fmla="*/ 26 h 30"/>
                <a:gd name="T22" fmla="*/ 13 w 51"/>
                <a:gd name="T23" fmla="*/ 27 h 30"/>
                <a:gd name="T24" fmla="*/ 7 w 51"/>
                <a:gd name="T25" fmla="*/ 30 h 30"/>
                <a:gd name="T26" fmla="*/ 7 w 51"/>
                <a:gd name="T27" fmla="*/ 23 h 30"/>
                <a:gd name="T28" fmla="*/ 6 w 51"/>
                <a:gd name="T29" fmla="*/ 18 h 30"/>
                <a:gd name="T30" fmla="*/ 3 w 51"/>
                <a:gd name="T31" fmla="*/ 16 h 30"/>
                <a:gd name="T32" fmla="*/ 0 w 51"/>
                <a:gd name="T33" fmla="*/ 10 h 30"/>
                <a:gd name="T34" fmla="*/ 7 w 51"/>
                <a:gd name="T35" fmla="*/ 13 h 30"/>
                <a:gd name="T36" fmla="*/ 14 w 51"/>
                <a:gd name="T37" fmla="*/ 14 h 30"/>
                <a:gd name="T38" fmla="*/ 19 w 51"/>
                <a:gd name="T39" fmla="*/ 7 h 30"/>
                <a:gd name="T40" fmla="*/ 23 w 51"/>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30">
                  <a:moveTo>
                    <a:pt x="23" y="0"/>
                  </a:moveTo>
                  <a:lnTo>
                    <a:pt x="37" y="0"/>
                  </a:lnTo>
                  <a:lnTo>
                    <a:pt x="51" y="0"/>
                  </a:lnTo>
                  <a:lnTo>
                    <a:pt x="44" y="8"/>
                  </a:lnTo>
                  <a:lnTo>
                    <a:pt x="37" y="14"/>
                  </a:lnTo>
                  <a:lnTo>
                    <a:pt x="40" y="17"/>
                  </a:lnTo>
                  <a:lnTo>
                    <a:pt x="40" y="20"/>
                  </a:lnTo>
                  <a:lnTo>
                    <a:pt x="37" y="23"/>
                  </a:lnTo>
                  <a:lnTo>
                    <a:pt x="34" y="26"/>
                  </a:lnTo>
                  <a:lnTo>
                    <a:pt x="26" y="24"/>
                  </a:lnTo>
                  <a:lnTo>
                    <a:pt x="20" y="26"/>
                  </a:lnTo>
                  <a:lnTo>
                    <a:pt x="13" y="27"/>
                  </a:lnTo>
                  <a:lnTo>
                    <a:pt x="7" y="30"/>
                  </a:lnTo>
                  <a:lnTo>
                    <a:pt x="7" y="23"/>
                  </a:lnTo>
                  <a:lnTo>
                    <a:pt x="6" y="18"/>
                  </a:lnTo>
                  <a:lnTo>
                    <a:pt x="3" y="16"/>
                  </a:lnTo>
                  <a:lnTo>
                    <a:pt x="0" y="10"/>
                  </a:lnTo>
                  <a:lnTo>
                    <a:pt x="7" y="13"/>
                  </a:lnTo>
                  <a:lnTo>
                    <a:pt x="14" y="14"/>
                  </a:lnTo>
                  <a:lnTo>
                    <a:pt x="19" y="7"/>
                  </a:lnTo>
                  <a:lnTo>
                    <a:pt x="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3" name="Freeform 454"/>
            <p:cNvSpPr>
              <a:spLocks/>
            </p:cNvSpPr>
            <p:nvPr/>
          </p:nvSpPr>
          <p:spPr bwMode="auto">
            <a:xfrm>
              <a:off x="3177" y="2397"/>
              <a:ext cx="37" cy="23"/>
            </a:xfrm>
            <a:custGeom>
              <a:avLst/>
              <a:gdLst>
                <a:gd name="T0" fmla="*/ 13 w 37"/>
                <a:gd name="T1" fmla="*/ 0 h 23"/>
                <a:gd name="T2" fmla="*/ 25 w 37"/>
                <a:gd name="T3" fmla="*/ 0 h 23"/>
                <a:gd name="T4" fmla="*/ 36 w 37"/>
                <a:gd name="T5" fmla="*/ 0 h 23"/>
                <a:gd name="T6" fmla="*/ 36 w 37"/>
                <a:gd name="T7" fmla="*/ 1 h 23"/>
                <a:gd name="T8" fmla="*/ 36 w 37"/>
                <a:gd name="T9" fmla="*/ 3 h 23"/>
                <a:gd name="T10" fmla="*/ 36 w 37"/>
                <a:gd name="T11" fmla="*/ 6 h 23"/>
                <a:gd name="T12" fmla="*/ 37 w 37"/>
                <a:gd name="T13" fmla="*/ 8 h 23"/>
                <a:gd name="T14" fmla="*/ 36 w 37"/>
                <a:gd name="T15" fmla="*/ 10 h 23"/>
                <a:gd name="T16" fmla="*/ 36 w 37"/>
                <a:gd name="T17" fmla="*/ 10 h 23"/>
                <a:gd name="T18" fmla="*/ 25 w 37"/>
                <a:gd name="T19" fmla="*/ 11 h 23"/>
                <a:gd name="T20" fmla="*/ 16 w 37"/>
                <a:gd name="T21" fmla="*/ 13 h 23"/>
                <a:gd name="T22" fmla="*/ 9 w 37"/>
                <a:gd name="T23" fmla="*/ 17 h 23"/>
                <a:gd name="T24" fmla="*/ 3 w 37"/>
                <a:gd name="T25" fmla="*/ 23 h 23"/>
                <a:gd name="T26" fmla="*/ 2 w 37"/>
                <a:gd name="T27" fmla="*/ 21 h 23"/>
                <a:gd name="T28" fmla="*/ 0 w 37"/>
                <a:gd name="T29" fmla="*/ 21 h 23"/>
                <a:gd name="T30" fmla="*/ 0 w 37"/>
                <a:gd name="T31" fmla="*/ 20 h 23"/>
                <a:gd name="T32" fmla="*/ 0 w 37"/>
                <a:gd name="T33" fmla="*/ 18 h 23"/>
                <a:gd name="T34" fmla="*/ 2 w 37"/>
                <a:gd name="T35" fmla="*/ 13 h 23"/>
                <a:gd name="T36" fmla="*/ 5 w 37"/>
                <a:gd name="T37" fmla="*/ 7 h 23"/>
                <a:gd name="T38" fmla="*/ 9 w 37"/>
                <a:gd name="T39" fmla="*/ 4 h 23"/>
                <a:gd name="T40" fmla="*/ 13 w 37"/>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23">
                  <a:moveTo>
                    <a:pt x="13" y="0"/>
                  </a:moveTo>
                  <a:lnTo>
                    <a:pt x="25" y="0"/>
                  </a:lnTo>
                  <a:lnTo>
                    <a:pt x="36" y="0"/>
                  </a:lnTo>
                  <a:lnTo>
                    <a:pt x="36" y="1"/>
                  </a:lnTo>
                  <a:lnTo>
                    <a:pt x="36" y="3"/>
                  </a:lnTo>
                  <a:lnTo>
                    <a:pt x="36" y="6"/>
                  </a:lnTo>
                  <a:lnTo>
                    <a:pt x="37" y="8"/>
                  </a:lnTo>
                  <a:lnTo>
                    <a:pt x="36" y="10"/>
                  </a:lnTo>
                  <a:lnTo>
                    <a:pt x="36" y="10"/>
                  </a:lnTo>
                  <a:lnTo>
                    <a:pt x="25" y="11"/>
                  </a:lnTo>
                  <a:lnTo>
                    <a:pt x="16" y="13"/>
                  </a:lnTo>
                  <a:lnTo>
                    <a:pt x="9" y="17"/>
                  </a:lnTo>
                  <a:lnTo>
                    <a:pt x="3" y="23"/>
                  </a:lnTo>
                  <a:lnTo>
                    <a:pt x="2" y="21"/>
                  </a:lnTo>
                  <a:lnTo>
                    <a:pt x="0" y="21"/>
                  </a:lnTo>
                  <a:lnTo>
                    <a:pt x="0" y="20"/>
                  </a:lnTo>
                  <a:lnTo>
                    <a:pt x="0" y="18"/>
                  </a:lnTo>
                  <a:lnTo>
                    <a:pt x="2" y="13"/>
                  </a:lnTo>
                  <a:lnTo>
                    <a:pt x="5" y="7"/>
                  </a:lnTo>
                  <a:lnTo>
                    <a:pt x="9" y="4"/>
                  </a:lnTo>
                  <a:lnTo>
                    <a:pt x="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4" name="Freeform 455"/>
            <p:cNvSpPr>
              <a:spLocks/>
            </p:cNvSpPr>
            <p:nvPr/>
          </p:nvSpPr>
          <p:spPr bwMode="auto">
            <a:xfrm>
              <a:off x="2371" y="2397"/>
              <a:ext cx="1120" cy="1599"/>
            </a:xfrm>
            <a:custGeom>
              <a:avLst/>
              <a:gdLst>
                <a:gd name="T0" fmla="*/ 1020 w 1120"/>
                <a:gd name="T1" fmla="*/ 74 h 1599"/>
                <a:gd name="T2" fmla="*/ 972 w 1120"/>
                <a:gd name="T3" fmla="*/ 117 h 1599"/>
                <a:gd name="T4" fmla="*/ 909 w 1120"/>
                <a:gd name="T5" fmla="*/ 103 h 1599"/>
                <a:gd name="T6" fmla="*/ 950 w 1120"/>
                <a:gd name="T7" fmla="*/ 75 h 1599"/>
                <a:gd name="T8" fmla="*/ 866 w 1120"/>
                <a:gd name="T9" fmla="*/ 71 h 1599"/>
                <a:gd name="T10" fmla="*/ 782 w 1120"/>
                <a:gd name="T11" fmla="*/ 88 h 1599"/>
                <a:gd name="T12" fmla="*/ 738 w 1120"/>
                <a:gd name="T13" fmla="*/ 108 h 1599"/>
                <a:gd name="T14" fmla="*/ 682 w 1120"/>
                <a:gd name="T15" fmla="*/ 184 h 1599"/>
                <a:gd name="T16" fmla="*/ 761 w 1120"/>
                <a:gd name="T17" fmla="*/ 257 h 1599"/>
                <a:gd name="T18" fmla="*/ 859 w 1120"/>
                <a:gd name="T19" fmla="*/ 124 h 1599"/>
                <a:gd name="T20" fmla="*/ 943 w 1120"/>
                <a:gd name="T21" fmla="*/ 163 h 1599"/>
                <a:gd name="T22" fmla="*/ 1000 w 1120"/>
                <a:gd name="T23" fmla="*/ 234 h 1599"/>
                <a:gd name="T24" fmla="*/ 852 w 1120"/>
                <a:gd name="T25" fmla="*/ 287 h 1599"/>
                <a:gd name="T26" fmla="*/ 886 w 1120"/>
                <a:gd name="T27" fmla="*/ 294 h 1599"/>
                <a:gd name="T28" fmla="*/ 918 w 1120"/>
                <a:gd name="T29" fmla="*/ 327 h 1599"/>
                <a:gd name="T30" fmla="*/ 883 w 1120"/>
                <a:gd name="T31" fmla="*/ 328 h 1599"/>
                <a:gd name="T32" fmla="*/ 728 w 1120"/>
                <a:gd name="T33" fmla="*/ 425 h 1599"/>
                <a:gd name="T34" fmla="*/ 645 w 1120"/>
                <a:gd name="T35" fmla="*/ 574 h 1599"/>
                <a:gd name="T36" fmla="*/ 512 w 1120"/>
                <a:gd name="T37" fmla="*/ 528 h 1599"/>
                <a:gd name="T38" fmla="*/ 455 w 1120"/>
                <a:gd name="T39" fmla="*/ 662 h 1599"/>
                <a:gd name="T40" fmla="*/ 565 w 1120"/>
                <a:gd name="T41" fmla="*/ 639 h 1599"/>
                <a:gd name="T42" fmla="*/ 588 w 1120"/>
                <a:gd name="T43" fmla="*/ 734 h 1599"/>
                <a:gd name="T44" fmla="*/ 668 w 1120"/>
                <a:gd name="T45" fmla="*/ 776 h 1599"/>
                <a:gd name="T46" fmla="*/ 746 w 1120"/>
                <a:gd name="T47" fmla="*/ 762 h 1599"/>
                <a:gd name="T48" fmla="*/ 868 w 1120"/>
                <a:gd name="T49" fmla="*/ 826 h 1599"/>
                <a:gd name="T50" fmla="*/ 952 w 1120"/>
                <a:gd name="T51" fmla="*/ 928 h 1599"/>
                <a:gd name="T52" fmla="*/ 1073 w 1120"/>
                <a:gd name="T53" fmla="*/ 951 h 1599"/>
                <a:gd name="T54" fmla="*/ 1077 w 1120"/>
                <a:gd name="T55" fmla="*/ 1105 h 1599"/>
                <a:gd name="T56" fmla="*/ 996 w 1120"/>
                <a:gd name="T57" fmla="*/ 1223 h 1599"/>
                <a:gd name="T58" fmla="*/ 925 w 1120"/>
                <a:gd name="T59" fmla="*/ 1379 h 1599"/>
                <a:gd name="T60" fmla="*/ 859 w 1120"/>
                <a:gd name="T61" fmla="*/ 1436 h 1599"/>
                <a:gd name="T62" fmla="*/ 859 w 1120"/>
                <a:gd name="T63" fmla="*/ 1543 h 1599"/>
                <a:gd name="T64" fmla="*/ 792 w 1120"/>
                <a:gd name="T65" fmla="*/ 1526 h 1599"/>
                <a:gd name="T66" fmla="*/ 786 w 1120"/>
                <a:gd name="T67" fmla="*/ 1468 h 1599"/>
                <a:gd name="T68" fmla="*/ 751 w 1120"/>
                <a:gd name="T69" fmla="*/ 1358 h 1599"/>
                <a:gd name="T70" fmla="*/ 668 w 1120"/>
                <a:gd name="T71" fmla="*/ 1086 h 1599"/>
                <a:gd name="T72" fmla="*/ 601 w 1120"/>
                <a:gd name="T73" fmla="*/ 929 h 1599"/>
                <a:gd name="T74" fmla="*/ 635 w 1120"/>
                <a:gd name="T75" fmla="*/ 795 h 1599"/>
                <a:gd name="T76" fmla="*/ 551 w 1120"/>
                <a:gd name="T77" fmla="*/ 752 h 1599"/>
                <a:gd name="T78" fmla="*/ 454 w 1120"/>
                <a:gd name="T79" fmla="*/ 702 h 1599"/>
                <a:gd name="T80" fmla="*/ 325 w 1120"/>
                <a:gd name="T81" fmla="*/ 562 h 1599"/>
                <a:gd name="T82" fmla="*/ 317 w 1120"/>
                <a:gd name="T83" fmla="*/ 611 h 1599"/>
                <a:gd name="T84" fmla="*/ 244 w 1120"/>
                <a:gd name="T85" fmla="*/ 462 h 1599"/>
                <a:gd name="T86" fmla="*/ 307 w 1120"/>
                <a:gd name="T87" fmla="*/ 292 h 1599"/>
                <a:gd name="T88" fmla="*/ 328 w 1120"/>
                <a:gd name="T89" fmla="*/ 281 h 1599"/>
                <a:gd name="T90" fmla="*/ 317 w 1120"/>
                <a:gd name="T91" fmla="*/ 174 h 1599"/>
                <a:gd name="T92" fmla="*/ 225 w 1120"/>
                <a:gd name="T93" fmla="*/ 140 h 1599"/>
                <a:gd name="T94" fmla="*/ 124 w 1120"/>
                <a:gd name="T95" fmla="*/ 177 h 1599"/>
                <a:gd name="T96" fmla="*/ 65 w 1120"/>
                <a:gd name="T97" fmla="*/ 191 h 1599"/>
                <a:gd name="T98" fmla="*/ 71 w 1120"/>
                <a:gd name="T99" fmla="*/ 138 h 1599"/>
                <a:gd name="T100" fmla="*/ 121 w 1120"/>
                <a:gd name="T101" fmla="*/ 97 h 1599"/>
                <a:gd name="T102" fmla="*/ 177 w 1120"/>
                <a:gd name="T103" fmla="*/ 55 h 1599"/>
                <a:gd name="T104" fmla="*/ 469 w 1120"/>
                <a:gd name="T105" fmla="*/ 50 h 1599"/>
                <a:gd name="T106" fmla="*/ 591 w 1120"/>
                <a:gd name="T107" fmla="*/ 54 h 1599"/>
                <a:gd name="T108" fmla="*/ 666 w 1120"/>
                <a:gd name="T109" fmla="*/ 57 h 1599"/>
                <a:gd name="T110" fmla="*/ 743 w 1120"/>
                <a:gd name="T111" fmla="*/ 55 h 1599"/>
                <a:gd name="T112" fmla="*/ 793 w 1120"/>
                <a:gd name="T113" fmla="*/ 26 h 1599"/>
                <a:gd name="T114" fmla="*/ 812 w 1120"/>
                <a:gd name="T115" fmla="*/ 71 h 1599"/>
                <a:gd name="T116" fmla="*/ 863 w 1120"/>
                <a:gd name="T117" fmla="*/ 7 h 1599"/>
                <a:gd name="T118" fmla="*/ 910 w 1120"/>
                <a:gd name="T119" fmla="*/ 6 h 1599"/>
                <a:gd name="T120" fmla="*/ 928 w 1120"/>
                <a:gd name="T121" fmla="*/ 10 h 1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20" h="1599">
                  <a:moveTo>
                    <a:pt x="928" y="0"/>
                  </a:moveTo>
                  <a:lnTo>
                    <a:pt x="940" y="1"/>
                  </a:lnTo>
                  <a:lnTo>
                    <a:pt x="953" y="3"/>
                  </a:lnTo>
                  <a:lnTo>
                    <a:pt x="958" y="14"/>
                  </a:lnTo>
                  <a:lnTo>
                    <a:pt x="962" y="27"/>
                  </a:lnTo>
                  <a:lnTo>
                    <a:pt x="969" y="26"/>
                  </a:lnTo>
                  <a:lnTo>
                    <a:pt x="976" y="26"/>
                  </a:lnTo>
                  <a:lnTo>
                    <a:pt x="978" y="30"/>
                  </a:lnTo>
                  <a:lnTo>
                    <a:pt x="978" y="34"/>
                  </a:lnTo>
                  <a:lnTo>
                    <a:pt x="982" y="34"/>
                  </a:lnTo>
                  <a:lnTo>
                    <a:pt x="985" y="34"/>
                  </a:lnTo>
                  <a:lnTo>
                    <a:pt x="985" y="43"/>
                  </a:lnTo>
                  <a:lnTo>
                    <a:pt x="985" y="50"/>
                  </a:lnTo>
                  <a:lnTo>
                    <a:pt x="988" y="55"/>
                  </a:lnTo>
                  <a:lnTo>
                    <a:pt x="990" y="63"/>
                  </a:lnTo>
                  <a:lnTo>
                    <a:pt x="1000" y="65"/>
                  </a:lnTo>
                  <a:lnTo>
                    <a:pt x="1012" y="70"/>
                  </a:lnTo>
                  <a:lnTo>
                    <a:pt x="1020" y="74"/>
                  </a:lnTo>
                  <a:lnTo>
                    <a:pt x="1026" y="81"/>
                  </a:lnTo>
                  <a:lnTo>
                    <a:pt x="1018" y="83"/>
                  </a:lnTo>
                  <a:lnTo>
                    <a:pt x="1010" y="85"/>
                  </a:lnTo>
                  <a:lnTo>
                    <a:pt x="1005" y="90"/>
                  </a:lnTo>
                  <a:lnTo>
                    <a:pt x="999" y="95"/>
                  </a:lnTo>
                  <a:lnTo>
                    <a:pt x="996" y="95"/>
                  </a:lnTo>
                  <a:lnTo>
                    <a:pt x="993" y="95"/>
                  </a:lnTo>
                  <a:lnTo>
                    <a:pt x="993" y="93"/>
                  </a:lnTo>
                  <a:lnTo>
                    <a:pt x="990" y="88"/>
                  </a:lnTo>
                  <a:lnTo>
                    <a:pt x="988" y="85"/>
                  </a:lnTo>
                  <a:lnTo>
                    <a:pt x="983" y="83"/>
                  </a:lnTo>
                  <a:lnTo>
                    <a:pt x="980" y="81"/>
                  </a:lnTo>
                  <a:lnTo>
                    <a:pt x="976" y="80"/>
                  </a:lnTo>
                  <a:lnTo>
                    <a:pt x="973" y="81"/>
                  </a:lnTo>
                  <a:lnTo>
                    <a:pt x="970" y="85"/>
                  </a:lnTo>
                  <a:lnTo>
                    <a:pt x="973" y="98"/>
                  </a:lnTo>
                  <a:lnTo>
                    <a:pt x="978" y="114"/>
                  </a:lnTo>
                  <a:lnTo>
                    <a:pt x="972" y="117"/>
                  </a:lnTo>
                  <a:lnTo>
                    <a:pt x="965" y="120"/>
                  </a:lnTo>
                  <a:lnTo>
                    <a:pt x="959" y="115"/>
                  </a:lnTo>
                  <a:lnTo>
                    <a:pt x="953" y="110"/>
                  </a:lnTo>
                  <a:lnTo>
                    <a:pt x="952" y="110"/>
                  </a:lnTo>
                  <a:lnTo>
                    <a:pt x="950" y="110"/>
                  </a:lnTo>
                  <a:lnTo>
                    <a:pt x="949" y="113"/>
                  </a:lnTo>
                  <a:lnTo>
                    <a:pt x="948" y="114"/>
                  </a:lnTo>
                  <a:lnTo>
                    <a:pt x="953" y="120"/>
                  </a:lnTo>
                  <a:lnTo>
                    <a:pt x="959" y="124"/>
                  </a:lnTo>
                  <a:lnTo>
                    <a:pt x="959" y="128"/>
                  </a:lnTo>
                  <a:lnTo>
                    <a:pt x="959" y="131"/>
                  </a:lnTo>
                  <a:lnTo>
                    <a:pt x="956" y="131"/>
                  </a:lnTo>
                  <a:lnTo>
                    <a:pt x="953" y="131"/>
                  </a:lnTo>
                  <a:lnTo>
                    <a:pt x="938" y="125"/>
                  </a:lnTo>
                  <a:lnTo>
                    <a:pt x="923" y="118"/>
                  </a:lnTo>
                  <a:lnTo>
                    <a:pt x="918" y="114"/>
                  </a:lnTo>
                  <a:lnTo>
                    <a:pt x="912" y="108"/>
                  </a:lnTo>
                  <a:lnTo>
                    <a:pt x="909" y="103"/>
                  </a:lnTo>
                  <a:lnTo>
                    <a:pt x="906" y="95"/>
                  </a:lnTo>
                  <a:lnTo>
                    <a:pt x="915" y="90"/>
                  </a:lnTo>
                  <a:lnTo>
                    <a:pt x="920" y="85"/>
                  </a:lnTo>
                  <a:lnTo>
                    <a:pt x="925" y="83"/>
                  </a:lnTo>
                  <a:lnTo>
                    <a:pt x="929" y="81"/>
                  </a:lnTo>
                  <a:lnTo>
                    <a:pt x="935" y="80"/>
                  </a:lnTo>
                  <a:lnTo>
                    <a:pt x="943" y="80"/>
                  </a:lnTo>
                  <a:lnTo>
                    <a:pt x="945" y="81"/>
                  </a:lnTo>
                  <a:lnTo>
                    <a:pt x="946" y="84"/>
                  </a:lnTo>
                  <a:lnTo>
                    <a:pt x="948" y="84"/>
                  </a:lnTo>
                  <a:lnTo>
                    <a:pt x="950" y="85"/>
                  </a:lnTo>
                  <a:lnTo>
                    <a:pt x="955" y="84"/>
                  </a:lnTo>
                  <a:lnTo>
                    <a:pt x="960" y="83"/>
                  </a:lnTo>
                  <a:lnTo>
                    <a:pt x="960" y="81"/>
                  </a:lnTo>
                  <a:lnTo>
                    <a:pt x="960" y="81"/>
                  </a:lnTo>
                  <a:lnTo>
                    <a:pt x="959" y="78"/>
                  </a:lnTo>
                  <a:lnTo>
                    <a:pt x="956" y="77"/>
                  </a:lnTo>
                  <a:lnTo>
                    <a:pt x="950" y="75"/>
                  </a:lnTo>
                  <a:lnTo>
                    <a:pt x="945" y="75"/>
                  </a:lnTo>
                  <a:lnTo>
                    <a:pt x="945" y="68"/>
                  </a:lnTo>
                  <a:lnTo>
                    <a:pt x="946" y="61"/>
                  </a:lnTo>
                  <a:lnTo>
                    <a:pt x="940" y="60"/>
                  </a:lnTo>
                  <a:lnTo>
                    <a:pt x="938" y="57"/>
                  </a:lnTo>
                  <a:lnTo>
                    <a:pt x="933" y="54"/>
                  </a:lnTo>
                  <a:lnTo>
                    <a:pt x="930" y="50"/>
                  </a:lnTo>
                  <a:lnTo>
                    <a:pt x="925" y="43"/>
                  </a:lnTo>
                  <a:lnTo>
                    <a:pt x="918" y="35"/>
                  </a:lnTo>
                  <a:lnTo>
                    <a:pt x="900" y="40"/>
                  </a:lnTo>
                  <a:lnTo>
                    <a:pt x="879" y="43"/>
                  </a:lnTo>
                  <a:lnTo>
                    <a:pt x="879" y="48"/>
                  </a:lnTo>
                  <a:lnTo>
                    <a:pt x="879" y="53"/>
                  </a:lnTo>
                  <a:lnTo>
                    <a:pt x="873" y="57"/>
                  </a:lnTo>
                  <a:lnTo>
                    <a:pt x="868" y="61"/>
                  </a:lnTo>
                  <a:lnTo>
                    <a:pt x="868" y="65"/>
                  </a:lnTo>
                  <a:lnTo>
                    <a:pt x="868" y="68"/>
                  </a:lnTo>
                  <a:lnTo>
                    <a:pt x="866" y="71"/>
                  </a:lnTo>
                  <a:lnTo>
                    <a:pt x="863" y="75"/>
                  </a:lnTo>
                  <a:lnTo>
                    <a:pt x="852" y="75"/>
                  </a:lnTo>
                  <a:lnTo>
                    <a:pt x="840" y="77"/>
                  </a:lnTo>
                  <a:lnTo>
                    <a:pt x="840" y="80"/>
                  </a:lnTo>
                  <a:lnTo>
                    <a:pt x="842" y="83"/>
                  </a:lnTo>
                  <a:lnTo>
                    <a:pt x="835" y="81"/>
                  </a:lnTo>
                  <a:lnTo>
                    <a:pt x="829" y="83"/>
                  </a:lnTo>
                  <a:lnTo>
                    <a:pt x="825" y="83"/>
                  </a:lnTo>
                  <a:lnTo>
                    <a:pt x="819" y="84"/>
                  </a:lnTo>
                  <a:lnTo>
                    <a:pt x="809" y="88"/>
                  </a:lnTo>
                  <a:lnTo>
                    <a:pt x="798" y="91"/>
                  </a:lnTo>
                  <a:lnTo>
                    <a:pt x="793" y="88"/>
                  </a:lnTo>
                  <a:lnTo>
                    <a:pt x="791" y="85"/>
                  </a:lnTo>
                  <a:lnTo>
                    <a:pt x="786" y="84"/>
                  </a:lnTo>
                  <a:lnTo>
                    <a:pt x="779" y="83"/>
                  </a:lnTo>
                  <a:lnTo>
                    <a:pt x="778" y="85"/>
                  </a:lnTo>
                  <a:lnTo>
                    <a:pt x="776" y="88"/>
                  </a:lnTo>
                  <a:lnTo>
                    <a:pt x="782" y="88"/>
                  </a:lnTo>
                  <a:lnTo>
                    <a:pt x="785" y="90"/>
                  </a:lnTo>
                  <a:lnTo>
                    <a:pt x="788" y="93"/>
                  </a:lnTo>
                  <a:lnTo>
                    <a:pt x="791" y="95"/>
                  </a:lnTo>
                  <a:lnTo>
                    <a:pt x="789" y="101"/>
                  </a:lnTo>
                  <a:lnTo>
                    <a:pt x="789" y="105"/>
                  </a:lnTo>
                  <a:lnTo>
                    <a:pt x="775" y="107"/>
                  </a:lnTo>
                  <a:lnTo>
                    <a:pt x="761" y="107"/>
                  </a:lnTo>
                  <a:lnTo>
                    <a:pt x="761" y="111"/>
                  </a:lnTo>
                  <a:lnTo>
                    <a:pt x="761" y="113"/>
                  </a:lnTo>
                  <a:lnTo>
                    <a:pt x="759" y="113"/>
                  </a:lnTo>
                  <a:lnTo>
                    <a:pt x="755" y="113"/>
                  </a:lnTo>
                  <a:lnTo>
                    <a:pt x="751" y="110"/>
                  </a:lnTo>
                  <a:lnTo>
                    <a:pt x="746" y="108"/>
                  </a:lnTo>
                  <a:lnTo>
                    <a:pt x="742" y="107"/>
                  </a:lnTo>
                  <a:lnTo>
                    <a:pt x="736" y="105"/>
                  </a:lnTo>
                  <a:lnTo>
                    <a:pt x="736" y="107"/>
                  </a:lnTo>
                  <a:lnTo>
                    <a:pt x="736" y="107"/>
                  </a:lnTo>
                  <a:lnTo>
                    <a:pt x="738" y="108"/>
                  </a:lnTo>
                  <a:lnTo>
                    <a:pt x="739" y="108"/>
                  </a:lnTo>
                  <a:lnTo>
                    <a:pt x="745" y="113"/>
                  </a:lnTo>
                  <a:lnTo>
                    <a:pt x="752" y="117"/>
                  </a:lnTo>
                  <a:lnTo>
                    <a:pt x="741" y="120"/>
                  </a:lnTo>
                  <a:lnTo>
                    <a:pt x="731" y="123"/>
                  </a:lnTo>
                  <a:lnTo>
                    <a:pt x="721" y="127"/>
                  </a:lnTo>
                  <a:lnTo>
                    <a:pt x="712" y="133"/>
                  </a:lnTo>
                  <a:lnTo>
                    <a:pt x="696" y="143"/>
                  </a:lnTo>
                  <a:lnTo>
                    <a:pt x="679" y="153"/>
                  </a:lnTo>
                  <a:lnTo>
                    <a:pt x="679" y="160"/>
                  </a:lnTo>
                  <a:lnTo>
                    <a:pt x="681" y="167"/>
                  </a:lnTo>
                  <a:lnTo>
                    <a:pt x="685" y="170"/>
                  </a:lnTo>
                  <a:lnTo>
                    <a:pt x="691" y="173"/>
                  </a:lnTo>
                  <a:lnTo>
                    <a:pt x="691" y="175"/>
                  </a:lnTo>
                  <a:lnTo>
                    <a:pt x="691" y="180"/>
                  </a:lnTo>
                  <a:lnTo>
                    <a:pt x="686" y="181"/>
                  </a:lnTo>
                  <a:lnTo>
                    <a:pt x="682" y="184"/>
                  </a:lnTo>
                  <a:lnTo>
                    <a:pt x="682" y="184"/>
                  </a:lnTo>
                  <a:lnTo>
                    <a:pt x="682" y="185"/>
                  </a:lnTo>
                  <a:lnTo>
                    <a:pt x="693" y="185"/>
                  </a:lnTo>
                  <a:lnTo>
                    <a:pt x="703" y="187"/>
                  </a:lnTo>
                  <a:lnTo>
                    <a:pt x="711" y="190"/>
                  </a:lnTo>
                  <a:lnTo>
                    <a:pt x="715" y="193"/>
                  </a:lnTo>
                  <a:lnTo>
                    <a:pt x="723" y="201"/>
                  </a:lnTo>
                  <a:lnTo>
                    <a:pt x="735" y="210"/>
                  </a:lnTo>
                  <a:lnTo>
                    <a:pt x="746" y="210"/>
                  </a:lnTo>
                  <a:lnTo>
                    <a:pt x="755" y="213"/>
                  </a:lnTo>
                  <a:lnTo>
                    <a:pt x="756" y="218"/>
                  </a:lnTo>
                  <a:lnTo>
                    <a:pt x="755" y="224"/>
                  </a:lnTo>
                  <a:lnTo>
                    <a:pt x="753" y="228"/>
                  </a:lnTo>
                  <a:lnTo>
                    <a:pt x="752" y="234"/>
                  </a:lnTo>
                  <a:lnTo>
                    <a:pt x="751" y="240"/>
                  </a:lnTo>
                  <a:lnTo>
                    <a:pt x="749" y="245"/>
                  </a:lnTo>
                  <a:lnTo>
                    <a:pt x="749" y="251"/>
                  </a:lnTo>
                  <a:lnTo>
                    <a:pt x="752" y="258"/>
                  </a:lnTo>
                  <a:lnTo>
                    <a:pt x="761" y="257"/>
                  </a:lnTo>
                  <a:lnTo>
                    <a:pt x="768" y="257"/>
                  </a:lnTo>
                  <a:lnTo>
                    <a:pt x="775" y="247"/>
                  </a:lnTo>
                  <a:lnTo>
                    <a:pt x="781" y="235"/>
                  </a:lnTo>
                  <a:lnTo>
                    <a:pt x="786" y="223"/>
                  </a:lnTo>
                  <a:lnTo>
                    <a:pt x="791" y="211"/>
                  </a:lnTo>
                  <a:lnTo>
                    <a:pt x="802" y="210"/>
                  </a:lnTo>
                  <a:lnTo>
                    <a:pt x="811" y="205"/>
                  </a:lnTo>
                  <a:lnTo>
                    <a:pt x="819" y="201"/>
                  </a:lnTo>
                  <a:lnTo>
                    <a:pt x="828" y="197"/>
                  </a:lnTo>
                  <a:lnTo>
                    <a:pt x="828" y="181"/>
                  </a:lnTo>
                  <a:lnTo>
                    <a:pt x="828" y="164"/>
                  </a:lnTo>
                  <a:lnTo>
                    <a:pt x="835" y="160"/>
                  </a:lnTo>
                  <a:lnTo>
                    <a:pt x="839" y="154"/>
                  </a:lnTo>
                  <a:lnTo>
                    <a:pt x="842" y="147"/>
                  </a:lnTo>
                  <a:lnTo>
                    <a:pt x="846" y="141"/>
                  </a:lnTo>
                  <a:lnTo>
                    <a:pt x="849" y="134"/>
                  </a:lnTo>
                  <a:lnTo>
                    <a:pt x="853" y="128"/>
                  </a:lnTo>
                  <a:lnTo>
                    <a:pt x="859" y="124"/>
                  </a:lnTo>
                  <a:lnTo>
                    <a:pt x="866" y="121"/>
                  </a:lnTo>
                  <a:lnTo>
                    <a:pt x="870" y="124"/>
                  </a:lnTo>
                  <a:lnTo>
                    <a:pt x="873" y="125"/>
                  </a:lnTo>
                  <a:lnTo>
                    <a:pt x="876" y="127"/>
                  </a:lnTo>
                  <a:lnTo>
                    <a:pt x="879" y="125"/>
                  </a:lnTo>
                  <a:lnTo>
                    <a:pt x="886" y="124"/>
                  </a:lnTo>
                  <a:lnTo>
                    <a:pt x="895" y="121"/>
                  </a:lnTo>
                  <a:lnTo>
                    <a:pt x="898" y="128"/>
                  </a:lnTo>
                  <a:lnTo>
                    <a:pt x="902" y="134"/>
                  </a:lnTo>
                  <a:lnTo>
                    <a:pt x="909" y="138"/>
                  </a:lnTo>
                  <a:lnTo>
                    <a:pt x="915" y="143"/>
                  </a:lnTo>
                  <a:lnTo>
                    <a:pt x="910" y="154"/>
                  </a:lnTo>
                  <a:lnTo>
                    <a:pt x="908" y="165"/>
                  </a:lnTo>
                  <a:lnTo>
                    <a:pt x="913" y="171"/>
                  </a:lnTo>
                  <a:lnTo>
                    <a:pt x="919" y="174"/>
                  </a:lnTo>
                  <a:lnTo>
                    <a:pt x="926" y="173"/>
                  </a:lnTo>
                  <a:lnTo>
                    <a:pt x="932" y="171"/>
                  </a:lnTo>
                  <a:lnTo>
                    <a:pt x="943" y="163"/>
                  </a:lnTo>
                  <a:lnTo>
                    <a:pt x="955" y="153"/>
                  </a:lnTo>
                  <a:lnTo>
                    <a:pt x="958" y="154"/>
                  </a:lnTo>
                  <a:lnTo>
                    <a:pt x="960" y="157"/>
                  </a:lnTo>
                  <a:lnTo>
                    <a:pt x="965" y="171"/>
                  </a:lnTo>
                  <a:lnTo>
                    <a:pt x="968" y="187"/>
                  </a:lnTo>
                  <a:lnTo>
                    <a:pt x="963" y="190"/>
                  </a:lnTo>
                  <a:lnTo>
                    <a:pt x="959" y="193"/>
                  </a:lnTo>
                  <a:lnTo>
                    <a:pt x="962" y="197"/>
                  </a:lnTo>
                  <a:lnTo>
                    <a:pt x="965" y="200"/>
                  </a:lnTo>
                  <a:lnTo>
                    <a:pt x="966" y="204"/>
                  </a:lnTo>
                  <a:lnTo>
                    <a:pt x="966" y="210"/>
                  </a:lnTo>
                  <a:lnTo>
                    <a:pt x="976" y="211"/>
                  </a:lnTo>
                  <a:lnTo>
                    <a:pt x="985" y="211"/>
                  </a:lnTo>
                  <a:lnTo>
                    <a:pt x="988" y="220"/>
                  </a:lnTo>
                  <a:lnTo>
                    <a:pt x="989" y="228"/>
                  </a:lnTo>
                  <a:lnTo>
                    <a:pt x="996" y="228"/>
                  </a:lnTo>
                  <a:lnTo>
                    <a:pt x="1002" y="227"/>
                  </a:lnTo>
                  <a:lnTo>
                    <a:pt x="1000" y="234"/>
                  </a:lnTo>
                  <a:lnTo>
                    <a:pt x="1000" y="241"/>
                  </a:lnTo>
                  <a:lnTo>
                    <a:pt x="995" y="245"/>
                  </a:lnTo>
                  <a:lnTo>
                    <a:pt x="989" y="250"/>
                  </a:lnTo>
                  <a:lnTo>
                    <a:pt x="980" y="255"/>
                  </a:lnTo>
                  <a:lnTo>
                    <a:pt x="972" y="261"/>
                  </a:lnTo>
                  <a:lnTo>
                    <a:pt x="962" y="265"/>
                  </a:lnTo>
                  <a:lnTo>
                    <a:pt x="952" y="270"/>
                  </a:lnTo>
                  <a:lnTo>
                    <a:pt x="943" y="272"/>
                  </a:lnTo>
                  <a:lnTo>
                    <a:pt x="936" y="272"/>
                  </a:lnTo>
                  <a:lnTo>
                    <a:pt x="925" y="271"/>
                  </a:lnTo>
                  <a:lnTo>
                    <a:pt x="910" y="268"/>
                  </a:lnTo>
                  <a:lnTo>
                    <a:pt x="903" y="267"/>
                  </a:lnTo>
                  <a:lnTo>
                    <a:pt x="896" y="265"/>
                  </a:lnTo>
                  <a:lnTo>
                    <a:pt x="888" y="267"/>
                  </a:lnTo>
                  <a:lnTo>
                    <a:pt x="880" y="268"/>
                  </a:lnTo>
                  <a:lnTo>
                    <a:pt x="869" y="275"/>
                  </a:lnTo>
                  <a:lnTo>
                    <a:pt x="858" y="282"/>
                  </a:lnTo>
                  <a:lnTo>
                    <a:pt x="852" y="287"/>
                  </a:lnTo>
                  <a:lnTo>
                    <a:pt x="846" y="290"/>
                  </a:lnTo>
                  <a:lnTo>
                    <a:pt x="840" y="292"/>
                  </a:lnTo>
                  <a:lnTo>
                    <a:pt x="832" y="295"/>
                  </a:lnTo>
                  <a:lnTo>
                    <a:pt x="829" y="301"/>
                  </a:lnTo>
                  <a:lnTo>
                    <a:pt x="826" y="307"/>
                  </a:lnTo>
                  <a:lnTo>
                    <a:pt x="828" y="307"/>
                  </a:lnTo>
                  <a:lnTo>
                    <a:pt x="828" y="307"/>
                  </a:lnTo>
                  <a:lnTo>
                    <a:pt x="843" y="297"/>
                  </a:lnTo>
                  <a:lnTo>
                    <a:pt x="859" y="287"/>
                  </a:lnTo>
                  <a:lnTo>
                    <a:pt x="869" y="284"/>
                  </a:lnTo>
                  <a:lnTo>
                    <a:pt x="879" y="281"/>
                  </a:lnTo>
                  <a:lnTo>
                    <a:pt x="889" y="280"/>
                  </a:lnTo>
                  <a:lnTo>
                    <a:pt x="900" y="281"/>
                  </a:lnTo>
                  <a:lnTo>
                    <a:pt x="899" y="287"/>
                  </a:lnTo>
                  <a:lnTo>
                    <a:pt x="899" y="292"/>
                  </a:lnTo>
                  <a:lnTo>
                    <a:pt x="893" y="292"/>
                  </a:lnTo>
                  <a:lnTo>
                    <a:pt x="889" y="292"/>
                  </a:lnTo>
                  <a:lnTo>
                    <a:pt x="886" y="294"/>
                  </a:lnTo>
                  <a:lnTo>
                    <a:pt x="882" y="297"/>
                  </a:lnTo>
                  <a:lnTo>
                    <a:pt x="882" y="297"/>
                  </a:lnTo>
                  <a:lnTo>
                    <a:pt x="882" y="298"/>
                  </a:lnTo>
                  <a:lnTo>
                    <a:pt x="886" y="301"/>
                  </a:lnTo>
                  <a:lnTo>
                    <a:pt x="890" y="304"/>
                  </a:lnTo>
                  <a:lnTo>
                    <a:pt x="886" y="307"/>
                  </a:lnTo>
                  <a:lnTo>
                    <a:pt x="882" y="310"/>
                  </a:lnTo>
                  <a:lnTo>
                    <a:pt x="886" y="312"/>
                  </a:lnTo>
                  <a:lnTo>
                    <a:pt x="886" y="314"/>
                  </a:lnTo>
                  <a:lnTo>
                    <a:pt x="888" y="317"/>
                  </a:lnTo>
                  <a:lnTo>
                    <a:pt x="886" y="322"/>
                  </a:lnTo>
                  <a:lnTo>
                    <a:pt x="896" y="325"/>
                  </a:lnTo>
                  <a:lnTo>
                    <a:pt x="903" y="327"/>
                  </a:lnTo>
                  <a:lnTo>
                    <a:pt x="906" y="327"/>
                  </a:lnTo>
                  <a:lnTo>
                    <a:pt x="909" y="327"/>
                  </a:lnTo>
                  <a:lnTo>
                    <a:pt x="913" y="325"/>
                  </a:lnTo>
                  <a:lnTo>
                    <a:pt x="918" y="322"/>
                  </a:lnTo>
                  <a:lnTo>
                    <a:pt x="918" y="327"/>
                  </a:lnTo>
                  <a:lnTo>
                    <a:pt x="918" y="330"/>
                  </a:lnTo>
                  <a:lnTo>
                    <a:pt x="916" y="330"/>
                  </a:lnTo>
                  <a:lnTo>
                    <a:pt x="915" y="330"/>
                  </a:lnTo>
                  <a:lnTo>
                    <a:pt x="902" y="335"/>
                  </a:lnTo>
                  <a:lnTo>
                    <a:pt x="889" y="341"/>
                  </a:lnTo>
                  <a:lnTo>
                    <a:pt x="878" y="347"/>
                  </a:lnTo>
                  <a:lnTo>
                    <a:pt x="865" y="354"/>
                  </a:lnTo>
                  <a:lnTo>
                    <a:pt x="860" y="352"/>
                  </a:lnTo>
                  <a:lnTo>
                    <a:pt x="856" y="351"/>
                  </a:lnTo>
                  <a:lnTo>
                    <a:pt x="855" y="348"/>
                  </a:lnTo>
                  <a:lnTo>
                    <a:pt x="855" y="347"/>
                  </a:lnTo>
                  <a:lnTo>
                    <a:pt x="855" y="344"/>
                  </a:lnTo>
                  <a:lnTo>
                    <a:pt x="856" y="342"/>
                  </a:lnTo>
                  <a:lnTo>
                    <a:pt x="869" y="337"/>
                  </a:lnTo>
                  <a:lnTo>
                    <a:pt x="882" y="332"/>
                  </a:lnTo>
                  <a:lnTo>
                    <a:pt x="883" y="331"/>
                  </a:lnTo>
                  <a:lnTo>
                    <a:pt x="883" y="330"/>
                  </a:lnTo>
                  <a:lnTo>
                    <a:pt x="883" y="328"/>
                  </a:lnTo>
                  <a:lnTo>
                    <a:pt x="882" y="327"/>
                  </a:lnTo>
                  <a:lnTo>
                    <a:pt x="876" y="327"/>
                  </a:lnTo>
                  <a:lnTo>
                    <a:pt x="869" y="325"/>
                  </a:lnTo>
                  <a:lnTo>
                    <a:pt x="862" y="331"/>
                  </a:lnTo>
                  <a:lnTo>
                    <a:pt x="855" y="337"/>
                  </a:lnTo>
                  <a:lnTo>
                    <a:pt x="846" y="341"/>
                  </a:lnTo>
                  <a:lnTo>
                    <a:pt x="836" y="345"/>
                  </a:lnTo>
                  <a:lnTo>
                    <a:pt x="818" y="354"/>
                  </a:lnTo>
                  <a:lnTo>
                    <a:pt x="802" y="362"/>
                  </a:lnTo>
                  <a:lnTo>
                    <a:pt x="801" y="370"/>
                  </a:lnTo>
                  <a:lnTo>
                    <a:pt x="801" y="377"/>
                  </a:lnTo>
                  <a:lnTo>
                    <a:pt x="789" y="381"/>
                  </a:lnTo>
                  <a:lnTo>
                    <a:pt x="776" y="387"/>
                  </a:lnTo>
                  <a:lnTo>
                    <a:pt x="766" y="392"/>
                  </a:lnTo>
                  <a:lnTo>
                    <a:pt x="755" y="400"/>
                  </a:lnTo>
                  <a:lnTo>
                    <a:pt x="745" y="407"/>
                  </a:lnTo>
                  <a:lnTo>
                    <a:pt x="736" y="415"/>
                  </a:lnTo>
                  <a:lnTo>
                    <a:pt x="728" y="425"/>
                  </a:lnTo>
                  <a:lnTo>
                    <a:pt x="722" y="434"/>
                  </a:lnTo>
                  <a:lnTo>
                    <a:pt x="719" y="442"/>
                  </a:lnTo>
                  <a:lnTo>
                    <a:pt x="718" y="450"/>
                  </a:lnTo>
                  <a:lnTo>
                    <a:pt x="715" y="455"/>
                  </a:lnTo>
                  <a:lnTo>
                    <a:pt x="709" y="461"/>
                  </a:lnTo>
                  <a:lnTo>
                    <a:pt x="692" y="471"/>
                  </a:lnTo>
                  <a:lnTo>
                    <a:pt x="672" y="482"/>
                  </a:lnTo>
                  <a:lnTo>
                    <a:pt x="662" y="490"/>
                  </a:lnTo>
                  <a:lnTo>
                    <a:pt x="653" y="497"/>
                  </a:lnTo>
                  <a:lnTo>
                    <a:pt x="646" y="504"/>
                  </a:lnTo>
                  <a:lnTo>
                    <a:pt x="642" y="512"/>
                  </a:lnTo>
                  <a:lnTo>
                    <a:pt x="641" y="519"/>
                  </a:lnTo>
                  <a:lnTo>
                    <a:pt x="641" y="528"/>
                  </a:lnTo>
                  <a:lnTo>
                    <a:pt x="641" y="537"/>
                  </a:lnTo>
                  <a:lnTo>
                    <a:pt x="642" y="545"/>
                  </a:lnTo>
                  <a:lnTo>
                    <a:pt x="643" y="555"/>
                  </a:lnTo>
                  <a:lnTo>
                    <a:pt x="645" y="564"/>
                  </a:lnTo>
                  <a:lnTo>
                    <a:pt x="645" y="574"/>
                  </a:lnTo>
                  <a:lnTo>
                    <a:pt x="643" y="582"/>
                  </a:lnTo>
                  <a:lnTo>
                    <a:pt x="636" y="582"/>
                  </a:lnTo>
                  <a:lnTo>
                    <a:pt x="631" y="581"/>
                  </a:lnTo>
                  <a:lnTo>
                    <a:pt x="626" y="569"/>
                  </a:lnTo>
                  <a:lnTo>
                    <a:pt x="621" y="562"/>
                  </a:lnTo>
                  <a:lnTo>
                    <a:pt x="622" y="548"/>
                  </a:lnTo>
                  <a:lnTo>
                    <a:pt x="622" y="535"/>
                  </a:lnTo>
                  <a:lnTo>
                    <a:pt x="619" y="531"/>
                  </a:lnTo>
                  <a:lnTo>
                    <a:pt x="615" y="527"/>
                  </a:lnTo>
                  <a:lnTo>
                    <a:pt x="609" y="524"/>
                  </a:lnTo>
                  <a:lnTo>
                    <a:pt x="602" y="522"/>
                  </a:lnTo>
                  <a:lnTo>
                    <a:pt x="586" y="519"/>
                  </a:lnTo>
                  <a:lnTo>
                    <a:pt x="574" y="515"/>
                  </a:lnTo>
                  <a:lnTo>
                    <a:pt x="562" y="525"/>
                  </a:lnTo>
                  <a:lnTo>
                    <a:pt x="552" y="534"/>
                  </a:lnTo>
                  <a:lnTo>
                    <a:pt x="539" y="529"/>
                  </a:lnTo>
                  <a:lnTo>
                    <a:pt x="526" y="528"/>
                  </a:lnTo>
                  <a:lnTo>
                    <a:pt x="512" y="528"/>
                  </a:lnTo>
                  <a:lnTo>
                    <a:pt x="499" y="529"/>
                  </a:lnTo>
                  <a:lnTo>
                    <a:pt x="486" y="534"/>
                  </a:lnTo>
                  <a:lnTo>
                    <a:pt x="475" y="541"/>
                  </a:lnTo>
                  <a:lnTo>
                    <a:pt x="469" y="544"/>
                  </a:lnTo>
                  <a:lnTo>
                    <a:pt x="465" y="548"/>
                  </a:lnTo>
                  <a:lnTo>
                    <a:pt x="462" y="554"/>
                  </a:lnTo>
                  <a:lnTo>
                    <a:pt x="458" y="559"/>
                  </a:lnTo>
                  <a:lnTo>
                    <a:pt x="456" y="568"/>
                  </a:lnTo>
                  <a:lnTo>
                    <a:pt x="455" y="578"/>
                  </a:lnTo>
                  <a:lnTo>
                    <a:pt x="451" y="587"/>
                  </a:lnTo>
                  <a:lnTo>
                    <a:pt x="445" y="598"/>
                  </a:lnTo>
                  <a:lnTo>
                    <a:pt x="442" y="604"/>
                  </a:lnTo>
                  <a:lnTo>
                    <a:pt x="441" y="611"/>
                  </a:lnTo>
                  <a:lnTo>
                    <a:pt x="441" y="617"/>
                  </a:lnTo>
                  <a:lnTo>
                    <a:pt x="441" y="624"/>
                  </a:lnTo>
                  <a:lnTo>
                    <a:pt x="444" y="638"/>
                  </a:lnTo>
                  <a:lnTo>
                    <a:pt x="449" y="651"/>
                  </a:lnTo>
                  <a:lnTo>
                    <a:pt x="455" y="662"/>
                  </a:lnTo>
                  <a:lnTo>
                    <a:pt x="461" y="674"/>
                  </a:lnTo>
                  <a:lnTo>
                    <a:pt x="472" y="674"/>
                  </a:lnTo>
                  <a:lnTo>
                    <a:pt x="484" y="672"/>
                  </a:lnTo>
                  <a:lnTo>
                    <a:pt x="494" y="671"/>
                  </a:lnTo>
                  <a:lnTo>
                    <a:pt x="505" y="671"/>
                  </a:lnTo>
                  <a:lnTo>
                    <a:pt x="509" y="662"/>
                  </a:lnTo>
                  <a:lnTo>
                    <a:pt x="514" y="655"/>
                  </a:lnTo>
                  <a:lnTo>
                    <a:pt x="519" y="647"/>
                  </a:lnTo>
                  <a:lnTo>
                    <a:pt x="526" y="639"/>
                  </a:lnTo>
                  <a:lnTo>
                    <a:pt x="534" y="634"/>
                  </a:lnTo>
                  <a:lnTo>
                    <a:pt x="544" y="629"/>
                  </a:lnTo>
                  <a:lnTo>
                    <a:pt x="548" y="629"/>
                  </a:lnTo>
                  <a:lnTo>
                    <a:pt x="554" y="629"/>
                  </a:lnTo>
                  <a:lnTo>
                    <a:pt x="559" y="631"/>
                  </a:lnTo>
                  <a:lnTo>
                    <a:pt x="565" y="634"/>
                  </a:lnTo>
                  <a:lnTo>
                    <a:pt x="565" y="635"/>
                  </a:lnTo>
                  <a:lnTo>
                    <a:pt x="565" y="635"/>
                  </a:lnTo>
                  <a:lnTo>
                    <a:pt x="565" y="639"/>
                  </a:lnTo>
                  <a:lnTo>
                    <a:pt x="564" y="642"/>
                  </a:lnTo>
                  <a:lnTo>
                    <a:pt x="558" y="645"/>
                  </a:lnTo>
                  <a:lnTo>
                    <a:pt x="552" y="651"/>
                  </a:lnTo>
                  <a:lnTo>
                    <a:pt x="548" y="658"/>
                  </a:lnTo>
                  <a:lnTo>
                    <a:pt x="544" y="667"/>
                  </a:lnTo>
                  <a:lnTo>
                    <a:pt x="539" y="675"/>
                  </a:lnTo>
                  <a:lnTo>
                    <a:pt x="538" y="684"/>
                  </a:lnTo>
                  <a:lnTo>
                    <a:pt x="536" y="692"/>
                  </a:lnTo>
                  <a:lnTo>
                    <a:pt x="538" y="698"/>
                  </a:lnTo>
                  <a:lnTo>
                    <a:pt x="552" y="701"/>
                  </a:lnTo>
                  <a:lnTo>
                    <a:pt x="565" y="701"/>
                  </a:lnTo>
                  <a:lnTo>
                    <a:pt x="571" y="702"/>
                  </a:lnTo>
                  <a:lnTo>
                    <a:pt x="576" y="702"/>
                  </a:lnTo>
                  <a:lnTo>
                    <a:pt x="584" y="705"/>
                  </a:lnTo>
                  <a:lnTo>
                    <a:pt x="589" y="708"/>
                  </a:lnTo>
                  <a:lnTo>
                    <a:pt x="589" y="711"/>
                  </a:lnTo>
                  <a:lnTo>
                    <a:pt x="591" y="712"/>
                  </a:lnTo>
                  <a:lnTo>
                    <a:pt x="588" y="734"/>
                  </a:lnTo>
                  <a:lnTo>
                    <a:pt x="584" y="752"/>
                  </a:lnTo>
                  <a:lnTo>
                    <a:pt x="584" y="759"/>
                  </a:lnTo>
                  <a:lnTo>
                    <a:pt x="585" y="769"/>
                  </a:lnTo>
                  <a:lnTo>
                    <a:pt x="586" y="779"/>
                  </a:lnTo>
                  <a:lnTo>
                    <a:pt x="591" y="791"/>
                  </a:lnTo>
                  <a:lnTo>
                    <a:pt x="615" y="785"/>
                  </a:lnTo>
                  <a:lnTo>
                    <a:pt x="632" y="784"/>
                  </a:lnTo>
                  <a:lnTo>
                    <a:pt x="638" y="786"/>
                  </a:lnTo>
                  <a:lnTo>
                    <a:pt x="642" y="792"/>
                  </a:lnTo>
                  <a:lnTo>
                    <a:pt x="645" y="798"/>
                  </a:lnTo>
                  <a:lnTo>
                    <a:pt x="648" y="804"/>
                  </a:lnTo>
                  <a:lnTo>
                    <a:pt x="649" y="802"/>
                  </a:lnTo>
                  <a:lnTo>
                    <a:pt x="652" y="801"/>
                  </a:lnTo>
                  <a:lnTo>
                    <a:pt x="656" y="794"/>
                  </a:lnTo>
                  <a:lnTo>
                    <a:pt x="662" y="788"/>
                  </a:lnTo>
                  <a:lnTo>
                    <a:pt x="665" y="785"/>
                  </a:lnTo>
                  <a:lnTo>
                    <a:pt x="666" y="782"/>
                  </a:lnTo>
                  <a:lnTo>
                    <a:pt x="668" y="776"/>
                  </a:lnTo>
                  <a:lnTo>
                    <a:pt x="668" y="771"/>
                  </a:lnTo>
                  <a:lnTo>
                    <a:pt x="679" y="766"/>
                  </a:lnTo>
                  <a:lnTo>
                    <a:pt x="691" y="762"/>
                  </a:lnTo>
                  <a:lnTo>
                    <a:pt x="701" y="758"/>
                  </a:lnTo>
                  <a:lnTo>
                    <a:pt x="712" y="754"/>
                  </a:lnTo>
                  <a:lnTo>
                    <a:pt x="713" y="755"/>
                  </a:lnTo>
                  <a:lnTo>
                    <a:pt x="715" y="755"/>
                  </a:lnTo>
                  <a:lnTo>
                    <a:pt x="712" y="764"/>
                  </a:lnTo>
                  <a:lnTo>
                    <a:pt x="711" y="775"/>
                  </a:lnTo>
                  <a:lnTo>
                    <a:pt x="711" y="781"/>
                  </a:lnTo>
                  <a:lnTo>
                    <a:pt x="712" y="785"/>
                  </a:lnTo>
                  <a:lnTo>
                    <a:pt x="715" y="789"/>
                  </a:lnTo>
                  <a:lnTo>
                    <a:pt x="718" y="792"/>
                  </a:lnTo>
                  <a:lnTo>
                    <a:pt x="718" y="781"/>
                  </a:lnTo>
                  <a:lnTo>
                    <a:pt x="716" y="771"/>
                  </a:lnTo>
                  <a:lnTo>
                    <a:pt x="725" y="765"/>
                  </a:lnTo>
                  <a:lnTo>
                    <a:pt x="735" y="758"/>
                  </a:lnTo>
                  <a:lnTo>
                    <a:pt x="746" y="762"/>
                  </a:lnTo>
                  <a:lnTo>
                    <a:pt x="756" y="768"/>
                  </a:lnTo>
                  <a:lnTo>
                    <a:pt x="768" y="772"/>
                  </a:lnTo>
                  <a:lnTo>
                    <a:pt x="781" y="776"/>
                  </a:lnTo>
                  <a:lnTo>
                    <a:pt x="796" y="774"/>
                  </a:lnTo>
                  <a:lnTo>
                    <a:pt x="811" y="772"/>
                  </a:lnTo>
                  <a:lnTo>
                    <a:pt x="812" y="775"/>
                  </a:lnTo>
                  <a:lnTo>
                    <a:pt x="813" y="778"/>
                  </a:lnTo>
                  <a:lnTo>
                    <a:pt x="815" y="781"/>
                  </a:lnTo>
                  <a:lnTo>
                    <a:pt x="818" y="782"/>
                  </a:lnTo>
                  <a:lnTo>
                    <a:pt x="823" y="785"/>
                  </a:lnTo>
                  <a:lnTo>
                    <a:pt x="829" y="786"/>
                  </a:lnTo>
                  <a:lnTo>
                    <a:pt x="829" y="791"/>
                  </a:lnTo>
                  <a:lnTo>
                    <a:pt x="829" y="795"/>
                  </a:lnTo>
                  <a:lnTo>
                    <a:pt x="840" y="798"/>
                  </a:lnTo>
                  <a:lnTo>
                    <a:pt x="850" y="801"/>
                  </a:lnTo>
                  <a:lnTo>
                    <a:pt x="855" y="811"/>
                  </a:lnTo>
                  <a:lnTo>
                    <a:pt x="860" y="819"/>
                  </a:lnTo>
                  <a:lnTo>
                    <a:pt x="868" y="826"/>
                  </a:lnTo>
                  <a:lnTo>
                    <a:pt x="875" y="834"/>
                  </a:lnTo>
                  <a:lnTo>
                    <a:pt x="892" y="834"/>
                  </a:lnTo>
                  <a:lnTo>
                    <a:pt x="906" y="836"/>
                  </a:lnTo>
                  <a:lnTo>
                    <a:pt x="919" y="841"/>
                  </a:lnTo>
                  <a:lnTo>
                    <a:pt x="929" y="846"/>
                  </a:lnTo>
                  <a:lnTo>
                    <a:pt x="933" y="851"/>
                  </a:lnTo>
                  <a:lnTo>
                    <a:pt x="938" y="856"/>
                  </a:lnTo>
                  <a:lnTo>
                    <a:pt x="942" y="861"/>
                  </a:lnTo>
                  <a:lnTo>
                    <a:pt x="945" y="866"/>
                  </a:lnTo>
                  <a:lnTo>
                    <a:pt x="949" y="879"/>
                  </a:lnTo>
                  <a:lnTo>
                    <a:pt x="950" y="895"/>
                  </a:lnTo>
                  <a:lnTo>
                    <a:pt x="943" y="901"/>
                  </a:lnTo>
                  <a:lnTo>
                    <a:pt x="939" y="908"/>
                  </a:lnTo>
                  <a:lnTo>
                    <a:pt x="935" y="915"/>
                  </a:lnTo>
                  <a:lnTo>
                    <a:pt x="930" y="924"/>
                  </a:lnTo>
                  <a:lnTo>
                    <a:pt x="939" y="922"/>
                  </a:lnTo>
                  <a:lnTo>
                    <a:pt x="946" y="924"/>
                  </a:lnTo>
                  <a:lnTo>
                    <a:pt x="952" y="928"/>
                  </a:lnTo>
                  <a:lnTo>
                    <a:pt x="958" y="934"/>
                  </a:lnTo>
                  <a:lnTo>
                    <a:pt x="965" y="928"/>
                  </a:lnTo>
                  <a:lnTo>
                    <a:pt x="969" y="922"/>
                  </a:lnTo>
                  <a:lnTo>
                    <a:pt x="972" y="919"/>
                  </a:lnTo>
                  <a:lnTo>
                    <a:pt x="975" y="918"/>
                  </a:lnTo>
                  <a:lnTo>
                    <a:pt x="979" y="915"/>
                  </a:lnTo>
                  <a:lnTo>
                    <a:pt x="985" y="914"/>
                  </a:lnTo>
                  <a:lnTo>
                    <a:pt x="995" y="921"/>
                  </a:lnTo>
                  <a:lnTo>
                    <a:pt x="1000" y="926"/>
                  </a:lnTo>
                  <a:lnTo>
                    <a:pt x="1006" y="934"/>
                  </a:lnTo>
                  <a:lnTo>
                    <a:pt x="1012" y="945"/>
                  </a:lnTo>
                  <a:lnTo>
                    <a:pt x="1019" y="942"/>
                  </a:lnTo>
                  <a:lnTo>
                    <a:pt x="1026" y="942"/>
                  </a:lnTo>
                  <a:lnTo>
                    <a:pt x="1035" y="942"/>
                  </a:lnTo>
                  <a:lnTo>
                    <a:pt x="1045" y="942"/>
                  </a:lnTo>
                  <a:lnTo>
                    <a:pt x="1053" y="944"/>
                  </a:lnTo>
                  <a:lnTo>
                    <a:pt x="1063" y="946"/>
                  </a:lnTo>
                  <a:lnTo>
                    <a:pt x="1073" y="951"/>
                  </a:lnTo>
                  <a:lnTo>
                    <a:pt x="1082" y="955"/>
                  </a:lnTo>
                  <a:lnTo>
                    <a:pt x="1090" y="961"/>
                  </a:lnTo>
                  <a:lnTo>
                    <a:pt x="1099" y="966"/>
                  </a:lnTo>
                  <a:lnTo>
                    <a:pt x="1106" y="972"/>
                  </a:lnTo>
                  <a:lnTo>
                    <a:pt x="1112" y="979"/>
                  </a:lnTo>
                  <a:lnTo>
                    <a:pt x="1116" y="986"/>
                  </a:lnTo>
                  <a:lnTo>
                    <a:pt x="1119" y="995"/>
                  </a:lnTo>
                  <a:lnTo>
                    <a:pt x="1120" y="1002"/>
                  </a:lnTo>
                  <a:lnTo>
                    <a:pt x="1120" y="1011"/>
                  </a:lnTo>
                  <a:lnTo>
                    <a:pt x="1117" y="1019"/>
                  </a:lnTo>
                  <a:lnTo>
                    <a:pt x="1113" y="1028"/>
                  </a:lnTo>
                  <a:lnTo>
                    <a:pt x="1109" y="1036"/>
                  </a:lnTo>
                  <a:lnTo>
                    <a:pt x="1103" y="1043"/>
                  </a:lnTo>
                  <a:lnTo>
                    <a:pt x="1090" y="1058"/>
                  </a:lnTo>
                  <a:lnTo>
                    <a:pt x="1079" y="1071"/>
                  </a:lnTo>
                  <a:lnTo>
                    <a:pt x="1079" y="1082"/>
                  </a:lnTo>
                  <a:lnTo>
                    <a:pt x="1079" y="1093"/>
                  </a:lnTo>
                  <a:lnTo>
                    <a:pt x="1077" y="1105"/>
                  </a:lnTo>
                  <a:lnTo>
                    <a:pt x="1077" y="1116"/>
                  </a:lnTo>
                  <a:lnTo>
                    <a:pt x="1077" y="1131"/>
                  </a:lnTo>
                  <a:lnTo>
                    <a:pt x="1076" y="1142"/>
                  </a:lnTo>
                  <a:lnTo>
                    <a:pt x="1075" y="1153"/>
                  </a:lnTo>
                  <a:lnTo>
                    <a:pt x="1072" y="1165"/>
                  </a:lnTo>
                  <a:lnTo>
                    <a:pt x="1068" y="1175"/>
                  </a:lnTo>
                  <a:lnTo>
                    <a:pt x="1063" y="1183"/>
                  </a:lnTo>
                  <a:lnTo>
                    <a:pt x="1058" y="1192"/>
                  </a:lnTo>
                  <a:lnTo>
                    <a:pt x="1052" y="1201"/>
                  </a:lnTo>
                  <a:lnTo>
                    <a:pt x="1042" y="1201"/>
                  </a:lnTo>
                  <a:lnTo>
                    <a:pt x="1033" y="1201"/>
                  </a:lnTo>
                  <a:lnTo>
                    <a:pt x="1026" y="1202"/>
                  </a:lnTo>
                  <a:lnTo>
                    <a:pt x="1019" y="1203"/>
                  </a:lnTo>
                  <a:lnTo>
                    <a:pt x="1013" y="1206"/>
                  </a:lnTo>
                  <a:lnTo>
                    <a:pt x="1008" y="1209"/>
                  </a:lnTo>
                  <a:lnTo>
                    <a:pt x="1003" y="1213"/>
                  </a:lnTo>
                  <a:lnTo>
                    <a:pt x="999" y="1218"/>
                  </a:lnTo>
                  <a:lnTo>
                    <a:pt x="996" y="1223"/>
                  </a:lnTo>
                  <a:lnTo>
                    <a:pt x="993" y="1228"/>
                  </a:lnTo>
                  <a:lnTo>
                    <a:pt x="990" y="1235"/>
                  </a:lnTo>
                  <a:lnTo>
                    <a:pt x="989" y="1241"/>
                  </a:lnTo>
                  <a:lnTo>
                    <a:pt x="986" y="1256"/>
                  </a:lnTo>
                  <a:lnTo>
                    <a:pt x="986" y="1273"/>
                  </a:lnTo>
                  <a:lnTo>
                    <a:pt x="978" y="1280"/>
                  </a:lnTo>
                  <a:lnTo>
                    <a:pt x="970" y="1288"/>
                  </a:lnTo>
                  <a:lnTo>
                    <a:pt x="965" y="1296"/>
                  </a:lnTo>
                  <a:lnTo>
                    <a:pt x="960" y="1305"/>
                  </a:lnTo>
                  <a:lnTo>
                    <a:pt x="953" y="1326"/>
                  </a:lnTo>
                  <a:lnTo>
                    <a:pt x="945" y="1348"/>
                  </a:lnTo>
                  <a:lnTo>
                    <a:pt x="925" y="1346"/>
                  </a:lnTo>
                  <a:lnTo>
                    <a:pt x="906" y="1345"/>
                  </a:lnTo>
                  <a:lnTo>
                    <a:pt x="912" y="1353"/>
                  </a:lnTo>
                  <a:lnTo>
                    <a:pt x="919" y="1363"/>
                  </a:lnTo>
                  <a:lnTo>
                    <a:pt x="922" y="1369"/>
                  </a:lnTo>
                  <a:lnTo>
                    <a:pt x="925" y="1375"/>
                  </a:lnTo>
                  <a:lnTo>
                    <a:pt x="925" y="1379"/>
                  </a:lnTo>
                  <a:lnTo>
                    <a:pt x="923" y="1383"/>
                  </a:lnTo>
                  <a:lnTo>
                    <a:pt x="919" y="1389"/>
                  </a:lnTo>
                  <a:lnTo>
                    <a:pt x="912" y="1393"/>
                  </a:lnTo>
                  <a:lnTo>
                    <a:pt x="905" y="1396"/>
                  </a:lnTo>
                  <a:lnTo>
                    <a:pt x="898" y="1398"/>
                  </a:lnTo>
                  <a:lnTo>
                    <a:pt x="882" y="1399"/>
                  </a:lnTo>
                  <a:lnTo>
                    <a:pt x="869" y="1405"/>
                  </a:lnTo>
                  <a:lnTo>
                    <a:pt x="873" y="1409"/>
                  </a:lnTo>
                  <a:lnTo>
                    <a:pt x="875" y="1415"/>
                  </a:lnTo>
                  <a:lnTo>
                    <a:pt x="876" y="1420"/>
                  </a:lnTo>
                  <a:lnTo>
                    <a:pt x="873" y="1428"/>
                  </a:lnTo>
                  <a:lnTo>
                    <a:pt x="873" y="1428"/>
                  </a:lnTo>
                  <a:lnTo>
                    <a:pt x="872" y="1428"/>
                  </a:lnTo>
                  <a:lnTo>
                    <a:pt x="862" y="1426"/>
                  </a:lnTo>
                  <a:lnTo>
                    <a:pt x="853" y="1426"/>
                  </a:lnTo>
                  <a:lnTo>
                    <a:pt x="853" y="1428"/>
                  </a:lnTo>
                  <a:lnTo>
                    <a:pt x="853" y="1428"/>
                  </a:lnTo>
                  <a:lnTo>
                    <a:pt x="859" y="1436"/>
                  </a:lnTo>
                  <a:lnTo>
                    <a:pt x="865" y="1445"/>
                  </a:lnTo>
                  <a:lnTo>
                    <a:pt x="863" y="1462"/>
                  </a:lnTo>
                  <a:lnTo>
                    <a:pt x="859" y="1475"/>
                  </a:lnTo>
                  <a:lnTo>
                    <a:pt x="853" y="1478"/>
                  </a:lnTo>
                  <a:lnTo>
                    <a:pt x="849" y="1480"/>
                  </a:lnTo>
                  <a:lnTo>
                    <a:pt x="849" y="1486"/>
                  </a:lnTo>
                  <a:lnTo>
                    <a:pt x="850" y="1490"/>
                  </a:lnTo>
                  <a:lnTo>
                    <a:pt x="852" y="1493"/>
                  </a:lnTo>
                  <a:lnTo>
                    <a:pt x="855" y="1496"/>
                  </a:lnTo>
                  <a:lnTo>
                    <a:pt x="860" y="1497"/>
                  </a:lnTo>
                  <a:lnTo>
                    <a:pt x="863" y="1499"/>
                  </a:lnTo>
                  <a:lnTo>
                    <a:pt x="868" y="1502"/>
                  </a:lnTo>
                  <a:lnTo>
                    <a:pt x="870" y="1503"/>
                  </a:lnTo>
                  <a:lnTo>
                    <a:pt x="870" y="1512"/>
                  </a:lnTo>
                  <a:lnTo>
                    <a:pt x="869" y="1519"/>
                  </a:lnTo>
                  <a:lnTo>
                    <a:pt x="866" y="1525"/>
                  </a:lnTo>
                  <a:lnTo>
                    <a:pt x="863" y="1530"/>
                  </a:lnTo>
                  <a:lnTo>
                    <a:pt x="859" y="1543"/>
                  </a:lnTo>
                  <a:lnTo>
                    <a:pt x="856" y="1556"/>
                  </a:lnTo>
                  <a:lnTo>
                    <a:pt x="868" y="1565"/>
                  </a:lnTo>
                  <a:lnTo>
                    <a:pt x="886" y="1577"/>
                  </a:lnTo>
                  <a:lnTo>
                    <a:pt x="905" y="1592"/>
                  </a:lnTo>
                  <a:lnTo>
                    <a:pt x="913" y="1599"/>
                  </a:lnTo>
                  <a:lnTo>
                    <a:pt x="892" y="1599"/>
                  </a:lnTo>
                  <a:lnTo>
                    <a:pt x="876" y="1597"/>
                  </a:lnTo>
                  <a:lnTo>
                    <a:pt x="863" y="1593"/>
                  </a:lnTo>
                  <a:lnTo>
                    <a:pt x="852" y="1587"/>
                  </a:lnTo>
                  <a:lnTo>
                    <a:pt x="833" y="1573"/>
                  </a:lnTo>
                  <a:lnTo>
                    <a:pt x="808" y="1555"/>
                  </a:lnTo>
                  <a:lnTo>
                    <a:pt x="809" y="1550"/>
                  </a:lnTo>
                  <a:lnTo>
                    <a:pt x="809" y="1545"/>
                  </a:lnTo>
                  <a:lnTo>
                    <a:pt x="809" y="1543"/>
                  </a:lnTo>
                  <a:lnTo>
                    <a:pt x="809" y="1540"/>
                  </a:lnTo>
                  <a:lnTo>
                    <a:pt x="808" y="1539"/>
                  </a:lnTo>
                  <a:lnTo>
                    <a:pt x="806" y="1537"/>
                  </a:lnTo>
                  <a:lnTo>
                    <a:pt x="792" y="1526"/>
                  </a:lnTo>
                  <a:lnTo>
                    <a:pt x="779" y="1513"/>
                  </a:lnTo>
                  <a:lnTo>
                    <a:pt x="788" y="1513"/>
                  </a:lnTo>
                  <a:lnTo>
                    <a:pt x="796" y="1515"/>
                  </a:lnTo>
                  <a:lnTo>
                    <a:pt x="795" y="1512"/>
                  </a:lnTo>
                  <a:lnTo>
                    <a:pt x="795" y="1510"/>
                  </a:lnTo>
                  <a:lnTo>
                    <a:pt x="788" y="1506"/>
                  </a:lnTo>
                  <a:lnTo>
                    <a:pt x="779" y="1502"/>
                  </a:lnTo>
                  <a:lnTo>
                    <a:pt x="772" y="1496"/>
                  </a:lnTo>
                  <a:lnTo>
                    <a:pt x="768" y="1490"/>
                  </a:lnTo>
                  <a:lnTo>
                    <a:pt x="772" y="1490"/>
                  </a:lnTo>
                  <a:lnTo>
                    <a:pt x="776" y="1489"/>
                  </a:lnTo>
                  <a:lnTo>
                    <a:pt x="776" y="1485"/>
                  </a:lnTo>
                  <a:lnTo>
                    <a:pt x="776" y="1480"/>
                  </a:lnTo>
                  <a:lnTo>
                    <a:pt x="783" y="1480"/>
                  </a:lnTo>
                  <a:lnTo>
                    <a:pt x="791" y="1480"/>
                  </a:lnTo>
                  <a:lnTo>
                    <a:pt x="791" y="1475"/>
                  </a:lnTo>
                  <a:lnTo>
                    <a:pt x="791" y="1470"/>
                  </a:lnTo>
                  <a:lnTo>
                    <a:pt x="786" y="1468"/>
                  </a:lnTo>
                  <a:lnTo>
                    <a:pt x="783" y="1465"/>
                  </a:lnTo>
                  <a:lnTo>
                    <a:pt x="781" y="1462"/>
                  </a:lnTo>
                  <a:lnTo>
                    <a:pt x="781" y="1458"/>
                  </a:lnTo>
                  <a:lnTo>
                    <a:pt x="781" y="1449"/>
                  </a:lnTo>
                  <a:lnTo>
                    <a:pt x="781" y="1438"/>
                  </a:lnTo>
                  <a:lnTo>
                    <a:pt x="776" y="1435"/>
                  </a:lnTo>
                  <a:lnTo>
                    <a:pt x="772" y="1429"/>
                  </a:lnTo>
                  <a:lnTo>
                    <a:pt x="771" y="1429"/>
                  </a:lnTo>
                  <a:lnTo>
                    <a:pt x="769" y="1429"/>
                  </a:lnTo>
                  <a:lnTo>
                    <a:pt x="768" y="1438"/>
                  </a:lnTo>
                  <a:lnTo>
                    <a:pt x="766" y="1446"/>
                  </a:lnTo>
                  <a:lnTo>
                    <a:pt x="765" y="1446"/>
                  </a:lnTo>
                  <a:lnTo>
                    <a:pt x="763" y="1445"/>
                  </a:lnTo>
                  <a:lnTo>
                    <a:pt x="762" y="1426"/>
                  </a:lnTo>
                  <a:lnTo>
                    <a:pt x="759" y="1409"/>
                  </a:lnTo>
                  <a:lnTo>
                    <a:pt x="755" y="1392"/>
                  </a:lnTo>
                  <a:lnTo>
                    <a:pt x="751" y="1373"/>
                  </a:lnTo>
                  <a:lnTo>
                    <a:pt x="751" y="1358"/>
                  </a:lnTo>
                  <a:lnTo>
                    <a:pt x="751" y="1343"/>
                  </a:lnTo>
                  <a:lnTo>
                    <a:pt x="752" y="1328"/>
                  </a:lnTo>
                  <a:lnTo>
                    <a:pt x="752" y="1313"/>
                  </a:lnTo>
                  <a:lnTo>
                    <a:pt x="748" y="1290"/>
                  </a:lnTo>
                  <a:lnTo>
                    <a:pt x="745" y="1265"/>
                  </a:lnTo>
                  <a:lnTo>
                    <a:pt x="743" y="1239"/>
                  </a:lnTo>
                  <a:lnTo>
                    <a:pt x="741" y="1213"/>
                  </a:lnTo>
                  <a:lnTo>
                    <a:pt x="738" y="1192"/>
                  </a:lnTo>
                  <a:lnTo>
                    <a:pt x="738" y="1172"/>
                  </a:lnTo>
                  <a:lnTo>
                    <a:pt x="738" y="1162"/>
                  </a:lnTo>
                  <a:lnTo>
                    <a:pt x="736" y="1152"/>
                  </a:lnTo>
                  <a:lnTo>
                    <a:pt x="735" y="1143"/>
                  </a:lnTo>
                  <a:lnTo>
                    <a:pt x="732" y="1136"/>
                  </a:lnTo>
                  <a:lnTo>
                    <a:pt x="716" y="1129"/>
                  </a:lnTo>
                  <a:lnTo>
                    <a:pt x="703" y="1121"/>
                  </a:lnTo>
                  <a:lnTo>
                    <a:pt x="691" y="1111"/>
                  </a:lnTo>
                  <a:lnTo>
                    <a:pt x="678" y="1099"/>
                  </a:lnTo>
                  <a:lnTo>
                    <a:pt x="668" y="1086"/>
                  </a:lnTo>
                  <a:lnTo>
                    <a:pt x="658" y="1073"/>
                  </a:lnTo>
                  <a:lnTo>
                    <a:pt x="649" y="1059"/>
                  </a:lnTo>
                  <a:lnTo>
                    <a:pt x="642" y="1045"/>
                  </a:lnTo>
                  <a:lnTo>
                    <a:pt x="636" y="1026"/>
                  </a:lnTo>
                  <a:lnTo>
                    <a:pt x="632" y="1009"/>
                  </a:lnTo>
                  <a:lnTo>
                    <a:pt x="615" y="991"/>
                  </a:lnTo>
                  <a:lnTo>
                    <a:pt x="598" y="971"/>
                  </a:lnTo>
                  <a:lnTo>
                    <a:pt x="601" y="958"/>
                  </a:lnTo>
                  <a:lnTo>
                    <a:pt x="606" y="946"/>
                  </a:lnTo>
                  <a:lnTo>
                    <a:pt x="611" y="946"/>
                  </a:lnTo>
                  <a:lnTo>
                    <a:pt x="613" y="946"/>
                  </a:lnTo>
                  <a:lnTo>
                    <a:pt x="615" y="945"/>
                  </a:lnTo>
                  <a:lnTo>
                    <a:pt x="616" y="942"/>
                  </a:lnTo>
                  <a:lnTo>
                    <a:pt x="616" y="941"/>
                  </a:lnTo>
                  <a:lnTo>
                    <a:pt x="615" y="939"/>
                  </a:lnTo>
                  <a:lnTo>
                    <a:pt x="606" y="938"/>
                  </a:lnTo>
                  <a:lnTo>
                    <a:pt x="601" y="935"/>
                  </a:lnTo>
                  <a:lnTo>
                    <a:pt x="601" y="929"/>
                  </a:lnTo>
                  <a:lnTo>
                    <a:pt x="599" y="925"/>
                  </a:lnTo>
                  <a:lnTo>
                    <a:pt x="606" y="909"/>
                  </a:lnTo>
                  <a:lnTo>
                    <a:pt x="612" y="892"/>
                  </a:lnTo>
                  <a:lnTo>
                    <a:pt x="619" y="891"/>
                  </a:lnTo>
                  <a:lnTo>
                    <a:pt x="623" y="891"/>
                  </a:lnTo>
                  <a:lnTo>
                    <a:pt x="625" y="888"/>
                  </a:lnTo>
                  <a:lnTo>
                    <a:pt x="626" y="886"/>
                  </a:lnTo>
                  <a:lnTo>
                    <a:pt x="628" y="881"/>
                  </a:lnTo>
                  <a:lnTo>
                    <a:pt x="632" y="874"/>
                  </a:lnTo>
                  <a:lnTo>
                    <a:pt x="638" y="862"/>
                  </a:lnTo>
                  <a:lnTo>
                    <a:pt x="642" y="851"/>
                  </a:lnTo>
                  <a:lnTo>
                    <a:pt x="642" y="841"/>
                  </a:lnTo>
                  <a:lnTo>
                    <a:pt x="642" y="831"/>
                  </a:lnTo>
                  <a:lnTo>
                    <a:pt x="641" y="822"/>
                  </a:lnTo>
                  <a:lnTo>
                    <a:pt x="639" y="814"/>
                  </a:lnTo>
                  <a:lnTo>
                    <a:pt x="639" y="805"/>
                  </a:lnTo>
                  <a:lnTo>
                    <a:pt x="641" y="796"/>
                  </a:lnTo>
                  <a:lnTo>
                    <a:pt x="635" y="795"/>
                  </a:lnTo>
                  <a:lnTo>
                    <a:pt x="631" y="794"/>
                  </a:lnTo>
                  <a:lnTo>
                    <a:pt x="626" y="794"/>
                  </a:lnTo>
                  <a:lnTo>
                    <a:pt x="621" y="795"/>
                  </a:lnTo>
                  <a:lnTo>
                    <a:pt x="618" y="796"/>
                  </a:lnTo>
                  <a:lnTo>
                    <a:pt x="615" y="798"/>
                  </a:lnTo>
                  <a:lnTo>
                    <a:pt x="616" y="804"/>
                  </a:lnTo>
                  <a:lnTo>
                    <a:pt x="618" y="808"/>
                  </a:lnTo>
                  <a:lnTo>
                    <a:pt x="616" y="811"/>
                  </a:lnTo>
                  <a:lnTo>
                    <a:pt x="611" y="812"/>
                  </a:lnTo>
                  <a:lnTo>
                    <a:pt x="605" y="806"/>
                  </a:lnTo>
                  <a:lnTo>
                    <a:pt x="598" y="804"/>
                  </a:lnTo>
                  <a:lnTo>
                    <a:pt x="591" y="801"/>
                  </a:lnTo>
                  <a:lnTo>
                    <a:pt x="582" y="796"/>
                  </a:lnTo>
                  <a:lnTo>
                    <a:pt x="575" y="791"/>
                  </a:lnTo>
                  <a:lnTo>
                    <a:pt x="568" y="785"/>
                  </a:lnTo>
                  <a:lnTo>
                    <a:pt x="564" y="778"/>
                  </a:lnTo>
                  <a:lnTo>
                    <a:pt x="558" y="769"/>
                  </a:lnTo>
                  <a:lnTo>
                    <a:pt x="551" y="752"/>
                  </a:lnTo>
                  <a:lnTo>
                    <a:pt x="542" y="734"/>
                  </a:lnTo>
                  <a:lnTo>
                    <a:pt x="538" y="732"/>
                  </a:lnTo>
                  <a:lnTo>
                    <a:pt x="535" y="732"/>
                  </a:lnTo>
                  <a:lnTo>
                    <a:pt x="532" y="735"/>
                  </a:lnTo>
                  <a:lnTo>
                    <a:pt x="531" y="739"/>
                  </a:lnTo>
                  <a:lnTo>
                    <a:pt x="522" y="738"/>
                  </a:lnTo>
                  <a:lnTo>
                    <a:pt x="518" y="735"/>
                  </a:lnTo>
                  <a:lnTo>
                    <a:pt x="515" y="731"/>
                  </a:lnTo>
                  <a:lnTo>
                    <a:pt x="509" y="727"/>
                  </a:lnTo>
                  <a:lnTo>
                    <a:pt x="504" y="728"/>
                  </a:lnTo>
                  <a:lnTo>
                    <a:pt x="495" y="728"/>
                  </a:lnTo>
                  <a:lnTo>
                    <a:pt x="484" y="712"/>
                  </a:lnTo>
                  <a:lnTo>
                    <a:pt x="474" y="697"/>
                  </a:lnTo>
                  <a:lnTo>
                    <a:pt x="468" y="695"/>
                  </a:lnTo>
                  <a:lnTo>
                    <a:pt x="464" y="697"/>
                  </a:lnTo>
                  <a:lnTo>
                    <a:pt x="461" y="698"/>
                  </a:lnTo>
                  <a:lnTo>
                    <a:pt x="456" y="699"/>
                  </a:lnTo>
                  <a:lnTo>
                    <a:pt x="454" y="702"/>
                  </a:lnTo>
                  <a:lnTo>
                    <a:pt x="449" y="704"/>
                  </a:lnTo>
                  <a:lnTo>
                    <a:pt x="446" y="705"/>
                  </a:lnTo>
                  <a:lnTo>
                    <a:pt x="442" y="705"/>
                  </a:lnTo>
                  <a:lnTo>
                    <a:pt x="429" y="702"/>
                  </a:lnTo>
                  <a:lnTo>
                    <a:pt x="416" y="698"/>
                  </a:lnTo>
                  <a:lnTo>
                    <a:pt x="404" y="692"/>
                  </a:lnTo>
                  <a:lnTo>
                    <a:pt x="391" y="684"/>
                  </a:lnTo>
                  <a:lnTo>
                    <a:pt x="379" y="677"/>
                  </a:lnTo>
                  <a:lnTo>
                    <a:pt x="368" y="667"/>
                  </a:lnTo>
                  <a:lnTo>
                    <a:pt x="359" y="658"/>
                  </a:lnTo>
                  <a:lnTo>
                    <a:pt x="351" y="649"/>
                  </a:lnTo>
                  <a:lnTo>
                    <a:pt x="354" y="642"/>
                  </a:lnTo>
                  <a:lnTo>
                    <a:pt x="354" y="635"/>
                  </a:lnTo>
                  <a:lnTo>
                    <a:pt x="354" y="627"/>
                  </a:lnTo>
                  <a:lnTo>
                    <a:pt x="351" y="618"/>
                  </a:lnTo>
                  <a:lnTo>
                    <a:pt x="345" y="601"/>
                  </a:lnTo>
                  <a:lnTo>
                    <a:pt x="335" y="582"/>
                  </a:lnTo>
                  <a:lnTo>
                    <a:pt x="325" y="562"/>
                  </a:lnTo>
                  <a:lnTo>
                    <a:pt x="314" y="544"/>
                  </a:lnTo>
                  <a:lnTo>
                    <a:pt x="309" y="534"/>
                  </a:lnTo>
                  <a:lnTo>
                    <a:pt x="307" y="525"/>
                  </a:lnTo>
                  <a:lnTo>
                    <a:pt x="304" y="515"/>
                  </a:lnTo>
                  <a:lnTo>
                    <a:pt x="301" y="507"/>
                  </a:lnTo>
                  <a:lnTo>
                    <a:pt x="298" y="504"/>
                  </a:lnTo>
                  <a:lnTo>
                    <a:pt x="294" y="504"/>
                  </a:lnTo>
                  <a:lnTo>
                    <a:pt x="291" y="502"/>
                  </a:lnTo>
                  <a:lnTo>
                    <a:pt x="287" y="504"/>
                  </a:lnTo>
                  <a:lnTo>
                    <a:pt x="288" y="518"/>
                  </a:lnTo>
                  <a:lnTo>
                    <a:pt x="291" y="532"/>
                  </a:lnTo>
                  <a:lnTo>
                    <a:pt x="295" y="547"/>
                  </a:lnTo>
                  <a:lnTo>
                    <a:pt x="299" y="559"/>
                  </a:lnTo>
                  <a:lnTo>
                    <a:pt x="305" y="572"/>
                  </a:lnTo>
                  <a:lnTo>
                    <a:pt x="309" y="584"/>
                  </a:lnTo>
                  <a:lnTo>
                    <a:pt x="315" y="597"/>
                  </a:lnTo>
                  <a:lnTo>
                    <a:pt x="318" y="611"/>
                  </a:lnTo>
                  <a:lnTo>
                    <a:pt x="317" y="611"/>
                  </a:lnTo>
                  <a:lnTo>
                    <a:pt x="315" y="611"/>
                  </a:lnTo>
                  <a:lnTo>
                    <a:pt x="309" y="611"/>
                  </a:lnTo>
                  <a:lnTo>
                    <a:pt x="307" y="609"/>
                  </a:lnTo>
                  <a:lnTo>
                    <a:pt x="299" y="601"/>
                  </a:lnTo>
                  <a:lnTo>
                    <a:pt x="292" y="594"/>
                  </a:lnTo>
                  <a:lnTo>
                    <a:pt x="294" y="588"/>
                  </a:lnTo>
                  <a:lnTo>
                    <a:pt x="294" y="581"/>
                  </a:lnTo>
                  <a:lnTo>
                    <a:pt x="294" y="577"/>
                  </a:lnTo>
                  <a:lnTo>
                    <a:pt x="291" y="574"/>
                  </a:lnTo>
                  <a:lnTo>
                    <a:pt x="289" y="571"/>
                  </a:lnTo>
                  <a:lnTo>
                    <a:pt x="287" y="568"/>
                  </a:lnTo>
                  <a:lnTo>
                    <a:pt x="279" y="564"/>
                  </a:lnTo>
                  <a:lnTo>
                    <a:pt x="274" y="561"/>
                  </a:lnTo>
                  <a:lnTo>
                    <a:pt x="277" y="555"/>
                  </a:lnTo>
                  <a:lnTo>
                    <a:pt x="281" y="549"/>
                  </a:lnTo>
                  <a:lnTo>
                    <a:pt x="265" y="472"/>
                  </a:lnTo>
                  <a:lnTo>
                    <a:pt x="255" y="467"/>
                  </a:lnTo>
                  <a:lnTo>
                    <a:pt x="244" y="462"/>
                  </a:lnTo>
                  <a:lnTo>
                    <a:pt x="244" y="451"/>
                  </a:lnTo>
                  <a:lnTo>
                    <a:pt x="242" y="442"/>
                  </a:lnTo>
                  <a:lnTo>
                    <a:pt x="244" y="435"/>
                  </a:lnTo>
                  <a:lnTo>
                    <a:pt x="247" y="425"/>
                  </a:lnTo>
                  <a:lnTo>
                    <a:pt x="244" y="424"/>
                  </a:lnTo>
                  <a:lnTo>
                    <a:pt x="242" y="422"/>
                  </a:lnTo>
                  <a:lnTo>
                    <a:pt x="241" y="420"/>
                  </a:lnTo>
                  <a:lnTo>
                    <a:pt x="239" y="417"/>
                  </a:lnTo>
                  <a:lnTo>
                    <a:pt x="239" y="411"/>
                  </a:lnTo>
                  <a:lnTo>
                    <a:pt x="239" y="402"/>
                  </a:lnTo>
                  <a:lnTo>
                    <a:pt x="252" y="375"/>
                  </a:lnTo>
                  <a:lnTo>
                    <a:pt x="269" y="344"/>
                  </a:lnTo>
                  <a:lnTo>
                    <a:pt x="279" y="328"/>
                  </a:lnTo>
                  <a:lnTo>
                    <a:pt x="289" y="314"/>
                  </a:lnTo>
                  <a:lnTo>
                    <a:pt x="299" y="302"/>
                  </a:lnTo>
                  <a:lnTo>
                    <a:pt x="308" y="295"/>
                  </a:lnTo>
                  <a:lnTo>
                    <a:pt x="307" y="294"/>
                  </a:lnTo>
                  <a:lnTo>
                    <a:pt x="307" y="292"/>
                  </a:lnTo>
                  <a:lnTo>
                    <a:pt x="298" y="288"/>
                  </a:lnTo>
                  <a:lnTo>
                    <a:pt x="294" y="282"/>
                  </a:lnTo>
                  <a:lnTo>
                    <a:pt x="289" y="275"/>
                  </a:lnTo>
                  <a:lnTo>
                    <a:pt x="285" y="268"/>
                  </a:lnTo>
                  <a:lnTo>
                    <a:pt x="287" y="265"/>
                  </a:lnTo>
                  <a:lnTo>
                    <a:pt x="287" y="261"/>
                  </a:lnTo>
                  <a:lnTo>
                    <a:pt x="292" y="260"/>
                  </a:lnTo>
                  <a:lnTo>
                    <a:pt x="295" y="260"/>
                  </a:lnTo>
                  <a:lnTo>
                    <a:pt x="299" y="261"/>
                  </a:lnTo>
                  <a:lnTo>
                    <a:pt x="302" y="263"/>
                  </a:lnTo>
                  <a:lnTo>
                    <a:pt x="307" y="267"/>
                  </a:lnTo>
                  <a:lnTo>
                    <a:pt x="309" y="272"/>
                  </a:lnTo>
                  <a:lnTo>
                    <a:pt x="312" y="290"/>
                  </a:lnTo>
                  <a:lnTo>
                    <a:pt x="315" y="305"/>
                  </a:lnTo>
                  <a:lnTo>
                    <a:pt x="315" y="305"/>
                  </a:lnTo>
                  <a:lnTo>
                    <a:pt x="317" y="305"/>
                  </a:lnTo>
                  <a:lnTo>
                    <a:pt x="324" y="292"/>
                  </a:lnTo>
                  <a:lnTo>
                    <a:pt x="328" y="281"/>
                  </a:lnTo>
                  <a:lnTo>
                    <a:pt x="317" y="267"/>
                  </a:lnTo>
                  <a:lnTo>
                    <a:pt x="304" y="253"/>
                  </a:lnTo>
                  <a:lnTo>
                    <a:pt x="308" y="247"/>
                  </a:lnTo>
                  <a:lnTo>
                    <a:pt x="308" y="240"/>
                  </a:lnTo>
                  <a:lnTo>
                    <a:pt x="307" y="234"/>
                  </a:lnTo>
                  <a:lnTo>
                    <a:pt x="304" y="227"/>
                  </a:lnTo>
                  <a:lnTo>
                    <a:pt x="314" y="214"/>
                  </a:lnTo>
                  <a:lnTo>
                    <a:pt x="325" y="203"/>
                  </a:lnTo>
                  <a:lnTo>
                    <a:pt x="315" y="203"/>
                  </a:lnTo>
                  <a:lnTo>
                    <a:pt x="308" y="204"/>
                  </a:lnTo>
                  <a:lnTo>
                    <a:pt x="301" y="207"/>
                  </a:lnTo>
                  <a:lnTo>
                    <a:pt x="292" y="210"/>
                  </a:lnTo>
                  <a:lnTo>
                    <a:pt x="301" y="203"/>
                  </a:lnTo>
                  <a:lnTo>
                    <a:pt x="307" y="195"/>
                  </a:lnTo>
                  <a:lnTo>
                    <a:pt x="309" y="191"/>
                  </a:lnTo>
                  <a:lnTo>
                    <a:pt x="312" y="187"/>
                  </a:lnTo>
                  <a:lnTo>
                    <a:pt x="315" y="181"/>
                  </a:lnTo>
                  <a:lnTo>
                    <a:pt x="317" y="174"/>
                  </a:lnTo>
                  <a:lnTo>
                    <a:pt x="311" y="174"/>
                  </a:lnTo>
                  <a:lnTo>
                    <a:pt x="307" y="173"/>
                  </a:lnTo>
                  <a:lnTo>
                    <a:pt x="308" y="171"/>
                  </a:lnTo>
                  <a:lnTo>
                    <a:pt x="311" y="168"/>
                  </a:lnTo>
                  <a:lnTo>
                    <a:pt x="312" y="165"/>
                  </a:lnTo>
                  <a:lnTo>
                    <a:pt x="315" y="164"/>
                  </a:lnTo>
                  <a:lnTo>
                    <a:pt x="315" y="163"/>
                  </a:lnTo>
                  <a:lnTo>
                    <a:pt x="315" y="161"/>
                  </a:lnTo>
                  <a:lnTo>
                    <a:pt x="302" y="165"/>
                  </a:lnTo>
                  <a:lnTo>
                    <a:pt x="291" y="168"/>
                  </a:lnTo>
                  <a:lnTo>
                    <a:pt x="288" y="167"/>
                  </a:lnTo>
                  <a:lnTo>
                    <a:pt x="284" y="165"/>
                  </a:lnTo>
                  <a:lnTo>
                    <a:pt x="287" y="160"/>
                  </a:lnTo>
                  <a:lnTo>
                    <a:pt x="289" y="153"/>
                  </a:lnTo>
                  <a:lnTo>
                    <a:pt x="269" y="150"/>
                  </a:lnTo>
                  <a:lnTo>
                    <a:pt x="251" y="145"/>
                  </a:lnTo>
                  <a:lnTo>
                    <a:pt x="235" y="140"/>
                  </a:lnTo>
                  <a:lnTo>
                    <a:pt x="225" y="140"/>
                  </a:lnTo>
                  <a:lnTo>
                    <a:pt x="218" y="145"/>
                  </a:lnTo>
                  <a:lnTo>
                    <a:pt x="211" y="153"/>
                  </a:lnTo>
                  <a:lnTo>
                    <a:pt x="202" y="154"/>
                  </a:lnTo>
                  <a:lnTo>
                    <a:pt x="195" y="155"/>
                  </a:lnTo>
                  <a:lnTo>
                    <a:pt x="189" y="154"/>
                  </a:lnTo>
                  <a:lnTo>
                    <a:pt x="184" y="153"/>
                  </a:lnTo>
                  <a:lnTo>
                    <a:pt x="178" y="153"/>
                  </a:lnTo>
                  <a:lnTo>
                    <a:pt x="172" y="151"/>
                  </a:lnTo>
                  <a:lnTo>
                    <a:pt x="167" y="151"/>
                  </a:lnTo>
                  <a:lnTo>
                    <a:pt x="161" y="153"/>
                  </a:lnTo>
                  <a:lnTo>
                    <a:pt x="155" y="155"/>
                  </a:lnTo>
                  <a:lnTo>
                    <a:pt x="151" y="160"/>
                  </a:lnTo>
                  <a:lnTo>
                    <a:pt x="148" y="164"/>
                  </a:lnTo>
                  <a:lnTo>
                    <a:pt x="144" y="168"/>
                  </a:lnTo>
                  <a:lnTo>
                    <a:pt x="141" y="171"/>
                  </a:lnTo>
                  <a:lnTo>
                    <a:pt x="135" y="174"/>
                  </a:lnTo>
                  <a:lnTo>
                    <a:pt x="129" y="175"/>
                  </a:lnTo>
                  <a:lnTo>
                    <a:pt x="124" y="177"/>
                  </a:lnTo>
                  <a:lnTo>
                    <a:pt x="111" y="178"/>
                  </a:lnTo>
                  <a:lnTo>
                    <a:pt x="101" y="181"/>
                  </a:lnTo>
                  <a:lnTo>
                    <a:pt x="100" y="185"/>
                  </a:lnTo>
                  <a:lnTo>
                    <a:pt x="98" y="190"/>
                  </a:lnTo>
                  <a:lnTo>
                    <a:pt x="87" y="190"/>
                  </a:lnTo>
                  <a:lnTo>
                    <a:pt x="78" y="191"/>
                  </a:lnTo>
                  <a:lnTo>
                    <a:pt x="70" y="193"/>
                  </a:lnTo>
                  <a:lnTo>
                    <a:pt x="62" y="195"/>
                  </a:lnTo>
                  <a:lnTo>
                    <a:pt x="48" y="203"/>
                  </a:lnTo>
                  <a:lnTo>
                    <a:pt x="32" y="208"/>
                  </a:lnTo>
                  <a:lnTo>
                    <a:pt x="31" y="205"/>
                  </a:lnTo>
                  <a:lnTo>
                    <a:pt x="28" y="203"/>
                  </a:lnTo>
                  <a:lnTo>
                    <a:pt x="15" y="207"/>
                  </a:lnTo>
                  <a:lnTo>
                    <a:pt x="0" y="211"/>
                  </a:lnTo>
                  <a:lnTo>
                    <a:pt x="0" y="210"/>
                  </a:lnTo>
                  <a:lnTo>
                    <a:pt x="1" y="207"/>
                  </a:lnTo>
                  <a:lnTo>
                    <a:pt x="31" y="198"/>
                  </a:lnTo>
                  <a:lnTo>
                    <a:pt x="65" y="191"/>
                  </a:lnTo>
                  <a:lnTo>
                    <a:pt x="81" y="185"/>
                  </a:lnTo>
                  <a:lnTo>
                    <a:pt x="97" y="180"/>
                  </a:lnTo>
                  <a:lnTo>
                    <a:pt x="109" y="174"/>
                  </a:lnTo>
                  <a:lnTo>
                    <a:pt x="119" y="165"/>
                  </a:lnTo>
                  <a:lnTo>
                    <a:pt x="118" y="164"/>
                  </a:lnTo>
                  <a:lnTo>
                    <a:pt x="118" y="163"/>
                  </a:lnTo>
                  <a:lnTo>
                    <a:pt x="97" y="164"/>
                  </a:lnTo>
                  <a:lnTo>
                    <a:pt x="77" y="164"/>
                  </a:lnTo>
                  <a:lnTo>
                    <a:pt x="77" y="163"/>
                  </a:lnTo>
                  <a:lnTo>
                    <a:pt x="77" y="160"/>
                  </a:lnTo>
                  <a:lnTo>
                    <a:pt x="84" y="153"/>
                  </a:lnTo>
                  <a:lnTo>
                    <a:pt x="90" y="144"/>
                  </a:lnTo>
                  <a:lnTo>
                    <a:pt x="81" y="144"/>
                  </a:lnTo>
                  <a:lnTo>
                    <a:pt x="71" y="144"/>
                  </a:lnTo>
                  <a:lnTo>
                    <a:pt x="71" y="141"/>
                  </a:lnTo>
                  <a:lnTo>
                    <a:pt x="71" y="140"/>
                  </a:lnTo>
                  <a:lnTo>
                    <a:pt x="71" y="138"/>
                  </a:lnTo>
                  <a:lnTo>
                    <a:pt x="71" y="138"/>
                  </a:lnTo>
                  <a:lnTo>
                    <a:pt x="81" y="130"/>
                  </a:lnTo>
                  <a:lnTo>
                    <a:pt x="90" y="121"/>
                  </a:lnTo>
                  <a:lnTo>
                    <a:pt x="109" y="117"/>
                  </a:lnTo>
                  <a:lnTo>
                    <a:pt x="134" y="114"/>
                  </a:lnTo>
                  <a:lnTo>
                    <a:pt x="144" y="113"/>
                  </a:lnTo>
                  <a:lnTo>
                    <a:pt x="155" y="110"/>
                  </a:lnTo>
                  <a:lnTo>
                    <a:pt x="159" y="107"/>
                  </a:lnTo>
                  <a:lnTo>
                    <a:pt x="162" y="105"/>
                  </a:lnTo>
                  <a:lnTo>
                    <a:pt x="165" y="103"/>
                  </a:lnTo>
                  <a:lnTo>
                    <a:pt x="168" y="98"/>
                  </a:lnTo>
                  <a:lnTo>
                    <a:pt x="157" y="100"/>
                  </a:lnTo>
                  <a:lnTo>
                    <a:pt x="144" y="101"/>
                  </a:lnTo>
                  <a:lnTo>
                    <a:pt x="138" y="101"/>
                  </a:lnTo>
                  <a:lnTo>
                    <a:pt x="132" y="101"/>
                  </a:lnTo>
                  <a:lnTo>
                    <a:pt x="128" y="100"/>
                  </a:lnTo>
                  <a:lnTo>
                    <a:pt x="124" y="98"/>
                  </a:lnTo>
                  <a:lnTo>
                    <a:pt x="122" y="97"/>
                  </a:lnTo>
                  <a:lnTo>
                    <a:pt x="121" y="97"/>
                  </a:lnTo>
                  <a:lnTo>
                    <a:pt x="122" y="91"/>
                  </a:lnTo>
                  <a:lnTo>
                    <a:pt x="124" y="87"/>
                  </a:lnTo>
                  <a:lnTo>
                    <a:pt x="135" y="84"/>
                  </a:lnTo>
                  <a:lnTo>
                    <a:pt x="145" y="81"/>
                  </a:lnTo>
                  <a:lnTo>
                    <a:pt x="157" y="78"/>
                  </a:lnTo>
                  <a:lnTo>
                    <a:pt x="168" y="77"/>
                  </a:lnTo>
                  <a:lnTo>
                    <a:pt x="169" y="81"/>
                  </a:lnTo>
                  <a:lnTo>
                    <a:pt x="171" y="83"/>
                  </a:lnTo>
                  <a:lnTo>
                    <a:pt x="172" y="84"/>
                  </a:lnTo>
                  <a:lnTo>
                    <a:pt x="177" y="85"/>
                  </a:lnTo>
                  <a:lnTo>
                    <a:pt x="184" y="83"/>
                  </a:lnTo>
                  <a:lnTo>
                    <a:pt x="189" y="81"/>
                  </a:lnTo>
                  <a:lnTo>
                    <a:pt x="185" y="74"/>
                  </a:lnTo>
                  <a:lnTo>
                    <a:pt x="181" y="68"/>
                  </a:lnTo>
                  <a:lnTo>
                    <a:pt x="178" y="65"/>
                  </a:lnTo>
                  <a:lnTo>
                    <a:pt x="177" y="63"/>
                  </a:lnTo>
                  <a:lnTo>
                    <a:pt x="177" y="60"/>
                  </a:lnTo>
                  <a:lnTo>
                    <a:pt x="177" y="55"/>
                  </a:lnTo>
                  <a:lnTo>
                    <a:pt x="188" y="54"/>
                  </a:lnTo>
                  <a:lnTo>
                    <a:pt x="201" y="53"/>
                  </a:lnTo>
                  <a:lnTo>
                    <a:pt x="212" y="50"/>
                  </a:lnTo>
                  <a:lnTo>
                    <a:pt x="224" y="48"/>
                  </a:lnTo>
                  <a:lnTo>
                    <a:pt x="241" y="43"/>
                  </a:lnTo>
                  <a:lnTo>
                    <a:pt x="262" y="34"/>
                  </a:lnTo>
                  <a:lnTo>
                    <a:pt x="274" y="30"/>
                  </a:lnTo>
                  <a:lnTo>
                    <a:pt x="285" y="27"/>
                  </a:lnTo>
                  <a:lnTo>
                    <a:pt x="297" y="26"/>
                  </a:lnTo>
                  <a:lnTo>
                    <a:pt x="307" y="26"/>
                  </a:lnTo>
                  <a:lnTo>
                    <a:pt x="334" y="30"/>
                  </a:lnTo>
                  <a:lnTo>
                    <a:pt x="361" y="35"/>
                  </a:lnTo>
                  <a:lnTo>
                    <a:pt x="389" y="41"/>
                  </a:lnTo>
                  <a:lnTo>
                    <a:pt x="416" y="45"/>
                  </a:lnTo>
                  <a:lnTo>
                    <a:pt x="429" y="48"/>
                  </a:lnTo>
                  <a:lnTo>
                    <a:pt x="444" y="50"/>
                  </a:lnTo>
                  <a:lnTo>
                    <a:pt x="456" y="50"/>
                  </a:lnTo>
                  <a:lnTo>
                    <a:pt x="469" y="50"/>
                  </a:lnTo>
                  <a:lnTo>
                    <a:pt x="482" y="48"/>
                  </a:lnTo>
                  <a:lnTo>
                    <a:pt x="495" y="45"/>
                  </a:lnTo>
                  <a:lnTo>
                    <a:pt x="508" y="41"/>
                  </a:lnTo>
                  <a:lnTo>
                    <a:pt x="521" y="37"/>
                  </a:lnTo>
                  <a:lnTo>
                    <a:pt x="524" y="41"/>
                  </a:lnTo>
                  <a:lnTo>
                    <a:pt x="528" y="44"/>
                  </a:lnTo>
                  <a:lnTo>
                    <a:pt x="532" y="45"/>
                  </a:lnTo>
                  <a:lnTo>
                    <a:pt x="541" y="45"/>
                  </a:lnTo>
                  <a:lnTo>
                    <a:pt x="545" y="44"/>
                  </a:lnTo>
                  <a:lnTo>
                    <a:pt x="551" y="43"/>
                  </a:lnTo>
                  <a:lnTo>
                    <a:pt x="556" y="43"/>
                  </a:lnTo>
                  <a:lnTo>
                    <a:pt x="562" y="44"/>
                  </a:lnTo>
                  <a:lnTo>
                    <a:pt x="565" y="48"/>
                  </a:lnTo>
                  <a:lnTo>
                    <a:pt x="569" y="51"/>
                  </a:lnTo>
                  <a:lnTo>
                    <a:pt x="574" y="53"/>
                  </a:lnTo>
                  <a:lnTo>
                    <a:pt x="579" y="53"/>
                  </a:lnTo>
                  <a:lnTo>
                    <a:pt x="585" y="53"/>
                  </a:lnTo>
                  <a:lnTo>
                    <a:pt x="591" y="54"/>
                  </a:lnTo>
                  <a:lnTo>
                    <a:pt x="596" y="55"/>
                  </a:lnTo>
                  <a:lnTo>
                    <a:pt x="601" y="58"/>
                  </a:lnTo>
                  <a:lnTo>
                    <a:pt x="599" y="63"/>
                  </a:lnTo>
                  <a:lnTo>
                    <a:pt x="599" y="67"/>
                  </a:lnTo>
                  <a:lnTo>
                    <a:pt x="619" y="67"/>
                  </a:lnTo>
                  <a:lnTo>
                    <a:pt x="639" y="65"/>
                  </a:lnTo>
                  <a:lnTo>
                    <a:pt x="639" y="71"/>
                  </a:lnTo>
                  <a:lnTo>
                    <a:pt x="641" y="78"/>
                  </a:lnTo>
                  <a:lnTo>
                    <a:pt x="643" y="78"/>
                  </a:lnTo>
                  <a:lnTo>
                    <a:pt x="646" y="78"/>
                  </a:lnTo>
                  <a:lnTo>
                    <a:pt x="648" y="77"/>
                  </a:lnTo>
                  <a:lnTo>
                    <a:pt x="649" y="77"/>
                  </a:lnTo>
                  <a:lnTo>
                    <a:pt x="651" y="73"/>
                  </a:lnTo>
                  <a:lnTo>
                    <a:pt x="652" y="68"/>
                  </a:lnTo>
                  <a:lnTo>
                    <a:pt x="653" y="67"/>
                  </a:lnTo>
                  <a:lnTo>
                    <a:pt x="656" y="64"/>
                  </a:lnTo>
                  <a:lnTo>
                    <a:pt x="661" y="61"/>
                  </a:lnTo>
                  <a:lnTo>
                    <a:pt x="666" y="57"/>
                  </a:lnTo>
                  <a:lnTo>
                    <a:pt x="682" y="58"/>
                  </a:lnTo>
                  <a:lnTo>
                    <a:pt x="703" y="61"/>
                  </a:lnTo>
                  <a:lnTo>
                    <a:pt x="725" y="64"/>
                  </a:lnTo>
                  <a:lnTo>
                    <a:pt x="742" y="67"/>
                  </a:lnTo>
                  <a:lnTo>
                    <a:pt x="742" y="68"/>
                  </a:lnTo>
                  <a:lnTo>
                    <a:pt x="742" y="68"/>
                  </a:lnTo>
                  <a:lnTo>
                    <a:pt x="739" y="73"/>
                  </a:lnTo>
                  <a:lnTo>
                    <a:pt x="738" y="77"/>
                  </a:lnTo>
                  <a:lnTo>
                    <a:pt x="738" y="78"/>
                  </a:lnTo>
                  <a:lnTo>
                    <a:pt x="739" y="80"/>
                  </a:lnTo>
                  <a:lnTo>
                    <a:pt x="742" y="78"/>
                  </a:lnTo>
                  <a:lnTo>
                    <a:pt x="746" y="78"/>
                  </a:lnTo>
                  <a:lnTo>
                    <a:pt x="751" y="70"/>
                  </a:lnTo>
                  <a:lnTo>
                    <a:pt x="755" y="64"/>
                  </a:lnTo>
                  <a:lnTo>
                    <a:pt x="755" y="63"/>
                  </a:lnTo>
                  <a:lnTo>
                    <a:pt x="755" y="61"/>
                  </a:lnTo>
                  <a:lnTo>
                    <a:pt x="749" y="58"/>
                  </a:lnTo>
                  <a:lnTo>
                    <a:pt x="743" y="55"/>
                  </a:lnTo>
                  <a:lnTo>
                    <a:pt x="746" y="50"/>
                  </a:lnTo>
                  <a:lnTo>
                    <a:pt x="749" y="44"/>
                  </a:lnTo>
                  <a:lnTo>
                    <a:pt x="755" y="47"/>
                  </a:lnTo>
                  <a:lnTo>
                    <a:pt x="761" y="48"/>
                  </a:lnTo>
                  <a:lnTo>
                    <a:pt x="758" y="53"/>
                  </a:lnTo>
                  <a:lnTo>
                    <a:pt x="753" y="55"/>
                  </a:lnTo>
                  <a:lnTo>
                    <a:pt x="753" y="57"/>
                  </a:lnTo>
                  <a:lnTo>
                    <a:pt x="753" y="57"/>
                  </a:lnTo>
                  <a:lnTo>
                    <a:pt x="762" y="58"/>
                  </a:lnTo>
                  <a:lnTo>
                    <a:pt x="771" y="58"/>
                  </a:lnTo>
                  <a:lnTo>
                    <a:pt x="776" y="53"/>
                  </a:lnTo>
                  <a:lnTo>
                    <a:pt x="782" y="48"/>
                  </a:lnTo>
                  <a:lnTo>
                    <a:pt x="776" y="45"/>
                  </a:lnTo>
                  <a:lnTo>
                    <a:pt x="771" y="40"/>
                  </a:lnTo>
                  <a:lnTo>
                    <a:pt x="775" y="34"/>
                  </a:lnTo>
                  <a:lnTo>
                    <a:pt x="779" y="28"/>
                  </a:lnTo>
                  <a:lnTo>
                    <a:pt x="788" y="27"/>
                  </a:lnTo>
                  <a:lnTo>
                    <a:pt x="793" y="26"/>
                  </a:lnTo>
                  <a:lnTo>
                    <a:pt x="799" y="24"/>
                  </a:lnTo>
                  <a:lnTo>
                    <a:pt x="806" y="27"/>
                  </a:lnTo>
                  <a:lnTo>
                    <a:pt x="806" y="31"/>
                  </a:lnTo>
                  <a:lnTo>
                    <a:pt x="806" y="37"/>
                  </a:lnTo>
                  <a:lnTo>
                    <a:pt x="801" y="40"/>
                  </a:lnTo>
                  <a:lnTo>
                    <a:pt x="796" y="44"/>
                  </a:lnTo>
                  <a:lnTo>
                    <a:pt x="801" y="50"/>
                  </a:lnTo>
                  <a:lnTo>
                    <a:pt x="805" y="55"/>
                  </a:lnTo>
                  <a:lnTo>
                    <a:pt x="809" y="53"/>
                  </a:lnTo>
                  <a:lnTo>
                    <a:pt x="813" y="50"/>
                  </a:lnTo>
                  <a:lnTo>
                    <a:pt x="819" y="48"/>
                  </a:lnTo>
                  <a:lnTo>
                    <a:pt x="825" y="50"/>
                  </a:lnTo>
                  <a:lnTo>
                    <a:pt x="823" y="54"/>
                  </a:lnTo>
                  <a:lnTo>
                    <a:pt x="822" y="58"/>
                  </a:lnTo>
                  <a:lnTo>
                    <a:pt x="818" y="61"/>
                  </a:lnTo>
                  <a:lnTo>
                    <a:pt x="813" y="63"/>
                  </a:lnTo>
                  <a:lnTo>
                    <a:pt x="813" y="67"/>
                  </a:lnTo>
                  <a:lnTo>
                    <a:pt x="812" y="71"/>
                  </a:lnTo>
                  <a:lnTo>
                    <a:pt x="816" y="71"/>
                  </a:lnTo>
                  <a:lnTo>
                    <a:pt x="819" y="71"/>
                  </a:lnTo>
                  <a:lnTo>
                    <a:pt x="831" y="67"/>
                  </a:lnTo>
                  <a:lnTo>
                    <a:pt x="843" y="60"/>
                  </a:lnTo>
                  <a:lnTo>
                    <a:pt x="849" y="55"/>
                  </a:lnTo>
                  <a:lnTo>
                    <a:pt x="853" y="51"/>
                  </a:lnTo>
                  <a:lnTo>
                    <a:pt x="858" y="45"/>
                  </a:lnTo>
                  <a:lnTo>
                    <a:pt x="860" y="41"/>
                  </a:lnTo>
                  <a:lnTo>
                    <a:pt x="849" y="37"/>
                  </a:lnTo>
                  <a:lnTo>
                    <a:pt x="833" y="35"/>
                  </a:lnTo>
                  <a:lnTo>
                    <a:pt x="835" y="31"/>
                  </a:lnTo>
                  <a:lnTo>
                    <a:pt x="836" y="30"/>
                  </a:lnTo>
                  <a:lnTo>
                    <a:pt x="839" y="30"/>
                  </a:lnTo>
                  <a:lnTo>
                    <a:pt x="843" y="30"/>
                  </a:lnTo>
                  <a:lnTo>
                    <a:pt x="840" y="26"/>
                  </a:lnTo>
                  <a:lnTo>
                    <a:pt x="839" y="21"/>
                  </a:lnTo>
                  <a:lnTo>
                    <a:pt x="849" y="14"/>
                  </a:lnTo>
                  <a:lnTo>
                    <a:pt x="863" y="7"/>
                  </a:lnTo>
                  <a:lnTo>
                    <a:pt x="870" y="4"/>
                  </a:lnTo>
                  <a:lnTo>
                    <a:pt x="876" y="3"/>
                  </a:lnTo>
                  <a:lnTo>
                    <a:pt x="879" y="4"/>
                  </a:lnTo>
                  <a:lnTo>
                    <a:pt x="880" y="6"/>
                  </a:lnTo>
                  <a:lnTo>
                    <a:pt x="883" y="7"/>
                  </a:lnTo>
                  <a:lnTo>
                    <a:pt x="883" y="10"/>
                  </a:lnTo>
                  <a:lnTo>
                    <a:pt x="876" y="13"/>
                  </a:lnTo>
                  <a:lnTo>
                    <a:pt x="869" y="14"/>
                  </a:lnTo>
                  <a:lnTo>
                    <a:pt x="869" y="21"/>
                  </a:lnTo>
                  <a:lnTo>
                    <a:pt x="869" y="27"/>
                  </a:lnTo>
                  <a:lnTo>
                    <a:pt x="876" y="27"/>
                  </a:lnTo>
                  <a:lnTo>
                    <a:pt x="882" y="27"/>
                  </a:lnTo>
                  <a:lnTo>
                    <a:pt x="880" y="23"/>
                  </a:lnTo>
                  <a:lnTo>
                    <a:pt x="879" y="17"/>
                  </a:lnTo>
                  <a:lnTo>
                    <a:pt x="890" y="13"/>
                  </a:lnTo>
                  <a:lnTo>
                    <a:pt x="900" y="8"/>
                  </a:lnTo>
                  <a:lnTo>
                    <a:pt x="905" y="7"/>
                  </a:lnTo>
                  <a:lnTo>
                    <a:pt x="910" y="6"/>
                  </a:lnTo>
                  <a:lnTo>
                    <a:pt x="918" y="6"/>
                  </a:lnTo>
                  <a:lnTo>
                    <a:pt x="925" y="6"/>
                  </a:lnTo>
                  <a:lnTo>
                    <a:pt x="923" y="10"/>
                  </a:lnTo>
                  <a:lnTo>
                    <a:pt x="922" y="13"/>
                  </a:lnTo>
                  <a:lnTo>
                    <a:pt x="920" y="14"/>
                  </a:lnTo>
                  <a:lnTo>
                    <a:pt x="916" y="16"/>
                  </a:lnTo>
                  <a:lnTo>
                    <a:pt x="918" y="18"/>
                  </a:lnTo>
                  <a:lnTo>
                    <a:pt x="918" y="23"/>
                  </a:lnTo>
                  <a:lnTo>
                    <a:pt x="930" y="21"/>
                  </a:lnTo>
                  <a:lnTo>
                    <a:pt x="943" y="18"/>
                  </a:lnTo>
                  <a:lnTo>
                    <a:pt x="943" y="16"/>
                  </a:lnTo>
                  <a:lnTo>
                    <a:pt x="943" y="11"/>
                  </a:lnTo>
                  <a:lnTo>
                    <a:pt x="942" y="11"/>
                  </a:lnTo>
                  <a:lnTo>
                    <a:pt x="940" y="11"/>
                  </a:lnTo>
                  <a:lnTo>
                    <a:pt x="938" y="13"/>
                  </a:lnTo>
                  <a:lnTo>
                    <a:pt x="935" y="13"/>
                  </a:lnTo>
                  <a:lnTo>
                    <a:pt x="932" y="11"/>
                  </a:lnTo>
                  <a:lnTo>
                    <a:pt x="928" y="10"/>
                  </a:lnTo>
                  <a:lnTo>
                    <a:pt x="928" y="6"/>
                  </a:lnTo>
                  <a:lnTo>
                    <a:pt x="9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5" name="Freeform 456"/>
            <p:cNvSpPr>
              <a:spLocks/>
            </p:cNvSpPr>
            <p:nvPr/>
          </p:nvSpPr>
          <p:spPr bwMode="auto">
            <a:xfrm>
              <a:off x="3714" y="2410"/>
              <a:ext cx="11" cy="5"/>
            </a:xfrm>
            <a:custGeom>
              <a:avLst/>
              <a:gdLst>
                <a:gd name="T0" fmla="*/ 0 w 11"/>
                <a:gd name="T1" fmla="*/ 0 h 5"/>
                <a:gd name="T2" fmla="*/ 1 w 11"/>
                <a:gd name="T3" fmla="*/ 3 h 5"/>
                <a:gd name="T4" fmla="*/ 3 w 11"/>
                <a:gd name="T5" fmla="*/ 5 h 5"/>
                <a:gd name="T6" fmla="*/ 7 w 11"/>
                <a:gd name="T7" fmla="*/ 5 h 5"/>
                <a:gd name="T8" fmla="*/ 11 w 11"/>
                <a:gd name="T9" fmla="*/ 4 h 5"/>
                <a:gd name="T10" fmla="*/ 10 w 11"/>
                <a:gd name="T11" fmla="*/ 4 h 5"/>
                <a:gd name="T12" fmla="*/ 9 w 11"/>
                <a:gd name="T13" fmla="*/ 4 h 5"/>
                <a:gd name="T14" fmla="*/ 4 w 11"/>
                <a:gd name="T15" fmla="*/ 3 h 5"/>
                <a:gd name="T16" fmla="*/ 0 w 11"/>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5">
                  <a:moveTo>
                    <a:pt x="0" y="0"/>
                  </a:moveTo>
                  <a:lnTo>
                    <a:pt x="1" y="3"/>
                  </a:lnTo>
                  <a:lnTo>
                    <a:pt x="3" y="5"/>
                  </a:lnTo>
                  <a:lnTo>
                    <a:pt x="7" y="5"/>
                  </a:lnTo>
                  <a:lnTo>
                    <a:pt x="11" y="4"/>
                  </a:lnTo>
                  <a:lnTo>
                    <a:pt x="10" y="4"/>
                  </a:lnTo>
                  <a:lnTo>
                    <a:pt x="9" y="4"/>
                  </a:lnTo>
                  <a:lnTo>
                    <a:pt x="4" y="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6" name="Freeform 457"/>
            <p:cNvSpPr>
              <a:spLocks/>
            </p:cNvSpPr>
            <p:nvPr/>
          </p:nvSpPr>
          <p:spPr bwMode="auto">
            <a:xfrm>
              <a:off x="3476" y="2432"/>
              <a:ext cx="17" cy="13"/>
            </a:xfrm>
            <a:custGeom>
              <a:avLst/>
              <a:gdLst>
                <a:gd name="T0" fmla="*/ 2 w 17"/>
                <a:gd name="T1" fmla="*/ 0 h 13"/>
                <a:gd name="T2" fmla="*/ 10 w 17"/>
                <a:gd name="T3" fmla="*/ 0 h 13"/>
                <a:gd name="T4" fmla="*/ 17 w 17"/>
                <a:gd name="T5" fmla="*/ 2 h 13"/>
                <a:gd name="T6" fmla="*/ 17 w 17"/>
                <a:gd name="T7" fmla="*/ 5 h 13"/>
                <a:gd name="T8" fmla="*/ 17 w 17"/>
                <a:gd name="T9" fmla="*/ 8 h 13"/>
                <a:gd name="T10" fmla="*/ 14 w 17"/>
                <a:gd name="T11" fmla="*/ 10 h 13"/>
                <a:gd name="T12" fmla="*/ 11 w 17"/>
                <a:gd name="T13" fmla="*/ 13 h 13"/>
                <a:gd name="T14" fmla="*/ 7 w 17"/>
                <a:gd name="T15" fmla="*/ 12 h 13"/>
                <a:gd name="T16" fmla="*/ 2 w 17"/>
                <a:gd name="T17" fmla="*/ 10 h 13"/>
                <a:gd name="T18" fmla="*/ 1 w 17"/>
                <a:gd name="T19" fmla="*/ 10 h 13"/>
                <a:gd name="T20" fmla="*/ 0 w 17"/>
                <a:gd name="T21" fmla="*/ 10 h 13"/>
                <a:gd name="T22" fmla="*/ 1 w 17"/>
                <a:gd name="T23" fmla="*/ 5 h 13"/>
                <a:gd name="T24" fmla="*/ 2 w 17"/>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3">
                  <a:moveTo>
                    <a:pt x="2" y="0"/>
                  </a:moveTo>
                  <a:lnTo>
                    <a:pt x="10" y="0"/>
                  </a:lnTo>
                  <a:lnTo>
                    <a:pt x="17" y="2"/>
                  </a:lnTo>
                  <a:lnTo>
                    <a:pt x="17" y="5"/>
                  </a:lnTo>
                  <a:lnTo>
                    <a:pt x="17" y="8"/>
                  </a:lnTo>
                  <a:lnTo>
                    <a:pt x="14" y="10"/>
                  </a:lnTo>
                  <a:lnTo>
                    <a:pt x="11" y="13"/>
                  </a:lnTo>
                  <a:lnTo>
                    <a:pt x="7" y="12"/>
                  </a:lnTo>
                  <a:lnTo>
                    <a:pt x="2" y="10"/>
                  </a:lnTo>
                  <a:lnTo>
                    <a:pt x="1" y="10"/>
                  </a:lnTo>
                  <a:lnTo>
                    <a:pt x="0" y="10"/>
                  </a:lnTo>
                  <a:lnTo>
                    <a:pt x="1" y="5"/>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7" name="Freeform 458"/>
            <p:cNvSpPr>
              <a:spLocks/>
            </p:cNvSpPr>
            <p:nvPr/>
          </p:nvSpPr>
          <p:spPr bwMode="auto">
            <a:xfrm>
              <a:off x="3274" y="2457"/>
              <a:ext cx="20" cy="13"/>
            </a:xfrm>
            <a:custGeom>
              <a:avLst/>
              <a:gdLst>
                <a:gd name="T0" fmla="*/ 5 w 20"/>
                <a:gd name="T1" fmla="*/ 0 h 13"/>
                <a:gd name="T2" fmla="*/ 12 w 20"/>
                <a:gd name="T3" fmla="*/ 1 h 13"/>
                <a:gd name="T4" fmla="*/ 20 w 20"/>
                <a:gd name="T5" fmla="*/ 3 h 13"/>
                <a:gd name="T6" fmla="*/ 20 w 20"/>
                <a:gd name="T7" fmla="*/ 4 h 13"/>
                <a:gd name="T8" fmla="*/ 20 w 20"/>
                <a:gd name="T9" fmla="*/ 4 h 13"/>
                <a:gd name="T10" fmla="*/ 20 w 20"/>
                <a:gd name="T11" fmla="*/ 7 h 13"/>
                <a:gd name="T12" fmla="*/ 19 w 20"/>
                <a:gd name="T13" fmla="*/ 8 h 13"/>
                <a:gd name="T14" fmla="*/ 13 w 20"/>
                <a:gd name="T15" fmla="*/ 11 h 13"/>
                <a:gd name="T16" fmla="*/ 9 w 20"/>
                <a:gd name="T17" fmla="*/ 13 h 13"/>
                <a:gd name="T18" fmla="*/ 5 w 20"/>
                <a:gd name="T19" fmla="*/ 11 h 13"/>
                <a:gd name="T20" fmla="*/ 0 w 20"/>
                <a:gd name="T21" fmla="*/ 7 h 13"/>
                <a:gd name="T22" fmla="*/ 2 w 20"/>
                <a:gd name="T23" fmla="*/ 5 h 13"/>
                <a:gd name="T24" fmla="*/ 3 w 20"/>
                <a:gd name="T25" fmla="*/ 4 h 13"/>
                <a:gd name="T26" fmla="*/ 3 w 20"/>
                <a:gd name="T27" fmla="*/ 3 h 13"/>
                <a:gd name="T28" fmla="*/ 5 w 20"/>
                <a:gd name="T2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3">
                  <a:moveTo>
                    <a:pt x="5" y="0"/>
                  </a:moveTo>
                  <a:lnTo>
                    <a:pt x="12" y="1"/>
                  </a:lnTo>
                  <a:lnTo>
                    <a:pt x="20" y="3"/>
                  </a:lnTo>
                  <a:lnTo>
                    <a:pt x="20" y="4"/>
                  </a:lnTo>
                  <a:lnTo>
                    <a:pt x="20" y="4"/>
                  </a:lnTo>
                  <a:lnTo>
                    <a:pt x="20" y="7"/>
                  </a:lnTo>
                  <a:lnTo>
                    <a:pt x="19" y="8"/>
                  </a:lnTo>
                  <a:lnTo>
                    <a:pt x="13" y="11"/>
                  </a:lnTo>
                  <a:lnTo>
                    <a:pt x="9" y="13"/>
                  </a:lnTo>
                  <a:lnTo>
                    <a:pt x="5" y="11"/>
                  </a:lnTo>
                  <a:lnTo>
                    <a:pt x="0" y="7"/>
                  </a:lnTo>
                  <a:lnTo>
                    <a:pt x="2" y="5"/>
                  </a:lnTo>
                  <a:lnTo>
                    <a:pt x="3" y="4"/>
                  </a:lnTo>
                  <a:lnTo>
                    <a:pt x="3" y="3"/>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8" name="Freeform 459"/>
            <p:cNvSpPr>
              <a:spLocks/>
            </p:cNvSpPr>
            <p:nvPr/>
          </p:nvSpPr>
          <p:spPr bwMode="auto">
            <a:xfrm>
              <a:off x="3713" y="2477"/>
              <a:ext cx="82" cy="33"/>
            </a:xfrm>
            <a:custGeom>
              <a:avLst/>
              <a:gdLst>
                <a:gd name="T0" fmla="*/ 4 w 82"/>
                <a:gd name="T1" fmla="*/ 0 h 33"/>
                <a:gd name="T2" fmla="*/ 11 w 82"/>
                <a:gd name="T3" fmla="*/ 1 h 33"/>
                <a:gd name="T4" fmla="*/ 15 w 82"/>
                <a:gd name="T5" fmla="*/ 3 h 33"/>
                <a:gd name="T6" fmla="*/ 18 w 82"/>
                <a:gd name="T7" fmla="*/ 7 h 33"/>
                <a:gd name="T8" fmla="*/ 21 w 82"/>
                <a:gd name="T9" fmla="*/ 11 h 33"/>
                <a:gd name="T10" fmla="*/ 28 w 82"/>
                <a:gd name="T11" fmla="*/ 5 h 33"/>
                <a:gd name="T12" fmla="*/ 35 w 82"/>
                <a:gd name="T13" fmla="*/ 1 h 33"/>
                <a:gd name="T14" fmla="*/ 47 w 82"/>
                <a:gd name="T15" fmla="*/ 4 h 33"/>
                <a:gd name="T16" fmla="*/ 58 w 82"/>
                <a:gd name="T17" fmla="*/ 4 h 33"/>
                <a:gd name="T18" fmla="*/ 64 w 82"/>
                <a:gd name="T19" fmla="*/ 4 h 33"/>
                <a:gd name="T20" fmla="*/ 70 w 82"/>
                <a:gd name="T21" fmla="*/ 5 h 33"/>
                <a:gd name="T22" fmla="*/ 74 w 82"/>
                <a:gd name="T23" fmla="*/ 7 h 33"/>
                <a:gd name="T24" fmla="*/ 80 w 82"/>
                <a:gd name="T25" fmla="*/ 10 h 33"/>
                <a:gd name="T26" fmla="*/ 81 w 82"/>
                <a:gd name="T27" fmla="*/ 10 h 33"/>
                <a:gd name="T28" fmla="*/ 82 w 82"/>
                <a:gd name="T29" fmla="*/ 10 h 33"/>
                <a:gd name="T30" fmla="*/ 81 w 82"/>
                <a:gd name="T31" fmla="*/ 13 h 33"/>
                <a:gd name="T32" fmla="*/ 80 w 82"/>
                <a:gd name="T33" fmla="*/ 15 h 33"/>
                <a:gd name="T34" fmla="*/ 74 w 82"/>
                <a:gd name="T35" fmla="*/ 21 h 33"/>
                <a:gd name="T36" fmla="*/ 65 w 82"/>
                <a:gd name="T37" fmla="*/ 25 h 33"/>
                <a:gd name="T38" fmla="*/ 54 w 82"/>
                <a:gd name="T39" fmla="*/ 30 h 33"/>
                <a:gd name="T40" fmla="*/ 41 w 82"/>
                <a:gd name="T41" fmla="*/ 33 h 33"/>
                <a:gd name="T42" fmla="*/ 30 w 82"/>
                <a:gd name="T43" fmla="*/ 33 h 33"/>
                <a:gd name="T44" fmla="*/ 18 w 82"/>
                <a:gd name="T45" fmla="*/ 33 h 33"/>
                <a:gd name="T46" fmla="*/ 15 w 82"/>
                <a:gd name="T47" fmla="*/ 30 h 33"/>
                <a:gd name="T48" fmla="*/ 12 w 82"/>
                <a:gd name="T49" fmla="*/ 28 h 33"/>
                <a:gd name="T50" fmla="*/ 10 w 82"/>
                <a:gd name="T51" fmla="*/ 25 h 33"/>
                <a:gd name="T52" fmla="*/ 10 w 82"/>
                <a:gd name="T53" fmla="*/ 21 h 33"/>
                <a:gd name="T54" fmla="*/ 7 w 82"/>
                <a:gd name="T55" fmla="*/ 20 h 33"/>
                <a:gd name="T56" fmla="*/ 5 w 82"/>
                <a:gd name="T57" fmla="*/ 20 h 33"/>
                <a:gd name="T58" fmla="*/ 5 w 82"/>
                <a:gd name="T59" fmla="*/ 18 h 33"/>
                <a:gd name="T60" fmla="*/ 4 w 82"/>
                <a:gd name="T61" fmla="*/ 15 h 33"/>
                <a:gd name="T62" fmla="*/ 7 w 82"/>
                <a:gd name="T63" fmla="*/ 15 h 33"/>
                <a:gd name="T64" fmla="*/ 8 w 82"/>
                <a:gd name="T65" fmla="*/ 15 h 33"/>
                <a:gd name="T66" fmla="*/ 4 w 82"/>
                <a:gd name="T67" fmla="*/ 13 h 33"/>
                <a:gd name="T68" fmla="*/ 0 w 82"/>
                <a:gd name="T69" fmla="*/ 10 h 33"/>
                <a:gd name="T70" fmla="*/ 0 w 82"/>
                <a:gd name="T71" fmla="*/ 8 h 33"/>
                <a:gd name="T72" fmla="*/ 0 w 82"/>
                <a:gd name="T73" fmla="*/ 8 h 33"/>
                <a:gd name="T74" fmla="*/ 4 w 82"/>
                <a:gd name="T75" fmla="*/ 7 h 33"/>
                <a:gd name="T76" fmla="*/ 7 w 82"/>
                <a:gd name="T77" fmla="*/ 5 h 33"/>
                <a:gd name="T78" fmla="*/ 5 w 82"/>
                <a:gd name="T79" fmla="*/ 3 h 33"/>
                <a:gd name="T80" fmla="*/ 4 w 82"/>
                <a:gd name="T8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2" h="33">
                  <a:moveTo>
                    <a:pt x="4" y="0"/>
                  </a:moveTo>
                  <a:lnTo>
                    <a:pt x="11" y="1"/>
                  </a:lnTo>
                  <a:lnTo>
                    <a:pt x="15" y="3"/>
                  </a:lnTo>
                  <a:lnTo>
                    <a:pt x="18" y="7"/>
                  </a:lnTo>
                  <a:lnTo>
                    <a:pt x="21" y="11"/>
                  </a:lnTo>
                  <a:lnTo>
                    <a:pt x="28" y="5"/>
                  </a:lnTo>
                  <a:lnTo>
                    <a:pt x="35" y="1"/>
                  </a:lnTo>
                  <a:lnTo>
                    <a:pt x="47" y="4"/>
                  </a:lnTo>
                  <a:lnTo>
                    <a:pt x="58" y="4"/>
                  </a:lnTo>
                  <a:lnTo>
                    <a:pt x="64" y="4"/>
                  </a:lnTo>
                  <a:lnTo>
                    <a:pt x="70" y="5"/>
                  </a:lnTo>
                  <a:lnTo>
                    <a:pt x="74" y="7"/>
                  </a:lnTo>
                  <a:lnTo>
                    <a:pt x="80" y="10"/>
                  </a:lnTo>
                  <a:lnTo>
                    <a:pt x="81" y="10"/>
                  </a:lnTo>
                  <a:lnTo>
                    <a:pt x="82" y="10"/>
                  </a:lnTo>
                  <a:lnTo>
                    <a:pt x="81" y="13"/>
                  </a:lnTo>
                  <a:lnTo>
                    <a:pt x="80" y="15"/>
                  </a:lnTo>
                  <a:lnTo>
                    <a:pt x="74" y="21"/>
                  </a:lnTo>
                  <a:lnTo>
                    <a:pt x="65" y="25"/>
                  </a:lnTo>
                  <a:lnTo>
                    <a:pt x="54" y="30"/>
                  </a:lnTo>
                  <a:lnTo>
                    <a:pt x="41" y="33"/>
                  </a:lnTo>
                  <a:lnTo>
                    <a:pt x="30" y="33"/>
                  </a:lnTo>
                  <a:lnTo>
                    <a:pt x="18" y="33"/>
                  </a:lnTo>
                  <a:lnTo>
                    <a:pt x="15" y="30"/>
                  </a:lnTo>
                  <a:lnTo>
                    <a:pt x="12" y="28"/>
                  </a:lnTo>
                  <a:lnTo>
                    <a:pt x="10" y="25"/>
                  </a:lnTo>
                  <a:lnTo>
                    <a:pt x="10" y="21"/>
                  </a:lnTo>
                  <a:lnTo>
                    <a:pt x="7" y="20"/>
                  </a:lnTo>
                  <a:lnTo>
                    <a:pt x="5" y="20"/>
                  </a:lnTo>
                  <a:lnTo>
                    <a:pt x="5" y="18"/>
                  </a:lnTo>
                  <a:lnTo>
                    <a:pt x="4" y="15"/>
                  </a:lnTo>
                  <a:lnTo>
                    <a:pt x="7" y="15"/>
                  </a:lnTo>
                  <a:lnTo>
                    <a:pt x="8" y="15"/>
                  </a:lnTo>
                  <a:lnTo>
                    <a:pt x="4" y="13"/>
                  </a:lnTo>
                  <a:lnTo>
                    <a:pt x="0" y="10"/>
                  </a:lnTo>
                  <a:lnTo>
                    <a:pt x="0" y="8"/>
                  </a:lnTo>
                  <a:lnTo>
                    <a:pt x="0" y="8"/>
                  </a:lnTo>
                  <a:lnTo>
                    <a:pt x="4" y="7"/>
                  </a:lnTo>
                  <a:lnTo>
                    <a:pt x="7" y="5"/>
                  </a:lnTo>
                  <a:lnTo>
                    <a:pt x="5" y="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9" name="Freeform 460"/>
            <p:cNvSpPr>
              <a:spLocks/>
            </p:cNvSpPr>
            <p:nvPr/>
          </p:nvSpPr>
          <p:spPr bwMode="auto">
            <a:xfrm>
              <a:off x="3244" y="2485"/>
              <a:ext cx="26" cy="17"/>
            </a:xfrm>
            <a:custGeom>
              <a:avLst/>
              <a:gdLst>
                <a:gd name="T0" fmla="*/ 17 w 26"/>
                <a:gd name="T1" fmla="*/ 0 h 17"/>
                <a:gd name="T2" fmla="*/ 22 w 26"/>
                <a:gd name="T3" fmla="*/ 3 h 17"/>
                <a:gd name="T4" fmla="*/ 26 w 26"/>
                <a:gd name="T5" fmla="*/ 9 h 17"/>
                <a:gd name="T6" fmla="*/ 25 w 26"/>
                <a:gd name="T7" fmla="*/ 12 h 17"/>
                <a:gd name="T8" fmla="*/ 25 w 26"/>
                <a:gd name="T9" fmla="*/ 15 h 17"/>
                <a:gd name="T10" fmla="*/ 13 w 26"/>
                <a:gd name="T11" fmla="*/ 16 h 17"/>
                <a:gd name="T12" fmla="*/ 3 w 26"/>
                <a:gd name="T13" fmla="*/ 17 h 17"/>
                <a:gd name="T14" fmla="*/ 2 w 26"/>
                <a:gd name="T15" fmla="*/ 16 h 17"/>
                <a:gd name="T16" fmla="*/ 0 w 26"/>
                <a:gd name="T17" fmla="*/ 15 h 17"/>
                <a:gd name="T18" fmla="*/ 0 w 26"/>
                <a:gd name="T19" fmla="*/ 13 h 17"/>
                <a:gd name="T20" fmla="*/ 0 w 26"/>
                <a:gd name="T21" fmla="*/ 10 h 17"/>
                <a:gd name="T22" fmla="*/ 9 w 26"/>
                <a:gd name="T23" fmla="*/ 6 h 17"/>
                <a:gd name="T24" fmla="*/ 17 w 26"/>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17">
                  <a:moveTo>
                    <a:pt x="17" y="0"/>
                  </a:moveTo>
                  <a:lnTo>
                    <a:pt x="22" y="3"/>
                  </a:lnTo>
                  <a:lnTo>
                    <a:pt x="26" y="9"/>
                  </a:lnTo>
                  <a:lnTo>
                    <a:pt x="25" y="12"/>
                  </a:lnTo>
                  <a:lnTo>
                    <a:pt x="25" y="15"/>
                  </a:lnTo>
                  <a:lnTo>
                    <a:pt x="13" y="16"/>
                  </a:lnTo>
                  <a:lnTo>
                    <a:pt x="3" y="17"/>
                  </a:lnTo>
                  <a:lnTo>
                    <a:pt x="2" y="16"/>
                  </a:lnTo>
                  <a:lnTo>
                    <a:pt x="0" y="15"/>
                  </a:lnTo>
                  <a:lnTo>
                    <a:pt x="0" y="13"/>
                  </a:lnTo>
                  <a:lnTo>
                    <a:pt x="0" y="10"/>
                  </a:lnTo>
                  <a:lnTo>
                    <a:pt x="9" y="6"/>
                  </a:ln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0" name="Freeform 461"/>
            <p:cNvSpPr>
              <a:spLocks/>
            </p:cNvSpPr>
            <p:nvPr/>
          </p:nvSpPr>
          <p:spPr bwMode="auto">
            <a:xfrm>
              <a:off x="3167" y="2487"/>
              <a:ext cx="52" cy="23"/>
            </a:xfrm>
            <a:custGeom>
              <a:avLst/>
              <a:gdLst>
                <a:gd name="T0" fmla="*/ 17 w 52"/>
                <a:gd name="T1" fmla="*/ 0 h 23"/>
                <a:gd name="T2" fmla="*/ 26 w 52"/>
                <a:gd name="T3" fmla="*/ 1 h 23"/>
                <a:gd name="T4" fmla="*/ 35 w 52"/>
                <a:gd name="T5" fmla="*/ 4 h 23"/>
                <a:gd name="T6" fmla="*/ 43 w 52"/>
                <a:gd name="T7" fmla="*/ 13 h 23"/>
                <a:gd name="T8" fmla="*/ 52 w 52"/>
                <a:gd name="T9" fmla="*/ 18 h 23"/>
                <a:gd name="T10" fmla="*/ 50 w 52"/>
                <a:gd name="T11" fmla="*/ 20 h 23"/>
                <a:gd name="T12" fmla="*/ 50 w 52"/>
                <a:gd name="T13" fmla="*/ 21 h 23"/>
                <a:gd name="T14" fmla="*/ 49 w 52"/>
                <a:gd name="T15" fmla="*/ 21 h 23"/>
                <a:gd name="T16" fmla="*/ 47 w 52"/>
                <a:gd name="T17" fmla="*/ 21 h 23"/>
                <a:gd name="T18" fmla="*/ 35 w 52"/>
                <a:gd name="T19" fmla="*/ 18 h 23"/>
                <a:gd name="T20" fmla="*/ 19 w 52"/>
                <a:gd name="T21" fmla="*/ 15 h 23"/>
                <a:gd name="T22" fmla="*/ 15 w 52"/>
                <a:gd name="T23" fmla="*/ 18 h 23"/>
                <a:gd name="T24" fmla="*/ 12 w 52"/>
                <a:gd name="T25" fmla="*/ 20 h 23"/>
                <a:gd name="T26" fmla="*/ 7 w 52"/>
                <a:gd name="T27" fmla="*/ 23 h 23"/>
                <a:gd name="T28" fmla="*/ 0 w 52"/>
                <a:gd name="T29" fmla="*/ 23 h 23"/>
                <a:gd name="T30" fmla="*/ 7 w 52"/>
                <a:gd name="T31" fmla="*/ 11 h 23"/>
                <a:gd name="T32" fmla="*/ 17 w 52"/>
                <a:gd name="T3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23">
                  <a:moveTo>
                    <a:pt x="17" y="0"/>
                  </a:moveTo>
                  <a:lnTo>
                    <a:pt x="26" y="1"/>
                  </a:lnTo>
                  <a:lnTo>
                    <a:pt x="35" y="4"/>
                  </a:lnTo>
                  <a:lnTo>
                    <a:pt x="43" y="13"/>
                  </a:lnTo>
                  <a:lnTo>
                    <a:pt x="52" y="18"/>
                  </a:lnTo>
                  <a:lnTo>
                    <a:pt x="50" y="20"/>
                  </a:lnTo>
                  <a:lnTo>
                    <a:pt x="50" y="21"/>
                  </a:lnTo>
                  <a:lnTo>
                    <a:pt x="49" y="21"/>
                  </a:lnTo>
                  <a:lnTo>
                    <a:pt x="47" y="21"/>
                  </a:lnTo>
                  <a:lnTo>
                    <a:pt x="35" y="18"/>
                  </a:lnTo>
                  <a:lnTo>
                    <a:pt x="19" y="15"/>
                  </a:lnTo>
                  <a:lnTo>
                    <a:pt x="15" y="18"/>
                  </a:lnTo>
                  <a:lnTo>
                    <a:pt x="12" y="20"/>
                  </a:lnTo>
                  <a:lnTo>
                    <a:pt x="7" y="23"/>
                  </a:lnTo>
                  <a:lnTo>
                    <a:pt x="0" y="23"/>
                  </a:lnTo>
                  <a:lnTo>
                    <a:pt x="7" y="11"/>
                  </a:ln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1" name="Freeform 462"/>
            <p:cNvSpPr>
              <a:spLocks/>
            </p:cNvSpPr>
            <p:nvPr/>
          </p:nvSpPr>
          <p:spPr bwMode="auto">
            <a:xfrm>
              <a:off x="3864" y="2567"/>
              <a:ext cx="14" cy="10"/>
            </a:xfrm>
            <a:custGeom>
              <a:avLst/>
              <a:gdLst>
                <a:gd name="T0" fmla="*/ 0 w 14"/>
                <a:gd name="T1" fmla="*/ 0 h 10"/>
                <a:gd name="T2" fmla="*/ 7 w 14"/>
                <a:gd name="T3" fmla="*/ 1 h 10"/>
                <a:gd name="T4" fmla="*/ 13 w 14"/>
                <a:gd name="T5" fmla="*/ 3 h 10"/>
                <a:gd name="T6" fmla="*/ 14 w 14"/>
                <a:gd name="T7" fmla="*/ 5 h 10"/>
                <a:gd name="T8" fmla="*/ 14 w 14"/>
                <a:gd name="T9" fmla="*/ 7 h 10"/>
                <a:gd name="T10" fmla="*/ 14 w 14"/>
                <a:gd name="T11" fmla="*/ 8 h 10"/>
                <a:gd name="T12" fmla="*/ 14 w 14"/>
                <a:gd name="T13" fmla="*/ 10 h 10"/>
                <a:gd name="T14" fmla="*/ 14 w 14"/>
                <a:gd name="T15" fmla="*/ 10 h 10"/>
                <a:gd name="T16" fmla="*/ 13 w 14"/>
                <a:gd name="T17" fmla="*/ 10 h 10"/>
                <a:gd name="T18" fmla="*/ 4 w 14"/>
                <a:gd name="T19" fmla="*/ 5 h 10"/>
                <a:gd name="T20" fmla="*/ 0 w 14"/>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0">
                  <a:moveTo>
                    <a:pt x="0" y="0"/>
                  </a:moveTo>
                  <a:lnTo>
                    <a:pt x="7" y="1"/>
                  </a:lnTo>
                  <a:lnTo>
                    <a:pt x="13" y="3"/>
                  </a:lnTo>
                  <a:lnTo>
                    <a:pt x="14" y="5"/>
                  </a:lnTo>
                  <a:lnTo>
                    <a:pt x="14" y="7"/>
                  </a:lnTo>
                  <a:lnTo>
                    <a:pt x="14" y="8"/>
                  </a:lnTo>
                  <a:lnTo>
                    <a:pt x="14" y="10"/>
                  </a:lnTo>
                  <a:lnTo>
                    <a:pt x="14" y="10"/>
                  </a:lnTo>
                  <a:lnTo>
                    <a:pt x="13" y="10"/>
                  </a:lnTo>
                  <a:lnTo>
                    <a:pt x="4"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2" name="Freeform 463"/>
            <p:cNvSpPr>
              <a:spLocks/>
            </p:cNvSpPr>
            <p:nvPr/>
          </p:nvSpPr>
          <p:spPr bwMode="auto">
            <a:xfrm>
              <a:off x="2655" y="2577"/>
              <a:ext cx="17" cy="18"/>
            </a:xfrm>
            <a:custGeom>
              <a:avLst/>
              <a:gdLst>
                <a:gd name="T0" fmla="*/ 4 w 17"/>
                <a:gd name="T1" fmla="*/ 0 h 18"/>
                <a:gd name="T2" fmla="*/ 5 w 17"/>
                <a:gd name="T3" fmla="*/ 1 h 18"/>
                <a:gd name="T4" fmla="*/ 5 w 17"/>
                <a:gd name="T5" fmla="*/ 4 h 18"/>
                <a:gd name="T6" fmla="*/ 11 w 17"/>
                <a:gd name="T7" fmla="*/ 3 h 18"/>
                <a:gd name="T8" fmla="*/ 17 w 17"/>
                <a:gd name="T9" fmla="*/ 3 h 18"/>
                <a:gd name="T10" fmla="*/ 17 w 17"/>
                <a:gd name="T11" fmla="*/ 5 h 18"/>
                <a:gd name="T12" fmla="*/ 17 w 17"/>
                <a:gd name="T13" fmla="*/ 8 h 18"/>
                <a:gd name="T14" fmla="*/ 15 w 17"/>
                <a:gd name="T15" fmla="*/ 10 h 18"/>
                <a:gd name="T16" fmla="*/ 14 w 17"/>
                <a:gd name="T17" fmla="*/ 13 h 18"/>
                <a:gd name="T18" fmla="*/ 10 w 17"/>
                <a:gd name="T19" fmla="*/ 14 h 18"/>
                <a:gd name="T20" fmla="*/ 5 w 17"/>
                <a:gd name="T21" fmla="*/ 18 h 18"/>
                <a:gd name="T22" fmla="*/ 4 w 17"/>
                <a:gd name="T23" fmla="*/ 17 h 18"/>
                <a:gd name="T24" fmla="*/ 3 w 17"/>
                <a:gd name="T25" fmla="*/ 17 h 18"/>
                <a:gd name="T26" fmla="*/ 1 w 17"/>
                <a:gd name="T27" fmla="*/ 10 h 18"/>
                <a:gd name="T28" fmla="*/ 0 w 17"/>
                <a:gd name="T29" fmla="*/ 4 h 18"/>
                <a:gd name="T30" fmla="*/ 3 w 17"/>
                <a:gd name="T31" fmla="*/ 1 h 18"/>
                <a:gd name="T32" fmla="*/ 4 w 17"/>
                <a:gd name="T3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18">
                  <a:moveTo>
                    <a:pt x="4" y="0"/>
                  </a:moveTo>
                  <a:lnTo>
                    <a:pt x="5" y="1"/>
                  </a:lnTo>
                  <a:lnTo>
                    <a:pt x="5" y="4"/>
                  </a:lnTo>
                  <a:lnTo>
                    <a:pt x="11" y="3"/>
                  </a:lnTo>
                  <a:lnTo>
                    <a:pt x="17" y="3"/>
                  </a:lnTo>
                  <a:lnTo>
                    <a:pt x="17" y="5"/>
                  </a:lnTo>
                  <a:lnTo>
                    <a:pt x="17" y="8"/>
                  </a:lnTo>
                  <a:lnTo>
                    <a:pt x="15" y="10"/>
                  </a:lnTo>
                  <a:lnTo>
                    <a:pt x="14" y="13"/>
                  </a:lnTo>
                  <a:lnTo>
                    <a:pt x="10" y="14"/>
                  </a:lnTo>
                  <a:lnTo>
                    <a:pt x="5" y="18"/>
                  </a:lnTo>
                  <a:lnTo>
                    <a:pt x="4" y="17"/>
                  </a:lnTo>
                  <a:lnTo>
                    <a:pt x="3" y="17"/>
                  </a:lnTo>
                  <a:lnTo>
                    <a:pt x="1" y="10"/>
                  </a:lnTo>
                  <a:lnTo>
                    <a:pt x="0" y="4"/>
                  </a:lnTo>
                  <a:lnTo>
                    <a:pt x="3"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3" name="Freeform 464"/>
            <p:cNvSpPr>
              <a:spLocks/>
            </p:cNvSpPr>
            <p:nvPr/>
          </p:nvSpPr>
          <p:spPr bwMode="auto">
            <a:xfrm>
              <a:off x="3845" y="2580"/>
              <a:ext cx="70" cy="91"/>
            </a:xfrm>
            <a:custGeom>
              <a:avLst/>
              <a:gdLst>
                <a:gd name="T0" fmla="*/ 70 w 70"/>
                <a:gd name="T1" fmla="*/ 55 h 91"/>
                <a:gd name="T2" fmla="*/ 70 w 70"/>
                <a:gd name="T3" fmla="*/ 60 h 91"/>
                <a:gd name="T4" fmla="*/ 70 w 70"/>
                <a:gd name="T5" fmla="*/ 65 h 91"/>
                <a:gd name="T6" fmla="*/ 66 w 70"/>
                <a:gd name="T7" fmla="*/ 65 h 91"/>
                <a:gd name="T8" fmla="*/ 62 w 70"/>
                <a:gd name="T9" fmla="*/ 67 h 91"/>
                <a:gd name="T10" fmla="*/ 63 w 70"/>
                <a:gd name="T11" fmla="*/ 68 h 91"/>
                <a:gd name="T12" fmla="*/ 65 w 70"/>
                <a:gd name="T13" fmla="*/ 71 h 91"/>
                <a:gd name="T14" fmla="*/ 68 w 70"/>
                <a:gd name="T15" fmla="*/ 72 h 91"/>
                <a:gd name="T16" fmla="*/ 69 w 70"/>
                <a:gd name="T17" fmla="*/ 75 h 91"/>
                <a:gd name="T18" fmla="*/ 69 w 70"/>
                <a:gd name="T19" fmla="*/ 77 h 91"/>
                <a:gd name="T20" fmla="*/ 69 w 70"/>
                <a:gd name="T21" fmla="*/ 77 h 91"/>
                <a:gd name="T22" fmla="*/ 49 w 70"/>
                <a:gd name="T23" fmla="*/ 78 h 91"/>
                <a:gd name="T24" fmla="*/ 32 w 70"/>
                <a:gd name="T25" fmla="*/ 81 h 91"/>
                <a:gd name="T26" fmla="*/ 15 w 70"/>
                <a:gd name="T27" fmla="*/ 87 h 91"/>
                <a:gd name="T28" fmla="*/ 0 w 70"/>
                <a:gd name="T29" fmla="*/ 91 h 91"/>
                <a:gd name="T30" fmla="*/ 0 w 70"/>
                <a:gd name="T31" fmla="*/ 91 h 91"/>
                <a:gd name="T32" fmla="*/ 0 w 70"/>
                <a:gd name="T33" fmla="*/ 89 h 91"/>
                <a:gd name="T34" fmla="*/ 0 w 70"/>
                <a:gd name="T35" fmla="*/ 88 h 91"/>
                <a:gd name="T36" fmla="*/ 2 w 70"/>
                <a:gd name="T37" fmla="*/ 85 h 91"/>
                <a:gd name="T38" fmla="*/ 12 w 70"/>
                <a:gd name="T39" fmla="*/ 80 h 91"/>
                <a:gd name="T40" fmla="*/ 25 w 70"/>
                <a:gd name="T41" fmla="*/ 72 h 91"/>
                <a:gd name="T42" fmla="*/ 16 w 70"/>
                <a:gd name="T43" fmla="*/ 71 h 91"/>
                <a:gd name="T44" fmla="*/ 9 w 70"/>
                <a:gd name="T45" fmla="*/ 67 h 91"/>
                <a:gd name="T46" fmla="*/ 12 w 70"/>
                <a:gd name="T47" fmla="*/ 58 h 91"/>
                <a:gd name="T48" fmla="*/ 13 w 70"/>
                <a:gd name="T49" fmla="*/ 51 h 91"/>
                <a:gd name="T50" fmla="*/ 22 w 70"/>
                <a:gd name="T51" fmla="*/ 51 h 91"/>
                <a:gd name="T52" fmla="*/ 30 w 70"/>
                <a:gd name="T53" fmla="*/ 51 h 91"/>
                <a:gd name="T54" fmla="*/ 26 w 70"/>
                <a:gd name="T55" fmla="*/ 37 h 91"/>
                <a:gd name="T56" fmla="*/ 19 w 70"/>
                <a:gd name="T57" fmla="*/ 25 h 91"/>
                <a:gd name="T58" fmla="*/ 10 w 70"/>
                <a:gd name="T59" fmla="*/ 12 h 91"/>
                <a:gd name="T60" fmla="*/ 5 w 70"/>
                <a:gd name="T61" fmla="*/ 1 h 91"/>
                <a:gd name="T62" fmla="*/ 5 w 70"/>
                <a:gd name="T63" fmla="*/ 0 h 91"/>
                <a:gd name="T64" fmla="*/ 5 w 70"/>
                <a:gd name="T65" fmla="*/ 0 h 91"/>
                <a:gd name="T66" fmla="*/ 9 w 70"/>
                <a:gd name="T67" fmla="*/ 0 h 91"/>
                <a:gd name="T68" fmla="*/ 15 w 70"/>
                <a:gd name="T69" fmla="*/ 0 h 91"/>
                <a:gd name="T70" fmla="*/ 15 w 70"/>
                <a:gd name="T71" fmla="*/ 4 h 91"/>
                <a:gd name="T72" fmla="*/ 15 w 70"/>
                <a:gd name="T73" fmla="*/ 8 h 91"/>
                <a:gd name="T74" fmla="*/ 16 w 70"/>
                <a:gd name="T75" fmla="*/ 8 h 91"/>
                <a:gd name="T76" fmla="*/ 19 w 70"/>
                <a:gd name="T77" fmla="*/ 8 h 91"/>
                <a:gd name="T78" fmla="*/ 23 w 70"/>
                <a:gd name="T79" fmla="*/ 5 h 91"/>
                <a:gd name="T80" fmla="*/ 26 w 70"/>
                <a:gd name="T81" fmla="*/ 2 h 91"/>
                <a:gd name="T82" fmla="*/ 32 w 70"/>
                <a:gd name="T83" fmla="*/ 1 h 91"/>
                <a:gd name="T84" fmla="*/ 38 w 70"/>
                <a:gd name="T85" fmla="*/ 1 h 91"/>
                <a:gd name="T86" fmla="*/ 39 w 70"/>
                <a:gd name="T87" fmla="*/ 8 h 91"/>
                <a:gd name="T88" fmla="*/ 40 w 70"/>
                <a:gd name="T89" fmla="*/ 15 h 91"/>
                <a:gd name="T90" fmla="*/ 42 w 70"/>
                <a:gd name="T91" fmla="*/ 24 h 91"/>
                <a:gd name="T92" fmla="*/ 46 w 70"/>
                <a:gd name="T93" fmla="*/ 31 h 91"/>
                <a:gd name="T94" fmla="*/ 49 w 70"/>
                <a:gd name="T95" fmla="*/ 38 h 91"/>
                <a:gd name="T96" fmla="*/ 53 w 70"/>
                <a:gd name="T97" fmla="*/ 45 h 91"/>
                <a:gd name="T98" fmla="*/ 58 w 70"/>
                <a:gd name="T99" fmla="*/ 51 h 91"/>
                <a:gd name="T100" fmla="*/ 62 w 70"/>
                <a:gd name="T101" fmla="*/ 55 h 91"/>
                <a:gd name="T102" fmla="*/ 66 w 70"/>
                <a:gd name="T103" fmla="*/ 55 h 91"/>
                <a:gd name="T104" fmla="*/ 70 w 70"/>
                <a:gd name="T105" fmla="*/ 5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0" h="91">
                  <a:moveTo>
                    <a:pt x="70" y="55"/>
                  </a:moveTo>
                  <a:lnTo>
                    <a:pt x="70" y="60"/>
                  </a:lnTo>
                  <a:lnTo>
                    <a:pt x="70" y="65"/>
                  </a:lnTo>
                  <a:lnTo>
                    <a:pt x="66" y="65"/>
                  </a:lnTo>
                  <a:lnTo>
                    <a:pt x="62" y="67"/>
                  </a:lnTo>
                  <a:lnTo>
                    <a:pt x="63" y="68"/>
                  </a:lnTo>
                  <a:lnTo>
                    <a:pt x="65" y="71"/>
                  </a:lnTo>
                  <a:lnTo>
                    <a:pt x="68" y="72"/>
                  </a:lnTo>
                  <a:lnTo>
                    <a:pt x="69" y="75"/>
                  </a:lnTo>
                  <a:lnTo>
                    <a:pt x="69" y="77"/>
                  </a:lnTo>
                  <a:lnTo>
                    <a:pt x="69" y="77"/>
                  </a:lnTo>
                  <a:lnTo>
                    <a:pt x="49" y="78"/>
                  </a:lnTo>
                  <a:lnTo>
                    <a:pt x="32" y="81"/>
                  </a:lnTo>
                  <a:lnTo>
                    <a:pt x="15" y="87"/>
                  </a:lnTo>
                  <a:lnTo>
                    <a:pt x="0" y="91"/>
                  </a:lnTo>
                  <a:lnTo>
                    <a:pt x="0" y="91"/>
                  </a:lnTo>
                  <a:lnTo>
                    <a:pt x="0" y="89"/>
                  </a:lnTo>
                  <a:lnTo>
                    <a:pt x="0" y="88"/>
                  </a:lnTo>
                  <a:lnTo>
                    <a:pt x="2" y="85"/>
                  </a:lnTo>
                  <a:lnTo>
                    <a:pt x="12" y="80"/>
                  </a:lnTo>
                  <a:lnTo>
                    <a:pt x="25" y="72"/>
                  </a:lnTo>
                  <a:lnTo>
                    <a:pt x="16" y="71"/>
                  </a:lnTo>
                  <a:lnTo>
                    <a:pt x="9" y="67"/>
                  </a:lnTo>
                  <a:lnTo>
                    <a:pt x="12" y="58"/>
                  </a:lnTo>
                  <a:lnTo>
                    <a:pt x="13" y="51"/>
                  </a:lnTo>
                  <a:lnTo>
                    <a:pt x="22" y="51"/>
                  </a:lnTo>
                  <a:lnTo>
                    <a:pt x="30" y="51"/>
                  </a:lnTo>
                  <a:lnTo>
                    <a:pt x="26" y="37"/>
                  </a:lnTo>
                  <a:lnTo>
                    <a:pt x="19" y="25"/>
                  </a:lnTo>
                  <a:lnTo>
                    <a:pt x="10" y="12"/>
                  </a:lnTo>
                  <a:lnTo>
                    <a:pt x="5" y="1"/>
                  </a:lnTo>
                  <a:lnTo>
                    <a:pt x="5" y="0"/>
                  </a:lnTo>
                  <a:lnTo>
                    <a:pt x="5" y="0"/>
                  </a:lnTo>
                  <a:lnTo>
                    <a:pt x="9" y="0"/>
                  </a:lnTo>
                  <a:lnTo>
                    <a:pt x="15" y="0"/>
                  </a:lnTo>
                  <a:lnTo>
                    <a:pt x="15" y="4"/>
                  </a:lnTo>
                  <a:lnTo>
                    <a:pt x="15" y="8"/>
                  </a:lnTo>
                  <a:lnTo>
                    <a:pt x="16" y="8"/>
                  </a:lnTo>
                  <a:lnTo>
                    <a:pt x="19" y="8"/>
                  </a:lnTo>
                  <a:lnTo>
                    <a:pt x="23" y="5"/>
                  </a:lnTo>
                  <a:lnTo>
                    <a:pt x="26" y="2"/>
                  </a:lnTo>
                  <a:lnTo>
                    <a:pt x="32" y="1"/>
                  </a:lnTo>
                  <a:lnTo>
                    <a:pt x="38" y="1"/>
                  </a:lnTo>
                  <a:lnTo>
                    <a:pt x="39" y="8"/>
                  </a:lnTo>
                  <a:lnTo>
                    <a:pt x="40" y="15"/>
                  </a:lnTo>
                  <a:lnTo>
                    <a:pt x="42" y="24"/>
                  </a:lnTo>
                  <a:lnTo>
                    <a:pt x="46" y="31"/>
                  </a:lnTo>
                  <a:lnTo>
                    <a:pt x="49" y="38"/>
                  </a:lnTo>
                  <a:lnTo>
                    <a:pt x="53" y="45"/>
                  </a:lnTo>
                  <a:lnTo>
                    <a:pt x="58" y="51"/>
                  </a:lnTo>
                  <a:lnTo>
                    <a:pt x="62" y="55"/>
                  </a:lnTo>
                  <a:lnTo>
                    <a:pt x="66" y="55"/>
                  </a:lnTo>
                  <a:lnTo>
                    <a:pt x="70"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4" name="Freeform 465"/>
            <p:cNvSpPr>
              <a:spLocks/>
            </p:cNvSpPr>
            <p:nvPr/>
          </p:nvSpPr>
          <p:spPr bwMode="auto">
            <a:xfrm>
              <a:off x="2359" y="2610"/>
              <a:ext cx="9" cy="4"/>
            </a:xfrm>
            <a:custGeom>
              <a:avLst/>
              <a:gdLst>
                <a:gd name="T0" fmla="*/ 0 w 9"/>
                <a:gd name="T1" fmla="*/ 0 h 4"/>
                <a:gd name="T2" fmla="*/ 4 w 9"/>
                <a:gd name="T3" fmla="*/ 0 h 4"/>
                <a:gd name="T4" fmla="*/ 9 w 9"/>
                <a:gd name="T5" fmla="*/ 0 h 4"/>
                <a:gd name="T6" fmla="*/ 7 w 9"/>
                <a:gd name="T7" fmla="*/ 1 h 4"/>
                <a:gd name="T8" fmla="*/ 7 w 9"/>
                <a:gd name="T9" fmla="*/ 2 h 4"/>
                <a:gd name="T10" fmla="*/ 6 w 9"/>
                <a:gd name="T11" fmla="*/ 2 h 4"/>
                <a:gd name="T12" fmla="*/ 4 w 9"/>
                <a:gd name="T13" fmla="*/ 2 h 4"/>
                <a:gd name="T14" fmla="*/ 2 w 9"/>
                <a:gd name="T15" fmla="*/ 4 h 4"/>
                <a:gd name="T16" fmla="*/ 0 w 9"/>
                <a:gd name="T17" fmla="*/ 4 h 4"/>
                <a:gd name="T18" fmla="*/ 0 w 9"/>
                <a:gd name="T19" fmla="*/ 2 h 4"/>
                <a:gd name="T20" fmla="*/ 0 w 9"/>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4">
                  <a:moveTo>
                    <a:pt x="0" y="0"/>
                  </a:moveTo>
                  <a:lnTo>
                    <a:pt x="4" y="0"/>
                  </a:lnTo>
                  <a:lnTo>
                    <a:pt x="9" y="0"/>
                  </a:lnTo>
                  <a:lnTo>
                    <a:pt x="7" y="1"/>
                  </a:lnTo>
                  <a:lnTo>
                    <a:pt x="7" y="2"/>
                  </a:lnTo>
                  <a:lnTo>
                    <a:pt x="6" y="2"/>
                  </a:lnTo>
                  <a:lnTo>
                    <a:pt x="4" y="2"/>
                  </a:lnTo>
                  <a:lnTo>
                    <a:pt x="2" y="4"/>
                  </a:lnTo>
                  <a:lnTo>
                    <a:pt x="0" y="4"/>
                  </a:lnTo>
                  <a:lnTo>
                    <a:pt x="0"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5" name="Freeform 466"/>
            <p:cNvSpPr>
              <a:spLocks/>
            </p:cNvSpPr>
            <p:nvPr/>
          </p:nvSpPr>
          <p:spPr bwMode="auto">
            <a:xfrm>
              <a:off x="3798" y="2611"/>
              <a:ext cx="49" cy="40"/>
            </a:xfrm>
            <a:custGeom>
              <a:avLst/>
              <a:gdLst>
                <a:gd name="T0" fmla="*/ 23 w 49"/>
                <a:gd name="T1" fmla="*/ 0 h 40"/>
                <a:gd name="T2" fmla="*/ 36 w 49"/>
                <a:gd name="T3" fmla="*/ 1 h 40"/>
                <a:gd name="T4" fmla="*/ 49 w 49"/>
                <a:gd name="T5" fmla="*/ 1 h 40"/>
                <a:gd name="T6" fmla="*/ 49 w 49"/>
                <a:gd name="T7" fmla="*/ 3 h 40"/>
                <a:gd name="T8" fmla="*/ 49 w 49"/>
                <a:gd name="T9" fmla="*/ 3 h 40"/>
                <a:gd name="T10" fmla="*/ 45 w 49"/>
                <a:gd name="T11" fmla="*/ 14 h 40"/>
                <a:gd name="T12" fmla="*/ 42 w 49"/>
                <a:gd name="T13" fmla="*/ 27 h 40"/>
                <a:gd name="T14" fmla="*/ 35 w 49"/>
                <a:gd name="T15" fmla="*/ 31 h 40"/>
                <a:gd name="T16" fmla="*/ 25 w 49"/>
                <a:gd name="T17" fmla="*/ 36 h 40"/>
                <a:gd name="T18" fmla="*/ 20 w 49"/>
                <a:gd name="T19" fmla="*/ 39 h 40"/>
                <a:gd name="T20" fmla="*/ 15 w 49"/>
                <a:gd name="T21" fmla="*/ 40 h 40"/>
                <a:gd name="T22" fmla="*/ 10 w 49"/>
                <a:gd name="T23" fmla="*/ 40 h 40"/>
                <a:gd name="T24" fmla="*/ 6 w 49"/>
                <a:gd name="T25" fmla="*/ 40 h 40"/>
                <a:gd name="T26" fmla="*/ 3 w 49"/>
                <a:gd name="T27" fmla="*/ 39 h 40"/>
                <a:gd name="T28" fmla="*/ 0 w 49"/>
                <a:gd name="T29" fmla="*/ 37 h 40"/>
                <a:gd name="T30" fmla="*/ 5 w 49"/>
                <a:gd name="T31" fmla="*/ 23 h 40"/>
                <a:gd name="T32" fmla="*/ 10 w 49"/>
                <a:gd name="T33" fmla="*/ 9 h 40"/>
                <a:gd name="T34" fmla="*/ 17 w 49"/>
                <a:gd name="T35" fmla="*/ 6 h 40"/>
                <a:gd name="T36" fmla="*/ 23 w 49"/>
                <a:gd name="T3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23" y="0"/>
                  </a:moveTo>
                  <a:lnTo>
                    <a:pt x="36" y="1"/>
                  </a:lnTo>
                  <a:lnTo>
                    <a:pt x="49" y="1"/>
                  </a:lnTo>
                  <a:lnTo>
                    <a:pt x="49" y="3"/>
                  </a:lnTo>
                  <a:lnTo>
                    <a:pt x="49" y="3"/>
                  </a:lnTo>
                  <a:lnTo>
                    <a:pt x="45" y="14"/>
                  </a:lnTo>
                  <a:lnTo>
                    <a:pt x="42" y="27"/>
                  </a:lnTo>
                  <a:lnTo>
                    <a:pt x="35" y="31"/>
                  </a:lnTo>
                  <a:lnTo>
                    <a:pt x="25" y="36"/>
                  </a:lnTo>
                  <a:lnTo>
                    <a:pt x="20" y="39"/>
                  </a:lnTo>
                  <a:lnTo>
                    <a:pt x="15" y="40"/>
                  </a:lnTo>
                  <a:lnTo>
                    <a:pt x="10" y="40"/>
                  </a:lnTo>
                  <a:lnTo>
                    <a:pt x="6" y="40"/>
                  </a:lnTo>
                  <a:lnTo>
                    <a:pt x="3" y="39"/>
                  </a:lnTo>
                  <a:lnTo>
                    <a:pt x="0" y="37"/>
                  </a:lnTo>
                  <a:lnTo>
                    <a:pt x="5" y="23"/>
                  </a:lnTo>
                  <a:lnTo>
                    <a:pt x="10" y="9"/>
                  </a:lnTo>
                  <a:lnTo>
                    <a:pt x="17" y="6"/>
                  </a:lnTo>
                  <a:lnTo>
                    <a:pt x="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6" name="Freeform 467"/>
            <p:cNvSpPr>
              <a:spLocks/>
            </p:cNvSpPr>
            <p:nvPr/>
          </p:nvSpPr>
          <p:spPr bwMode="auto">
            <a:xfrm>
              <a:off x="2643" y="2620"/>
              <a:ext cx="12" cy="18"/>
            </a:xfrm>
            <a:custGeom>
              <a:avLst/>
              <a:gdLst>
                <a:gd name="T0" fmla="*/ 7 w 12"/>
                <a:gd name="T1" fmla="*/ 0 h 18"/>
                <a:gd name="T2" fmla="*/ 10 w 12"/>
                <a:gd name="T3" fmla="*/ 0 h 18"/>
                <a:gd name="T4" fmla="*/ 12 w 12"/>
                <a:gd name="T5" fmla="*/ 0 h 18"/>
                <a:gd name="T6" fmla="*/ 10 w 12"/>
                <a:gd name="T7" fmla="*/ 5 h 18"/>
                <a:gd name="T8" fmla="*/ 9 w 12"/>
                <a:gd name="T9" fmla="*/ 10 h 18"/>
                <a:gd name="T10" fmla="*/ 6 w 12"/>
                <a:gd name="T11" fmla="*/ 14 h 18"/>
                <a:gd name="T12" fmla="*/ 3 w 12"/>
                <a:gd name="T13" fmla="*/ 18 h 18"/>
                <a:gd name="T14" fmla="*/ 2 w 12"/>
                <a:gd name="T15" fmla="*/ 17 h 18"/>
                <a:gd name="T16" fmla="*/ 0 w 12"/>
                <a:gd name="T17" fmla="*/ 17 h 18"/>
                <a:gd name="T18" fmla="*/ 0 w 12"/>
                <a:gd name="T19" fmla="*/ 12 h 18"/>
                <a:gd name="T20" fmla="*/ 0 w 12"/>
                <a:gd name="T21" fmla="*/ 7 h 18"/>
                <a:gd name="T22" fmla="*/ 3 w 12"/>
                <a:gd name="T23" fmla="*/ 4 h 18"/>
                <a:gd name="T24" fmla="*/ 7 w 12"/>
                <a:gd name="T2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8">
                  <a:moveTo>
                    <a:pt x="7" y="0"/>
                  </a:moveTo>
                  <a:lnTo>
                    <a:pt x="10" y="0"/>
                  </a:lnTo>
                  <a:lnTo>
                    <a:pt x="12" y="0"/>
                  </a:lnTo>
                  <a:lnTo>
                    <a:pt x="10" y="5"/>
                  </a:lnTo>
                  <a:lnTo>
                    <a:pt x="9" y="10"/>
                  </a:lnTo>
                  <a:lnTo>
                    <a:pt x="6" y="14"/>
                  </a:lnTo>
                  <a:lnTo>
                    <a:pt x="3" y="18"/>
                  </a:lnTo>
                  <a:lnTo>
                    <a:pt x="2" y="17"/>
                  </a:lnTo>
                  <a:lnTo>
                    <a:pt x="0" y="17"/>
                  </a:lnTo>
                  <a:lnTo>
                    <a:pt x="0" y="12"/>
                  </a:lnTo>
                  <a:lnTo>
                    <a:pt x="0" y="7"/>
                  </a:lnTo>
                  <a:lnTo>
                    <a:pt x="3" y="4"/>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7" name="Freeform 468"/>
            <p:cNvSpPr>
              <a:spLocks/>
            </p:cNvSpPr>
            <p:nvPr/>
          </p:nvSpPr>
          <p:spPr bwMode="auto">
            <a:xfrm>
              <a:off x="3317" y="2654"/>
              <a:ext cx="63" cy="57"/>
            </a:xfrm>
            <a:custGeom>
              <a:avLst/>
              <a:gdLst>
                <a:gd name="T0" fmla="*/ 36 w 63"/>
                <a:gd name="T1" fmla="*/ 0 h 57"/>
                <a:gd name="T2" fmla="*/ 39 w 63"/>
                <a:gd name="T3" fmla="*/ 3 h 57"/>
                <a:gd name="T4" fmla="*/ 39 w 63"/>
                <a:gd name="T5" fmla="*/ 6 h 57"/>
                <a:gd name="T6" fmla="*/ 39 w 63"/>
                <a:gd name="T7" fmla="*/ 7 h 57"/>
                <a:gd name="T8" fmla="*/ 37 w 63"/>
                <a:gd name="T9" fmla="*/ 10 h 57"/>
                <a:gd name="T10" fmla="*/ 34 w 63"/>
                <a:gd name="T11" fmla="*/ 14 h 57"/>
                <a:gd name="T12" fmla="*/ 30 w 63"/>
                <a:gd name="T13" fmla="*/ 17 h 57"/>
                <a:gd name="T14" fmla="*/ 34 w 63"/>
                <a:gd name="T15" fmla="*/ 17 h 57"/>
                <a:gd name="T16" fmla="*/ 37 w 63"/>
                <a:gd name="T17" fmla="*/ 17 h 57"/>
                <a:gd name="T18" fmla="*/ 37 w 63"/>
                <a:gd name="T19" fmla="*/ 21 h 57"/>
                <a:gd name="T20" fmla="*/ 37 w 63"/>
                <a:gd name="T21" fmla="*/ 25 h 57"/>
                <a:gd name="T22" fmla="*/ 40 w 63"/>
                <a:gd name="T23" fmla="*/ 24 h 57"/>
                <a:gd name="T24" fmla="*/ 43 w 63"/>
                <a:gd name="T25" fmla="*/ 21 h 57"/>
                <a:gd name="T26" fmla="*/ 47 w 63"/>
                <a:gd name="T27" fmla="*/ 20 h 57"/>
                <a:gd name="T28" fmla="*/ 53 w 63"/>
                <a:gd name="T29" fmla="*/ 18 h 57"/>
                <a:gd name="T30" fmla="*/ 57 w 63"/>
                <a:gd name="T31" fmla="*/ 20 h 57"/>
                <a:gd name="T32" fmla="*/ 63 w 63"/>
                <a:gd name="T33" fmla="*/ 21 h 57"/>
                <a:gd name="T34" fmla="*/ 59 w 63"/>
                <a:gd name="T35" fmla="*/ 38 h 57"/>
                <a:gd name="T36" fmla="*/ 56 w 63"/>
                <a:gd name="T37" fmla="*/ 57 h 57"/>
                <a:gd name="T38" fmla="*/ 50 w 63"/>
                <a:gd name="T39" fmla="*/ 57 h 57"/>
                <a:gd name="T40" fmla="*/ 44 w 63"/>
                <a:gd name="T41" fmla="*/ 57 h 57"/>
                <a:gd name="T42" fmla="*/ 43 w 63"/>
                <a:gd name="T43" fmla="*/ 57 h 57"/>
                <a:gd name="T44" fmla="*/ 40 w 63"/>
                <a:gd name="T45" fmla="*/ 55 h 57"/>
                <a:gd name="T46" fmla="*/ 40 w 63"/>
                <a:gd name="T47" fmla="*/ 51 h 57"/>
                <a:gd name="T48" fmla="*/ 39 w 63"/>
                <a:gd name="T49" fmla="*/ 48 h 57"/>
                <a:gd name="T50" fmla="*/ 37 w 63"/>
                <a:gd name="T51" fmla="*/ 50 h 57"/>
                <a:gd name="T52" fmla="*/ 34 w 63"/>
                <a:gd name="T53" fmla="*/ 51 h 57"/>
                <a:gd name="T54" fmla="*/ 32 w 63"/>
                <a:gd name="T55" fmla="*/ 55 h 57"/>
                <a:gd name="T56" fmla="*/ 27 w 63"/>
                <a:gd name="T57" fmla="*/ 57 h 57"/>
                <a:gd name="T58" fmla="*/ 24 w 63"/>
                <a:gd name="T59" fmla="*/ 51 h 57"/>
                <a:gd name="T60" fmla="*/ 22 w 63"/>
                <a:gd name="T61" fmla="*/ 45 h 57"/>
                <a:gd name="T62" fmla="*/ 12 w 63"/>
                <a:gd name="T63" fmla="*/ 45 h 57"/>
                <a:gd name="T64" fmla="*/ 2 w 63"/>
                <a:gd name="T65" fmla="*/ 47 h 57"/>
                <a:gd name="T66" fmla="*/ 0 w 63"/>
                <a:gd name="T67" fmla="*/ 41 h 57"/>
                <a:gd name="T68" fmla="*/ 0 w 63"/>
                <a:gd name="T69" fmla="*/ 37 h 57"/>
                <a:gd name="T70" fmla="*/ 9 w 63"/>
                <a:gd name="T71" fmla="*/ 30 h 57"/>
                <a:gd name="T72" fmla="*/ 20 w 63"/>
                <a:gd name="T73" fmla="*/ 20 h 57"/>
                <a:gd name="T74" fmla="*/ 30 w 63"/>
                <a:gd name="T75" fmla="*/ 10 h 57"/>
                <a:gd name="T76" fmla="*/ 36 w 63"/>
                <a:gd name="T7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57">
                  <a:moveTo>
                    <a:pt x="36" y="0"/>
                  </a:moveTo>
                  <a:lnTo>
                    <a:pt x="39" y="3"/>
                  </a:lnTo>
                  <a:lnTo>
                    <a:pt x="39" y="6"/>
                  </a:lnTo>
                  <a:lnTo>
                    <a:pt x="39" y="7"/>
                  </a:lnTo>
                  <a:lnTo>
                    <a:pt x="37" y="10"/>
                  </a:lnTo>
                  <a:lnTo>
                    <a:pt x="34" y="14"/>
                  </a:lnTo>
                  <a:lnTo>
                    <a:pt x="30" y="17"/>
                  </a:lnTo>
                  <a:lnTo>
                    <a:pt x="34" y="17"/>
                  </a:lnTo>
                  <a:lnTo>
                    <a:pt x="37" y="17"/>
                  </a:lnTo>
                  <a:lnTo>
                    <a:pt x="37" y="21"/>
                  </a:lnTo>
                  <a:lnTo>
                    <a:pt x="37" y="25"/>
                  </a:lnTo>
                  <a:lnTo>
                    <a:pt x="40" y="24"/>
                  </a:lnTo>
                  <a:lnTo>
                    <a:pt x="43" y="21"/>
                  </a:lnTo>
                  <a:lnTo>
                    <a:pt x="47" y="20"/>
                  </a:lnTo>
                  <a:lnTo>
                    <a:pt x="53" y="18"/>
                  </a:lnTo>
                  <a:lnTo>
                    <a:pt x="57" y="20"/>
                  </a:lnTo>
                  <a:lnTo>
                    <a:pt x="63" y="21"/>
                  </a:lnTo>
                  <a:lnTo>
                    <a:pt x="59" y="38"/>
                  </a:lnTo>
                  <a:lnTo>
                    <a:pt x="56" y="57"/>
                  </a:lnTo>
                  <a:lnTo>
                    <a:pt x="50" y="57"/>
                  </a:lnTo>
                  <a:lnTo>
                    <a:pt x="44" y="57"/>
                  </a:lnTo>
                  <a:lnTo>
                    <a:pt x="43" y="57"/>
                  </a:lnTo>
                  <a:lnTo>
                    <a:pt x="40" y="55"/>
                  </a:lnTo>
                  <a:lnTo>
                    <a:pt x="40" y="51"/>
                  </a:lnTo>
                  <a:lnTo>
                    <a:pt x="39" y="48"/>
                  </a:lnTo>
                  <a:lnTo>
                    <a:pt x="37" y="50"/>
                  </a:lnTo>
                  <a:lnTo>
                    <a:pt x="34" y="51"/>
                  </a:lnTo>
                  <a:lnTo>
                    <a:pt x="32" y="55"/>
                  </a:lnTo>
                  <a:lnTo>
                    <a:pt x="27" y="57"/>
                  </a:lnTo>
                  <a:lnTo>
                    <a:pt x="24" y="51"/>
                  </a:lnTo>
                  <a:lnTo>
                    <a:pt x="22" y="45"/>
                  </a:lnTo>
                  <a:lnTo>
                    <a:pt x="12" y="45"/>
                  </a:lnTo>
                  <a:lnTo>
                    <a:pt x="2" y="47"/>
                  </a:lnTo>
                  <a:lnTo>
                    <a:pt x="0" y="41"/>
                  </a:lnTo>
                  <a:lnTo>
                    <a:pt x="0" y="37"/>
                  </a:lnTo>
                  <a:lnTo>
                    <a:pt x="9" y="30"/>
                  </a:lnTo>
                  <a:lnTo>
                    <a:pt x="20" y="20"/>
                  </a:lnTo>
                  <a:lnTo>
                    <a:pt x="30" y="10"/>
                  </a:lnTo>
                  <a:lnTo>
                    <a:pt x="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8" name="Freeform 469"/>
            <p:cNvSpPr>
              <a:spLocks/>
            </p:cNvSpPr>
            <p:nvPr/>
          </p:nvSpPr>
          <p:spPr bwMode="auto">
            <a:xfrm>
              <a:off x="2987" y="2684"/>
              <a:ext cx="106" cy="85"/>
            </a:xfrm>
            <a:custGeom>
              <a:avLst/>
              <a:gdLst>
                <a:gd name="T0" fmla="*/ 43 w 106"/>
                <a:gd name="T1" fmla="*/ 0 h 85"/>
                <a:gd name="T2" fmla="*/ 39 w 106"/>
                <a:gd name="T3" fmla="*/ 3 h 85"/>
                <a:gd name="T4" fmla="*/ 33 w 106"/>
                <a:gd name="T5" fmla="*/ 7 h 85"/>
                <a:gd name="T6" fmla="*/ 26 w 106"/>
                <a:gd name="T7" fmla="*/ 8 h 85"/>
                <a:gd name="T8" fmla="*/ 20 w 106"/>
                <a:gd name="T9" fmla="*/ 11 h 85"/>
                <a:gd name="T10" fmla="*/ 15 w 106"/>
                <a:gd name="T11" fmla="*/ 14 h 85"/>
                <a:gd name="T12" fmla="*/ 9 w 106"/>
                <a:gd name="T13" fmla="*/ 17 h 85"/>
                <a:gd name="T14" fmla="*/ 5 w 106"/>
                <a:gd name="T15" fmla="*/ 21 h 85"/>
                <a:gd name="T16" fmla="*/ 0 w 106"/>
                <a:gd name="T17" fmla="*/ 27 h 85"/>
                <a:gd name="T18" fmla="*/ 2 w 106"/>
                <a:gd name="T19" fmla="*/ 28 h 85"/>
                <a:gd name="T20" fmla="*/ 2 w 106"/>
                <a:gd name="T21" fmla="*/ 30 h 85"/>
                <a:gd name="T22" fmla="*/ 10 w 106"/>
                <a:gd name="T23" fmla="*/ 28 h 85"/>
                <a:gd name="T24" fmla="*/ 17 w 106"/>
                <a:gd name="T25" fmla="*/ 27 h 85"/>
                <a:gd name="T26" fmla="*/ 22 w 106"/>
                <a:gd name="T27" fmla="*/ 23 h 85"/>
                <a:gd name="T28" fmla="*/ 29 w 106"/>
                <a:gd name="T29" fmla="*/ 20 h 85"/>
                <a:gd name="T30" fmla="*/ 45 w 106"/>
                <a:gd name="T31" fmla="*/ 25 h 85"/>
                <a:gd name="T32" fmla="*/ 63 w 106"/>
                <a:gd name="T33" fmla="*/ 31 h 85"/>
                <a:gd name="T34" fmla="*/ 62 w 106"/>
                <a:gd name="T35" fmla="*/ 33 h 85"/>
                <a:gd name="T36" fmla="*/ 62 w 106"/>
                <a:gd name="T37" fmla="*/ 34 h 85"/>
                <a:gd name="T38" fmla="*/ 50 w 106"/>
                <a:gd name="T39" fmla="*/ 37 h 85"/>
                <a:gd name="T40" fmla="*/ 42 w 106"/>
                <a:gd name="T41" fmla="*/ 41 h 85"/>
                <a:gd name="T42" fmla="*/ 33 w 106"/>
                <a:gd name="T43" fmla="*/ 45 h 85"/>
                <a:gd name="T44" fmla="*/ 27 w 106"/>
                <a:gd name="T45" fmla="*/ 51 h 85"/>
                <a:gd name="T46" fmla="*/ 22 w 106"/>
                <a:gd name="T47" fmla="*/ 58 h 85"/>
                <a:gd name="T48" fmla="*/ 17 w 106"/>
                <a:gd name="T49" fmla="*/ 65 h 85"/>
                <a:gd name="T50" fmla="*/ 13 w 106"/>
                <a:gd name="T51" fmla="*/ 74 h 85"/>
                <a:gd name="T52" fmla="*/ 10 w 106"/>
                <a:gd name="T53" fmla="*/ 84 h 85"/>
                <a:gd name="T54" fmla="*/ 10 w 106"/>
                <a:gd name="T55" fmla="*/ 85 h 85"/>
                <a:gd name="T56" fmla="*/ 12 w 106"/>
                <a:gd name="T57" fmla="*/ 85 h 85"/>
                <a:gd name="T58" fmla="*/ 17 w 106"/>
                <a:gd name="T59" fmla="*/ 85 h 85"/>
                <a:gd name="T60" fmla="*/ 23 w 106"/>
                <a:gd name="T61" fmla="*/ 85 h 85"/>
                <a:gd name="T62" fmla="*/ 30 w 106"/>
                <a:gd name="T63" fmla="*/ 70 h 85"/>
                <a:gd name="T64" fmla="*/ 37 w 106"/>
                <a:gd name="T65" fmla="*/ 55 h 85"/>
                <a:gd name="T66" fmla="*/ 43 w 106"/>
                <a:gd name="T67" fmla="*/ 50 h 85"/>
                <a:gd name="T68" fmla="*/ 49 w 106"/>
                <a:gd name="T69" fmla="*/ 45 h 85"/>
                <a:gd name="T70" fmla="*/ 56 w 106"/>
                <a:gd name="T71" fmla="*/ 41 h 85"/>
                <a:gd name="T72" fmla="*/ 66 w 106"/>
                <a:gd name="T73" fmla="*/ 38 h 85"/>
                <a:gd name="T74" fmla="*/ 66 w 106"/>
                <a:gd name="T75" fmla="*/ 40 h 85"/>
                <a:gd name="T76" fmla="*/ 66 w 106"/>
                <a:gd name="T77" fmla="*/ 41 h 85"/>
                <a:gd name="T78" fmla="*/ 67 w 106"/>
                <a:gd name="T79" fmla="*/ 48 h 85"/>
                <a:gd name="T80" fmla="*/ 66 w 106"/>
                <a:gd name="T81" fmla="*/ 54 h 85"/>
                <a:gd name="T82" fmla="*/ 65 w 106"/>
                <a:gd name="T83" fmla="*/ 60 h 85"/>
                <a:gd name="T84" fmla="*/ 63 w 106"/>
                <a:gd name="T85" fmla="*/ 65 h 85"/>
                <a:gd name="T86" fmla="*/ 70 w 106"/>
                <a:gd name="T87" fmla="*/ 65 h 85"/>
                <a:gd name="T88" fmla="*/ 77 w 106"/>
                <a:gd name="T89" fmla="*/ 67 h 85"/>
                <a:gd name="T90" fmla="*/ 85 w 106"/>
                <a:gd name="T91" fmla="*/ 58 h 85"/>
                <a:gd name="T92" fmla="*/ 92 w 106"/>
                <a:gd name="T93" fmla="*/ 48 h 85"/>
                <a:gd name="T94" fmla="*/ 97 w 106"/>
                <a:gd name="T95" fmla="*/ 51 h 85"/>
                <a:gd name="T96" fmla="*/ 105 w 106"/>
                <a:gd name="T97" fmla="*/ 50 h 85"/>
                <a:gd name="T98" fmla="*/ 106 w 106"/>
                <a:gd name="T99" fmla="*/ 48 h 85"/>
                <a:gd name="T100" fmla="*/ 106 w 106"/>
                <a:gd name="T101" fmla="*/ 47 h 85"/>
                <a:gd name="T102" fmla="*/ 87 w 106"/>
                <a:gd name="T103" fmla="*/ 35 h 85"/>
                <a:gd name="T104" fmla="*/ 70 w 106"/>
                <a:gd name="T105" fmla="*/ 25 h 85"/>
                <a:gd name="T106" fmla="*/ 72 w 106"/>
                <a:gd name="T107" fmla="*/ 20 h 85"/>
                <a:gd name="T108" fmla="*/ 73 w 106"/>
                <a:gd name="T109" fmla="*/ 15 h 85"/>
                <a:gd name="T110" fmla="*/ 66 w 106"/>
                <a:gd name="T111" fmla="*/ 8 h 85"/>
                <a:gd name="T112" fmla="*/ 59 w 106"/>
                <a:gd name="T113" fmla="*/ 3 h 85"/>
                <a:gd name="T114" fmla="*/ 52 w 106"/>
                <a:gd name="T115" fmla="*/ 1 h 85"/>
                <a:gd name="T116" fmla="*/ 43 w 106"/>
                <a:gd name="T11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6" h="85">
                  <a:moveTo>
                    <a:pt x="43" y="0"/>
                  </a:moveTo>
                  <a:lnTo>
                    <a:pt x="39" y="3"/>
                  </a:lnTo>
                  <a:lnTo>
                    <a:pt x="33" y="7"/>
                  </a:lnTo>
                  <a:lnTo>
                    <a:pt x="26" y="8"/>
                  </a:lnTo>
                  <a:lnTo>
                    <a:pt x="20" y="11"/>
                  </a:lnTo>
                  <a:lnTo>
                    <a:pt x="15" y="14"/>
                  </a:lnTo>
                  <a:lnTo>
                    <a:pt x="9" y="17"/>
                  </a:lnTo>
                  <a:lnTo>
                    <a:pt x="5" y="21"/>
                  </a:lnTo>
                  <a:lnTo>
                    <a:pt x="0" y="27"/>
                  </a:lnTo>
                  <a:lnTo>
                    <a:pt x="2" y="28"/>
                  </a:lnTo>
                  <a:lnTo>
                    <a:pt x="2" y="30"/>
                  </a:lnTo>
                  <a:lnTo>
                    <a:pt x="10" y="28"/>
                  </a:lnTo>
                  <a:lnTo>
                    <a:pt x="17" y="27"/>
                  </a:lnTo>
                  <a:lnTo>
                    <a:pt x="22" y="23"/>
                  </a:lnTo>
                  <a:lnTo>
                    <a:pt x="29" y="20"/>
                  </a:lnTo>
                  <a:lnTo>
                    <a:pt x="45" y="25"/>
                  </a:lnTo>
                  <a:lnTo>
                    <a:pt x="63" y="31"/>
                  </a:lnTo>
                  <a:lnTo>
                    <a:pt x="62" y="33"/>
                  </a:lnTo>
                  <a:lnTo>
                    <a:pt x="62" y="34"/>
                  </a:lnTo>
                  <a:lnTo>
                    <a:pt x="50" y="37"/>
                  </a:lnTo>
                  <a:lnTo>
                    <a:pt x="42" y="41"/>
                  </a:lnTo>
                  <a:lnTo>
                    <a:pt x="33" y="45"/>
                  </a:lnTo>
                  <a:lnTo>
                    <a:pt x="27" y="51"/>
                  </a:lnTo>
                  <a:lnTo>
                    <a:pt x="22" y="58"/>
                  </a:lnTo>
                  <a:lnTo>
                    <a:pt x="17" y="65"/>
                  </a:lnTo>
                  <a:lnTo>
                    <a:pt x="13" y="74"/>
                  </a:lnTo>
                  <a:lnTo>
                    <a:pt x="10" y="84"/>
                  </a:lnTo>
                  <a:lnTo>
                    <a:pt x="10" y="85"/>
                  </a:lnTo>
                  <a:lnTo>
                    <a:pt x="12" y="85"/>
                  </a:lnTo>
                  <a:lnTo>
                    <a:pt x="17" y="85"/>
                  </a:lnTo>
                  <a:lnTo>
                    <a:pt x="23" y="85"/>
                  </a:lnTo>
                  <a:lnTo>
                    <a:pt x="30" y="70"/>
                  </a:lnTo>
                  <a:lnTo>
                    <a:pt x="37" y="55"/>
                  </a:lnTo>
                  <a:lnTo>
                    <a:pt x="43" y="50"/>
                  </a:lnTo>
                  <a:lnTo>
                    <a:pt x="49" y="45"/>
                  </a:lnTo>
                  <a:lnTo>
                    <a:pt x="56" y="41"/>
                  </a:lnTo>
                  <a:lnTo>
                    <a:pt x="66" y="38"/>
                  </a:lnTo>
                  <a:lnTo>
                    <a:pt x="66" y="40"/>
                  </a:lnTo>
                  <a:lnTo>
                    <a:pt x="66" y="41"/>
                  </a:lnTo>
                  <a:lnTo>
                    <a:pt x="67" y="48"/>
                  </a:lnTo>
                  <a:lnTo>
                    <a:pt x="66" y="54"/>
                  </a:lnTo>
                  <a:lnTo>
                    <a:pt x="65" y="60"/>
                  </a:lnTo>
                  <a:lnTo>
                    <a:pt x="63" y="65"/>
                  </a:lnTo>
                  <a:lnTo>
                    <a:pt x="70" y="65"/>
                  </a:lnTo>
                  <a:lnTo>
                    <a:pt x="77" y="67"/>
                  </a:lnTo>
                  <a:lnTo>
                    <a:pt x="85" y="58"/>
                  </a:lnTo>
                  <a:lnTo>
                    <a:pt x="92" y="48"/>
                  </a:lnTo>
                  <a:lnTo>
                    <a:pt x="97" y="51"/>
                  </a:lnTo>
                  <a:lnTo>
                    <a:pt x="105" y="50"/>
                  </a:lnTo>
                  <a:lnTo>
                    <a:pt x="106" y="48"/>
                  </a:lnTo>
                  <a:lnTo>
                    <a:pt x="106" y="47"/>
                  </a:lnTo>
                  <a:lnTo>
                    <a:pt x="87" y="35"/>
                  </a:lnTo>
                  <a:lnTo>
                    <a:pt x="70" y="25"/>
                  </a:lnTo>
                  <a:lnTo>
                    <a:pt x="72" y="20"/>
                  </a:lnTo>
                  <a:lnTo>
                    <a:pt x="73" y="15"/>
                  </a:lnTo>
                  <a:lnTo>
                    <a:pt x="66" y="8"/>
                  </a:lnTo>
                  <a:lnTo>
                    <a:pt x="59" y="3"/>
                  </a:lnTo>
                  <a:lnTo>
                    <a:pt x="52" y="1"/>
                  </a:lnTo>
                  <a:lnTo>
                    <a:pt x="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9" name="Freeform 470"/>
            <p:cNvSpPr>
              <a:spLocks/>
            </p:cNvSpPr>
            <p:nvPr/>
          </p:nvSpPr>
          <p:spPr bwMode="auto">
            <a:xfrm>
              <a:off x="4170" y="2701"/>
              <a:ext cx="157" cy="90"/>
            </a:xfrm>
            <a:custGeom>
              <a:avLst/>
              <a:gdLst>
                <a:gd name="T0" fmla="*/ 51 w 157"/>
                <a:gd name="T1" fmla="*/ 20 h 90"/>
                <a:gd name="T2" fmla="*/ 39 w 157"/>
                <a:gd name="T3" fmla="*/ 14 h 90"/>
                <a:gd name="T4" fmla="*/ 29 w 157"/>
                <a:gd name="T5" fmla="*/ 14 h 90"/>
                <a:gd name="T6" fmla="*/ 22 w 157"/>
                <a:gd name="T7" fmla="*/ 23 h 90"/>
                <a:gd name="T8" fmla="*/ 17 w 157"/>
                <a:gd name="T9" fmla="*/ 31 h 90"/>
                <a:gd name="T10" fmla="*/ 11 w 157"/>
                <a:gd name="T11" fmla="*/ 46 h 90"/>
                <a:gd name="T12" fmla="*/ 11 w 157"/>
                <a:gd name="T13" fmla="*/ 70 h 90"/>
                <a:gd name="T14" fmla="*/ 5 w 157"/>
                <a:gd name="T15" fmla="*/ 87 h 90"/>
                <a:gd name="T16" fmla="*/ 9 w 157"/>
                <a:gd name="T17" fmla="*/ 88 h 90"/>
                <a:gd name="T18" fmla="*/ 29 w 157"/>
                <a:gd name="T19" fmla="*/ 84 h 90"/>
                <a:gd name="T20" fmla="*/ 57 w 157"/>
                <a:gd name="T21" fmla="*/ 74 h 90"/>
                <a:gd name="T22" fmla="*/ 75 w 157"/>
                <a:gd name="T23" fmla="*/ 67 h 90"/>
                <a:gd name="T24" fmla="*/ 82 w 157"/>
                <a:gd name="T25" fmla="*/ 67 h 90"/>
                <a:gd name="T26" fmla="*/ 91 w 157"/>
                <a:gd name="T27" fmla="*/ 70 h 90"/>
                <a:gd name="T28" fmla="*/ 99 w 157"/>
                <a:gd name="T29" fmla="*/ 78 h 90"/>
                <a:gd name="T30" fmla="*/ 118 w 157"/>
                <a:gd name="T31" fmla="*/ 81 h 90"/>
                <a:gd name="T32" fmla="*/ 144 w 157"/>
                <a:gd name="T33" fmla="*/ 78 h 90"/>
                <a:gd name="T34" fmla="*/ 157 w 157"/>
                <a:gd name="T35" fmla="*/ 76 h 90"/>
                <a:gd name="T36" fmla="*/ 149 w 157"/>
                <a:gd name="T37" fmla="*/ 70 h 90"/>
                <a:gd name="T38" fmla="*/ 142 w 157"/>
                <a:gd name="T39" fmla="*/ 61 h 90"/>
                <a:gd name="T40" fmla="*/ 135 w 157"/>
                <a:gd name="T41" fmla="*/ 53 h 90"/>
                <a:gd name="T42" fmla="*/ 119 w 157"/>
                <a:gd name="T43" fmla="*/ 47 h 90"/>
                <a:gd name="T44" fmla="*/ 107 w 157"/>
                <a:gd name="T45" fmla="*/ 38 h 90"/>
                <a:gd name="T46" fmla="*/ 101 w 157"/>
                <a:gd name="T47" fmla="*/ 31 h 90"/>
                <a:gd name="T48" fmla="*/ 101 w 157"/>
                <a:gd name="T49" fmla="*/ 26 h 90"/>
                <a:gd name="T50" fmla="*/ 105 w 157"/>
                <a:gd name="T51" fmla="*/ 21 h 90"/>
                <a:gd name="T52" fmla="*/ 109 w 157"/>
                <a:gd name="T53" fmla="*/ 20 h 90"/>
                <a:gd name="T54" fmla="*/ 107 w 157"/>
                <a:gd name="T55" fmla="*/ 17 h 90"/>
                <a:gd name="T56" fmla="*/ 111 w 157"/>
                <a:gd name="T57" fmla="*/ 13 h 90"/>
                <a:gd name="T58" fmla="*/ 117 w 157"/>
                <a:gd name="T59" fmla="*/ 4 h 90"/>
                <a:gd name="T60" fmla="*/ 111 w 157"/>
                <a:gd name="T61" fmla="*/ 1 h 90"/>
                <a:gd name="T62" fmla="*/ 101 w 157"/>
                <a:gd name="T63" fmla="*/ 6 h 90"/>
                <a:gd name="T64" fmla="*/ 84 w 157"/>
                <a:gd name="T65" fmla="*/ 14 h 90"/>
                <a:gd name="T66" fmla="*/ 75 w 157"/>
                <a:gd name="T67" fmla="*/ 18 h 90"/>
                <a:gd name="T68" fmla="*/ 79 w 157"/>
                <a:gd name="T69" fmla="*/ 21 h 90"/>
                <a:gd name="T70" fmla="*/ 82 w 157"/>
                <a:gd name="T71" fmla="*/ 24 h 90"/>
                <a:gd name="T72" fmla="*/ 82 w 157"/>
                <a:gd name="T73" fmla="*/ 31 h 90"/>
                <a:gd name="T74" fmla="*/ 75 w 157"/>
                <a:gd name="T75" fmla="*/ 36 h 90"/>
                <a:gd name="T76" fmla="*/ 67 w 157"/>
                <a:gd name="T77" fmla="*/ 40 h 90"/>
                <a:gd name="T78" fmla="*/ 58 w 157"/>
                <a:gd name="T79" fmla="*/ 3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7" h="90">
                  <a:moveTo>
                    <a:pt x="58" y="23"/>
                  </a:moveTo>
                  <a:lnTo>
                    <a:pt x="51" y="20"/>
                  </a:lnTo>
                  <a:lnTo>
                    <a:pt x="42" y="16"/>
                  </a:lnTo>
                  <a:lnTo>
                    <a:pt x="39" y="14"/>
                  </a:lnTo>
                  <a:lnTo>
                    <a:pt x="35" y="13"/>
                  </a:lnTo>
                  <a:lnTo>
                    <a:pt x="29" y="14"/>
                  </a:lnTo>
                  <a:lnTo>
                    <a:pt x="24" y="16"/>
                  </a:lnTo>
                  <a:lnTo>
                    <a:pt x="22" y="23"/>
                  </a:lnTo>
                  <a:lnTo>
                    <a:pt x="21" y="28"/>
                  </a:lnTo>
                  <a:lnTo>
                    <a:pt x="17" y="31"/>
                  </a:lnTo>
                  <a:lnTo>
                    <a:pt x="11" y="33"/>
                  </a:lnTo>
                  <a:lnTo>
                    <a:pt x="11" y="46"/>
                  </a:lnTo>
                  <a:lnTo>
                    <a:pt x="11" y="57"/>
                  </a:lnTo>
                  <a:lnTo>
                    <a:pt x="11" y="70"/>
                  </a:lnTo>
                  <a:lnTo>
                    <a:pt x="11" y="84"/>
                  </a:lnTo>
                  <a:lnTo>
                    <a:pt x="5" y="87"/>
                  </a:lnTo>
                  <a:lnTo>
                    <a:pt x="0" y="90"/>
                  </a:lnTo>
                  <a:lnTo>
                    <a:pt x="9" y="88"/>
                  </a:lnTo>
                  <a:lnTo>
                    <a:pt x="19" y="87"/>
                  </a:lnTo>
                  <a:lnTo>
                    <a:pt x="29" y="84"/>
                  </a:lnTo>
                  <a:lnTo>
                    <a:pt x="38" y="81"/>
                  </a:lnTo>
                  <a:lnTo>
                    <a:pt x="57" y="74"/>
                  </a:lnTo>
                  <a:lnTo>
                    <a:pt x="74" y="67"/>
                  </a:lnTo>
                  <a:lnTo>
                    <a:pt x="75" y="67"/>
                  </a:lnTo>
                  <a:lnTo>
                    <a:pt x="77" y="67"/>
                  </a:lnTo>
                  <a:lnTo>
                    <a:pt x="82" y="67"/>
                  </a:lnTo>
                  <a:lnTo>
                    <a:pt x="87" y="68"/>
                  </a:lnTo>
                  <a:lnTo>
                    <a:pt x="91" y="70"/>
                  </a:lnTo>
                  <a:lnTo>
                    <a:pt x="94" y="73"/>
                  </a:lnTo>
                  <a:lnTo>
                    <a:pt x="99" y="78"/>
                  </a:lnTo>
                  <a:lnTo>
                    <a:pt x="107" y="81"/>
                  </a:lnTo>
                  <a:lnTo>
                    <a:pt x="118" y="81"/>
                  </a:lnTo>
                  <a:lnTo>
                    <a:pt x="131" y="80"/>
                  </a:lnTo>
                  <a:lnTo>
                    <a:pt x="144" y="78"/>
                  </a:lnTo>
                  <a:lnTo>
                    <a:pt x="157" y="77"/>
                  </a:lnTo>
                  <a:lnTo>
                    <a:pt x="157" y="76"/>
                  </a:lnTo>
                  <a:lnTo>
                    <a:pt x="157" y="73"/>
                  </a:lnTo>
                  <a:lnTo>
                    <a:pt x="149" y="70"/>
                  </a:lnTo>
                  <a:lnTo>
                    <a:pt x="145" y="67"/>
                  </a:lnTo>
                  <a:lnTo>
                    <a:pt x="142" y="61"/>
                  </a:lnTo>
                  <a:lnTo>
                    <a:pt x="141" y="54"/>
                  </a:lnTo>
                  <a:lnTo>
                    <a:pt x="135" y="53"/>
                  </a:lnTo>
                  <a:lnTo>
                    <a:pt x="128" y="50"/>
                  </a:lnTo>
                  <a:lnTo>
                    <a:pt x="119" y="47"/>
                  </a:lnTo>
                  <a:lnTo>
                    <a:pt x="112" y="43"/>
                  </a:lnTo>
                  <a:lnTo>
                    <a:pt x="107" y="38"/>
                  </a:lnTo>
                  <a:lnTo>
                    <a:pt x="102" y="34"/>
                  </a:lnTo>
                  <a:lnTo>
                    <a:pt x="101" y="31"/>
                  </a:lnTo>
                  <a:lnTo>
                    <a:pt x="101" y="28"/>
                  </a:lnTo>
                  <a:lnTo>
                    <a:pt x="101" y="26"/>
                  </a:lnTo>
                  <a:lnTo>
                    <a:pt x="102" y="23"/>
                  </a:lnTo>
                  <a:lnTo>
                    <a:pt x="105" y="21"/>
                  </a:lnTo>
                  <a:lnTo>
                    <a:pt x="109" y="20"/>
                  </a:lnTo>
                  <a:lnTo>
                    <a:pt x="109" y="20"/>
                  </a:lnTo>
                  <a:lnTo>
                    <a:pt x="109" y="18"/>
                  </a:lnTo>
                  <a:lnTo>
                    <a:pt x="107" y="17"/>
                  </a:lnTo>
                  <a:lnTo>
                    <a:pt x="104" y="16"/>
                  </a:lnTo>
                  <a:lnTo>
                    <a:pt x="111" y="13"/>
                  </a:lnTo>
                  <a:lnTo>
                    <a:pt x="118" y="7"/>
                  </a:lnTo>
                  <a:lnTo>
                    <a:pt x="117" y="4"/>
                  </a:lnTo>
                  <a:lnTo>
                    <a:pt x="115" y="3"/>
                  </a:lnTo>
                  <a:lnTo>
                    <a:pt x="111" y="1"/>
                  </a:lnTo>
                  <a:lnTo>
                    <a:pt x="108" y="0"/>
                  </a:lnTo>
                  <a:lnTo>
                    <a:pt x="101" y="6"/>
                  </a:lnTo>
                  <a:lnTo>
                    <a:pt x="92" y="10"/>
                  </a:lnTo>
                  <a:lnTo>
                    <a:pt x="84" y="14"/>
                  </a:lnTo>
                  <a:lnTo>
                    <a:pt x="74" y="17"/>
                  </a:lnTo>
                  <a:lnTo>
                    <a:pt x="75" y="18"/>
                  </a:lnTo>
                  <a:lnTo>
                    <a:pt x="75" y="20"/>
                  </a:lnTo>
                  <a:lnTo>
                    <a:pt x="79" y="21"/>
                  </a:lnTo>
                  <a:lnTo>
                    <a:pt x="81" y="23"/>
                  </a:lnTo>
                  <a:lnTo>
                    <a:pt x="82" y="24"/>
                  </a:lnTo>
                  <a:lnTo>
                    <a:pt x="84" y="28"/>
                  </a:lnTo>
                  <a:lnTo>
                    <a:pt x="82" y="31"/>
                  </a:lnTo>
                  <a:lnTo>
                    <a:pt x="81" y="33"/>
                  </a:lnTo>
                  <a:lnTo>
                    <a:pt x="75" y="36"/>
                  </a:lnTo>
                  <a:lnTo>
                    <a:pt x="71" y="38"/>
                  </a:lnTo>
                  <a:lnTo>
                    <a:pt x="67" y="40"/>
                  </a:lnTo>
                  <a:lnTo>
                    <a:pt x="59" y="40"/>
                  </a:lnTo>
                  <a:lnTo>
                    <a:pt x="58" y="31"/>
                  </a:lnTo>
                  <a:lnTo>
                    <a:pt x="5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0" name="Freeform 471"/>
            <p:cNvSpPr>
              <a:spLocks/>
            </p:cNvSpPr>
            <p:nvPr/>
          </p:nvSpPr>
          <p:spPr bwMode="auto">
            <a:xfrm>
              <a:off x="4365" y="2705"/>
              <a:ext cx="97" cy="132"/>
            </a:xfrm>
            <a:custGeom>
              <a:avLst/>
              <a:gdLst>
                <a:gd name="T0" fmla="*/ 43 w 97"/>
                <a:gd name="T1" fmla="*/ 24 h 132"/>
                <a:gd name="T2" fmla="*/ 53 w 97"/>
                <a:gd name="T3" fmla="*/ 24 h 132"/>
                <a:gd name="T4" fmla="*/ 61 w 97"/>
                <a:gd name="T5" fmla="*/ 23 h 132"/>
                <a:gd name="T6" fmla="*/ 61 w 97"/>
                <a:gd name="T7" fmla="*/ 14 h 132"/>
                <a:gd name="T8" fmla="*/ 60 w 97"/>
                <a:gd name="T9" fmla="*/ 4 h 132"/>
                <a:gd name="T10" fmla="*/ 56 w 97"/>
                <a:gd name="T11" fmla="*/ 2 h 132"/>
                <a:gd name="T12" fmla="*/ 52 w 97"/>
                <a:gd name="T13" fmla="*/ 0 h 132"/>
                <a:gd name="T14" fmla="*/ 37 w 97"/>
                <a:gd name="T15" fmla="*/ 6 h 132"/>
                <a:gd name="T16" fmla="*/ 23 w 97"/>
                <a:gd name="T17" fmla="*/ 12 h 132"/>
                <a:gd name="T18" fmla="*/ 17 w 97"/>
                <a:gd name="T19" fmla="*/ 14 h 132"/>
                <a:gd name="T20" fmla="*/ 12 w 97"/>
                <a:gd name="T21" fmla="*/ 17 h 132"/>
                <a:gd name="T22" fmla="*/ 6 w 97"/>
                <a:gd name="T23" fmla="*/ 22 h 132"/>
                <a:gd name="T24" fmla="*/ 0 w 97"/>
                <a:gd name="T25" fmla="*/ 27 h 132"/>
                <a:gd name="T26" fmla="*/ 2 w 97"/>
                <a:gd name="T27" fmla="*/ 33 h 132"/>
                <a:gd name="T28" fmla="*/ 3 w 97"/>
                <a:gd name="T29" fmla="*/ 36 h 132"/>
                <a:gd name="T30" fmla="*/ 6 w 97"/>
                <a:gd name="T31" fmla="*/ 37 h 132"/>
                <a:gd name="T32" fmla="*/ 7 w 97"/>
                <a:gd name="T33" fmla="*/ 40 h 132"/>
                <a:gd name="T34" fmla="*/ 13 w 97"/>
                <a:gd name="T35" fmla="*/ 43 h 132"/>
                <a:gd name="T36" fmla="*/ 19 w 97"/>
                <a:gd name="T37" fmla="*/ 47 h 132"/>
                <a:gd name="T38" fmla="*/ 24 w 97"/>
                <a:gd name="T39" fmla="*/ 59 h 132"/>
                <a:gd name="T40" fmla="*/ 27 w 97"/>
                <a:gd name="T41" fmla="*/ 67 h 132"/>
                <a:gd name="T42" fmla="*/ 30 w 97"/>
                <a:gd name="T43" fmla="*/ 72 h 132"/>
                <a:gd name="T44" fmla="*/ 34 w 97"/>
                <a:gd name="T45" fmla="*/ 76 h 132"/>
                <a:gd name="T46" fmla="*/ 42 w 97"/>
                <a:gd name="T47" fmla="*/ 79 h 132"/>
                <a:gd name="T48" fmla="*/ 52 w 97"/>
                <a:gd name="T49" fmla="*/ 82 h 132"/>
                <a:gd name="T50" fmla="*/ 49 w 97"/>
                <a:gd name="T51" fmla="*/ 87 h 132"/>
                <a:gd name="T52" fmla="*/ 44 w 97"/>
                <a:gd name="T53" fmla="*/ 90 h 132"/>
                <a:gd name="T54" fmla="*/ 39 w 97"/>
                <a:gd name="T55" fmla="*/ 93 h 132"/>
                <a:gd name="T56" fmla="*/ 33 w 97"/>
                <a:gd name="T57" fmla="*/ 96 h 132"/>
                <a:gd name="T58" fmla="*/ 33 w 97"/>
                <a:gd name="T59" fmla="*/ 100 h 132"/>
                <a:gd name="T60" fmla="*/ 33 w 97"/>
                <a:gd name="T61" fmla="*/ 104 h 132"/>
                <a:gd name="T62" fmla="*/ 39 w 97"/>
                <a:gd name="T63" fmla="*/ 112 h 132"/>
                <a:gd name="T64" fmla="*/ 43 w 97"/>
                <a:gd name="T65" fmla="*/ 117 h 132"/>
                <a:gd name="T66" fmla="*/ 49 w 97"/>
                <a:gd name="T67" fmla="*/ 122 h 132"/>
                <a:gd name="T68" fmla="*/ 54 w 97"/>
                <a:gd name="T69" fmla="*/ 126 h 132"/>
                <a:gd name="T70" fmla="*/ 61 w 97"/>
                <a:gd name="T71" fmla="*/ 129 h 132"/>
                <a:gd name="T72" fmla="*/ 70 w 97"/>
                <a:gd name="T73" fmla="*/ 132 h 132"/>
                <a:gd name="T74" fmla="*/ 80 w 97"/>
                <a:gd name="T75" fmla="*/ 132 h 132"/>
                <a:gd name="T76" fmla="*/ 93 w 97"/>
                <a:gd name="T77" fmla="*/ 132 h 132"/>
                <a:gd name="T78" fmla="*/ 96 w 97"/>
                <a:gd name="T79" fmla="*/ 129 h 132"/>
                <a:gd name="T80" fmla="*/ 97 w 97"/>
                <a:gd name="T81" fmla="*/ 126 h 132"/>
                <a:gd name="T82" fmla="*/ 96 w 97"/>
                <a:gd name="T83" fmla="*/ 124 h 132"/>
                <a:gd name="T84" fmla="*/ 94 w 97"/>
                <a:gd name="T85" fmla="*/ 122 h 132"/>
                <a:gd name="T86" fmla="*/ 90 w 97"/>
                <a:gd name="T87" fmla="*/ 120 h 132"/>
                <a:gd name="T88" fmla="*/ 84 w 97"/>
                <a:gd name="T89" fmla="*/ 119 h 132"/>
                <a:gd name="T90" fmla="*/ 83 w 97"/>
                <a:gd name="T91" fmla="*/ 104 h 132"/>
                <a:gd name="T92" fmla="*/ 80 w 97"/>
                <a:gd name="T93" fmla="*/ 90 h 132"/>
                <a:gd name="T94" fmla="*/ 76 w 97"/>
                <a:gd name="T95" fmla="*/ 80 h 132"/>
                <a:gd name="T96" fmla="*/ 70 w 97"/>
                <a:gd name="T97" fmla="*/ 70 h 132"/>
                <a:gd name="T98" fmla="*/ 57 w 97"/>
                <a:gd name="T99" fmla="*/ 53 h 132"/>
                <a:gd name="T100" fmla="*/ 43 w 97"/>
                <a:gd name="T101" fmla="*/ 36 h 132"/>
                <a:gd name="T102" fmla="*/ 43 w 97"/>
                <a:gd name="T103" fmla="*/ 30 h 132"/>
                <a:gd name="T104" fmla="*/ 43 w 97"/>
                <a:gd name="T105" fmla="*/ 2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7" h="132">
                  <a:moveTo>
                    <a:pt x="43" y="24"/>
                  </a:moveTo>
                  <a:lnTo>
                    <a:pt x="53" y="24"/>
                  </a:lnTo>
                  <a:lnTo>
                    <a:pt x="61" y="23"/>
                  </a:lnTo>
                  <a:lnTo>
                    <a:pt x="61" y="14"/>
                  </a:lnTo>
                  <a:lnTo>
                    <a:pt x="60" y="4"/>
                  </a:lnTo>
                  <a:lnTo>
                    <a:pt x="56" y="2"/>
                  </a:lnTo>
                  <a:lnTo>
                    <a:pt x="52" y="0"/>
                  </a:lnTo>
                  <a:lnTo>
                    <a:pt x="37" y="6"/>
                  </a:lnTo>
                  <a:lnTo>
                    <a:pt x="23" y="12"/>
                  </a:lnTo>
                  <a:lnTo>
                    <a:pt x="17" y="14"/>
                  </a:lnTo>
                  <a:lnTo>
                    <a:pt x="12" y="17"/>
                  </a:lnTo>
                  <a:lnTo>
                    <a:pt x="6" y="22"/>
                  </a:lnTo>
                  <a:lnTo>
                    <a:pt x="0" y="27"/>
                  </a:lnTo>
                  <a:lnTo>
                    <a:pt x="2" y="33"/>
                  </a:lnTo>
                  <a:lnTo>
                    <a:pt x="3" y="36"/>
                  </a:lnTo>
                  <a:lnTo>
                    <a:pt x="6" y="37"/>
                  </a:lnTo>
                  <a:lnTo>
                    <a:pt x="7" y="40"/>
                  </a:lnTo>
                  <a:lnTo>
                    <a:pt x="13" y="43"/>
                  </a:lnTo>
                  <a:lnTo>
                    <a:pt x="19" y="47"/>
                  </a:lnTo>
                  <a:lnTo>
                    <a:pt x="24" y="59"/>
                  </a:lnTo>
                  <a:lnTo>
                    <a:pt x="27" y="67"/>
                  </a:lnTo>
                  <a:lnTo>
                    <a:pt x="30" y="72"/>
                  </a:lnTo>
                  <a:lnTo>
                    <a:pt x="34" y="76"/>
                  </a:lnTo>
                  <a:lnTo>
                    <a:pt x="42" y="79"/>
                  </a:lnTo>
                  <a:lnTo>
                    <a:pt x="52" y="82"/>
                  </a:lnTo>
                  <a:lnTo>
                    <a:pt x="49" y="87"/>
                  </a:lnTo>
                  <a:lnTo>
                    <a:pt x="44" y="90"/>
                  </a:lnTo>
                  <a:lnTo>
                    <a:pt x="39" y="93"/>
                  </a:lnTo>
                  <a:lnTo>
                    <a:pt x="33" y="96"/>
                  </a:lnTo>
                  <a:lnTo>
                    <a:pt x="33" y="100"/>
                  </a:lnTo>
                  <a:lnTo>
                    <a:pt x="33" y="104"/>
                  </a:lnTo>
                  <a:lnTo>
                    <a:pt x="39" y="112"/>
                  </a:lnTo>
                  <a:lnTo>
                    <a:pt x="43" y="117"/>
                  </a:lnTo>
                  <a:lnTo>
                    <a:pt x="49" y="122"/>
                  </a:lnTo>
                  <a:lnTo>
                    <a:pt x="54" y="126"/>
                  </a:lnTo>
                  <a:lnTo>
                    <a:pt x="61" y="129"/>
                  </a:lnTo>
                  <a:lnTo>
                    <a:pt x="70" y="132"/>
                  </a:lnTo>
                  <a:lnTo>
                    <a:pt x="80" y="132"/>
                  </a:lnTo>
                  <a:lnTo>
                    <a:pt x="93" y="132"/>
                  </a:lnTo>
                  <a:lnTo>
                    <a:pt x="96" y="129"/>
                  </a:lnTo>
                  <a:lnTo>
                    <a:pt x="97" y="126"/>
                  </a:lnTo>
                  <a:lnTo>
                    <a:pt x="96" y="124"/>
                  </a:lnTo>
                  <a:lnTo>
                    <a:pt x="94" y="122"/>
                  </a:lnTo>
                  <a:lnTo>
                    <a:pt x="90" y="120"/>
                  </a:lnTo>
                  <a:lnTo>
                    <a:pt x="84" y="119"/>
                  </a:lnTo>
                  <a:lnTo>
                    <a:pt x="83" y="104"/>
                  </a:lnTo>
                  <a:lnTo>
                    <a:pt x="80" y="90"/>
                  </a:lnTo>
                  <a:lnTo>
                    <a:pt x="76" y="80"/>
                  </a:lnTo>
                  <a:lnTo>
                    <a:pt x="70" y="70"/>
                  </a:lnTo>
                  <a:lnTo>
                    <a:pt x="57" y="53"/>
                  </a:lnTo>
                  <a:lnTo>
                    <a:pt x="43" y="36"/>
                  </a:lnTo>
                  <a:lnTo>
                    <a:pt x="43" y="30"/>
                  </a:lnTo>
                  <a:lnTo>
                    <a:pt x="43"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1" name="Freeform 472"/>
            <p:cNvSpPr>
              <a:spLocks/>
            </p:cNvSpPr>
            <p:nvPr/>
          </p:nvSpPr>
          <p:spPr bwMode="auto">
            <a:xfrm>
              <a:off x="3834" y="2725"/>
              <a:ext cx="443" cy="191"/>
            </a:xfrm>
            <a:custGeom>
              <a:avLst/>
              <a:gdLst>
                <a:gd name="T0" fmla="*/ 97 w 443"/>
                <a:gd name="T1" fmla="*/ 37 h 191"/>
                <a:gd name="T2" fmla="*/ 66 w 443"/>
                <a:gd name="T3" fmla="*/ 60 h 191"/>
                <a:gd name="T4" fmla="*/ 56 w 443"/>
                <a:gd name="T5" fmla="*/ 79 h 191"/>
                <a:gd name="T6" fmla="*/ 44 w 443"/>
                <a:gd name="T7" fmla="*/ 100 h 191"/>
                <a:gd name="T8" fmla="*/ 23 w 443"/>
                <a:gd name="T9" fmla="*/ 112 h 191"/>
                <a:gd name="T10" fmla="*/ 1 w 443"/>
                <a:gd name="T11" fmla="*/ 122 h 191"/>
                <a:gd name="T12" fmla="*/ 1 w 443"/>
                <a:gd name="T13" fmla="*/ 130 h 191"/>
                <a:gd name="T14" fmla="*/ 34 w 443"/>
                <a:gd name="T15" fmla="*/ 126 h 191"/>
                <a:gd name="T16" fmla="*/ 70 w 443"/>
                <a:gd name="T17" fmla="*/ 113 h 191"/>
                <a:gd name="T18" fmla="*/ 108 w 443"/>
                <a:gd name="T19" fmla="*/ 113 h 191"/>
                <a:gd name="T20" fmla="*/ 140 w 443"/>
                <a:gd name="T21" fmla="*/ 106 h 191"/>
                <a:gd name="T22" fmla="*/ 157 w 443"/>
                <a:gd name="T23" fmla="*/ 104 h 191"/>
                <a:gd name="T24" fmla="*/ 167 w 443"/>
                <a:gd name="T25" fmla="*/ 107 h 191"/>
                <a:gd name="T26" fmla="*/ 177 w 443"/>
                <a:gd name="T27" fmla="*/ 147 h 191"/>
                <a:gd name="T28" fmla="*/ 206 w 443"/>
                <a:gd name="T29" fmla="*/ 164 h 191"/>
                <a:gd name="T30" fmla="*/ 231 w 443"/>
                <a:gd name="T31" fmla="*/ 182 h 191"/>
                <a:gd name="T32" fmla="*/ 264 w 443"/>
                <a:gd name="T33" fmla="*/ 191 h 191"/>
                <a:gd name="T34" fmla="*/ 278 w 443"/>
                <a:gd name="T35" fmla="*/ 163 h 191"/>
                <a:gd name="T36" fmla="*/ 291 w 443"/>
                <a:gd name="T37" fmla="*/ 162 h 191"/>
                <a:gd name="T38" fmla="*/ 324 w 443"/>
                <a:gd name="T39" fmla="*/ 173 h 191"/>
                <a:gd name="T40" fmla="*/ 371 w 443"/>
                <a:gd name="T41" fmla="*/ 187 h 191"/>
                <a:gd name="T42" fmla="*/ 398 w 443"/>
                <a:gd name="T43" fmla="*/ 177 h 191"/>
                <a:gd name="T44" fmla="*/ 417 w 443"/>
                <a:gd name="T45" fmla="*/ 180 h 191"/>
                <a:gd name="T46" fmla="*/ 435 w 443"/>
                <a:gd name="T47" fmla="*/ 184 h 191"/>
                <a:gd name="T48" fmla="*/ 431 w 443"/>
                <a:gd name="T49" fmla="*/ 163 h 191"/>
                <a:gd name="T50" fmla="*/ 437 w 443"/>
                <a:gd name="T51" fmla="*/ 127 h 191"/>
                <a:gd name="T52" fmla="*/ 438 w 443"/>
                <a:gd name="T53" fmla="*/ 109 h 191"/>
                <a:gd name="T54" fmla="*/ 393 w 443"/>
                <a:gd name="T55" fmla="*/ 117 h 191"/>
                <a:gd name="T56" fmla="*/ 373 w 443"/>
                <a:gd name="T57" fmla="*/ 116 h 191"/>
                <a:gd name="T58" fmla="*/ 357 w 443"/>
                <a:gd name="T59" fmla="*/ 112 h 191"/>
                <a:gd name="T60" fmla="*/ 344 w 443"/>
                <a:gd name="T61" fmla="*/ 99 h 191"/>
                <a:gd name="T62" fmla="*/ 310 w 443"/>
                <a:gd name="T63" fmla="*/ 60 h 191"/>
                <a:gd name="T64" fmla="*/ 290 w 443"/>
                <a:gd name="T65" fmla="*/ 64 h 191"/>
                <a:gd name="T66" fmla="*/ 293 w 443"/>
                <a:gd name="T67" fmla="*/ 77 h 191"/>
                <a:gd name="T68" fmla="*/ 304 w 443"/>
                <a:gd name="T69" fmla="*/ 100 h 191"/>
                <a:gd name="T70" fmla="*/ 288 w 443"/>
                <a:gd name="T71" fmla="*/ 107 h 191"/>
                <a:gd name="T72" fmla="*/ 258 w 443"/>
                <a:gd name="T73" fmla="*/ 72 h 191"/>
                <a:gd name="T74" fmla="*/ 243 w 443"/>
                <a:gd name="T75" fmla="*/ 39 h 191"/>
                <a:gd name="T76" fmla="*/ 200 w 443"/>
                <a:gd name="T77" fmla="*/ 0 h 191"/>
                <a:gd name="T78" fmla="*/ 188 w 443"/>
                <a:gd name="T79" fmla="*/ 4 h 191"/>
                <a:gd name="T80" fmla="*/ 187 w 443"/>
                <a:gd name="T81" fmla="*/ 14 h 191"/>
                <a:gd name="T82" fmla="*/ 207 w 443"/>
                <a:gd name="T83" fmla="*/ 36 h 191"/>
                <a:gd name="T84" fmla="*/ 247 w 443"/>
                <a:gd name="T85" fmla="*/ 69 h 191"/>
                <a:gd name="T86" fmla="*/ 243 w 443"/>
                <a:gd name="T87" fmla="*/ 70 h 191"/>
                <a:gd name="T88" fmla="*/ 233 w 443"/>
                <a:gd name="T89" fmla="*/ 66 h 191"/>
                <a:gd name="T90" fmla="*/ 233 w 443"/>
                <a:gd name="T91" fmla="*/ 82 h 191"/>
                <a:gd name="T92" fmla="*/ 213 w 443"/>
                <a:gd name="T93" fmla="*/ 96 h 191"/>
                <a:gd name="T94" fmla="*/ 200 w 443"/>
                <a:gd name="T95" fmla="*/ 106 h 191"/>
                <a:gd name="T96" fmla="*/ 208 w 443"/>
                <a:gd name="T97" fmla="*/ 93 h 191"/>
                <a:gd name="T98" fmla="*/ 221 w 443"/>
                <a:gd name="T99" fmla="*/ 89 h 191"/>
                <a:gd name="T100" fmla="*/ 224 w 443"/>
                <a:gd name="T101" fmla="*/ 73 h 191"/>
                <a:gd name="T102" fmla="*/ 196 w 443"/>
                <a:gd name="T103" fmla="*/ 57 h 191"/>
                <a:gd name="T104" fmla="*/ 160 w 443"/>
                <a:gd name="T105" fmla="*/ 22 h 191"/>
                <a:gd name="T106" fmla="*/ 146 w 443"/>
                <a:gd name="T107" fmla="*/ 24 h 191"/>
                <a:gd name="T108" fmla="*/ 133 w 443"/>
                <a:gd name="T109" fmla="*/ 33 h 191"/>
                <a:gd name="T110" fmla="*/ 118 w 443"/>
                <a:gd name="T111" fmla="*/ 33 h 191"/>
                <a:gd name="T112" fmla="*/ 97 w 443"/>
                <a:gd name="T113" fmla="*/ 2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3" h="191">
                  <a:moveTo>
                    <a:pt x="97" y="24"/>
                  </a:moveTo>
                  <a:lnTo>
                    <a:pt x="97" y="30"/>
                  </a:lnTo>
                  <a:lnTo>
                    <a:pt x="97" y="37"/>
                  </a:lnTo>
                  <a:lnTo>
                    <a:pt x="87" y="46"/>
                  </a:lnTo>
                  <a:lnTo>
                    <a:pt x="77" y="53"/>
                  </a:lnTo>
                  <a:lnTo>
                    <a:pt x="66" y="60"/>
                  </a:lnTo>
                  <a:lnTo>
                    <a:pt x="51" y="66"/>
                  </a:lnTo>
                  <a:lnTo>
                    <a:pt x="54" y="72"/>
                  </a:lnTo>
                  <a:lnTo>
                    <a:pt x="56" y="79"/>
                  </a:lnTo>
                  <a:lnTo>
                    <a:pt x="57" y="84"/>
                  </a:lnTo>
                  <a:lnTo>
                    <a:pt x="54" y="92"/>
                  </a:lnTo>
                  <a:lnTo>
                    <a:pt x="44" y="100"/>
                  </a:lnTo>
                  <a:lnTo>
                    <a:pt x="34" y="107"/>
                  </a:lnTo>
                  <a:lnTo>
                    <a:pt x="29" y="110"/>
                  </a:lnTo>
                  <a:lnTo>
                    <a:pt x="23" y="112"/>
                  </a:lnTo>
                  <a:lnTo>
                    <a:pt x="13" y="113"/>
                  </a:lnTo>
                  <a:lnTo>
                    <a:pt x="1" y="113"/>
                  </a:lnTo>
                  <a:lnTo>
                    <a:pt x="1" y="122"/>
                  </a:lnTo>
                  <a:lnTo>
                    <a:pt x="0" y="129"/>
                  </a:lnTo>
                  <a:lnTo>
                    <a:pt x="1" y="129"/>
                  </a:lnTo>
                  <a:lnTo>
                    <a:pt x="1" y="130"/>
                  </a:lnTo>
                  <a:lnTo>
                    <a:pt x="14" y="129"/>
                  </a:lnTo>
                  <a:lnTo>
                    <a:pt x="26" y="129"/>
                  </a:lnTo>
                  <a:lnTo>
                    <a:pt x="34" y="126"/>
                  </a:lnTo>
                  <a:lnTo>
                    <a:pt x="41" y="124"/>
                  </a:lnTo>
                  <a:lnTo>
                    <a:pt x="54" y="119"/>
                  </a:lnTo>
                  <a:lnTo>
                    <a:pt x="70" y="113"/>
                  </a:lnTo>
                  <a:lnTo>
                    <a:pt x="83" y="113"/>
                  </a:lnTo>
                  <a:lnTo>
                    <a:pt x="96" y="113"/>
                  </a:lnTo>
                  <a:lnTo>
                    <a:pt x="108" y="113"/>
                  </a:lnTo>
                  <a:lnTo>
                    <a:pt x="121" y="112"/>
                  </a:lnTo>
                  <a:lnTo>
                    <a:pt x="130" y="110"/>
                  </a:lnTo>
                  <a:lnTo>
                    <a:pt x="140" y="106"/>
                  </a:lnTo>
                  <a:lnTo>
                    <a:pt x="146" y="104"/>
                  </a:lnTo>
                  <a:lnTo>
                    <a:pt x="151" y="104"/>
                  </a:lnTo>
                  <a:lnTo>
                    <a:pt x="157" y="104"/>
                  </a:lnTo>
                  <a:lnTo>
                    <a:pt x="161" y="104"/>
                  </a:lnTo>
                  <a:lnTo>
                    <a:pt x="164" y="106"/>
                  </a:lnTo>
                  <a:lnTo>
                    <a:pt x="167" y="107"/>
                  </a:lnTo>
                  <a:lnTo>
                    <a:pt x="168" y="122"/>
                  </a:lnTo>
                  <a:lnTo>
                    <a:pt x="173" y="136"/>
                  </a:lnTo>
                  <a:lnTo>
                    <a:pt x="177" y="147"/>
                  </a:lnTo>
                  <a:lnTo>
                    <a:pt x="183" y="157"/>
                  </a:lnTo>
                  <a:lnTo>
                    <a:pt x="196" y="160"/>
                  </a:lnTo>
                  <a:lnTo>
                    <a:pt x="206" y="164"/>
                  </a:lnTo>
                  <a:lnTo>
                    <a:pt x="214" y="170"/>
                  </a:lnTo>
                  <a:lnTo>
                    <a:pt x="223" y="176"/>
                  </a:lnTo>
                  <a:lnTo>
                    <a:pt x="231" y="182"/>
                  </a:lnTo>
                  <a:lnTo>
                    <a:pt x="241" y="186"/>
                  </a:lnTo>
                  <a:lnTo>
                    <a:pt x="251" y="190"/>
                  </a:lnTo>
                  <a:lnTo>
                    <a:pt x="264" y="191"/>
                  </a:lnTo>
                  <a:lnTo>
                    <a:pt x="268" y="177"/>
                  </a:lnTo>
                  <a:lnTo>
                    <a:pt x="273" y="164"/>
                  </a:lnTo>
                  <a:lnTo>
                    <a:pt x="278" y="163"/>
                  </a:lnTo>
                  <a:lnTo>
                    <a:pt x="283" y="162"/>
                  </a:lnTo>
                  <a:lnTo>
                    <a:pt x="287" y="162"/>
                  </a:lnTo>
                  <a:lnTo>
                    <a:pt x="291" y="162"/>
                  </a:lnTo>
                  <a:lnTo>
                    <a:pt x="301" y="164"/>
                  </a:lnTo>
                  <a:lnTo>
                    <a:pt x="310" y="167"/>
                  </a:lnTo>
                  <a:lnTo>
                    <a:pt x="324" y="173"/>
                  </a:lnTo>
                  <a:lnTo>
                    <a:pt x="340" y="177"/>
                  </a:lnTo>
                  <a:lnTo>
                    <a:pt x="355" y="182"/>
                  </a:lnTo>
                  <a:lnTo>
                    <a:pt x="371" y="187"/>
                  </a:lnTo>
                  <a:lnTo>
                    <a:pt x="381" y="183"/>
                  </a:lnTo>
                  <a:lnTo>
                    <a:pt x="391" y="179"/>
                  </a:lnTo>
                  <a:lnTo>
                    <a:pt x="398" y="177"/>
                  </a:lnTo>
                  <a:lnTo>
                    <a:pt x="404" y="177"/>
                  </a:lnTo>
                  <a:lnTo>
                    <a:pt x="411" y="177"/>
                  </a:lnTo>
                  <a:lnTo>
                    <a:pt x="417" y="180"/>
                  </a:lnTo>
                  <a:lnTo>
                    <a:pt x="427" y="184"/>
                  </a:lnTo>
                  <a:lnTo>
                    <a:pt x="435" y="189"/>
                  </a:lnTo>
                  <a:lnTo>
                    <a:pt x="435" y="184"/>
                  </a:lnTo>
                  <a:lnTo>
                    <a:pt x="435" y="180"/>
                  </a:lnTo>
                  <a:lnTo>
                    <a:pt x="433" y="172"/>
                  </a:lnTo>
                  <a:lnTo>
                    <a:pt x="431" y="163"/>
                  </a:lnTo>
                  <a:lnTo>
                    <a:pt x="431" y="154"/>
                  </a:lnTo>
                  <a:lnTo>
                    <a:pt x="433" y="144"/>
                  </a:lnTo>
                  <a:lnTo>
                    <a:pt x="437" y="127"/>
                  </a:lnTo>
                  <a:lnTo>
                    <a:pt x="443" y="112"/>
                  </a:lnTo>
                  <a:lnTo>
                    <a:pt x="440" y="110"/>
                  </a:lnTo>
                  <a:lnTo>
                    <a:pt x="438" y="109"/>
                  </a:lnTo>
                  <a:lnTo>
                    <a:pt x="420" y="116"/>
                  </a:lnTo>
                  <a:lnTo>
                    <a:pt x="403" y="123"/>
                  </a:lnTo>
                  <a:lnTo>
                    <a:pt x="393" y="117"/>
                  </a:lnTo>
                  <a:lnTo>
                    <a:pt x="384" y="110"/>
                  </a:lnTo>
                  <a:lnTo>
                    <a:pt x="378" y="114"/>
                  </a:lnTo>
                  <a:lnTo>
                    <a:pt x="373" y="116"/>
                  </a:lnTo>
                  <a:lnTo>
                    <a:pt x="367" y="116"/>
                  </a:lnTo>
                  <a:lnTo>
                    <a:pt x="363" y="114"/>
                  </a:lnTo>
                  <a:lnTo>
                    <a:pt x="357" y="112"/>
                  </a:lnTo>
                  <a:lnTo>
                    <a:pt x="353" y="109"/>
                  </a:lnTo>
                  <a:lnTo>
                    <a:pt x="348" y="104"/>
                  </a:lnTo>
                  <a:lnTo>
                    <a:pt x="344" y="99"/>
                  </a:lnTo>
                  <a:lnTo>
                    <a:pt x="330" y="74"/>
                  </a:lnTo>
                  <a:lnTo>
                    <a:pt x="316" y="56"/>
                  </a:lnTo>
                  <a:lnTo>
                    <a:pt x="310" y="60"/>
                  </a:lnTo>
                  <a:lnTo>
                    <a:pt x="304" y="63"/>
                  </a:lnTo>
                  <a:lnTo>
                    <a:pt x="298" y="63"/>
                  </a:lnTo>
                  <a:lnTo>
                    <a:pt x="290" y="64"/>
                  </a:lnTo>
                  <a:lnTo>
                    <a:pt x="288" y="67"/>
                  </a:lnTo>
                  <a:lnTo>
                    <a:pt x="288" y="72"/>
                  </a:lnTo>
                  <a:lnTo>
                    <a:pt x="293" y="77"/>
                  </a:lnTo>
                  <a:lnTo>
                    <a:pt x="298" y="84"/>
                  </a:lnTo>
                  <a:lnTo>
                    <a:pt x="301" y="92"/>
                  </a:lnTo>
                  <a:lnTo>
                    <a:pt x="304" y="100"/>
                  </a:lnTo>
                  <a:lnTo>
                    <a:pt x="300" y="107"/>
                  </a:lnTo>
                  <a:lnTo>
                    <a:pt x="297" y="114"/>
                  </a:lnTo>
                  <a:lnTo>
                    <a:pt x="288" y="107"/>
                  </a:lnTo>
                  <a:lnTo>
                    <a:pt x="277" y="93"/>
                  </a:lnTo>
                  <a:lnTo>
                    <a:pt x="264" y="80"/>
                  </a:lnTo>
                  <a:lnTo>
                    <a:pt x="258" y="72"/>
                  </a:lnTo>
                  <a:lnTo>
                    <a:pt x="258" y="59"/>
                  </a:lnTo>
                  <a:lnTo>
                    <a:pt x="257" y="46"/>
                  </a:lnTo>
                  <a:lnTo>
                    <a:pt x="243" y="39"/>
                  </a:lnTo>
                  <a:lnTo>
                    <a:pt x="228" y="30"/>
                  </a:lnTo>
                  <a:lnTo>
                    <a:pt x="214" y="16"/>
                  </a:lnTo>
                  <a:lnTo>
                    <a:pt x="200" y="0"/>
                  </a:lnTo>
                  <a:lnTo>
                    <a:pt x="194" y="2"/>
                  </a:lnTo>
                  <a:lnTo>
                    <a:pt x="190" y="2"/>
                  </a:lnTo>
                  <a:lnTo>
                    <a:pt x="188" y="4"/>
                  </a:lnTo>
                  <a:lnTo>
                    <a:pt x="186" y="6"/>
                  </a:lnTo>
                  <a:lnTo>
                    <a:pt x="186" y="10"/>
                  </a:lnTo>
                  <a:lnTo>
                    <a:pt x="187" y="14"/>
                  </a:lnTo>
                  <a:lnTo>
                    <a:pt x="193" y="22"/>
                  </a:lnTo>
                  <a:lnTo>
                    <a:pt x="198" y="29"/>
                  </a:lnTo>
                  <a:lnTo>
                    <a:pt x="207" y="36"/>
                  </a:lnTo>
                  <a:lnTo>
                    <a:pt x="216" y="43"/>
                  </a:lnTo>
                  <a:lnTo>
                    <a:pt x="233" y="54"/>
                  </a:lnTo>
                  <a:lnTo>
                    <a:pt x="247" y="69"/>
                  </a:lnTo>
                  <a:lnTo>
                    <a:pt x="247" y="69"/>
                  </a:lnTo>
                  <a:lnTo>
                    <a:pt x="247" y="70"/>
                  </a:lnTo>
                  <a:lnTo>
                    <a:pt x="243" y="70"/>
                  </a:lnTo>
                  <a:lnTo>
                    <a:pt x="240" y="70"/>
                  </a:lnTo>
                  <a:lnTo>
                    <a:pt x="236" y="67"/>
                  </a:lnTo>
                  <a:lnTo>
                    <a:pt x="233" y="66"/>
                  </a:lnTo>
                  <a:lnTo>
                    <a:pt x="233" y="72"/>
                  </a:lnTo>
                  <a:lnTo>
                    <a:pt x="233" y="77"/>
                  </a:lnTo>
                  <a:lnTo>
                    <a:pt x="233" y="82"/>
                  </a:lnTo>
                  <a:lnTo>
                    <a:pt x="231" y="87"/>
                  </a:lnTo>
                  <a:lnTo>
                    <a:pt x="221" y="92"/>
                  </a:lnTo>
                  <a:lnTo>
                    <a:pt x="213" y="96"/>
                  </a:lnTo>
                  <a:lnTo>
                    <a:pt x="213" y="104"/>
                  </a:lnTo>
                  <a:lnTo>
                    <a:pt x="213" y="113"/>
                  </a:lnTo>
                  <a:lnTo>
                    <a:pt x="200" y="106"/>
                  </a:lnTo>
                  <a:lnTo>
                    <a:pt x="187" y="97"/>
                  </a:lnTo>
                  <a:lnTo>
                    <a:pt x="198" y="94"/>
                  </a:lnTo>
                  <a:lnTo>
                    <a:pt x="208" y="93"/>
                  </a:lnTo>
                  <a:lnTo>
                    <a:pt x="213" y="93"/>
                  </a:lnTo>
                  <a:lnTo>
                    <a:pt x="217" y="92"/>
                  </a:lnTo>
                  <a:lnTo>
                    <a:pt x="221" y="89"/>
                  </a:lnTo>
                  <a:lnTo>
                    <a:pt x="226" y="86"/>
                  </a:lnTo>
                  <a:lnTo>
                    <a:pt x="224" y="79"/>
                  </a:lnTo>
                  <a:lnTo>
                    <a:pt x="224" y="73"/>
                  </a:lnTo>
                  <a:lnTo>
                    <a:pt x="213" y="69"/>
                  </a:lnTo>
                  <a:lnTo>
                    <a:pt x="204" y="64"/>
                  </a:lnTo>
                  <a:lnTo>
                    <a:pt x="196" y="57"/>
                  </a:lnTo>
                  <a:lnTo>
                    <a:pt x="188" y="50"/>
                  </a:lnTo>
                  <a:lnTo>
                    <a:pt x="174" y="34"/>
                  </a:lnTo>
                  <a:lnTo>
                    <a:pt x="160" y="22"/>
                  </a:lnTo>
                  <a:lnTo>
                    <a:pt x="154" y="22"/>
                  </a:lnTo>
                  <a:lnTo>
                    <a:pt x="150" y="23"/>
                  </a:lnTo>
                  <a:lnTo>
                    <a:pt x="146" y="24"/>
                  </a:lnTo>
                  <a:lnTo>
                    <a:pt x="143" y="26"/>
                  </a:lnTo>
                  <a:lnTo>
                    <a:pt x="138" y="30"/>
                  </a:lnTo>
                  <a:lnTo>
                    <a:pt x="133" y="33"/>
                  </a:lnTo>
                  <a:lnTo>
                    <a:pt x="127" y="34"/>
                  </a:lnTo>
                  <a:lnTo>
                    <a:pt x="123" y="33"/>
                  </a:lnTo>
                  <a:lnTo>
                    <a:pt x="118" y="33"/>
                  </a:lnTo>
                  <a:lnTo>
                    <a:pt x="114" y="30"/>
                  </a:lnTo>
                  <a:lnTo>
                    <a:pt x="106" y="27"/>
                  </a:lnTo>
                  <a:lnTo>
                    <a:pt x="97"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2" name="Freeform 473"/>
            <p:cNvSpPr>
              <a:spLocks/>
            </p:cNvSpPr>
            <p:nvPr/>
          </p:nvSpPr>
          <p:spPr bwMode="auto">
            <a:xfrm>
              <a:off x="5309" y="2727"/>
              <a:ext cx="3" cy="2"/>
            </a:xfrm>
            <a:custGeom>
              <a:avLst/>
              <a:gdLst>
                <a:gd name="T0" fmla="*/ 0 w 3"/>
                <a:gd name="T1" fmla="*/ 0 h 2"/>
                <a:gd name="T2" fmla="*/ 1 w 3"/>
                <a:gd name="T3" fmla="*/ 1 h 2"/>
                <a:gd name="T4" fmla="*/ 3 w 3"/>
                <a:gd name="T5" fmla="*/ 2 h 2"/>
                <a:gd name="T6" fmla="*/ 1 w 3"/>
                <a:gd name="T7" fmla="*/ 2 h 2"/>
                <a:gd name="T8" fmla="*/ 0 w 3"/>
                <a:gd name="T9" fmla="*/ 0 h 2"/>
              </a:gdLst>
              <a:ahLst/>
              <a:cxnLst>
                <a:cxn ang="0">
                  <a:pos x="T0" y="T1"/>
                </a:cxn>
                <a:cxn ang="0">
                  <a:pos x="T2" y="T3"/>
                </a:cxn>
                <a:cxn ang="0">
                  <a:pos x="T4" y="T5"/>
                </a:cxn>
                <a:cxn ang="0">
                  <a:pos x="T6" y="T7"/>
                </a:cxn>
                <a:cxn ang="0">
                  <a:pos x="T8" y="T9"/>
                </a:cxn>
              </a:cxnLst>
              <a:rect l="0" t="0" r="r" b="b"/>
              <a:pathLst>
                <a:path w="3" h="2">
                  <a:moveTo>
                    <a:pt x="0" y="0"/>
                  </a:moveTo>
                  <a:lnTo>
                    <a:pt x="1" y="1"/>
                  </a:lnTo>
                  <a:lnTo>
                    <a:pt x="3" y="2"/>
                  </a:lnTo>
                  <a:lnTo>
                    <a:pt x="1"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3" name="Freeform 474"/>
            <p:cNvSpPr>
              <a:spLocks/>
            </p:cNvSpPr>
            <p:nvPr/>
          </p:nvSpPr>
          <p:spPr bwMode="auto">
            <a:xfrm>
              <a:off x="5313" y="2729"/>
              <a:ext cx="56" cy="43"/>
            </a:xfrm>
            <a:custGeom>
              <a:avLst/>
              <a:gdLst>
                <a:gd name="T0" fmla="*/ 56 w 56"/>
                <a:gd name="T1" fmla="*/ 19 h 43"/>
                <a:gd name="T2" fmla="*/ 56 w 56"/>
                <a:gd name="T3" fmla="*/ 23 h 43"/>
                <a:gd name="T4" fmla="*/ 56 w 56"/>
                <a:gd name="T5" fmla="*/ 28 h 43"/>
                <a:gd name="T6" fmla="*/ 50 w 56"/>
                <a:gd name="T7" fmla="*/ 30 h 43"/>
                <a:gd name="T8" fmla="*/ 44 w 56"/>
                <a:gd name="T9" fmla="*/ 33 h 43"/>
                <a:gd name="T10" fmla="*/ 46 w 56"/>
                <a:gd name="T11" fmla="*/ 38 h 43"/>
                <a:gd name="T12" fmla="*/ 46 w 56"/>
                <a:gd name="T13" fmla="*/ 42 h 43"/>
                <a:gd name="T14" fmla="*/ 37 w 56"/>
                <a:gd name="T15" fmla="*/ 39 h 43"/>
                <a:gd name="T16" fmla="*/ 30 w 56"/>
                <a:gd name="T17" fmla="*/ 38 h 43"/>
                <a:gd name="T18" fmla="*/ 26 w 56"/>
                <a:gd name="T19" fmla="*/ 36 h 43"/>
                <a:gd name="T20" fmla="*/ 23 w 56"/>
                <a:gd name="T21" fmla="*/ 38 h 43"/>
                <a:gd name="T22" fmla="*/ 20 w 56"/>
                <a:gd name="T23" fmla="*/ 39 h 43"/>
                <a:gd name="T24" fmla="*/ 19 w 56"/>
                <a:gd name="T25" fmla="*/ 43 h 43"/>
                <a:gd name="T26" fmla="*/ 13 w 56"/>
                <a:gd name="T27" fmla="*/ 42 h 43"/>
                <a:gd name="T28" fmla="*/ 9 w 56"/>
                <a:gd name="T29" fmla="*/ 40 h 43"/>
                <a:gd name="T30" fmla="*/ 6 w 56"/>
                <a:gd name="T31" fmla="*/ 38 h 43"/>
                <a:gd name="T32" fmla="*/ 4 w 56"/>
                <a:gd name="T33" fmla="*/ 32 h 43"/>
                <a:gd name="T34" fmla="*/ 12 w 56"/>
                <a:gd name="T35" fmla="*/ 30 h 43"/>
                <a:gd name="T36" fmla="*/ 19 w 56"/>
                <a:gd name="T37" fmla="*/ 29 h 43"/>
                <a:gd name="T38" fmla="*/ 16 w 56"/>
                <a:gd name="T39" fmla="*/ 18 h 43"/>
                <a:gd name="T40" fmla="*/ 13 w 56"/>
                <a:gd name="T41" fmla="*/ 8 h 43"/>
                <a:gd name="T42" fmla="*/ 9 w 56"/>
                <a:gd name="T43" fmla="*/ 6 h 43"/>
                <a:gd name="T44" fmla="*/ 6 w 56"/>
                <a:gd name="T45" fmla="*/ 6 h 43"/>
                <a:gd name="T46" fmla="*/ 3 w 56"/>
                <a:gd name="T47" fmla="*/ 5 h 43"/>
                <a:gd name="T48" fmla="*/ 0 w 56"/>
                <a:gd name="T49" fmla="*/ 2 h 43"/>
                <a:gd name="T50" fmla="*/ 0 w 56"/>
                <a:gd name="T51" fmla="*/ 2 h 43"/>
                <a:gd name="T52" fmla="*/ 0 w 56"/>
                <a:gd name="T53" fmla="*/ 0 h 43"/>
                <a:gd name="T54" fmla="*/ 6 w 56"/>
                <a:gd name="T55" fmla="*/ 0 h 43"/>
                <a:gd name="T56" fmla="*/ 12 w 56"/>
                <a:gd name="T57" fmla="*/ 0 h 43"/>
                <a:gd name="T58" fmla="*/ 22 w 56"/>
                <a:gd name="T59" fmla="*/ 9 h 43"/>
                <a:gd name="T60" fmla="*/ 32 w 56"/>
                <a:gd name="T61" fmla="*/ 15 h 43"/>
                <a:gd name="T62" fmla="*/ 36 w 56"/>
                <a:gd name="T63" fmla="*/ 16 h 43"/>
                <a:gd name="T64" fmla="*/ 42 w 56"/>
                <a:gd name="T65" fmla="*/ 18 h 43"/>
                <a:gd name="T66" fmla="*/ 49 w 56"/>
                <a:gd name="T67" fmla="*/ 19 h 43"/>
                <a:gd name="T68" fmla="*/ 56 w 56"/>
                <a:gd name="T69" fmla="*/ 1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43">
                  <a:moveTo>
                    <a:pt x="56" y="19"/>
                  </a:moveTo>
                  <a:lnTo>
                    <a:pt x="56" y="23"/>
                  </a:lnTo>
                  <a:lnTo>
                    <a:pt x="56" y="28"/>
                  </a:lnTo>
                  <a:lnTo>
                    <a:pt x="50" y="30"/>
                  </a:lnTo>
                  <a:lnTo>
                    <a:pt x="44" y="33"/>
                  </a:lnTo>
                  <a:lnTo>
                    <a:pt x="46" y="38"/>
                  </a:lnTo>
                  <a:lnTo>
                    <a:pt x="46" y="42"/>
                  </a:lnTo>
                  <a:lnTo>
                    <a:pt x="37" y="39"/>
                  </a:lnTo>
                  <a:lnTo>
                    <a:pt x="30" y="38"/>
                  </a:lnTo>
                  <a:lnTo>
                    <a:pt x="26" y="36"/>
                  </a:lnTo>
                  <a:lnTo>
                    <a:pt x="23" y="38"/>
                  </a:lnTo>
                  <a:lnTo>
                    <a:pt x="20" y="39"/>
                  </a:lnTo>
                  <a:lnTo>
                    <a:pt x="19" y="43"/>
                  </a:lnTo>
                  <a:lnTo>
                    <a:pt x="13" y="42"/>
                  </a:lnTo>
                  <a:lnTo>
                    <a:pt x="9" y="40"/>
                  </a:lnTo>
                  <a:lnTo>
                    <a:pt x="6" y="38"/>
                  </a:lnTo>
                  <a:lnTo>
                    <a:pt x="4" y="32"/>
                  </a:lnTo>
                  <a:lnTo>
                    <a:pt x="12" y="30"/>
                  </a:lnTo>
                  <a:lnTo>
                    <a:pt x="19" y="29"/>
                  </a:lnTo>
                  <a:lnTo>
                    <a:pt x="16" y="18"/>
                  </a:lnTo>
                  <a:lnTo>
                    <a:pt x="13" y="8"/>
                  </a:lnTo>
                  <a:lnTo>
                    <a:pt x="9" y="6"/>
                  </a:lnTo>
                  <a:lnTo>
                    <a:pt x="6" y="6"/>
                  </a:lnTo>
                  <a:lnTo>
                    <a:pt x="3" y="5"/>
                  </a:lnTo>
                  <a:lnTo>
                    <a:pt x="0" y="2"/>
                  </a:lnTo>
                  <a:lnTo>
                    <a:pt x="0" y="2"/>
                  </a:lnTo>
                  <a:lnTo>
                    <a:pt x="0" y="0"/>
                  </a:lnTo>
                  <a:lnTo>
                    <a:pt x="6" y="0"/>
                  </a:lnTo>
                  <a:lnTo>
                    <a:pt x="12" y="0"/>
                  </a:lnTo>
                  <a:lnTo>
                    <a:pt x="22" y="9"/>
                  </a:lnTo>
                  <a:lnTo>
                    <a:pt x="32" y="15"/>
                  </a:lnTo>
                  <a:lnTo>
                    <a:pt x="36" y="16"/>
                  </a:lnTo>
                  <a:lnTo>
                    <a:pt x="42" y="18"/>
                  </a:lnTo>
                  <a:lnTo>
                    <a:pt x="49" y="19"/>
                  </a:lnTo>
                  <a:lnTo>
                    <a:pt x="5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4" name="Freeform 475"/>
            <p:cNvSpPr>
              <a:spLocks/>
            </p:cNvSpPr>
            <p:nvPr/>
          </p:nvSpPr>
          <p:spPr bwMode="auto">
            <a:xfrm>
              <a:off x="3977" y="2751"/>
              <a:ext cx="18" cy="57"/>
            </a:xfrm>
            <a:custGeom>
              <a:avLst/>
              <a:gdLst>
                <a:gd name="T0" fmla="*/ 13 w 18"/>
                <a:gd name="T1" fmla="*/ 0 h 57"/>
                <a:gd name="T2" fmla="*/ 15 w 18"/>
                <a:gd name="T3" fmla="*/ 3 h 57"/>
                <a:gd name="T4" fmla="*/ 18 w 18"/>
                <a:gd name="T5" fmla="*/ 6 h 57"/>
                <a:gd name="T6" fmla="*/ 15 w 18"/>
                <a:gd name="T7" fmla="*/ 14 h 57"/>
                <a:gd name="T8" fmla="*/ 13 w 18"/>
                <a:gd name="T9" fmla="*/ 23 h 57"/>
                <a:gd name="T10" fmla="*/ 14 w 18"/>
                <a:gd name="T11" fmla="*/ 28 h 57"/>
                <a:gd name="T12" fmla="*/ 17 w 18"/>
                <a:gd name="T13" fmla="*/ 36 h 57"/>
                <a:gd name="T14" fmla="*/ 17 w 18"/>
                <a:gd name="T15" fmla="*/ 43 h 57"/>
                <a:gd name="T16" fmla="*/ 15 w 18"/>
                <a:gd name="T17" fmla="*/ 51 h 57"/>
                <a:gd name="T18" fmla="*/ 14 w 18"/>
                <a:gd name="T19" fmla="*/ 54 h 57"/>
                <a:gd name="T20" fmla="*/ 13 w 18"/>
                <a:gd name="T21" fmla="*/ 57 h 57"/>
                <a:gd name="T22" fmla="*/ 5 w 18"/>
                <a:gd name="T23" fmla="*/ 56 h 57"/>
                <a:gd name="T24" fmla="*/ 1 w 18"/>
                <a:gd name="T25" fmla="*/ 54 h 57"/>
                <a:gd name="T26" fmla="*/ 1 w 18"/>
                <a:gd name="T27" fmla="*/ 43 h 57"/>
                <a:gd name="T28" fmla="*/ 0 w 18"/>
                <a:gd name="T29" fmla="*/ 31 h 57"/>
                <a:gd name="T30" fmla="*/ 5 w 18"/>
                <a:gd name="T31" fmla="*/ 31 h 57"/>
                <a:gd name="T32" fmla="*/ 10 w 18"/>
                <a:gd name="T33" fmla="*/ 30 h 57"/>
                <a:gd name="T34" fmla="*/ 7 w 18"/>
                <a:gd name="T35" fmla="*/ 24 h 57"/>
                <a:gd name="T36" fmla="*/ 3 w 18"/>
                <a:gd name="T37" fmla="*/ 17 h 57"/>
                <a:gd name="T38" fmla="*/ 8 w 18"/>
                <a:gd name="T39" fmla="*/ 8 h 57"/>
                <a:gd name="T40" fmla="*/ 13 w 18"/>
                <a:gd name="T41"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57">
                  <a:moveTo>
                    <a:pt x="13" y="0"/>
                  </a:moveTo>
                  <a:lnTo>
                    <a:pt x="15" y="3"/>
                  </a:lnTo>
                  <a:lnTo>
                    <a:pt x="18" y="6"/>
                  </a:lnTo>
                  <a:lnTo>
                    <a:pt x="15" y="14"/>
                  </a:lnTo>
                  <a:lnTo>
                    <a:pt x="13" y="23"/>
                  </a:lnTo>
                  <a:lnTo>
                    <a:pt x="14" y="28"/>
                  </a:lnTo>
                  <a:lnTo>
                    <a:pt x="17" y="36"/>
                  </a:lnTo>
                  <a:lnTo>
                    <a:pt x="17" y="43"/>
                  </a:lnTo>
                  <a:lnTo>
                    <a:pt x="15" y="51"/>
                  </a:lnTo>
                  <a:lnTo>
                    <a:pt x="14" y="54"/>
                  </a:lnTo>
                  <a:lnTo>
                    <a:pt x="13" y="57"/>
                  </a:lnTo>
                  <a:lnTo>
                    <a:pt x="5" y="56"/>
                  </a:lnTo>
                  <a:lnTo>
                    <a:pt x="1" y="54"/>
                  </a:lnTo>
                  <a:lnTo>
                    <a:pt x="1" y="43"/>
                  </a:lnTo>
                  <a:lnTo>
                    <a:pt x="0" y="31"/>
                  </a:lnTo>
                  <a:lnTo>
                    <a:pt x="5" y="31"/>
                  </a:lnTo>
                  <a:lnTo>
                    <a:pt x="10" y="30"/>
                  </a:lnTo>
                  <a:lnTo>
                    <a:pt x="7" y="24"/>
                  </a:lnTo>
                  <a:lnTo>
                    <a:pt x="3" y="17"/>
                  </a:lnTo>
                  <a:lnTo>
                    <a:pt x="8" y="8"/>
                  </a:lnTo>
                  <a:lnTo>
                    <a:pt x="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5" name="Freeform 476"/>
            <p:cNvSpPr>
              <a:spLocks/>
            </p:cNvSpPr>
            <p:nvPr/>
          </p:nvSpPr>
          <p:spPr bwMode="auto">
            <a:xfrm>
              <a:off x="5280" y="2781"/>
              <a:ext cx="90" cy="108"/>
            </a:xfrm>
            <a:custGeom>
              <a:avLst/>
              <a:gdLst>
                <a:gd name="T0" fmla="*/ 90 w 90"/>
                <a:gd name="T1" fmla="*/ 74 h 108"/>
                <a:gd name="T2" fmla="*/ 56 w 90"/>
                <a:gd name="T3" fmla="*/ 84 h 108"/>
                <a:gd name="T4" fmla="*/ 55 w 90"/>
                <a:gd name="T5" fmla="*/ 91 h 108"/>
                <a:gd name="T6" fmla="*/ 55 w 90"/>
                <a:gd name="T7" fmla="*/ 98 h 108"/>
                <a:gd name="T8" fmla="*/ 50 w 90"/>
                <a:gd name="T9" fmla="*/ 98 h 108"/>
                <a:gd name="T10" fmla="*/ 45 w 90"/>
                <a:gd name="T11" fmla="*/ 98 h 108"/>
                <a:gd name="T12" fmla="*/ 45 w 90"/>
                <a:gd name="T13" fmla="*/ 94 h 108"/>
                <a:gd name="T14" fmla="*/ 45 w 90"/>
                <a:gd name="T15" fmla="*/ 90 h 108"/>
                <a:gd name="T16" fmla="*/ 45 w 90"/>
                <a:gd name="T17" fmla="*/ 90 h 108"/>
                <a:gd name="T18" fmla="*/ 43 w 90"/>
                <a:gd name="T19" fmla="*/ 90 h 108"/>
                <a:gd name="T20" fmla="*/ 40 w 90"/>
                <a:gd name="T21" fmla="*/ 91 h 108"/>
                <a:gd name="T22" fmla="*/ 37 w 90"/>
                <a:gd name="T23" fmla="*/ 91 h 108"/>
                <a:gd name="T24" fmla="*/ 35 w 90"/>
                <a:gd name="T25" fmla="*/ 97 h 108"/>
                <a:gd name="T26" fmla="*/ 32 w 90"/>
                <a:gd name="T27" fmla="*/ 103 h 108"/>
                <a:gd name="T28" fmla="*/ 27 w 90"/>
                <a:gd name="T29" fmla="*/ 106 h 108"/>
                <a:gd name="T30" fmla="*/ 22 w 90"/>
                <a:gd name="T31" fmla="*/ 108 h 108"/>
                <a:gd name="T32" fmla="*/ 20 w 90"/>
                <a:gd name="T33" fmla="*/ 98 h 108"/>
                <a:gd name="T34" fmla="*/ 16 w 90"/>
                <a:gd name="T35" fmla="*/ 91 h 108"/>
                <a:gd name="T36" fmla="*/ 10 w 90"/>
                <a:gd name="T37" fmla="*/ 94 h 108"/>
                <a:gd name="T38" fmla="*/ 6 w 90"/>
                <a:gd name="T39" fmla="*/ 97 h 108"/>
                <a:gd name="T40" fmla="*/ 2 w 90"/>
                <a:gd name="T41" fmla="*/ 94 h 108"/>
                <a:gd name="T42" fmla="*/ 0 w 90"/>
                <a:gd name="T43" fmla="*/ 91 h 108"/>
                <a:gd name="T44" fmla="*/ 6 w 90"/>
                <a:gd name="T45" fmla="*/ 80 h 108"/>
                <a:gd name="T46" fmla="*/ 13 w 90"/>
                <a:gd name="T47" fmla="*/ 68 h 108"/>
                <a:gd name="T48" fmla="*/ 29 w 90"/>
                <a:gd name="T49" fmla="*/ 70 h 108"/>
                <a:gd name="T50" fmla="*/ 45 w 90"/>
                <a:gd name="T51" fmla="*/ 71 h 108"/>
                <a:gd name="T52" fmla="*/ 46 w 90"/>
                <a:gd name="T53" fmla="*/ 64 h 108"/>
                <a:gd name="T54" fmla="*/ 49 w 90"/>
                <a:gd name="T55" fmla="*/ 58 h 108"/>
                <a:gd name="T56" fmla="*/ 52 w 90"/>
                <a:gd name="T57" fmla="*/ 56 h 108"/>
                <a:gd name="T58" fmla="*/ 56 w 90"/>
                <a:gd name="T59" fmla="*/ 53 h 108"/>
                <a:gd name="T60" fmla="*/ 60 w 90"/>
                <a:gd name="T61" fmla="*/ 50 h 108"/>
                <a:gd name="T62" fmla="*/ 63 w 90"/>
                <a:gd name="T63" fmla="*/ 46 h 108"/>
                <a:gd name="T64" fmla="*/ 66 w 90"/>
                <a:gd name="T65" fmla="*/ 41 h 108"/>
                <a:gd name="T66" fmla="*/ 69 w 90"/>
                <a:gd name="T67" fmla="*/ 36 h 108"/>
                <a:gd name="T68" fmla="*/ 63 w 90"/>
                <a:gd name="T69" fmla="*/ 21 h 108"/>
                <a:gd name="T70" fmla="*/ 57 w 90"/>
                <a:gd name="T71" fmla="*/ 8 h 108"/>
                <a:gd name="T72" fmla="*/ 59 w 90"/>
                <a:gd name="T73" fmla="*/ 6 h 108"/>
                <a:gd name="T74" fmla="*/ 60 w 90"/>
                <a:gd name="T75" fmla="*/ 4 h 108"/>
                <a:gd name="T76" fmla="*/ 60 w 90"/>
                <a:gd name="T77" fmla="*/ 4 h 108"/>
                <a:gd name="T78" fmla="*/ 60 w 90"/>
                <a:gd name="T79" fmla="*/ 0 h 108"/>
                <a:gd name="T80" fmla="*/ 65 w 90"/>
                <a:gd name="T81" fmla="*/ 1 h 108"/>
                <a:gd name="T82" fmla="*/ 69 w 90"/>
                <a:gd name="T83" fmla="*/ 1 h 108"/>
                <a:gd name="T84" fmla="*/ 75 w 90"/>
                <a:gd name="T85" fmla="*/ 11 h 108"/>
                <a:gd name="T86" fmla="*/ 82 w 90"/>
                <a:gd name="T87" fmla="*/ 18 h 108"/>
                <a:gd name="T88" fmla="*/ 85 w 90"/>
                <a:gd name="T89" fmla="*/ 31 h 108"/>
                <a:gd name="T90" fmla="*/ 86 w 90"/>
                <a:gd name="T91" fmla="*/ 46 h 108"/>
                <a:gd name="T92" fmla="*/ 89 w 90"/>
                <a:gd name="T93" fmla="*/ 60 h 108"/>
                <a:gd name="T94" fmla="*/ 90 w 90"/>
                <a:gd name="T95" fmla="*/ 7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0" h="108">
                  <a:moveTo>
                    <a:pt x="90" y="74"/>
                  </a:moveTo>
                  <a:lnTo>
                    <a:pt x="56" y="84"/>
                  </a:lnTo>
                  <a:lnTo>
                    <a:pt x="55" y="91"/>
                  </a:lnTo>
                  <a:lnTo>
                    <a:pt x="55" y="98"/>
                  </a:lnTo>
                  <a:lnTo>
                    <a:pt x="50" y="98"/>
                  </a:lnTo>
                  <a:lnTo>
                    <a:pt x="45" y="98"/>
                  </a:lnTo>
                  <a:lnTo>
                    <a:pt x="45" y="94"/>
                  </a:lnTo>
                  <a:lnTo>
                    <a:pt x="45" y="90"/>
                  </a:lnTo>
                  <a:lnTo>
                    <a:pt x="45" y="90"/>
                  </a:lnTo>
                  <a:lnTo>
                    <a:pt x="43" y="90"/>
                  </a:lnTo>
                  <a:lnTo>
                    <a:pt x="40" y="91"/>
                  </a:lnTo>
                  <a:lnTo>
                    <a:pt x="37" y="91"/>
                  </a:lnTo>
                  <a:lnTo>
                    <a:pt x="35" y="97"/>
                  </a:lnTo>
                  <a:lnTo>
                    <a:pt x="32" y="103"/>
                  </a:lnTo>
                  <a:lnTo>
                    <a:pt x="27" y="106"/>
                  </a:lnTo>
                  <a:lnTo>
                    <a:pt x="22" y="108"/>
                  </a:lnTo>
                  <a:lnTo>
                    <a:pt x="20" y="98"/>
                  </a:lnTo>
                  <a:lnTo>
                    <a:pt x="16" y="91"/>
                  </a:lnTo>
                  <a:lnTo>
                    <a:pt x="10" y="94"/>
                  </a:lnTo>
                  <a:lnTo>
                    <a:pt x="6" y="97"/>
                  </a:lnTo>
                  <a:lnTo>
                    <a:pt x="2" y="94"/>
                  </a:lnTo>
                  <a:lnTo>
                    <a:pt x="0" y="91"/>
                  </a:lnTo>
                  <a:lnTo>
                    <a:pt x="6" y="80"/>
                  </a:lnTo>
                  <a:lnTo>
                    <a:pt x="13" y="68"/>
                  </a:lnTo>
                  <a:lnTo>
                    <a:pt x="29" y="70"/>
                  </a:lnTo>
                  <a:lnTo>
                    <a:pt x="45" y="71"/>
                  </a:lnTo>
                  <a:lnTo>
                    <a:pt x="46" y="64"/>
                  </a:lnTo>
                  <a:lnTo>
                    <a:pt x="49" y="58"/>
                  </a:lnTo>
                  <a:lnTo>
                    <a:pt x="52" y="56"/>
                  </a:lnTo>
                  <a:lnTo>
                    <a:pt x="56" y="53"/>
                  </a:lnTo>
                  <a:lnTo>
                    <a:pt x="60" y="50"/>
                  </a:lnTo>
                  <a:lnTo>
                    <a:pt x="63" y="46"/>
                  </a:lnTo>
                  <a:lnTo>
                    <a:pt x="66" y="41"/>
                  </a:lnTo>
                  <a:lnTo>
                    <a:pt x="69" y="36"/>
                  </a:lnTo>
                  <a:lnTo>
                    <a:pt x="63" y="21"/>
                  </a:lnTo>
                  <a:lnTo>
                    <a:pt x="57" y="8"/>
                  </a:lnTo>
                  <a:lnTo>
                    <a:pt x="59" y="6"/>
                  </a:lnTo>
                  <a:lnTo>
                    <a:pt x="60" y="4"/>
                  </a:lnTo>
                  <a:lnTo>
                    <a:pt x="60" y="4"/>
                  </a:lnTo>
                  <a:lnTo>
                    <a:pt x="60" y="0"/>
                  </a:lnTo>
                  <a:lnTo>
                    <a:pt x="65" y="1"/>
                  </a:lnTo>
                  <a:lnTo>
                    <a:pt x="69" y="1"/>
                  </a:lnTo>
                  <a:lnTo>
                    <a:pt x="75" y="11"/>
                  </a:lnTo>
                  <a:lnTo>
                    <a:pt x="82" y="18"/>
                  </a:lnTo>
                  <a:lnTo>
                    <a:pt x="85" y="31"/>
                  </a:lnTo>
                  <a:lnTo>
                    <a:pt x="86" y="46"/>
                  </a:lnTo>
                  <a:lnTo>
                    <a:pt x="89" y="60"/>
                  </a:lnTo>
                  <a:lnTo>
                    <a:pt x="9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6" name="Freeform 477"/>
            <p:cNvSpPr>
              <a:spLocks/>
            </p:cNvSpPr>
            <p:nvPr/>
          </p:nvSpPr>
          <p:spPr bwMode="auto">
            <a:xfrm>
              <a:off x="5270" y="2875"/>
              <a:ext cx="27" cy="32"/>
            </a:xfrm>
            <a:custGeom>
              <a:avLst/>
              <a:gdLst>
                <a:gd name="T0" fmla="*/ 27 w 27"/>
                <a:gd name="T1" fmla="*/ 10 h 32"/>
                <a:gd name="T2" fmla="*/ 25 w 27"/>
                <a:gd name="T3" fmla="*/ 22 h 32"/>
                <a:gd name="T4" fmla="*/ 23 w 27"/>
                <a:gd name="T5" fmla="*/ 32 h 32"/>
                <a:gd name="T6" fmla="*/ 19 w 27"/>
                <a:gd name="T7" fmla="*/ 32 h 32"/>
                <a:gd name="T8" fmla="*/ 15 w 27"/>
                <a:gd name="T9" fmla="*/ 32 h 32"/>
                <a:gd name="T10" fmla="*/ 13 w 27"/>
                <a:gd name="T11" fmla="*/ 23 h 32"/>
                <a:gd name="T12" fmla="*/ 13 w 27"/>
                <a:gd name="T13" fmla="*/ 13 h 32"/>
                <a:gd name="T14" fmla="*/ 7 w 27"/>
                <a:gd name="T15" fmla="*/ 13 h 32"/>
                <a:gd name="T16" fmla="*/ 6 w 27"/>
                <a:gd name="T17" fmla="*/ 12 h 32"/>
                <a:gd name="T18" fmla="*/ 3 w 27"/>
                <a:gd name="T19" fmla="*/ 10 h 32"/>
                <a:gd name="T20" fmla="*/ 0 w 27"/>
                <a:gd name="T21" fmla="*/ 7 h 32"/>
                <a:gd name="T22" fmla="*/ 2 w 27"/>
                <a:gd name="T23" fmla="*/ 6 h 32"/>
                <a:gd name="T24" fmla="*/ 2 w 27"/>
                <a:gd name="T25" fmla="*/ 3 h 32"/>
                <a:gd name="T26" fmla="*/ 5 w 27"/>
                <a:gd name="T27" fmla="*/ 2 h 32"/>
                <a:gd name="T28" fmla="*/ 9 w 27"/>
                <a:gd name="T29" fmla="*/ 0 h 32"/>
                <a:gd name="T30" fmla="*/ 12 w 27"/>
                <a:gd name="T31" fmla="*/ 4 h 32"/>
                <a:gd name="T32" fmla="*/ 16 w 27"/>
                <a:gd name="T33" fmla="*/ 7 h 32"/>
                <a:gd name="T34" fmla="*/ 20 w 27"/>
                <a:gd name="T35" fmla="*/ 9 h 32"/>
                <a:gd name="T36" fmla="*/ 27 w 27"/>
                <a:gd name="T37"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32">
                  <a:moveTo>
                    <a:pt x="27" y="10"/>
                  </a:moveTo>
                  <a:lnTo>
                    <a:pt x="25" y="22"/>
                  </a:lnTo>
                  <a:lnTo>
                    <a:pt x="23" y="32"/>
                  </a:lnTo>
                  <a:lnTo>
                    <a:pt x="19" y="32"/>
                  </a:lnTo>
                  <a:lnTo>
                    <a:pt x="15" y="32"/>
                  </a:lnTo>
                  <a:lnTo>
                    <a:pt x="13" y="23"/>
                  </a:lnTo>
                  <a:lnTo>
                    <a:pt x="13" y="13"/>
                  </a:lnTo>
                  <a:lnTo>
                    <a:pt x="7" y="13"/>
                  </a:lnTo>
                  <a:lnTo>
                    <a:pt x="6" y="12"/>
                  </a:lnTo>
                  <a:lnTo>
                    <a:pt x="3" y="10"/>
                  </a:lnTo>
                  <a:lnTo>
                    <a:pt x="0" y="7"/>
                  </a:lnTo>
                  <a:lnTo>
                    <a:pt x="2" y="6"/>
                  </a:lnTo>
                  <a:lnTo>
                    <a:pt x="2" y="3"/>
                  </a:lnTo>
                  <a:lnTo>
                    <a:pt x="5" y="2"/>
                  </a:lnTo>
                  <a:lnTo>
                    <a:pt x="9" y="0"/>
                  </a:lnTo>
                  <a:lnTo>
                    <a:pt x="12" y="4"/>
                  </a:lnTo>
                  <a:lnTo>
                    <a:pt x="16" y="7"/>
                  </a:lnTo>
                  <a:lnTo>
                    <a:pt x="20" y="9"/>
                  </a:lnTo>
                  <a:lnTo>
                    <a:pt x="27"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7" name="Freeform 478"/>
            <p:cNvSpPr>
              <a:spLocks/>
            </p:cNvSpPr>
            <p:nvPr/>
          </p:nvSpPr>
          <p:spPr bwMode="auto">
            <a:xfrm>
              <a:off x="5202" y="2982"/>
              <a:ext cx="15" cy="40"/>
            </a:xfrm>
            <a:custGeom>
              <a:avLst/>
              <a:gdLst>
                <a:gd name="T0" fmla="*/ 8 w 15"/>
                <a:gd name="T1" fmla="*/ 0 h 40"/>
                <a:gd name="T2" fmla="*/ 13 w 15"/>
                <a:gd name="T3" fmla="*/ 2 h 40"/>
                <a:gd name="T4" fmla="*/ 15 w 15"/>
                <a:gd name="T5" fmla="*/ 2 h 40"/>
                <a:gd name="T6" fmla="*/ 15 w 15"/>
                <a:gd name="T7" fmla="*/ 22 h 40"/>
                <a:gd name="T8" fmla="*/ 13 w 15"/>
                <a:gd name="T9" fmla="*/ 39 h 40"/>
                <a:gd name="T10" fmla="*/ 11 w 15"/>
                <a:gd name="T11" fmla="*/ 39 h 40"/>
                <a:gd name="T12" fmla="*/ 10 w 15"/>
                <a:gd name="T13" fmla="*/ 40 h 40"/>
                <a:gd name="T14" fmla="*/ 5 w 15"/>
                <a:gd name="T15" fmla="*/ 36 h 40"/>
                <a:gd name="T16" fmla="*/ 1 w 15"/>
                <a:gd name="T17" fmla="*/ 33 h 40"/>
                <a:gd name="T18" fmla="*/ 0 w 15"/>
                <a:gd name="T19" fmla="*/ 23 h 40"/>
                <a:gd name="T20" fmla="*/ 1 w 15"/>
                <a:gd name="T21" fmla="*/ 14 h 40"/>
                <a:gd name="T22" fmla="*/ 4 w 15"/>
                <a:gd name="T23" fmla="*/ 7 h 40"/>
                <a:gd name="T24" fmla="*/ 8 w 15"/>
                <a:gd name="T25"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40">
                  <a:moveTo>
                    <a:pt x="8" y="0"/>
                  </a:moveTo>
                  <a:lnTo>
                    <a:pt x="13" y="2"/>
                  </a:lnTo>
                  <a:lnTo>
                    <a:pt x="15" y="2"/>
                  </a:lnTo>
                  <a:lnTo>
                    <a:pt x="15" y="22"/>
                  </a:lnTo>
                  <a:lnTo>
                    <a:pt x="13" y="39"/>
                  </a:lnTo>
                  <a:lnTo>
                    <a:pt x="11" y="39"/>
                  </a:lnTo>
                  <a:lnTo>
                    <a:pt x="10" y="40"/>
                  </a:lnTo>
                  <a:lnTo>
                    <a:pt x="5" y="36"/>
                  </a:lnTo>
                  <a:lnTo>
                    <a:pt x="1" y="33"/>
                  </a:lnTo>
                  <a:lnTo>
                    <a:pt x="0" y="23"/>
                  </a:lnTo>
                  <a:lnTo>
                    <a:pt x="1" y="14"/>
                  </a:lnTo>
                  <a:lnTo>
                    <a:pt x="4" y="7"/>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8" name="Freeform 479"/>
            <p:cNvSpPr>
              <a:spLocks/>
            </p:cNvSpPr>
            <p:nvPr/>
          </p:nvSpPr>
          <p:spPr bwMode="auto">
            <a:xfrm>
              <a:off x="2955" y="3005"/>
              <a:ext cx="111" cy="41"/>
            </a:xfrm>
            <a:custGeom>
              <a:avLst/>
              <a:gdLst>
                <a:gd name="T0" fmla="*/ 68 w 111"/>
                <a:gd name="T1" fmla="*/ 36 h 41"/>
                <a:gd name="T2" fmla="*/ 67 w 111"/>
                <a:gd name="T3" fmla="*/ 31 h 41"/>
                <a:gd name="T4" fmla="*/ 65 w 111"/>
                <a:gd name="T5" fmla="*/ 26 h 41"/>
                <a:gd name="T6" fmla="*/ 45 w 111"/>
                <a:gd name="T7" fmla="*/ 19 h 41"/>
                <a:gd name="T8" fmla="*/ 27 w 111"/>
                <a:gd name="T9" fmla="*/ 10 h 41"/>
                <a:gd name="T10" fmla="*/ 12 w 111"/>
                <a:gd name="T11" fmla="*/ 14 h 41"/>
                <a:gd name="T12" fmla="*/ 0 w 111"/>
                <a:gd name="T13" fmla="*/ 19 h 41"/>
                <a:gd name="T14" fmla="*/ 1 w 111"/>
                <a:gd name="T15" fmla="*/ 17 h 41"/>
                <a:gd name="T16" fmla="*/ 2 w 111"/>
                <a:gd name="T17" fmla="*/ 16 h 41"/>
                <a:gd name="T18" fmla="*/ 7 w 111"/>
                <a:gd name="T19" fmla="*/ 9 h 41"/>
                <a:gd name="T20" fmla="*/ 12 w 111"/>
                <a:gd name="T21" fmla="*/ 4 h 41"/>
                <a:gd name="T22" fmla="*/ 18 w 111"/>
                <a:gd name="T23" fmla="*/ 1 h 41"/>
                <a:gd name="T24" fmla="*/ 25 w 111"/>
                <a:gd name="T25" fmla="*/ 0 h 41"/>
                <a:gd name="T26" fmla="*/ 32 w 111"/>
                <a:gd name="T27" fmla="*/ 1 h 41"/>
                <a:gd name="T28" fmla="*/ 41 w 111"/>
                <a:gd name="T29" fmla="*/ 3 h 41"/>
                <a:gd name="T30" fmla="*/ 49 w 111"/>
                <a:gd name="T31" fmla="*/ 6 h 41"/>
                <a:gd name="T32" fmla="*/ 57 w 111"/>
                <a:gd name="T33" fmla="*/ 9 h 41"/>
                <a:gd name="T34" fmla="*/ 89 w 111"/>
                <a:gd name="T35" fmla="*/ 27 h 41"/>
                <a:gd name="T36" fmla="*/ 111 w 111"/>
                <a:gd name="T37" fmla="*/ 39 h 41"/>
                <a:gd name="T38" fmla="*/ 111 w 111"/>
                <a:gd name="T39" fmla="*/ 40 h 41"/>
                <a:gd name="T40" fmla="*/ 111 w 111"/>
                <a:gd name="T41" fmla="*/ 41 h 41"/>
                <a:gd name="T42" fmla="*/ 94 w 111"/>
                <a:gd name="T43" fmla="*/ 41 h 41"/>
                <a:gd name="T44" fmla="*/ 75 w 111"/>
                <a:gd name="T45" fmla="*/ 41 h 41"/>
                <a:gd name="T46" fmla="*/ 77 w 111"/>
                <a:gd name="T47" fmla="*/ 39 h 41"/>
                <a:gd name="T48" fmla="*/ 77 w 111"/>
                <a:gd name="T49" fmla="*/ 36 h 41"/>
                <a:gd name="T50" fmla="*/ 72 w 111"/>
                <a:gd name="T51" fmla="*/ 36 h 41"/>
                <a:gd name="T52" fmla="*/ 68 w 111"/>
                <a:gd name="T53"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1" h="41">
                  <a:moveTo>
                    <a:pt x="68" y="36"/>
                  </a:moveTo>
                  <a:lnTo>
                    <a:pt x="67" y="31"/>
                  </a:lnTo>
                  <a:lnTo>
                    <a:pt x="65" y="26"/>
                  </a:lnTo>
                  <a:lnTo>
                    <a:pt x="45" y="19"/>
                  </a:lnTo>
                  <a:lnTo>
                    <a:pt x="27" y="10"/>
                  </a:lnTo>
                  <a:lnTo>
                    <a:pt x="12" y="14"/>
                  </a:lnTo>
                  <a:lnTo>
                    <a:pt x="0" y="19"/>
                  </a:lnTo>
                  <a:lnTo>
                    <a:pt x="1" y="17"/>
                  </a:lnTo>
                  <a:lnTo>
                    <a:pt x="2" y="16"/>
                  </a:lnTo>
                  <a:lnTo>
                    <a:pt x="7" y="9"/>
                  </a:lnTo>
                  <a:lnTo>
                    <a:pt x="12" y="4"/>
                  </a:lnTo>
                  <a:lnTo>
                    <a:pt x="18" y="1"/>
                  </a:lnTo>
                  <a:lnTo>
                    <a:pt x="25" y="0"/>
                  </a:lnTo>
                  <a:lnTo>
                    <a:pt x="32" y="1"/>
                  </a:lnTo>
                  <a:lnTo>
                    <a:pt x="41" y="3"/>
                  </a:lnTo>
                  <a:lnTo>
                    <a:pt x="49" y="6"/>
                  </a:lnTo>
                  <a:lnTo>
                    <a:pt x="57" y="9"/>
                  </a:lnTo>
                  <a:lnTo>
                    <a:pt x="89" y="27"/>
                  </a:lnTo>
                  <a:lnTo>
                    <a:pt x="111" y="39"/>
                  </a:lnTo>
                  <a:lnTo>
                    <a:pt x="111" y="40"/>
                  </a:lnTo>
                  <a:lnTo>
                    <a:pt x="111" y="41"/>
                  </a:lnTo>
                  <a:lnTo>
                    <a:pt x="94" y="41"/>
                  </a:lnTo>
                  <a:lnTo>
                    <a:pt x="75" y="41"/>
                  </a:lnTo>
                  <a:lnTo>
                    <a:pt x="77" y="39"/>
                  </a:lnTo>
                  <a:lnTo>
                    <a:pt x="77" y="36"/>
                  </a:lnTo>
                  <a:lnTo>
                    <a:pt x="72" y="36"/>
                  </a:lnTo>
                  <a:lnTo>
                    <a:pt x="68"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9" name="Freeform 480"/>
            <p:cNvSpPr>
              <a:spLocks/>
            </p:cNvSpPr>
            <p:nvPr/>
          </p:nvSpPr>
          <p:spPr bwMode="auto">
            <a:xfrm>
              <a:off x="3054" y="3048"/>
              <a:ext cx="72" cy="23"/>
            </a:xfrm>
            <a:custGeom>
              <a:avLst/>
              <a:gdLst>
                <a:gd name="T0" fmla="*/ 29 w 72"/>
                <a:gd name="T1" fmla="*/ 0 h 23"/>
                <a:gd name="T2" fmla="*/ 43 w 72"/>
                <a:gd name="T3" fmla="*/ 1 h 23"/>
                <a:gd name="T4" fmla="*/ 55 w 72"/>
                <a:gd name="T5" fmla="*/ 4 h 23"/>
                <a:gd name="T6" fmla="*/ 63 w 72"/>
                <a:gd name="T7" fmla="*/ 8 h 23"/>
                <a:gd name="T8" fmla="*/ 72 w 72"/>
                <a:gd name="T9" fmla="*/ 16 h 23"/>
                <a:gd name="T10" fmla="*/ 70 w 72"/>
                <a:gd name="T11" fmla="*/ 18 h 23"/>
                <a:gd name="T12" fmla="*/ 69 w 72"/>
                <a:gd name="T13" fmla="*/ 21 h 23"/>
                <a:gd name="T14" fmla="*/ 50 w 72"/>
                <a:gd name="T15" fmla="*/ 23 h 23"/>
                <a:gd name="T16" fmla="*/ 32 w 72"/>
                <a:gd name="T17" fmla="*/ 21 h 23"/>
                <a:gd name="T18" fmla="*/ 23 w 72"/>
                <a:gd name="T19" fmla="*/ 21 h 23"/>
                <a:gd name="T20" fmla="*/ 16 w 72"/>
                <a:gd name="T21" fmla="*/ 20 h 23"/>
                <a:gd name="T22" fmla="*/ 8 w 72"/>
                <a:gd name="T23" fmla="*/ 17 h 23"/>
                <a:gd name="T24" fmla="*/ 0 w 72"/>
                <a:gd name="T25" fmla="*/ 14 h 23"/>
                <a:gd name="T26" fmla="*/ 0 w 72"/>
                <a:gd name="T27" fmla="*/ 13 h 23"/>
                <a:gd name="T28" fmla="*/ 0 w 72"/>
                <a:gd name="T29" fmla="*/ 13 h 23"/>
                <a:gd name="T30" fmla="*/ 8 w 72"/>
                <a:gd name="T31" fmla="*/ 10 h 23"/>
                <a:gd name="T32" fmla="*/ 16 w 72"/>
                <a:gd name="T33" fmla="*/ 7 h 23"/>
                <a:gd name="T34" fmla="*/ 23 w 72"/>
                <a:gd name="T35" fmla="*/ 4 h 23"/>
                <a:gd name="T36" fmla="*/ 29 w 72"/>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2" h="23">
                  <a:moveTo>
                    <a:pt x="29" y="0"/>
                  </a:moveTo>
                  <a:lnTo>
                    <a:pt x="43" y="1"/>
                  </a:lnTo>
                  <a:lnTo>
                    <a:pt x="55" y="4"/>
                  </a:lnTo>
                  <a:lnTo>
                    <a:pt x="63" y="8"/>
                  </a:lnTo>
                  <a:lnTo>
                    <a:pt x="72" y="16"/>
                  </a:lnTo>
                  <a:lnTo>
                    <a:pt x="70" y="18"/>
                  </a:lnTo>
                  <a:lnTo>
                    <a:pt x="69" y="21"/>
                  </a:lnTo>
                  <a:lnTo>
                    <a:pt x="50" y="23"/>
                  </a:lnTo>
                  <a:lnTo>
                    <a:pt x="32" y="21"/>
                  </a:lnTo>
                  <a:lnTo>
                    <a:pt x="23" y="21"/>
                  </a:lnTo>
                  <a:lnTo>
                    <a:pt x="16" y="20"/>
                  </a:lnTo>
                  <a:lnTo>
                    <a:pt x="8" y="17"/>
                  </a:lnTo>
                  <a:lnTo>
                    <a:pt x="0" y="14"/>
                  </a:lnTo>
                  <a:lnTo>
                    <a:pt x="0" y="13"/>
                  </a:lnTo>
                  <a:lnTo>
                    <a:pt x="0" y="13"/>
                  </a:lnTo>
                  <a:lnTo>
                    <a:pt x="8" y="10"/>
                  </a:lnTo>
                  <a:lnTo>
                    <a:pt x="16" y="7"/>
                  </a:lnTo>
                  <a:lnTo>
                    <a:pt x="23" y="4"/>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0" name="Freeform 481"/>
            <p:cNvSpPr>
              <a:spLocks/>
            </p:cNvSpPr>
            <p:nvPr/>
          </p:nvSpPr>
          <p:spPr bwMode="auto">
            <a:xfrm>
              <a:off x="5080" y="3048"/>
              <a:ext cx="28" cy="24"/>
            </a:xfrm>
            <a:custGeom>
              <a:avLst/>
              <a:gdLst>
                <a:gd name="T0" fmla="*/ 18 w 28"/>
                <a:gd name="T1" fmla="*/ 0 h 24"/>
                <a:gd name="T2" fmla="*/ 23 w 28"/>
                <a:gd name="T3" fmla="*/ 3 h 24"/>
                <a:gd name="T4" fmla="*/ 25 w 28"/>
                <a:gd name="T5" fmla="*/ 6 h 24"/>
                <a:gd name="T6" fmla="*/ 26 w 28"/>
                <a:gd name="T7" fmla="*/ 7 h 24"/>
                <a:gd name="T8" fmla="*/ 28 w 28"/>
                <a:gd name="T9" fmla="*/ 13 h 24"/>
                <a:gd name="T10" fmla="*/ 28 w 28"/>
                <a:gd name="T11" fmla="*/ 13 h 24"/>
                <a:gd name="T12" fmla="*/ 28 w 28"/>
                <a:gd name="T13" fmla="*/ 14 h 24"/>
                <a:gd name="T14" fmla="*/ 23 w 28"/>
                <a:gd name="T15" fmla="*/ 17 h 24"/>
                <a:gd name="T16" fmla="*/ 19 w 28"/>
                <a:gd name="T17" fmla="*/ 20 h 24"/>
                <a:gd name="T18" fmla="*/ 15 w 28"/>
                <a:gd name="T19" fmla="*/ 23 h 24"/>
                <a:gd name="T20" fmla="*/ 8 w 28"/>
                <a:gd name="T21" fmla="*/ 24 h 24"/>
                <a:gd name="T22" fmla="*/ 5 w 28"/>
                <a:gd name="T23" fmla="*/ 23 h 24"/>
                <a:gd name="T24" fmla="*/ 3 w 28"/>
                <a:gd name="T25" fmla="*/ 21 h 24"/>
                <a:gd name="T26" fmla="*/ 2 w 28"/>
                <a:gd name="T27" fmla="*/ 18 h 24"/>
                <a:gd name="T28" fmla="*/ 0 w 28"/>
                <a:gd name="T29" fmla="*/ 17 h 24"/>
                <a:gd name="T30" fmla="*/ 3 w 28"/>
                <a:gd name="T31" fmla="*/ 11 h 24"/>
                <a:gd name="T32" fmla="*/ 8 w 28"/>
                <a:gd name="T33" fmla="*/ 7 h 24"/>
                <a:gd name="T34" fmla="*/ 12 w 28"/>
                <a:gd name="T35" fmla="*/ 4 h 24"/>
                <a:gd name="T36" fmla="*/ 18 w 28"/>
                <a:gd name="T3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24">
                  <a:moveTo>
                    <a:pt x="18" y="0"/>
                  </a:moveTo>
                  <a:lnTo>
                    <a:pt x="23" y="3"/>
                  </a:lnTo>
                  <a:lnTo>
                    <a:pt x="25" y="6"/>
                  </a:lnTo>
                  <a:lnTo>
                    <a:pt x="26" y="7"/>
                  </a:lnTo>
                  <a:lnTo>
                    <a:pt x="28" y="13"/>
                  </a:lnTo>
                  <a:lnTo>
                    <a:pt x="28" y="13"/>
                  </a:lnTo>
                  <a:lnTo>
                    <a:pt x="28" y="14"/>
                  </a:lnTo>
                  <a:lnTo>
                    <a:pt x="23" y="17"/>
                  </a:lnTo>
                  <a:lnTo>
                    <a:pt x="19" y="20"/>
                  </a:lnTo>
                  <a:lnTo>
                    <a:pt x="15" y="23"/>
                  </a:lnTo>
                  <a:lnTo>
                    <a:pt x="8" y="24"/>
                  </a:lnTo>
                  <a:lnTo>
                    <a:pt x="5" y="23"/>
                  </a:lnTo>
                  <a:lnTo>
                    <a:pt x="3" y="21"/>
                  </a:lnTo>
                  <a:lnTo>
                    <a:pt x="2" y="18"/>
                  </a:lnTo>
                  <a:lnTo>
                    <a:pt x="0" y="17"/>
                  </a:lnTo>
                  <a:lnTo>
                    <a:pt x="3" y="11"/>
                  </a:lnTo>
                  <a:lnTo>
                    <a:pt x="8" y="7"/>
                  </a:lnTo>
                  <a:lnTo>
                    <a:pt x="12" y="4"/>
                  </a:ln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1" name="Freeform 482"/>
            <p:cNvSpPr>
              <a:spLocks/>
            </p:cNvSpPr>
            <p:nvPr/>
          </p:nvSpPr>
          <p:spPr bwMode="auto">
            <a:xfrm>
              <a:off x="5216" y="3069"/>
              <a:ext cx="26" cy="56"/>
            </a:xfrm>
            <a:custGeom>
              <a:avLst/>
              <a:gdLst>
                <a:gd name="T0" fmla="*/ 4 w 26"/>
                <a:gd name="T1" fmla="*/ 0 h 56"/>
                <a:gd name="T2" fmla="*/ 7 w 26"/>
                <a:gd name="T3" fmla="*/ 0 h 56"/>
                <a:gd name="T4" fmla="*/ 10 w 26"/>
                <a:gd name="T5" fmla="*/ 0 h 56"/>
                <a:gd name="T6" fmla="*/ 16 w 26"/>
                <a:gd name="T7" fmla="*/ 5 h 56"/>
                <a:gd name="T8" fmla="*/ 20 w 26"/>
                <a:gd name="T9" fmla="*/ 10 h 56"/>
                <a:gd name="T10" fmla="*/ 24 w 26"/>
                <a:gd name="T11" fmla="*/ 17 h 56"/>
                <a:gd name="T12" fmla="*/ 26 w 26"/>
                <a:gd name="T13" fmla="*/ 26 h 56"/>
                <a:gd name="T14" fmla="*/ 21 w 26"/>
                <a:gd name="T15" fmla="*/ 29 h 56"/>
                <a:gd name="T16" fmla="*/ 17 w 26"/>
                <a:gd name="T17" fmla="*/ 32 h 56"/>
                <a:gd name="T18" fmla="*/ 19 w 26"/>
                <a:gd name="T19" fmla="*/ 45 h 56"/>
                <a:gd name="T20" fmla="*/ 19 w 26"/>
                <a:gd name="T21" fmla="*/ 56 h 56"/>
                <a:gd name="T22" fmla="*/ 17 w 26"/>
                <a:gd name="T23" fmla="*/ 56 h 56"/>
                <a:gd name="T24" fmla="*/ 17 w 26"/>
                <a:gd name="T25" fmla="*/ 56 h 56"/>
                <a:gd name="T26" fmla="*/ 9 w 26"/>
                <a:gd name="T27" fmla="*/ 50 h 56"/>
                <a:gd name="T28" fmla="*/ 0 w 26"/>
                <a:gd name="T29" fmla="*/ 45 h 56"/>
                <a:gd name="T30" fmla="*/ 0 w 26"/>
                <a:gd name="T31" fmla="*/ 25 h 56"/>
                <a:gd name="T32" fmla="*/ 0 w 26"/>
                <a:gd name="T33" fmla="*/ 5 h 56"/>
                <a:gd name="T34" fmla="*/ 3 w 26"/>
                <a:gd name="T35" fmla="*/ 2 h 56"/>
                <a:gd name="T36" fmla="*/ 4 w 26"/>
                <a:gd name="T3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56">
                  <a:moveTo>
                    <a:pt x="4" y="0"/>
                  </a:moveTo>
                  <a:lnTo>
                    <a:pt x="7" y="0"/>
                  </a:lnTo>
                  <a:lnTo>
                    <a:pt x="10" y="0"/>
                  </a:lnTo>
                  <a:lnTo>
                    <a:pt x="16" y="5"/>
                  </a:lnTo>
                  <a:lnTo>
                    <a:pt x="20" y="10"/>
                  </a:lnTo>
                  <a:lnTo>
                    <a:pt x="24" y="17"/>
                  </a:lnTo>
                  <a:lnTo>
                    <a:pt x="26" y="26"/>
                  </a:lnTo>
                  <a:lnTo>
                    <a:pt x="21" y="29"/>
                  </a:lnTo>
                  <a:lnTo>
                    <a:pt x="17" y="32"/>
                  </a:lnTo>
                  <a:lnTo>
                    <a:pt x="19" y="45"/>
                  </a:lnTo>
                  <a:lnTo>
                    <a:pt x="19" y="56"/>
                  </a:lnTo>
                  <a:lnTo>
                    <a:pt x="17" y="56"/>
                  </a:lnTo>
                  <a:lnTo>
                    <a:pt x="17" y="56"/>
                  </a:lnTo>
                  <a:lnTo>
                    <a:pt x="9" y="50"/>
                  </a:lnTo>
                  <a:lnTo>
                    <a:pt x="0" y="45"/>
                  </a:lnTo>
                  <a:lnTo>
                    <a:pt x="0" y="25"/>
                  </a:lnTo>
                  <a:lnTo>
                    <a:pt x="0" y="5"/>
                  </a:lnTo>
                  <a:lnTo>
                    <a:pt x="3" y="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2" name="Freeform 483"/>
            <p:cNvSpPr>
              <a:spLocks/>
            </p:cNvSpPr>
            <p:nvPr/>
          </p:nvSpPr>
          <p:spPr bwMode="auto">
            <a:xfrm>
              <a:off x="5115" y="3081"/>
              <a:ext cx="21" cy="27"/>
            </a:xfrm>
            <a:custGeom>
              <a:avLst/>
              <a:gdLst>
                <a:gd name="T0" fmla="*/ 14 w 21"/>
                <a:gd name="T1" fmla="*/ 0 h 27"/>
                <a:gd name="T2" fmla="*/ 17 w 21"/>
                <a:gd name="T3" fmla="*/ 4 h 27"/>
                <a:gd name="T4" fmla="*/ 21 w 21"/>
                <a:gd name="T5" fmla="*/ 8 h 27"/>
                <a:gd name="T6" fmla="*/ 18 w 21"/>
                <a:gd name="T7" fmla="*/ 10 h 27"/>
                <a:gd name="T8" fmla="*/ 15 w 21"/>
                <a:gd name="T9" fmla="*/ 11 h 27"/>
                <a:gd name="T10" fmla="*/ 13 w 21"/>
                <a:gd name="T11" fmla="*/ 8 h 27"/>
                <a:gd name="T12" fmla="*/ 11 w 21"/>
                <a:gd name="T13" fmla="*/ 8 h 27"/>
                <a:gd name="T14" fmla="*/ 8 w 21"/>
                <a:gd name="T15" fmla="*/ 11 h 27"/>
                <a:gd name="T16" fmla="*/ 7 w 21"/>
                <a:gd name="T17" fmla="*/ 14 h 27"/>
                <a:gd name="T18" fmla="*/ 8 w 21"/>
                <a:gd name="T19" fmla="*/ 18 h 27"/>
                <a:gd name="T20" fmla="*/ 8 w 21"/>
                <a:gd name="T21" fmla="*/ 21 h 27"/>
                <a:gd name="T22" fmla="*/ 8 w 21"/>
                <a:gd name="T23" fmla="*/ 23 h 27"/>
                <a:gd name="T24" fmla="*/ 7 w 21"/>
                <a:gd name="T25" fmla="*/ 27 h 27"/>
                <a:gd name="T26" fmla="*/ 4 w 21"/>
                <a:gd name="T27" fmla="*/ 23 h 27"/>
                <a:gd name="T28" fmla="*/ 0 w 21"/>
                <a:gd name="T29" fmla="*/ 20 h 27"/>
                <a:gd name="T30" fmla="*/ 5 w 21"/>
                <a:gd name="T31" fmla="*/ 13 h 27"/>
                <a:gd name="T32" fmla="*/ 11 w 21"/>
                <a:gd name="T33" fmla="*/ 1 h 27"/>
                <a:gd name="T34" fmla="*/ 13 w 21"/>
                <a:gd name="T35" fmla="*/ 1 h 27"/>
                <a:gd name="T36" fmla="*/ 14 w 21"/>
                <a:gd name="T3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 h="27">
                  <a:moveTo>
                    <a:pt x="14" y="0"/>
                  </a:moveTo>
                  <a:lnTo>
                    <a:pt x="17" y="4"/>
                  </a:lnTo>
                  <a:lnTo>
                    <a:pt x="21" y="8"/>
                  </a:lnTo>
                  <a:lnTo>
                    <a:pt x="18" y="10"/>
                  </a:lnTo>
                  <a:lnTo>
                    <a:pt x="15" y="11"/>
                  </a:lnTo>
                  <a:lnTo>
                    <a:pt x="13" y="8"/>
                  </a:lnTo>
                  <a:lnTo>
                    <a:pt x="11" y="8"/>
                  </a:lnTo>
                  <a:lnTo>
                    <a:pt x="8" y="11"/>
                  </a:lnTo>
                  <a:lnTo>
                    <a:pt x="7" y="14"/>
                  </a:lnTo>
                  <a:lnTo>
                    <a:pt x="8" y="18"/>
                  </a:lnTo>
                  <a:lnTo>
                    <a:pt x="8" y="21"/>
                  </a:lnTo>
                  <a:lnTo>
                    <a:pt x="8" y="23"/>
                  </a:lnTo>
                  <a:lnTo>
                    <a:pt x="7" y="27"/>
                  </a:lnTo>
                  <a:lnTo>
                    <a:pt x="4" y="23"/>
                  </a:lnTo>
                  <a:lnTo>
                    <a:pt x="0" y="20"/>
                  </a:lnTo>
                  <a:lnTo>
                    <a:pt x="5" y="13"/>
                  </a:lnTo>
                  <a:lnTo>
                    <a:pt x="11" y="1"/>
                  </a:lnTo>
                  <a:lnTo>
                    <a:pt x="13" y="1"/>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3" name="Freeform 484"/>
            <p:cNvSpPr>
              <a:spLocks/>
            </p:cNvSpPr>
            <p:nvPr/>
          </p:nvSpPr>
          <p:spPr bwMode="auto">
            <a:xfrm>
              <a:off x="5225" y="3122"/>
              <a:ext cx="7" cy="7"/>
            </a:xfrm>
            <a:custGeom>
              <a:avLst/>
              <a:gdLst>
                <a:gd name="T0" fmla="*/ 0 w 7"/>
                <a:gd name="T1" fmla="*/ 7 h 7"/>
                <a:gd name="T2" fmla="*/ 0 w 7"/>
                <a:gd name="T3" fmla="*/ 3 h 7"/>
                <a:gd name="T4" fmla="*/ 1 w 7"/>
                <a:gd name="T5" fmla="*/ 0 h 7"/>
                <a:gd name="T6" fmla="*/ 1 w 7"/>
                <a:gd name="T7" fmla="*/ 0 h 7"/>
                <a:gd name="T8" fmla="*/ 2 w 7"/>
                <a:gd name="T9" fmla="*/ 0 h 7"/>
                <a:gd name="T10" fmla="*/ 4 w 7"/>
                <a:gd name="T11" fmla="*/ 4 h 7"/>
                <a:gd name="T12" fmla="*/ 7 w 7"/>
                <a:gd name="T13" fmla="*/ 7 h 7"/>
                <a:gd name="T14" fmla="*/ 2 w 7"/>
                <a:gd name="T15" fmla="*/ 7 h 7"/>
                <a:gd name="T16" fmla="*/ 0 w 7"/>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0" y="7"/>
                  </a:moveTo>
                  <a:lnTo>
                    <a:pt x="0" y="3"/>
                  </a:lnTo>
                  <a:lnTo>
                    <a:pt x="1" y="0"/>
                  </a:lnTo>
                  <a:lnTo>
                    <a:pt x="1" y="0"/>
                  </a:lnTo>
                  <a:lnTo>
                    <a:pt x="2" y="0"/>
                  </a:lnTo>
                  <a:lnTo>
                    <a:pt x="4" y="4"/>
                  </a:lnTo>
                  <a:lnTo>
                    <a:pt x="7" y="7"/>
                  </a:lnTo>
                  <a:lnTo>
                    <a:pt x="2" y="7"/>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4" name="Freeform 485"/>
            <p:cNvSpPr>
              <a:spLocks/>
            </p:cNvSpPr>
            <p:nvPr/>
          </p:nvSpPr>
          <p:spPr bwMode="auto">
            <a:xfrm>
              <a:off x="5242" y="3126"/>
              <a:ext cx="10" cy="9"/>
            </a:xfrm>
            <a:custGeom>
              <a:avLst/>
              <a:gdLst>
                <a:gd name="T0" fmla="*/ 0 w 10"/>
                <a:gd name="T1" fmla="*/ 0 h 9"/>
                <a:gd name="T2" fmla="*/ 4 w 10"/>
                <a:gd name="T3" fmla="*/ 0 h 9"/>
                <a:gd name="T4" fmla="*/ 8 w 10"/>
                <a:gd name="T5" fmla="*/ 0 h 9"/>
                <a:gd name="T6" fmla="*/ 8 w 10"/>
                <a:gd name="T7" fmla="*/ 2 h 9"/>
                <a:gd name="T8" fmla="*/ 8 w 10"/>
                <a:gd name="T9" fmla="*/ 3 h 9"/>
                <a:gd name="T10" fmla="*/ 10 w 10"/>
                <a:gd name="T11" fmla="*/ 6 h 9"/>
                <a:gd name="T12" fmla="*/ 10 w 10"/>
                <a:gd name="T13" fmla="*/ 9 h 9"/>
                <a:gd name="T14" fmla="*/ 7 w 10"/>
                <a:gd name="T15" fmla="*/ 8 h 9"/>
                <a:gd name="T16" fmla="*/ 4 w 10"/>
                <a:gd name="T17" fmla="*/ 6 h 9"/>
                <a:gd name="T18" fmla="*/ 1 w 10"/>
                <a:gd name="T19" fmla="*/ 5 h 9"/>
                <a:gd name="T20" fmla="*/ 0 w 10"/>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9">
                  <a:moveTo>
                    <a:pt x="0" y="0"/>
                  </a:moveTo>
                  <a:lnTo>
                    <a:pt x="4" y="0"/>
                  </a:lnTo>
                  <a:lnTo>
                    <a:pt x="8" y="0"/>
                  </a:lnTo>
                  <a:lnTo>
                    <a:pt x="8" y="2"/>
                  </a:lnTo>
                  <a:lnTo>
                    <a:pt x="8" y="3"/>
                  </a:lnTo>
                  <a:lnTo>
                    <a:pt x="10" y="6"/>
                  </a:lnTo>
                  <a:lnTo>
                    <a:pt x="10" y="9"/>
                  </a:lnTo>
                  <a:lnTo>
                    <a:pt x="7" y="8"/>
                  </a:lnTo>
                  <a:lnTo>
                    <a:pt x="4" y="6"/>
                  </a:lnTo>
                  <a:lnTo>
                    <a:pt x="1"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5" name="Freeform 486"/>
            <p:cNvSpPr>
              <a:spLocks/>
            </p:cNvSpPr>
            <p:nvPr/>
          </p:nvSpPr>
          <p:spPr bwMode="auto">
            <a:xfrm>
              <a:off x="5229" y="3134"/>
              <a:ext cx="6" cy="14"/>
            </a:xfrm>
            <a:custGeom>
              <a:avLst/>
              <a:gdLst>
                <a:gd name="T0" fmla="*/ 0 w 6"/>
                <a:gd name="T1" fmla="*/ 0 h 14"/>
                <a:gd name="T2" fmla="*/ 3 w 6"/>
                <a:gd name="T3" fmla="*/ 2 h 14"/>
                <a:gd name="T4" fmla="*/ 4 w 6"/>
                <a:gd name="T5" fmla="*/ 5 h 14"/>
                <a:gd name="T6" fmla="*/ 6 w 6"/>
                <a:gd name="T7" fmla="*/ 8 h 14"/>
                <a:gd name="T8" fmla="*/ 6 w 6"/>
                <a:gd name="T9" fmla="*/ 14 h 14"/>
                <a:gd name="T10" fmla="*/ 4 w 6"/>
                <a:gd name="T11" fmla="*/ 14 h 14"/>
                <a:gd name="T12" fmla="*/ 3 w 6"/>
                <a:gd name="T13" fmla="*/ 12 h 14"/>
                <a:gd name="T14" fmla="*/ 1 w 6"/>
                <a:gd name="T15" fmla="*/ 7 h 14"/>
                <a:gd name="T16" fmla="*/ 0 w 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4">
                  <a:moveTo>
                    <a:pt x="0" y="0"/>
                  </a:moveTo>
                  <a:lnTo>
                    <a:pt x="3" y="2"/>
                  </a:lnTo>
                  <a:lnTo>
                    <a:pt x="4" y="5"/>
                  </a:lnTo>
                  <a:lnTo>
                    <a:pt x="6" y="8"/>
                  </a:lnTo>
                  <a:lnTo>
                    <a:pt x="6" y="14"/>
                  </a:lnTo>
                  <a:lnTo>
                    <a:pt x="4" y="14"/>
                  </a:lnTo>
                  <a:lnTo>
                    <a:pt x="3" y="12"/>
                  </a:lnTo>
                  <a:lnTo>
                    <a:pt x="1" y="7"/>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6" name="Freeform 487"/>
            <p:cNvSpPr>
              <a:spLocks/>
            </p:cNvSpPr>
            <p:nvPr/>
          </p:nvSpPr>
          <p:spPr bwMode="auto">
            <a:xfrm>
              <a:off x="5257" y="3134"/>
              <a:ext cx="8" cy="7"/>
            </a:xfrm>
            <a:custGeom>
              <a:avLst/>
              <a:gdLst>
                <a:gd name="T0" fmla="*/ 3 w 8"/>
                <a:gd name="T1" fmla="*/ 0 h 7"/>
                <a:gd name="T2" fmla="*/ 6 w 8"/>
                <a:gd name="T3" fmla="*/ 1 h 7"/>
                <a:gd name="T4" fmla="*/ 8 w 8"/>
                <a:gd name="T5" fmla="*/ 4 h 7"/>
                <a:gd name="T6" fmla="*/ 8 w 8"/>
                <a:gd name="T7" fmla="*/ 5 h 7"/>
                <a:gd name="T8" fmla="*/ 6 w 8"/>
                <a:gd name="T9" fmla="*/ 7 h 7"/>
                <a:gd name="T10" fmla="*/ 3 w 8"/>
                <a:gd name="T11" fmla="*/ 7 h 7"/>
                <a:gd name="T12" fmla="*/ 0 w 8"/>
                <a:gd name="T13" fmla="*/ 7 h 7"/>
                <a:gd name="T14" fmla="*/ 0 w 8"/>
                <a:gd name="T15" fmla="*/ 5 h 7"/>
                <a:gd name="T16" fmla="*/ 0 w 8"/>
                <a:gd name="T17" fmla="*/ 2 h 7"/>
                <a:gd name="T18" fmla="*/ 2 w 8"/>
                <a:gd name="T19" fmla="*/ 2 h 7"/>
                <a:gd name="T20" fmla="*/ 3 w 8"/>
                <a:gd name="T21" fmla="*/ 2 h 7"/>
                <a:gd name="T22" fmla="*/ 3 w 8"/>
                <a:gd name="T23" fmla="*/ 1 h 7"/>
                <a:gd name="T24" fmla="*/ 3 w 8"/>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7">
                  <a:moveTo>
                    <a:pt x="3" y="0"/>
                  </a:moveTo>
                  <a:lnTo>
                    <a:pt x="6" y="1"/>
                  </a:lnTo>
                  <a:lnTo>
                    <a:pt x="8" y="4"/>
                  </a:lnTo>
                  <a:lnTo>
                    <a:pt x="8" y="5"/>
                  </a:lnTo>
                  <a:lnTo>
                    <a:pt x="6" y="7"/>
                  </a:lnTo>
                  <a:lnTo>
                    <a:pt x="3" y="7"/>
                  </a:lnTo>
                  <a:lnTo>
                    <a:pt x="0" y="7"/>
                  </a:lnTo>
                  <a:lnTo>
                    <a:pt x="0" y="5"/>
                  </a:lnTo>
                  <a:lnTo>
                    <a:pt x="0" y="2"/>
                  </a:lnTo>
                  <a:lnTo>
                    <a:pt x="2" y="2"/>
                  </a:lnTo>
                  <a:lnTo>
                    <a:pt x="3" y="2"/>
                  </a:lnTo>
                  <a:lnTo>
                    <a:pt x="3"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7" name="Freeform 488"/>
            <p:cNvSpPr>
              <a:spLocks/>
            </p:cNvSpPr>
            <p:nvPr/>
          </p:nvSpPr>
          <p:spPr bwMode="auto">
            <a:xfrm>
              <a:off x="5256" y="3145"/>
              <a:ext cx="9" cy="6"/>
            </a:xfrm>
            <a:custGeom>
              <a:avLst/>
              <a:gdLst>
                <a:gd name="T0" fmla="*/ 4 w 9"/>
                <a:gd name="T1" fmla="*/ 0 h 6"/>
                <a:gd name="T2" fmla="*/ 7 w 9"/>
                <a:gd name="T3" fmla="*/ 3 h 6"/>
                <a:gd name="T4" fmla="*/ 9 w 9"/>
                <a:gd name="T5" fmla="*/ 6 h 6"/>
                <a:gd name="T6" fmla="*/ 6 w 9"/>
                <a:gd name="T7" fmla="*/ 6 h 6"/>
                <a:gd name="T8" fmla="*/ 3 w 9"/>
                <a:gd name="T9" fmla="*/ 6 h 6"/>
                <a:gd name="T10" fmla="*/ 1 w 9"/>
                <a:gd name="T11" fmla="*/ 4 h 6"/>
                <a:gd name="T12" fmla="*/ 0 w 9"/>
                <a:gd name="T13" fmla="*/ 3 h 6"/>
                <a:gd name="T14" fmla="*/ 1 w 9"/>
                <a:gd name="T15" fmla="*/ 3 h 6"/>
                <a:gd name="T16" fmla="*/ 3 w 9"/>
                <a:gd name="T17" fmla="*/ 3 h 6"/>
                <a:gd name="T18" fmla="*/ 4 w 9"/>
                <a:gd name="T19" fmla="*/ 1 h 6"/>
                <a:gd name="T20" fmla="*/ 4 w 9"/>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6">
                  <a:moveTo>
                    <a:pt x="4" y="0"/>
                  </a:moveTo>
                  <a:lnTo>
                    <a:pt x="7" y="3"/>
                  </a:lnTo>
                  <a:lnTo>
                    <a:pt x="9" y="6"/>
                  </a:lnTo>
                  <a:lnTo>
                    <a:pt x="6" y="6"/>
                  </a:lnTo>
                  <a:lnTo>
                    <a:pt x="3" y="6"/>
                  </a:lnTo>
                  <a:lnTo>
                    <a:pt x="1" y="4"/>
                  </a:lnTo>
                  <a:lnTo>
                    <a:pt x="0" y="3"/>
                  </a:lnTo>
                  <a:lnTo>
                    <a:pt x="1" y="3"/>
                  </a:lnTo>
                  <a:lnTo>
                    <a:pt x="3" y="3"/>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8" name="Freeform 489"/>
            <p:cNvSpPr>
              <a:spLocks/>
            </p:cNvSpPr>
            <p:nvPr/>
          </p:nvSpPr>
          <p:spPr bwMode="auto">
            <a:xfrm>
              <a:off x="5273" y="3148"/>
              <a:ext cx="9" cy="4"/>
            </a:xfrm>
            <a:custGeom>
              <a:avLst/>
              <a:gdLst>
                <a:gd name="T0" fmla="*/ 0 w 9"/>
                <a:gd name="T1" fmla="*/ 0 h 4"/>
                <a:gd name="T2" fmla="*/ 4 w 9"/>
                <a:gd name="T3" fmla="*/ 1 h 4"/>
                <a:gd name="T4" fmla="*/ 9 w 9"/>
                <a:gd name="T5" fmla="*/ 3 h 4"/>
                <a:gd name="T6" fmla="*/ 9 w 9"/>
                <a:gd name="T7" fmla="*/ 4 h 4"/>
                <a:gd name="T8" fmla="*/ 9 w 9"/>
                <a:gd name="T9" fmla="*/ 4 h 4"/>
                <a:gd name="T10" fmla="*/ 6 w 9"/>
                <a:gd name="T11" fmla="*/ 4 h 4"/>
                <a:gd name="T12" fmla="*/ 4 w 9"/>
                <a:gd name="T13" fmla="*/ 4 h 4"/>
                <a:gd name="T14" fmla="*/ 2 w 9"/>
                <a:gd name="T15" fmla="*/ 3 h 4"/>
                <a:gd name="T16" fmla="*/ 0 w 9"/>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4">
                  <a:moveTo>
                    <a:pt x="0" y="0"/>
                  </a:moveTo>
                  <a:lnTo>
                    <a:pt x="4" y="1"/>
                  </a:lnTo>
                  <a:lnTo>
                    <a:pt x="9" y="3"/>
                  </a:lnTo>
                  <a:lnTo>
                    <a:pt x="9" y="4"/>
                  </a:lnTo>
                  <a:lnTo>
                    <a:pt x="9" y="4"/>
                  </a:lnTo>
                  <a:lnTo>
                    <a:pt x="6" y="4"/>
                  </a:lnTo>
                  <a:lnTo>
                    <a:pt x="4" y="4"/>
                  </a:lnTo>
                  <a:lnTo>
                    <a:pt x="2" y="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9" name="Freeform 490"/>
            <p:cNvSpPr>
              <a:spLocks/>
            </p:cNvSpPr>
            <p:nvPr/>
          </p:nvSpPr>
          <p:spPr bwMode="auto">
            <a:xfrm>
              <a:off x="5245" y="3155"/>
              <a:ext cx="8" cy="14"/>
            </a:xfrm>
            <a:custGeom>
              <a:avLst/>
              <a:gdLst>
                <a:gd name="T0" fmla="*/ 1 w 8"/>
                <a:gd name="T1" fmla="*/ 0 h 14"/>
                <a:gd name="T2" fmla="*/ 4 w 8"/>
                <a:gd name="T3" fmla="*/ 4 h 14"/>
                <a:gd name="T4" fmla="*/ 7 w 8"/>
                <a:gd name="T5" fmla="*/ 7 h 14"/>
                <a:gd name="T6" fmla="*/ 8 w 8"/>
                <a:gd name="T7" fmla="*/ 10 h 14"/>
                <a:gd name="T8" fmla="*/ 8 w 8"/>
                <a:gd name="T9" fmla="*/ 14 h 14"/>
                <a:gd name="T10" fmla="*/ 8 w 8"/>
                <a:gd name="T11" fmla="*/ 14 h 14"/>
                <a:gd name="T12" fmla="*/ 7 w 8"/>
                <a:gd name="T13" fmla="*/ 14 h 14"/>
                <a:gd name="T14" fmla="*/ 2 w 8"/>
                <a:gd name="T15" fmla="*/ 13 h 14"/>
                <a:gd name="T16" fmla="*/ 0 w 8"/>
                <a:gd name="T17" fmla="*/ 13 h 14"/>
                <a:gd name="T18" fmla="*/ 0 w 8"/>
                <a:gd name="T19" fmla="*/ 7 h 14"/>
                <a:gd name="T20" fmla="*/ 1 w 8"/>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4">
                  <a:moveTo>
                    <a:pt x="1" y="0"/>
                  </a:moveTo>
                  <a:lnTo>
                    <a:pt x="4" y="4"/>
                  </a:lnTo>
                  <a:lnTo>
                    <a:pt x="7" y="7"/>
                  </a:lnTo>
                  <a:lnTo>
                    <a:pt x="8" y="10"/>
                  </a:lnTo>
                  <a:lnTo>
                    <a:pt x="8" y="14"/>
                  </a:lnTo>
                  <a:lnTo>
                    <a:pt x="8" y="14"/>
                  </a:lnTo>
                  <a:lnTo>
                    <a:pt x="7" y="14"/>
                  </a:lnTo>
                  <a:lnTo>
                    <a:pt x="2" y="13"/>
                  </a:lnTo>
                  <a:lnTo>
                    <a:pt x="0" y="13"/>
                  </a:lnTo>
                  <a:lnTo>
                    <a:pt x="0" y="7"/>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0" name="Freeform 491"/>
            <p:cNvSpPr>
              <a:spLocks/>
            </p:cNvSpPr>
            <p:nvPr/>
          </p:nvSpPr>
          <p:spPr bwMode="auto">
            <a:xfrm>
              <a:off x="5269" y="3158"/>
              <a:ext cx="14" cy="7"/>
            </a:xfrm>
            <a:custGeom>
              <a:avLst/>
              <a:gdLst>
                <a:gd name="T0" fmla="*/ 8 w 14"/>
                <a:gd name="T1" fmla="*/ 0 h 7"/>
                <a:gd name="T2" fmla="*/ 11 w 14"/>
                <a:gd name="T3" fmla="*/ 1 h 7"/>
                <a:gd name="T4" fmla="*/ 13 w 14"/>
                <a:gd name="T5" fmla="*/ 3 h 7"/>
                <a:gd name="T6" fmla="*/ 13 w 14"/>
                <a:gd name="T7" fmla="*/ 3 h 7"/>
                <a:gd name="T8" fmla="*/ 14 w 14"/>
                <a:gd name="T9" fmla="*/ 7 h 7"/>
                <a:gd name="T10" fmla="*/ 10 w 14"/>
                <a:gd name="T11" fmla="*/ 7 h 7"/>
                <a:gd name="T12" fmla="*/ 4 w 14"/>
                <a:gd name="T13" fmla="*/ 7 h 7"/>
                <a:gd name="T14" fmla="*/ 3 w 14"/>
                <a:gd name="T15" fmla="*/ 4 h 7"/>
                <a:gd name="T16" fmla="*/ 0 w 14"/>
                <a:gd name="T17" fmla="*/ 3 h 7"/>
                <a:gd name="T18" fmla="*/ 4 w 14"/>
                <a:gd name="T19" fmla="*/ 1 h 7"/>
                <a:gd name="T20" fmla="*/ 8 w 14"/>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7">
                  <a:moveTo>
                    <a:pt x="8" y="0"/>
                  </a:moveTo>
                  <a:lnTo>
                    <a:pt x="11" y="1"/>
                  </a:lnTo>
                  <a:lnTo>
                    <a:pt x="13" y="3"/>
                  </a:lnTo>
                  <a:lnTo>
                    <a:pt x="13" y="3"/>
                  </a:lnTo>
                  <a:lnTo>
                    <a:pt x="14" y="7"/>
                  </a:lnTo>
                  <a:lnTo>
                    <a:pt x="10" y="7"/>
                  </a:lnTo>
                  <a:lnTo>
                    <a:pt x="4" y="7"/>
                  </a:lnTo>
                  <a:lnTo>
                    <a:pt x="3" y="4"/>
                  </a:lnTo>
                  <a:lnTo>
                    <a:pt x="0" y="3"/>
                  </a:lnTo>
                  <a:lnTo>
                    <a:pt x="4" y="1"/>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1" name="Freeform 492"/>
            <p:cNvSpPr>
              <a:spLocks/>
            </p:cNvSpPr>
            <p:nvPr/>
          </p:nvSpPr>
          <p:spPr bwMode="auto">
            <a:xfrm>
              <a:off x="5253" y="3172"/>
              <a:ext cx="9" cy="16"/>
            </a:xfrm>
            <a:custGeom>
              <a:avLst/>
              <a:gdLst>
                <a:gd name="T0" fmla="*/ 6 w 9"/>
                <a:gd name="T1" fmla="*/ 0 h 16"/>
                <a:gd name="T2" fmla="*/ 9 w 9"/>
                <a:gd name="T3" fmla="*/ 1 h 16"/>
                <a:gd name="T4" fmla="*/ 9 w 9"/>
                <a:gd name="T5" fmla="*/ 6 h 16"/>
                <a:gd name="T6" fmla="*/ 6 w 9"/>
                <a:gd name="T7" fmla="*/ 10 h 16"/>
                <a:gd name="T8" fmla="*/ 3 w 9"/>
                <a:gd name="T9" fmla="*/ 16 h 16"/>
                <a:gd name="T10" fmla="*/ 3 w 9"/>
                <a:gd name="T11" fmla="*/ 14 h 16"/>
                <a:gd name="T12" fmla="*/ 3 w 9"/>
                <a:gd name="T13" fmla="*/ 13 h 16"/>
                <a:gd name="T14" fmla="*/ 2 w 9"/>
                <a:gd name="T15" fmla="*/ 7 h 16"/>
                <a:gd name="T16" fmla="*/ 0 w 9"/>
                <a:gd name="T17" fmla="*/ 3 h 16"/>
                <a:gd name="T18" fmla="*/ 3 w 9"/>
                <a:gd name="T19" fmla="*/ 1 h 16"/>
                <a:gd name="T20" fmla="*/ 6 w 9"/>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6">
                  <a:moveTo>
                    <a:pt x="6" y="0"/>
                  </a:moveTo>
                  <a:lnTo>
                    <a:pt x="9" y="1"/>
                  </a:lnTo>
                  <a:lnTo>
                    <a:pt x="9" y="6"/>
                  </a:lnTo>
                  <a:lnTo>
                    <a:pt x="6" y="10"/>
                  </a:lnTo>
                  <a:lnTo>
                    <a:pt x="3" y="16"/>
                  </a:lnTo>
                  <a:lnTo>
                    <a:pt x="3" y="14"/>
                  </a:lnTo>
                  <a:lnTo>
                    <a:pt x="3" y="13"/>
                  </a:lnTo>
                  <a:lnTo>
                    <a:pt x="2" y="7"/>
                  </a:lnTo>
                  <a:lnTo>
                    <a:pt x="0" y="3"/>
                  </a:lnTo>
                  <a:lnTo>
                    <a:pt x="3" y="1"/>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2" name="Freeform 493"/>
            <p:cNvSpPr>
              <a:spLocks/>
            </p:cNvSpPr>
            <p:nvPr/>
          </p:nvSpPr>
          <p:spPr bwMode="auto">
            <a:xfrm>
              <a:off x="4778" y="3181"/>
              <a:ext cx="24" cy="48"/>
            </a:xfrm>
            <a:custGeom>
              <a:avLst/>
              <a:gdLst>
                <a:gd name="T0" fmla="*/ 3 w 24"/>
                <a:gd name="T1" fmla="*/ 0 h 48"/>
                <a:gd name="T2" fmla="*/ 10 w 24"/>
                <a:gd name="T3" fmla="*/ 4 h 48"/>
                <a:gd name="T4" fmla="*/ 14 w 24"/>
                <a:gd name="T5" fmla="*/ 12 h 48"/>
                <a:gd name="T6" fmla="*/ 18 w 24"/>
                <a:gd name="T7" fmla="*/ 20 h 48"/>
                <a:gd name="T8" fmla="*/ 24 w 24"/>
                <a:gd name="T9" fmla="*/ 28 h 48"/>
                <a:gd name="T10" fmla="*/ 20 w 24"/>
                <a:gd name="T11" fmla="*/ 40 h 48"/>
                <a:gd name="T12" fmla="*/ 14 w 24"/>
                <a:gd name="T13" fmla="*/ 48 h 48"/>
                <a:gd name="T14" fmla="*/ 14 w 24"/>
                <a:gd name="T15" fmla="*/ 48 h 48"/>
                <a:gd name="T16" fmla="*/ 13 w 24"/>
                <a:gd name="T17" fmla="*/ 48 h 48"/>
                <a:gd name="T18" fmla="*/ 7 w 24"/>
                <a:gd name="T19" fmla="*/ 47 h 48"/>
                <a:gd name="T20" fmla="*/ 1 w 24"/>
                <a:gd name="T21" fmla="*/ 47 h 48"/>
                <a:gd name="T22" fmla="*/ 0 w 24"/>
                <a:gd name="T23" fmla="*/ 34 h 48"/>
                <a:gd name="T24" fmla="*/ 0 w 24"/>
                <a:gd name="T25" fmla="*/ 22 h 48"/>
                <a:gd name="T26" fmla="*/ 0 w 24"/>
                <a:gd name="T27" fmla="*/ 11 h 48"/>
                <a:gd name="T28" fmla="*/ 3 w 24"/>
                <a:gd name="T2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48">
                  <a:moveTo>
                    <a:pt x="3" y="0"/>
                  </a:moveTo>
                  <a:lnTo>
                    <a:pt x="10" y="4"/>
                  </a:lnTo>
                  <a:lnTo>
                    <a:pt x="14" y="12"/>
                  </a:lnTo>
                  <a:lnTo>
                    <a:pt x="18" y="20"/>
                  </a:lnTo>
                  <a:lnTo>
                    <a:pt x="24" y="28"/>
                  </a:lnTo>
                  <a:lnTo>
                    <a:pt x="20" y="40"/>
                  </a:lnTo>
                  <a:lnTo>
                    <a:pt x="14" y="48"/>
                  </a:lnTo>
                  <a:lnTo>
                    <a:pt x="14" y="48"/>
                  </a:lnTo>
                  <a:lnTo>
                    <a:pt x="13" y="48"/>
                  </a:lnTo>
                  <a:lnTo>
                    <a:pt x="7" y="47"/>
                  </a:lnTo>
                  <a:lnTo>
                    <a:pt x="1" y="47"/>
                  </a:lnTo>
                  <a:lnTo>
                    <a:pt x="0" y="34"/>
                  </a:lnTo>
                  <a:lnTo>
                    <a:pt x="0" y="22"/>
                  </a:lnTo>
                  <a:lnTo>
                    <a:pt x="0" y="1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3" name="Freeform 494"/>
            <p:cNvSpPr>
              <a:spLocks/>
            </p:cNvSpPr>
            <p:nvPr/>
          </p:nvSpPr>
          <p:spPr bwMode="auto">
            <a:xfrm>
              <a:off x="5269" y="3182"/>
              <a:ext cx="27" cy="47"/>
            </a:xfrm>
            <a:custGeom>
              <a:avLst/>
              <a:gdLst>
                <a:gd name="T0" fmla="*/ 21 w 27"/>
                <a:gd name="T1" fmla="*/ 47 h 47"/>
                <a:gd name="T2" fmla="*/ 16 w 27"/>
                <a:gd name="T3" fmla="*/ 47 h 47"/>
                <a:gd name="T4" fmla="*/ 10 w 27"/>
                <a:gd name="T5" fmla="*/ 46 h 47"/>
                <a:gd name="T6" fmla="*/ 7 w 27"/>
                <a:gd name="T7" fmla="*/ 43 h 47"/>
                <a:gd name="T8" fmla="*/ 4 w 27"/>
                <a:gd name="T9" fmla="*/ 40 h 47"/>
                <a:gd name="T10" fmla="*/ 1 w 27"/>
                <a:gd name="T11" fmla="*/ 31 h 47"/>
                <a:gd name="T12" fmla="*/ 0 w 27"/>
                <a:gd name="T13" fmla="*/ 20 h 47"/>
                <a:gd name="T14" fmla="*/ 10 w 27"/>
                <a:gd name="T15" fmla="*/ 10 h 47"/>
                <a:gd name="T16" fmla="*/ 18 w 27"/>
                <a:gd name="T17" fmla="*/ 0 h 47"/>
                <a:gd name="T18" fmla="*/ 18 w 27"/>
                <a:gd name="T19" fmla="*/ 1 h 47"/>
                <a:gd name="T20" fmla="*/ 18 w 27"/>
                <a:gd name="T21" fmla="*/ 3 h 47"/>
                <a:gd name="T22" fmla="*/ 23 w 27"/>
                <a:gd name="T23" fmla="*/ 16 h 47"/>
                <a:gd name="T24" fmla="*/ 27 w 27"/>
                <a:gd name="T25" fmla="*/ 27 h 47"/>
                <a:gd name="T26" fmla="*/ 23 w 27"/>
                <a:gd name="T27" fmla="*/ 31 h 47"/>
                <a:gd name="T28" fmla="*/ 18 w 27"/>
                <a:gd name="T29" fmla="*/ 36 h 47"/>
                <a:gd name="T30" fmla="*/ 20 w 27"/>
                <a:gd name="T31" fmla="*/ 41 h 47"/>
                <a:gd name="T32" fmla="*/ 21 w 27"/>
                <a:gd name="T33"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47">
                  <a:moveTo>
                    <a:pt x="21" y="47"/>
                  </a:moveTo>
                  <a:lnTo>
                    <a:pt x="16" y="47"/>
                  </a:lnTo>
                  <a:lnTo>
                    <a:pt x="10" y="46"/>
                  </a:lnTo>
                  <a:lnTo>
                    <a:pt x="7" y="43"/>
                  </a:lnTo>
                  <a:lnTo>
                    <a:pt x="4" y="40"/>
                  </a:lnTo>
                  <a:lnTo>
                    <a:pt x="1" y="31"/>
                  </a:lnTo>
                  <a:lnTo>
                    <a:pt x="0" y="20"/>
                  </a:lnTo>
                  <a:lnTo>
                    <a:pt x="10" y="10"/>
                  </a:lnTo>
                  <a:lnTo>
                    <a:pt x="18" y="0"/>
                  </a:lnTo>
                  <a:lnTo>
                    <a:pt x="18" y="1"/>
                  </a:lnTo>
                  <a:lnTo>
                    <a:pt x="18" y="3"/>
                  </a:lnTo>
                  <a:lnTo>
                    <a:pt x="23" y="16"/>
                  </a:lnTo>
                  <a:lnTo>
                    <a:pt x="27" y="27"/>
                  </a:lnTo>
                  <a:lnTo>
                    <a:pt x="23" y="31"/>
                  </a:lnTo>
                  <a:lnTo>
                    <a:pt x="18" y="36"/>
                  </a:lnTo>
                  <a:lnTo>
                    <a:pt x="20" y="41"/>
                  </a:lnTo>
                  <a:lnTo>
                    <a:pt x="2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4" name="Freeform 495"/>
            <p:cNvSpPr>
              <a:spLocks/>
            </p:cNvSpPr>
            <p:nvPr/>
          </p:nvSpPr>
          <p:spPr bwMode="auto">
            <a:xfrm>
              <a:off x="5252" y="3195"/>
              <a:ext cx="14" cy="13"/>
            </a:xfrm>
            <a:custGeom>
              <a:avLst/>
              <a:gdLst>
                <a:gd name="T0" fmla="*/ 11 w 14"/>
                <a:gd name="T1" fmla="*/ 0 h 13"/>
                <a:gd name="T2" fmla="*/ 14 w 14"/>
                <a:gd name="T3" fmla="*/ 3 h 13"/>
                <a:gd name="T4" fmla="*/ 14 w 14"/>
                <a:gd name="T5" fmla="*/ 6 h 13"/>
                <a:gd name="T6" fmla="*/ 14 w 14"/>
                <a:gd name="T7" fmla="*/ 10 h 13"/>
                <a:gd name="T8" fmla="*/ 13 w 14"/>
                <a:gd name="T9" fmla="*/ 13 h 13"/>
                <a:gd name="T10" fmla="*/ 13 w 14"/>
                <a:gd name="T11" fmla="*/ 13 h 13"/>
                <a:gd name="T12" fmla="*/ 11 w 14"/>
                <a:gd name="T13" fmla="*/ 13 h 13"/>
                <a:gd name="T14" fmla="*/ 5 w 14"/>
                <a:gd name="T15" fmla="*/ 13 h 13"/>
                <a:gd name="T16" fmla="*/ 0 w 14"/>
                <a:gd name="T17" fmla="*/ 11 h 13"/>
                <a:gd name="T18" fmla="*/ 5 w 14"/>
                <a:gd name="T19" fmla="*/ 6 h 13"/>
                <a:gd name="T20" fmla="*/ 11 w 14"/>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3">
                  <a:moveTo>
                    <a:pt x="11" y="0"/>
                  </a:moveTo>
                  <a:lnTo>
                    <a:pt x="14" y="3"/>
                  </a:lnTo>
                  <a:lnTo>
                    <a:pt x="14" y="6"/>
                  </a:lnTo>
                  <a:lnTo>
                    <a:pt x="14" y="10"/>
                  </a:lnTo>
                  <a:lnTo>
                    <a:pt x="13" y="13"/>
                  </a:lnTo>
                  <a:lnTo>
                    <a:pt x="13" y="13"/>
                  </a:lnTo>
                  <a:lnTo>
                    <a:pt x="11" y="13"/>
                  </a:lnTo>
                  <a:lnTo>
                    <a:pt x="5" y="13"/>
                  </a:lnTo>
                  <a:lnTo>
                    <a:pt x="0" y="11"/>
                  </a:lnTo>
                  <a:lnTo>
                    <a:pt x="5" y="6"/>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5" name="Freeform 496"/>
            <p:cNvSpPr>
              <a:spLocks/>
            </p:cNvSpPr>
            <p:nvPr/>
          </p:nvSpPr>
          <p:spPr bwMode="auto">
            <a:xfrm>
              <a:off x="5102" y="3218"/>
              <a:ext cx="114" cy="137"/>
            </a:xfrm>
            <a:custGeom>
              <a:avLst/>
              <a:gdLst>
                <a:gd name="T0" fmla="*/ 88 w 114"/>
                <a:gd name="T1" fmla="*/ 0 h 137"/>
                <a:gd name="T2" fmla="*/ 101 w 114"/>
                <a:gd name="T3" fmla="*/ 8 h 137"/>
                <a:gd name="T4" fmla="*/ 114 w 114"/>
                <a:gd name="T5" fmla="*/ 18 h 137"/>
                <a:gd name="T6" fmla="*/ 114 w 114"/>
                <a:gd name="T7" fmla="*/ 20 h 137"/>
                <a:gd name="T8" fmla="*/ 114 w 114"/>
                <a:gd name="T9" fmla="*/ 23 h 137"/>
                <a:gd name="T10" fmla="*/ 111 w 114"/>
                <a:gd name="T11" fmla="*/ 30 h 137"/>
                <a:gd name="T12" fmla="*/ 107 w 114"/>
                <a:gd name="T13" fmla="*/ 34 h 137"/>
                <a:gd name="T14" fmla="*/ 103 w 114"/>
                <a:gd name="T15" fmla="*/ 38 h 137"/>
                <a:gd name="T16" fmla="*/ 97 w 114"/>
                <a:gd name="T17" fmla="*/ 43 h 137"/>
                <a:gd name="T18" fmla="*/ 104 w 114"/>
                <a:gd name="T19" fmla="*/ 58 h 137"/>
                <a:gd name="T20" fmla="*/ 110 w 114"/>
                <a:gd name="T21" fmla="*/ 75 h 137"/>
                <a:gd name="T22" fmla="*/ 104 w 114"/>
                <a:gd name="T23" fmla="*/ 81 h 137"/>
                <a:gd name="T24" fmla="*/ 100 w 114"/>
                <a:gd name="T25" fmla="*/ 88 h 137"/>
                <a:gd name="T26" fmla="*/ 95 w 114"/>
                <a:gd name="T27" fmla="*/ 97 h 137"/>
                <a:gd name="T28" fmla="*/ 94 w 114"/>
                <a:gd name="T29" fmla="*/ 105 h 137"/>
                <a:gd name="T30" fmla="*/ 91 w 114"/>
                <a:gd name="T31" fmla="*/ 114 h 137"/>
                <a:gd name="T32" fmla="*/ 88 w 114"/>
                <a:gd name="T33" fmla="*/ 123 h 137"/>
                <a:gd name="T34" fmla="*/ 84 w 114"/>
                <a:gd name="T35" fmla="*/ 130 h 137"/>
                <a:gd name="T36" fmla="*/ 80 w 114"/>
                <a:gd name="T37" fmla="*/ 137 h 137"/>
                <a:gd name="T38" fmla="*/ 68 w 114"/>
                <a:gd name="T39" fmla="*/ 133 h 137"/>
                <a:gd name="T40" fmla="*/ 58 w 114"/>
                <a:gd name="T41" fmla="*/ 127 h 137"/>
                <a:gd name="T42" fmla="*/ 37 w 114"/>
                <a:gd name="T43" fmla="*/ 125 h 137"/>
                <a:gd name="T44" fmla="*/ 17 w 114"/>
                <a:gd name="T45" fmla="*/ 124 h 137"/>
                <a:gd name="T46" fmla="*/ 16 w 114"/>
                <a:gd name="T47" fmla="*/ 113 h 137"/>
                <a:gd name="T48" fmla="*/ 11 w 114"/>
                <a:gd name="T49" fmla="*/ 104 h 137"/>
                <a:gd name="T50" fmla="*/ 7 w 114"/>
                <a:gd name="T51" fmla="*/ 97 h 137"/>
                <a:gd name="T52" fmla="*/ 0 w 114"/>
                <a:gd name="T53" fmla="*/ 90 h 137"/>
                <a:gd name="T54" fmla="*/ 0 w 114"/>
                <a:gd name="T55" fmla="*/ 83 h 137"/>
                <a:gd name="T56" fmla="*/ 1 w 114"/>
                <a:gd name="T57" fmla="*/ 77 h 137"/>
                <a:gd name="T58" fmla="*/ 4 w 114"/>
                <a:gd name="T59" fmla="*/ 71 h 137"/>
                <a:gd name="T60" fmla="*/ 6 w 114"/>
                <a:gd name="T61" fmla="*/ 67 h 137"/>
                <a:gd name="T62" fmla="*/ 13 w 114"/>
                <a:gd name="T63" fmla="*/ 68 h 137"/>
                <a:gd name="T64" fmla="*/ 21 w 114"/>
                <a:gd name="T65" fmla="*/ 70 h 137"/>
                <a:gd name="T66" fmla="*/ 27 w 114"/>
                <a:gd name="T67" fmla="*/ 61 h 137"/>
                <a:gd name="T68" fmla="*/ 33 w 114"/>
                <a:gd name="T69" fmla="*/ 54 h 137"/>
                <a:gd name="T70" fmla="*/ 44 w 114"/>
                <a:gd name="T71" fmla="*/ 47 h 137"/>
                <a:gd name="T72" fmla="*/ 55 w 114"/>
                <a:gd name="T73" fmla="*/ 41 h 137"/>
                <a:gd name="T74" fmla="*/ 73 w 114"/>
                <a:gd name="T75" fmla="*/ 20 h 137"/>
                <a:gd name="T76" fmla="*/ 88 w 114"/>
                <a:gd name="T7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4" h="137">
                  <a:moveTo>
                    <a:pt x="88" y="0"/>
                  </a:moveTo>
                  <a:lnTo>
                    <a:pt x="101" y="8"/>
                  </a:lnTo>
                  <a:lnTo>
                    <a:pt x="114" y="18"/>
                  </a:lnTo>
                  <a:lnTo>
                    <a:pt x="114" y="20"/>
                  </a:lnTo>
                  <a:lnTo>
                    <a:pt x="114" y="23"/>
                  </a:lnTo>
                  <a:lnTo>
                    <a:pt x="111" y="30"/>
                  </a:lnTo>
                  <a:lnTo>
                    <a:pt x="107" y="34"/>
                  </a:lnTo>
                  <a:lnTo>
                    <a:pt x="103" y="38"/>
                  </a:lnTo>
                  <a:lnTo>
                    <a:pt x="97" y="43"/>
                  </a:lnTo>
                  <a:lnTo>
                    <a:pt x="104" y="58"/>
                  </a:lnTo>
                  <a:lnTo>
                    <a:pt x="110" y="75"/>
                  </a:lnTo>
                  <a:lnTo>
                    <a:pt x="104" y="81"/>
                  </a:lnTo>
                  <a:lnTo>
                    <a:pt x="100" y="88"/>
                  </a:lnTo>
                  <a:lnTo>
                    <a:pt x="95" y="97"/>
                  </a:lnTo>
                  <a:lnTo>
                    <a:pt x="94" y="105"/>
                  </a:lnTo>
                  <a:lnTo>
                    <a:pt x="91" y="114"/>
                  </a:lnTo>
                  <a:lnTo>
                    <a:pt x="88" y="123"/>
                  </a:lnTo>
                  <a:lnTo>
                    <a:pt x="84" y="130"/>
                  </a:lnTo>
                  <a:lnTo>
                    <a:pt x="80" y="137"/>
                  </a:lnTo>
                  <a:lnTo>
                    <a:pt x="68" y="133"/>
                  </a:lnTo>
                  <a:lnTo>
                    <a:pt x="58" y="127"/>
                  </a:lnTo>
                  <a:lnTo>
                    <a:pt x="37" y="125"/>
                  </a:lnTo>
                  <a:lnTo>
                    <a:pt x="17" y="124"/>
                  </a:lnTo>
                  <a:lnTo>
                    <a:pt x="16" y="113"/>
                  </a:lnTo>
                  <a:lnTo>
                    <a:pt x="11" y="104"/>
                  </a:lnTo>
                  <a:lnTo>
                    <a:pt x="7" y="97"/>
                  </a:lnTo>
                  <a:lnTo>
                    <a:pt x="0" y="90"/>
                  </a:lnTo>
                  <a:lnTo>
                    <a:pt x="0" y="83"/>
                  </a:lnTo>
                  <a:lnTo>
                    <a:pt x="1" y="77"/>
                  </a:lnTo>
                  <a:lnTo>
                    <a:pt x="4" y="71"/>
                  </a:lnTo>
                  <a:lnTo>
                    <a:pt x="6" y="67"/>
                  </a:lnTo>
                  <a:lnTo>
                    <a:pt x="13" y="68"/>
                  </a:lnTo>
                  <a:lnTo>
                    <a:pt x="21" y="70"/>
                  </a:lnTo>
                  <a:lnTo>
                    <a:pt x="27" y="61"/>
                  </a:lnTo>
                  <a:lnTo>
                    <a:pt x="33" y="54"/>
                  </a:lnTo>
                  <a:lnTo>
                    <a:pt x="44" y="47"/>
                  </a:lnTo>
                  <a:lnTo>
                    <a:pt x="55" y="41"/>
                  </a:lnTo>
                  <a:lnTo>
                    <a:pt x="73" y="20"/>
                  </a:lnTo>
                  <a:lnTo>
                    <a:pt x="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6" name="Freeform 497"/>
            <p:cNvSpPr>
              <a:spLocks/>
            </p:cNvSpPr>
            <p:nvPr/>
          </p:nvSpPr>
          <p:spPr bwMode="auto">
            <a:xfrm>
              <a:off x="4945" y="3229"/>
              <a:ext cx="127" cy="150"/>
            </a:xfrm>
            <a:custGeom>
              <a:avLst/>
              <a:gdLst>
                <a:gd name="T0" fmla="*/ 3 w 127"/>
                <a:gd name="T1" fmla="*/ 0 h 150"/>
                <a:gd name="T2" fmla="*/ 17 w 127"/>
                <a:gd name="T3" fmla="*/ 4 h 150"/>
                <a:gd name="T4" fmla="*/ 33 w 127"/>
                <a:gd name="T5" fmla="*/ 9 h 150"/>
                <a:gd name="T6" fmla="*/ 37 w 127"/>
                <a:gd name="T7" fmla="*/ 17 h 150"/>
                <a:gd name="T8" fmla="*/ 43 w 127"/>
                <a:gd name="T9" fmla="*/ 26 h 150"/>
                <a:gd name="T10" fmla="*/ 50 w 127"/>
                <a:gd name="T11" fmla="*/ 32 h 150"/>
                <a:gd name="T12" fmla="*/ 57 w 127"/>
                <a:gd name="T13" fmla="*/ 37 h 150"/>
                <a:gd name="T14" fmla="*/ 65 w 127"/>
                <a:gd name="T15" fmla="*/ 43 h 150"/>
                <a:gd name="T16" fmla="*/ 74 w 127"/>
                <a:gd name="T17" fmla="*/ 47 h 150"/>
                <a:gd name="T18" fmla="*/ 81 w 127"/>
                <a:gd name="T19" fmla="*/ 53 h 150"/>
                <a:gd name="T20" fmla="*/ 88 w 127"/>
                <a:gd name="T21" fmla="*/ 60 h 150"/>
                <a:gd name="T22" fmla="*/ 100 w 127"/>
                <a:gd name="T23" fmla="*/ 80 h 150"/>
                <a:gd name="T24" fmla="*/ 108 w 127"/>
                <a:gd name="T25" fmla="*/ 103 h 150"/>
                <a:gd name="T26" fmla="*/ 115 w 127"/>
                <a:gd name="T27" fmla="*/ 107 h 150"/>
                <a:gd name="T28" fmla="*/ 124 w 127"/>
                <a:gd name="T29" fmla="*/ 112 h 150"/>
                <a:gd name="T30" fmla="*/ 125 w 127"/>
                <a:gd name="T31" fmla="*/ 120 h 150"/>
                <a:gd name="T32" fmla="*/ 127 w 127"/>
                <a:gd name="T33" fmla="*/ 130 h 150"/>
                <a:gd name="T34" fmla="*/ 125 w 127"/>
                <a:gd name="T35" fmla="*/ 142 h 150"/>
                <a:gd name="T36" fmla="*/ 124 w 127"/>
                <a:gd name="T37" fmla="*/ 150 h 150"/>
                <a:gd name="T38" fmla="*/ 114 w 127"/>
                <a:gd name="T39" fmla="*/ 150 h 150"/>
                <a:gd name="T40" fmla="*/ 105 w 127"/>
                <a:gd name="T41" fmla="*/ 150 h 150"/>
                <a:gd name="T42" fmla="*/ 97 w 127"/>
                <a:gd name="T43" fmla="*/ 139 h 150"/>
                <a:gd name="T44" fmla="*/ 87 w 127"/>
                <a:gd name="T45" fmla="*/ 127 h 150"/>
                <a:gd name="T46" fmla="*/ 78 w 127"/>
                <a:gd name="T47" fmla="*/ 117 h 150"/>
                <a:gd name="T48" fmla="*/ 70 w 127"/>
                <a:gd name="T49" fmla="*/ 106 h 150"/>
                <a:gd name="T50" fmla="*/ 63 w 127"/>
                <a:gd name="T51" fmla="*/ 93 h 150"/>
                <a:gd name="T52" fmla="*/ 58 w 127"/>
                <a:gd name="T53" fmla="*/ 80 h 150"/>
                <a:gd name="T54" fmla="*/ 54 w 127"/>
                <a:gd name="T55" fmla="*/ 66 h 150"/>
                <a:gd name="T56" fmla="*/ 47 w 127"/>
                <a:gd name="T57" fmla="*/ 53 h 150"/>
                <a:gd name="T58" fmla="*/ 43 w 127"/>
                <a:gd name="T59" fmla="*/ 46 h 150"/>
                <a:gd name="T60" fmla="*/ 37 w 127"/>
                <a:gd name="T61" fmla="*/ 40 h 150"/>
                <a:gd name="T62" fmla="*/ 30 w 127"/>
                <a:gd name="T63" fmla="*/ 36 h 150"/>
                <a:gd name="T64" fmla="*/ 24 w 127"/>
                <a:gd name="T65" fmla="*/ 30 h 150"/>
                <a:gd name="T66" fmla="*/ 17 w 127"/>
                <a:gd name="T67" fmla="*/ 26 h 150"/>
                <a:gd name="T68" fmla="*/ 10 w 127"/>
                <a:gd name="T69" fmla="*/ 20 h 150"/>
                <a:gd name="T70" fmla="*/ 4 w 127"/>
                <a:gd name="T71" fmla="*/ 14 h 150"/>
                <a:gd name="T72" fmla="*/ 0 w 127"/>
                <a:gd name="T73" fmla="*/ 7 h 150"/>
                <a:gd name="T74" fmla="*/ 1 w 127"/>
                <a:gd name="T75" fmla="*/ 3 h 150"/>
                <a:gd name="T76" fmla="*/ 3 w 127"/>
                <a:gd name="T7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7" h="150">
                  <a:moveTo>
                    <a:pt x="3" y="0"/>
                  </a:moveTo>
                  <a:lnTo>
                    <a:pt x="17" y="4"/>
                  </a:lnTo>
                  <a:lnTo>
                    <a:pt x="33" y="9"/>
                  </a:lnTo>
                  <a:lnTo>
                    <a:pt x="37" y="17"/>
                  </a:lnTo>
                  <a:lnTo>
                    <a:pt x="43" y="26"/>
                  </a:lnTo>
                  <a:lnTo>
                    <a:pt x="50" y="32"/>
                  </a:lnTo>
                  <a:lnTo>
                    <a:pt x="57" y="37"/>
                  </a:lnTo>
                  <a:lnTo>
                    <a:pt x="65" y="43"/>
                  </a:lnTo>
                  <a:lnTo>
                    <a:pt x="74" y="47"/>
                  </a:lnTo>
                  <a:lnTo>
                    <a:pt x="81" y="53"/>
                  </a:lnTo>
                  <a:lnTo>
                    <a:pt x="88" y="60"/>
                  </a:lnTo>
                  <a:lnTo>
                    <a:pt x="100" y="80"/>
                  </a:lnTo>
                  <a:lnTo>
                    <a:pt x="108" y="103"/>
                  </a:lnTo>
                  <a:lnTo>
                    <a:pt x="115" y="107"/>
                  </a:lnTo>
                  <a:lnTo>
                    <a:pt x="124" y="112"/>
                  </a:lnTo>
                  <a:lnTo>
                    <a:pt x="125" y="120"/>
                  </a:lnTo>
                  <a:lnTo>
                    <a:pt x="127" y="130"/>
                  </a:lnTo>
                  <a:lnTo>
                    <a:pt x="125" y="142"/>
                  </a:lnTo>
                  <a:lnTo>
                    <a:pt x="124" y="150"/>
                  </a:lnTo>
                  <a:lnTo>
                    <a:pt x="114" y="150"/>
                  </a:lnTo>
                  <a:lnTo>
                    <a:pt x="105" y="150"/>
                  </a:lnTo>
                  <a:lnTo>
                    <a:pt x="97" y="139"/>
                  </a:lnTo>
                  <a:lnTo>
                    <a:pt x="87" y="127"/>
                  </a:lnTo>
                  <a:lnTo>
                    <a:pt x="78" y="117"/>
                  </a:lnTo>
                  <a:lnTo>
                    <a:pt x="70" y="106"/>
                  </a:lnTo>
                  <a:lnTo>
                    <a:pt x="63" y="93"/>
                  </a:lnTo>
                  <a:lnTo>
                    <a:pt x="58" y="80"/>
                  </a:lnTo>
                  <a:lnTo>
                    <a:pt x="54" y="66"/>
                  </a:lnTo>
                  <a:lnTo>
                    <a:pt x="47" y="53"/>
                  </a:lnTo>
                  <a:lnTo>
                    <a:pt x="43" y="46"/>
                  </a:lnTo>
                  <a:lnTo>
                    <a:pt x="37" y="40"/>
                  </a:lnTo>
                  <a:lnTo>
                    <a:pt x="30" y="36"/>
                  </a:lnTo>
                  <a:lnTo>
                    <a:pt x="24" y="30"/>
                  </a:lnTo>
                  <a:lnTo>
                    <a:pt x="17" y="26"/>
                  </a:lnTo>
                  <a:lnTo>
                    <a:pt x="10" y="20"/>
                  </a:lnTo>
                  <a:lnTo>
                    <a:pt x="4" y="14"/>
                  </a:lnTo>
                  <a:lnTo>
                    <a:pt x="0" y="7"/>
                  </a:lnTo>
                  <a:lnTo>
                    <a:pt x="1"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7" name="Freeform 498"/>
            <p:cNvSpPr>
              <a:spLocks/>
            </p:cNvSpPr>
            <p:nvPr/>
          </p:nvSpPr>
          <p:spPr bwMode="auto">
            <a:xfrm>
              <a:off x="5317" y="3273"/>
              <a:ext cx="6" cy="6"/>
            </a:xfrm>
            <a:custGeom>
              <a:avLst/>
              <a:gdLst>
                <a:gd name="T0" fmla="*/ 3 w 6"/>
                <a:gd name="T1" fmla="*/ 0 h 6"/>
                <a:gd name="T2" fmla="*/ 5 w 6"/>
                <a:gd name="T3" fmla="*/ 0 h 6"/>
                <a:gd name="T4" fmla="*/ 6 w 6"/>
                <a:gd name="T5" fmla="*/ 0 h 6"/>
                <a:gd name="T6" fmla="*/ 6 w 6"/>
                <a:gd name="T7" fmla="*/ 3 h 6"/>
                <a:gd name="T8" fmla="*/ 5 w 6"/>
                <a:gd name="T9" fmla="*/ 5 h 6"/>
                <a:gd name="T10" fmla="*/ 5 w 6"/>
                <a:gd name="T11" fmla="*/ 5 h 6"/>
                <a:gd name="T12" fmla="*/ 0 w 6"/>
                <a:gd name="T13" fmla="*/ 6 h 6"/>
                <a:gd name="T14" fmla="*/ 2 w 6"/>
                <a:gd name="T15" fmla="*/ 3 h 6"/>
                <a:gd name="T16" fmla="*/ 3 w 6"/>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3" y="0"/>
                  </a:moveTo>
                  <a:lnTo>
                    <a:pt x="5" y="0"/>
                  </a:lnTo>
                  <a:lnTo>
                    <a:pt x="6" y="0"/>
                  </a:lnTo>
                  <a:lnTo>
                    <a:pt x="6" y="3"/>
                  </a:lnTo>
                  <a:lnTo>
                    <a:pt x="5" y="5"/>
                  </a:lnTo>
                  <a:lnTo>
                    <a:pt x="5" y="5"/>
                  </a:lnTo>
                  <a:lnTo>
                    <a:pt x="0" y="6"/>
                  </a:lnTo>
                  <a:lnTo>
                    <a:pt x="2"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8" name="Freeform 499"/>
            <p:cNvSpPr>
              <a:spLocks/>
            </p:cNvSpPr>
            <p:nvPr/>
          </p:nvSpPr>
          <p:spPr bwMode="auto">
            <a:xfrm>
              <a:off x="5312" y="3283"/>
              <a:ext cx="5" cy="29"/>
            </a:xfrm>
            <a:custGeom>
              <a:avLst/>
              <a:gdLst>
                <a:gd name="T0" fmla="*/ 0 w 5"/>
                <a:gd name="T1" fmla="*/ 0 h 29"/>
                <a:gd name="T2" fmla="*/ 3 w 5"/>
                <a:gd name="T3" fmla="*/ 0 h 29"/>
                <a:gd name="T4" fmla="*/ 4 w 5"/>
                <a:gd name="T5" fmla="*/ 0 h 29"/>
                <a:gd name="T6" fmla="*/ 5 w 5"/>
                <a:gd name="T7" fmla="*/ 15 h 29"/>
                <a:gd name="T8" fmla="*/ 5 w 5"/>
                <a:gd name="T9" fmla="*/ 29 h 29"/>
                <a:gd name="T10" fmla="*/ 4 w 5"/>
                <a:gd name="T11" fmla="*/ 29 h 29"/>
                <a:gd name="T12" fmla="*/ 3 w 5"/>
                <a:gd name="T13" fmla="*/ 29 h 29"/>
                <a:gd name="T14" fmla="*/ 0 w 5"/>
                <a:gd name="T15" fmla="*/ 15 h 29"/>
                <a:gd name="T16" fmla="*/ 0 w 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9">
                  <a:moveTo>
                    <a:pt x="0" y="0"/>
                  </a:moveTo>
                  <a:lnTo>
                    <a:pt x="3" y="0"/>
                  </a:lnTo>
                  <a:lnTo>
                    <a:pt x="4" y="0"/>
                  </a:lnTo>
                  <a:lnTo>
                    <a:pt x="5" y="15"/>
                  </a:lnTo>
                  <a:lnTo>
                    <a:pt x="5" y="29"/>
                  </a:lnTo>
                  <a:lnTo>
                    <a:pt x="4" y="29"/>
                  </a:lnTo>
                  <a:lnTo>
                    <a:pt x="3" y="29"/>
                  </a:lnTo>
                  <a:lnTo>
                    <a:pt x="0" y="1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9" name="Freeform 500"/>
            <p:cNvSpPr>
              <a:spLocks/>
            </p:cNvSpPr>
            <p:nvPr/>
          </p:nvSpPr>
          <p:spPr bwMode="auto">
            <a:xfrm>
              <a:off x="5262" y="3286"/>
              <a:ext cx="21" cy="15"/>
            </a:xfrm>
            <a:custGeom>
              <a:avLst/>
              <a:gdLst>
                <a:gd name="T0" fmla="*/ 20 w 21"/>
                <a:gd name="T1" fmla="*/ 0 h 15"/>
                <a:gd name="T2" fmla="*/ 21 w 21"/>
                <a:gd name="T3" fmla="*/ 3 h 15"/>
                <a:gd name="T4" fmla="*/ 21 w 21"/>
                <a:gd name="T5" fmla="*/ 5 h 15"/>
                <a:gd name="T6" fmla="*/ 21 w 21"/>
                <a:gd name="T7" fmla="*/ 7 h 15"/>
                <a:gd name="T8" fmla="*/ 20 w 21"/>
                <a:gd name="T9" fmla="*/ 9 h 15"/>
                <a:gd name="T10" fmla="*/ 15 w 21"/>
                <a:gd name="T11" fmla="*/ 12 h 15"/>
                <a:gd name="T12" fmla="*/ 10 w 21"/>
                <a:gd name="T13" fmla="*/ 15 h 15"/>
                <a:gd name="T14" fmla="*/ 5 w 21"/>
                <a:gd name="T15" fmla="*/ 12 h 15"/>
                <a:gd name="T16" fmla="*/ 0 w 21"/>
                <a:gd name="T17" fmla="*/ 9 h 15"/>
                <a:gd name="T18" fmla="*/ 0 w 21"/>
                <a:gd name="T19" fmla="*/ 9 h 15"/>
                <a:gd name="T20" fmla="*/ 0 w 21"/>
                <a:gd name="T21" fmla="*/ 7 h 15"/>
                <a:gd name="T22" fmla="*/ 8 w 21"/>
                <a:gd name="T23" fmla="*/ 7 h 15"/>
                <a:gd name="T24" fmla="*/ 18 w 21"/>
                <a:gd name="T25" fmla="*/ 6 h 15"/>
                <a:gd name="T26" fmla="*/ 18 w 21"/>
                <a:gd name="T27" fmla="*/ 3 h 15"/>
                <a:gd name="T28" fmla="*/ 20 w 21"/>
                <a:gd name="T2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15">
                  <a:moveTo>
                    <a:pt x="20" y="0"/>
                  </a:moveTo>
                  <a:lnTo>
                    <a:pt x="21" y="3"/>
                  </a:lnTo>
                  <a:lnTo>
                    <a:pt x="21" y="5"/>
                  </a:lnTo>
                  <a:lnTo>
                    <a:pt x="21" y="7"/>
                  </a:lnTo>
                  <a:lnTo>
                    <a:pt x="20" y="9"/>
                  </a:lnTo>
                  <a:lnTo>
                    <a:pt x="15" y="12"/>
                  </a:lnTo>
                  <a:lnTo>
                    <a:pt x="10" y="15"/>
                  </a:lnTo>
                  <a:lnTo>
                    <a:pt x="5" y="12"/>
                  </a:lnTo>
                  <a:lnTo>
                    <a:pt x="0" y="9"/>
                  </a:lnTo>
                  <a:lnTo>
                    <a:pt x="0" y="9"/>
                  </a:lnTo>
                  <a:lnTo>
                    <a:pt x="0" y="7"/>
                  </a:lnTo>
                  <a:lnTo>
                    <a:pt x="8" y="7"/>
                  </a:lnTo>
                  <a:lnTo>
                    <a:pt x="18" y="6"/>
                  </a:lnTo>
                  <a:lnTo>
                    <a:pt x="18" y="3"/>
                  </a:lnTo>
                  <a:lnTo>
                    <a:pt x="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0" name="Freeform 501"/>
            <p:cNvSpPr>
              <a:spLocks/>
            </p:cNvSpPr>
            <p:nvPr/>
          </p:nvSpPr>
          <p:spPr bwMode="auto">
            <a:xfrm>
              <a:off x="5232" y="3292"/>
              <a:ext cx="27" cy="9"/>
            </a:xfrm>
            <a:custGeom>
              <a:avLst/>
              <a:gdLst>
                <a:gd name="T0" fmla="*/ 15 w 27"/>
                <a:gd name="T1" fmla="*/ 0 h 9"/>
                <a:gd name="T2" fmla="*/ 21 w 27"/>
                <a:gd name="T3" fmla="*/ 1 h 9"/>
                <a:gd name="T4" fmla="*/ 27 w 27"/>
                <a:gd name="T5" fmla="*/ 1 h 9"/>
                <a:gd name="T6" fmla="*/ 27 w 27"/>
                <a:gd name="T7" fmla="*/ 3 h 9"/>
                <a:gd name="T8" fmla="*/ 27 w 27"/>
                <a:gd name="T9" fmla="*/ 3 h 9"/>
                <a:gd name="T10" fmla="*/ 18 w 27"/>
                <a:gd name="T11" fmla="*/ 4 h 9"/>
                <a:gd name="T12" fmla="*/ 11 w 27"/>
                <a:gd name="T13" fmla="*/ 7 h 9"/>
                <a:gd name="T14" fmla="*/ 8 w 27"/>
                <a:gd name="T15" fmla="*/ 9 h 9"/>
                <a:gd name="T16" fmla="*/ 5 w 27"/>
                <a:gd name="T17" fmla="*/ 9 h 9"/>
                <a:gd name="T18" fmla="*/ 3 w 27"/>
                <a:gd name="T19" fmla="*/ 7 h 9"/>
                <a:gd name="T20" fmla="*/ 0 w 27"/>
                <a:gd name="T21" fmla="*/ 6 h 9"/>
                <a:gd name="T22" fmla="*/ 0 w 27"/>
                <a:gd name="T23" fmla="*/ 4 h 9"/>
                <a:gd name="T24" fmla="*/ 1 w 27"/>
                <a:gd name="T25" fmla="*/ 1 h 9"/>
                <a:gd name="T26" fmla="*/ 8 w 27"/>
                <a:gd name="T27" fmla="*/ 1 h 9"/>
                <a:gd name="T28" fmla="*/ 15 w 27"/>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9">
                  <a:moveTo>
                    <a:pt x="15" y="0"/>
                  </a:moveTo>
                  <a:lnTo>
                    <a:pt x="21" y="1"/>
                  </a:lnTo>
                  <a:lnTo>
                    <a:pt x="27" y="1"/>
                  </a:lnTo>
                  <a:lnTo>
                    <a:pt x="27" y="3"/>
                  </a:lnTo>
                  <a:lnTo>
                    <a:pt x="27" y="3"/>
                  </a:lnTo>
                  <a:lnTo>
                    <a:pt x="18" y="4"/>
                  </a:lnTo>
                  <a:lnTo>
                    <a:pt x="11" y="7"/>
                  </a:lnTo>
                  <a:lnTo>
                    <a:pt x="8" y="9"/>
                  </a:lnTo>
                  <a:lnTo>
                    <a:pt x="5" y="9"/>
                  </a:lnTo>
                  <a:lnTo>
                    <a:pt x="3" y="7"/>
                  </a:lnTo>
                  <a:lnTo>
                    <a:pt x="0" y="6"/>
                  </a:lnTo>
                  <a:lnTo>
                    <a:pt x="0" y="4"/>
                  </a:lnTo>
                  <a:lnTo>
                    <a:pt x="1" y="1"/>
                  </a:lnTo>
                  <a:lnTo>
                    <a:pt x="8" y="1"/>
                  </a:ln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1" name="Freeform 502"/>
            <p:cNvSpPr>
              <a:spLocks/>
            </p:cNvSpPr>
            <p:nvPr/>
          </p:nvSpPr>
          <p:spPr bwMode="auto">
            <a:xfrm>
              <a:off x="5355" y="3308"/>
              <a:ext cx="211" cy="128"/>
            </a:xfrm>
            <a:custGeom>
              <a:avLst/>
              <a:gdLst>
                <a:gd name="T0" fmla="*/ 71 w 211"/>
                <a:gd name="T1" fmla="*/ 97 h 128"/>
                <a:gd name="T2" fmla="*/ 77 w 211"/>
                <a:gd name="T3" fmla="*/ 91 h 128"/>
                <a:gd name="T4" fmla="*/ 82 w 211"/>
                <a:gd name="T5" fmla="*/ 85 h 128"/>
                <a:gd name="T6" fmla="*/ 69 w 211"/>
                <a:gd name="T7" fmla="*/ 70 h 128"/>
                <a:gd name="T8" fmla="*/ 57 w 211"/>
                <a:gd name="T9" fmla="*/ 55 h 128"/>
                <a:gd name="T10" fmla="*/ 44 w 211"/>
                <a:gd name="T11" fmla="*/ 55 h 128"/>
                <a:gd name="T12" fmla="*/ 34 w 211"/>
                <a:gd name="T13" fmla="*/ 58 h 128"/>
                <a:gd name="T14" fmla="*/ 31 w 211"/>
                <a:gd name="T15" fmla="*/ 48 h 128"/>
                <a:gd name="T16" fmla="*/ 28 w 211"/>
                <a:gd name="T17" fmla="*/ 40 h 128"/>
                <a:gd name="T18" fmla="*/ 18 w 211"/>
                <a:gd name="T19" fmla="*/ 37 h 128"/>
                <a:gd name="T20" fmla="*/ 10 w 211"/>
                <a:gd name="T21" fmla="*/ 35 h 128"/>
                <a:gd name="T22" fmla="*/ 11 w 211"/>
                <a:gd name="T23" fmla="*/ 33 h 128"/>
                <a:gd name="T24" fmla="*/ 20 w 211"/>
                <a:gd name="T25" fmla="*/ 30 h 128"/>
                <a:gd name="T26" fmla="*/ 25 w 211"/>
                <a:gd name="T27" fmla="*/ 25 h 128"/>
                <a:gd name="T28" fmla="*/ 17 w 211"/>
                <a:gd name="T29" fmla="*/ 24 h 128"/>
                <a:gd name="T30" fmla="*/ 7 w 211"/>
                <a:gd name="T31" fmla="*/ 20 h 128"/>
                <a:gd name="T32" fmla="*/ 1 w 211"/>
                <a:gd name="T33" fmla="*/ 14 h 128"/>
                <a:gd name="T34" fmla="*/ 8 w 211"/>
                <a:gd name="T35" fmla="*/ 5 h 128"/>
                <a:gd name="T36" fmla="*/ 21 w 211"/>
                <a:gd name="T37" fmla="*/ 3 h 128"/>
                <a:gd name="T38" fmla="*/ 31 w 211"/>
                <a:gd name="T39" fmla="*/ 10 h 128"/>
                <a:gd name="T40" fmla="*/ 32 w 211"/>
                <a:gd name="T41" fmla="*/ 20 h 128"/>
                <a:gd name="T42" fmla="*/ 30 w 211"/>
                <a:gd name="T43" fmla="*/ 27 h 128"/>
                <a:gd name="T44" fmla="*/ 32 w 211"/>
                <a:gd name="T45" fmla="*/ 34 h 128"/>
                <a:gd name="T46" fmla="*/ 42 w 211"/>
                <a:gd name="T47" fmla="*/ 37 h 128"/>
                <a:gd name="T48" fmla="*/ 54 w 211"/>
                <a:gd name="T49" fmla="*/ 33 h 128"/>
                <a:gd name="T50" fmla="*/ 62 w 211"/>
                <a:gd name="T51" fmla="*/ 25 h 128"/>
                <a:gd name="T52" fmla="*/ 71 w 211"/>
                <a:gd name="T53" fmla="*/ 18 h 128"/>
                <a:gd name="T54" fmla="*/ 94 w 211"/>
                <a:gd name="T55" fmla="*/ 23 h 128"/>
                <a:gd name="T56" fmla="*/ 132 w 211"/>
                <a:gd name="T57" fmla="*/ 40 h 128"/>
                <a:gd name="T58" fmla="*/ 154 w 211"/>
                <a:gd name="T59" fmla="*/ 54 h 128"/>
                <a:gd name="T60" fmla="*/ 165 w 211"/>
                <a:gd name="T61" fmla="*/ 68 h 128"/>
                <a:gd name="T62" fmla="*/ 178 w 211"/>
                <a:gd name="T63" fmla="*/ 94 h 128"/>
                <a:gd name="T64" fmla="*/ 199 w 211"/>
                <a:gd name="T65" fmla="*/ 118 h 128"/>
                <a:gd name="T66" fmla="*/ 209 w 211"/>
                <a:gd name="T67" fmla="*/ 128 h 128"/>
                <a:gd name="T68" fmla="*/ 195 w 211"/>
                <a:gd name="T69" fmla="*/ 127 h 128"/>
                <a:gd name="T70" fmla="*/ 167 w 211"/>
                <a:gd name="T71" fmla="*/ 110 h 128"/>
                <a:gd name="T72" fmla="*/ 144 w 211"/>
                <a:gd name="T73" fmla="*/ 92 h 128"/>
                <a:gd name="T74" fmla="*/ 135 w 211"/>
                <a:gd name="T75" fmla="*/ 97 h 128"/>
                <a:gd name="T76" fmla="*/ 129 w 211"/>
                <a:gd name="T77" fmla="*/ 108 h 128"/>
                <a:gd name="T78" fmla="*/ 111 w 211"/>
                <a:gd name="T79" fmla="*/ 111 h 128"/>
                <a:gd name="T80" fmla="*/ 92 w 211"/>
                <a:gd name="T81" fmla="*/ 104 h 128"/>
                <a:gd name="T82" fmla="*/ 79 w 211"/>
                <a:gd name="T83" fmla="*/ 10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1" h="128">
                  <a:moveTo>
                    <a:pt x="69" y="101"/>
                  </a:moveTo>
                  <a:lnTo>
                    <a:pt x="71" y="97"/>
                  </a:lnTo>
                  <a:lnTo>
                    <a:pt x="71" y="91"/>
                  </a:lnTo>
                  <a:lnTo>
                    <a:pt x="77" y="91"/>
                  </a:lnTo>
                  <a:lnTo>
                    <a:pt x="82" y="91"/>
                  </a:lnTo>
                  <a:lnTo>
                    <a:pt x="82" y="85"/>
                  </a:lnTo>
                  <a:lnTo>
                    <a:pt x="82" y="80"/>
                  </a:lnTo>
                  <a:lnTo>
                    <a:pt x="69" y="70"/>
                  </a:lnTo>
                  <a:lnTo>
                    <a:pt x="61" y="58"/>
                  </a:lnTo>
                  <a:lnTo>
                    <a:pt x="57" y="55"/>
                  </a:lnTo>
                  <a:lnTo>
                    <a:pt x="51" y="54"/>
                  </a:lnTo>
                  <a:lnTo>
                    <a:pt x="44" y="55"/>
                  </a:lnTo>
                  <a:lnTo>
                    <a:pt x="37" y="60"/>
                  </a:lnTo>
                  <a:lnTo>
                    <a:pt x="34" y="58"/>
                  </a:lnTo>
                  <a:lnTo>
                    <a:pt x="31" y="55"/>
                  </a:lnTo>
                  <a:lnTo>
                    <a:pt x="31" y="48"/>
                  </a:lnTo>
                  <a:lnTo>
                    <a:pt x="30" y="44"/>
                  </a:lnTo>
                  <a:lnTo>
                    <a:pt x="28" y="40"/>
                  </a:lnTo>
                  <a:lnTo>
                    <a:pt x="22" y="35"/>
                  </a:lnTo>
                  <a:lnTo>
                    <a:pt x="18" y="37"/>
                  </a:lnTo>
                  <a:lnTo>
                    <a:pt x="14" y="37"/>
                  </a:lnTo>
                  <a:lnTo>
                    <a:pt x="10" y="35"/>
                  </a:lnTo>
                  <a:lnTo>
                    <a:pt x="7" y="31"/>
                  </a:lnTo>
                  <a:lnTo>
                    <a:pt x="11" y="33"/>
                  </a:lnTo>
                  <a:lnTo>
                    <a:pt x="14" y="35"/>
                  </a:lnTo>
                  <a:lnTo>
                    <a:pt x="20" y="30"/>
                  </a:lnTo>
                  <a:lnTo>
                    <a:pt x="25" y="27"/>
                  </a:lnTo>
                  <a:lnTo>
                    <a:pt x="25" y="25"/>
                  </a:lnTo>
                  <a:lnTo>
                    <a:pt x="25" y="25"/>
                  </a:lnTo>
                  <a:lnTo>
                    <a:pt x="17" y="24"/>
                  </a:lnTo>
                  <a:lnTo>
                    <a:pt x="10" y="21"/>
                  </a:lnTo>
                  <a:lnTo>
                    <a:pt x="7" y="20"/>
                  </a:lnTo>
                  <a:lnTo>
                    <a:pt x="4" y="17"/>
                  </a:lnTo>
                  <a:lnTo>
                    <a:pt x="1" y="14"/>
                  </a:lnTo>
                  <a:lnTo>
                    <a:pt x="0" y="10"/>
                  </a:lnTo>
                  <a:lnTo>
                    <a:pt x="8" y="5"/>
                  </a:lnTo>
                  <a:lnTo>
                    <a:pt x="15" y="0"/>
                  </a:lnTo>
                  <a:lnTo>
                    <a:pt x="21" y="3"/>
                  </a:lnTo>
                  <a:lnTo>
                    <a:pt x="27" y="5"/>
                  </a:lnTo>
                  <a:lnTo>
                    <a:pt x="31" y="10"/>
                  </a:lnTo>
                  <a:lnTo>
                    <a:pt x="35" y="15"/>
                  </a:lnTo>
                  <a:lnTo>
                    <a:pt x="32" y="20"/>
                  </a:lnTo>
                  <a:lnTo>
                    <a:pt x="30" y="24"/>
                  </a:lnTo>
                  <a:lnTo>
                    <a:pt x="30" y="27"/>
                  </a:lnTo>
                  <a:lnTo>
                    <a:pt x="31" y="31"/>
                  </a:lnTo>
                  <a:lnTo>
                    <a:pt x="32" y="34"/>
                  </a:lnTo>
                  <a:lnTo>
                    <a:pt x="35" y="35"/>
                  </a:lnTo>
                  <a:lnTo>
                    <a:pt x="42" y="37"/>
                  </a:lnTo>
                  <a:lnTo>
                    <a:pt x="48" y="35"/>
                  </a:lnTo>
                  <a:lnTo>
                    <a:pt x="54" y="33"/>
                  </a:lnTo>
                  <a:lnTo>
                    <a:pt x="58" y="30"/>
                  </a:lnTo>
                  <a:lnTo>
                    <a:pt x="62" y="25"/>
                  </a:lnTo>
                  <a:lnTo>
                    <a:pt x="67" y="21"/>
                  </a:lnTo>
                  <a:lnTo>
                    <a:pt x="71" y="18"/>
                  </a:lnTo>
                  <a:lnTo>
                    <a:pt x="77" y="17"/>
                  </a:lnTo>
                  <a:lnTo>
                    <a:pt x="94" y="23"/>
                  </a:lnTo>
                  <a:lnTo>
                    <a:pt x="114" y="31"/>
                  </a:lnTo>
                  <a:lnTo>
                    <a:pt x="132" y="40"/>
                  </a:lnTo>
                  <a:lnTo>
                    <a:pt x="148" y="48"/>
                  </a:lnTo>
                  <a:lnTo>
                    <a:pt x="154" y="54"/>
                  </a:lnTo>
                  <a:lnTo>
                    <a:pt x="159" y="61"/>
                  </a:lnTo>
                  <a:lnTo>
                    <a:pt x="165" y="68"/>
                  </a:lnTo>
                  <a:lnTo>
                    <a:pt x="169" y="77"/>
                  </a:lnTo>
                  <a:lnTo>
                    <a:pt x="178" y="94"/>
                  </a:lnTo>
                  <a:lnTo>
                    <a:pt x="188" y="108"/>
                  </a:lnTo>
                  <a:lnTo>
                    <a:pt x="199" y="118"/>
                  </a:lnTo>
                  <a:lnTo>
                    <a:pt x="211" y="128"/>
                  </a:lnTo>
                  <a:lnTo>
                    <a:pt x="209" y="128"/>
                  </a:lnTo>
                  <a:lnTo>
                    <a:pt x="209" y="128"/>
                  </a:lnTo>
                  <a:lnTo>
                    <a:pt x="195" y="127"/>
                  </a:lnTo>
                  <a:lnTo>
                    <a:pt x="181" y="127"/>
                  </a:lnTo>
                  <a:lnTo>
                    <a:pt x="167" y="110"/>
                  </a:lnTo>
                  <a:lnTo>
                    <a:pt x="151" y="92"/>
                  </a:lnTo>
                  <a:lnTo>
                    <a:pt x="144" y="92"/>
                  </a:lnTo>
                  <a:lnTo>
                    <a:pt x="138" y="94"/>
                  </a:lnTo>
                  <a:lnTo>
                    <a:pt x="135" y="97"/>
                  </a:lnTo>
                  <a:lnTo>
                    <a:pt x="129" y="98"/>
                  </a:lnTo>
                  <a:lnTo>
                    <a:pt x="129" y="108"/>
                  </a:lnTo>
                  <a:lnTo>
                    <a:pt x="127" y="114"/>
                  </a:lnTo>
                  <a:lnTo>
                    <a:pt x="111" y="111"/>
                  </a:lnTo>
                  <a:lnTo>
                    <a:pt x="98" y="107"/>
                  </a:lnTo>
                  <a:lnTo>
                    <a:pt x="92" y="104"/>
                  </a:lnTo>
                  <a:lnTo>
                    <a:pt x="87" y="102"/>
                  </a:lnTo>
                  <a:lnTo>
                    <a:pt x="79" y="101"/>
                  </a:lnTo>
                  <a:lnTo>
                    <a:pt x="69" y="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2" name="Freeform 503"/>
            <p:cNvSpPr>
              <a:spLocks/>
            </p:cNvSpPr>
            <p:nvPr/>
          </p:nvSpPr>
          <p:spPr bwMode="auto">
            <a:xfrm>
              <a:off x="3317" y="3312"/>
              <a:ext cx="14" cy="10"/>
            </a:xfrm>
            <a:custGeom>
              <a:avLst/>
              <a:gdLst>
                <a:gd name="T0" fmla="*/ 4 w 14"/>
                <a:gd name="T1" fmla="*/ 0 h 10"/>
                <a:gd name="T2" fmla="*/ 9 w 14"/>
                <a:gd name="T3" fmla="*/ 0 h 10"/>
                <a:gd name="T4" fmla="*/ 14 w 14"/>
                <a:gd name="T5" fmla="*/ 0 h 10"/>
                <a:gd name="T6" fmla="*/ 14 w 14"/>
                <a:gd name="T7" fmla="*/ 3 h 10"/>
                <a:gd name="T8" fmla="*/ 14 w 14"/>
                <a:gd name="T9" fmla="*/ 6 h 10"/>
                <a:gd name="T10" fmla="*/ 13 w 14"/>
                <a:gd name="T11" fmla="*/ 9 h 10"/>
                <a:gd name="T12" fmla="*/ 12 w 14"/>
                <a:gd name="T13" fmla="*/ 10 h 10"/>
                <a:gd name="T14" fmla="*/ 10 w 14"/>
                <a:gd name="T15" fmla="*/ 10 h 10"/>
                <a:gd name="T16" fmla="*/ 10 w 14"/>
                <a:gd name="T17" fmla="*/ 10 h 10"/>
                <a:gd name="T18" fmla="*/ 4 w 14"/>
                <a:gd name="T19" fmla="*/ 9 h 10"/>
                <a:gd name="T20" fmla="*/ 0 w 14"/>
                <a:gd name="T21" fmla="*/ 6 h 10"/>
                <a:gd name="T22" fmla="*/ 2 w 14"/>
                <a:gd name="T23" fmla="*/ 3 h 10"/>
                <a:gd name="T24" fmla="*/ 4 w 14"/>
                <a:gd name="T2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0">
                  <a:moveTo>
                    <a:pt x="4" y="0"/>
                  </a:moveTo>
                  <a:lnTo>
                    <a:pt x="9" y="0"/>
                  </a:lnTo>
                  <a:lnTo>
                    <a:pt x="14" y="0"/>
                  </a:lnTo>
                  <a:lnTo>
                    <a:pt x="14" y="3"/>
                  </a:lnTo>
                  <a:lnTo>
                    <a:pt x="14" y="6"/>
                  </a:lnTo>
                  <a:lnTo>
                    <a:pt x="13" y="9"/>
                  </a:lnTo>
                  <a:lnTo>
                    <a:pt x="12" y="10"/>
                  </a:lnTo>
                  <a:lnTo>
                    <a:pt x="10" y="10"/>
                  </a:lnTo>
                  <a:lnTo>
                    <a:pt x="10" y="10"/>
                  </a:lnTo>
                  <a:lnTo>
                    <a:pt x="4" y="9"/>
                  </a:lnTo>
                  <a:lnTo>
                    <a:pt x="0" y="6"/>
                  </a:lnTo>
                  <a:lnTo>
                    <a:pt x="2" y="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3" name="Freeform 504"/>
            <p:cNvSpPr>
              <a:spLocks/>
            </p:cNvSpPr>
            <p:nvPr/>
          </p:nvSpPr>
          <p:spPr bwMode="auto">
            <a:xfrm>
              <a:off x="5215" y="3313"/>
              <a:ext cx="48" cy="55"/>
            </a:xfrm>
            <a:custGeom>
              <a:avLst/>
              <a:gdLst>
                <a:gd name="T0" fmla="*/ 48 w 48"/>
                <a:gd name="T1" fmla="*/ 12 h 55"/>
                <a:gd name="T2" fmla="*/ 42 w 48"/>
                <a:gd name="T3" fmla="*/ 12 h 55"/>
                <a:gd name="T4" fmla="*/ 35 w 48"/>
                <a:gd name="T5" fmla="*/ 13 h 55"/>
                <a:gd name="T6" fmla="*/ 35 w 48"/>
                <a:gd name="T7" fmla="*/ 22 h 55"/>
                <a:gd name="T8" fmla="*/ 37 w 48"/>
                <a:gd name="T9" fmla="*/ 30 h 55"/>
                <a:gd name="T10" fmla="*/ 40 w 48"/>
                <a:gd name="T11" fmla="*/ 40 h 55"/>
                <a:gd name="T12" fmla="*/ 42 w 48"/>
                <a:gd name="T13" fmla="*/ 50 h 55"/>
                <a:gd name="T14" fmla="*/ 40 w 48"/>
                <a:gd name="T15" fmla="*/ 50 h 55"/>
                <a:gd name="T16" fmla="*/ 37 w 48"/>
                <a:gd name="T17" fmla="*/ 49 h 55"/>
                <a:gd name="T18" fmla="*/ 28 w 48"/>
                <a:gd name="T19" fmla="*/ 38 h 55"/>
                <a:gd name="T20" fmla="*/ 20 w 48"/>
                <a:gd name="T21" fmla="*/ 26 h 55"/>
                <a:gd name="T22" fmla="*/ 17 w 48"/>
                <a:gd name="T23" fmla="*/ 28 h 55"/>
                <a:gd name="T24" fmla="*/ 15 w 48"/>
                <a:gd name="T25" fmla="*/ 29 h 55"/>
                <a:gd name="T26" fmla="*/ 14 w 48"/>
                <a:gd name="T27" fmla="*/ 42 h 55"/>
                <a:gd name="T28" fmla="*/ 17 w 48"/>
                <a:gd name="T29" fmla="*/ 55 h 55"/>
                <a:gd name="T30" fmla="*/ 14 w 48"/>
                <a:gd name="T31" fmla="*/ 53 h 55"/>
                <a:gd name="T32" fmla="*/ 11 w 48"/>
                <a:gd name="T33" fmla="*/ 52 h 55"/>
                <a:gd name="T34" fmla="*/ 8 w 48"/>
                <a:gd name="T35" fmla="*/ 52 h 55"/>
                <a:gd name="T36" fmla="*/ 7 w 48"/>
                <a:gd name="T37" fmla="*/ 49 h 55"/>
                <a:gd name="T38" fmla="*/ 4 w 48"/>
                <a:gd name="T39" fmla="*/ 36 h 55"/>
                <a:gd name="T40" fmla="*/ 0 w 48"/>
                <a:gd name="T41" fmla="*/ 23 h 55"/>
                <a:gd name="T42" fmla="*/ 5 w 48"/>
                <a:gd name="T43" fmla="*/ 12 h 55"/>
                <a:gd name="T44" fmla="*/ 11 w 48"/>
                <a:gd name="T45" fmla="*/ 0 h 55"/>
                <a:gd name="T46" fmla="*/ 17 w 48"/>
                <a:gd name="T47" fmla="*/ 5 h 55"/>
                <a:gd name="T48" fmla="*/ 24 w 48"/>
                <a:gd name="T49" fmla="*/ 9 h 55"/>
                <a:gd name="T50" fmla="*/ 30 w 48"/>
                <a:gd name="T51" fmla="*/ 6 h 55"/>
                <a:gd name="T52" fmla="*/ 35 w 48"/>
                <a:gd name="T53" fmla="*/ 3 h 55"/>
                <a:gd name="T54" fmla="*/ 41 w 48"/>
                <a:gd name="T55" fmla="*/ 3 h 55"/>
                <a:gd name="T56" fmla="*/ 48 w 48"/>
                <a:gd name="T57" fmla="*/ 3 h 55"/>
                <a:gd name="T58" fmla="*/ 48 w 48"/>
                <a:gd name="T59" fmla="*/ 8 h 55"/>
                <a:gd name="T60" fmla="*/ 48 w 48"/>
                <a:gd name="T61" fmla="*/ 1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8" h="55">
                  <a:moveTo>
                    <a:pt x="48" y="12"/>
                  </a:moveTo>
                  <a:lnTo>
                    <a:pt x="42" y="12"/>
                  </a:lnTo>
                  <a:lnTo>
                    <a:pt x="35" y="13"/>
                  </a:lnTo>
                  <a:lnTo>
                    <a:pt x="35" y="22"/>
                  </a:lnTo>
                  <a:lnTo>
                    <a:pt x="37" y="30"/>
                  </a:lnTo>
                  <a:lnTo>
                    <a:pt x="40" y="40"/>
                  </a:lnTo>
                  <a:lnTo>
                    <a:pt x="42" y="50"/>
                  </a:lnTo>
                  <a:lnTo>
                    <a:pt x="40" y="50"/>
                  </a:lnTo>
                  <a:lnTo>
                    <a:pt x="37" y="49"/>
                  </a:lnTo>
                  <a:lnTo>
                    <a:pt x="28" y="38"/>
                  </a:lnTo>
                  <a:lnTo>
                    <a:pt x="20" y="26"/>
                  </a:lnTo>
                  <a:lnTo>
                    <a:pt x="17" y="28"/>
                  </a:lnTo>
                  <a:lnTo>
                    <a:pt x="15" y="29"/>
                  </a:lnTo>
                  <a:lnTo>
                    <a:pt x="14" y="42"/>
                  </a:lnTo>
                  <a:lnTo>
                    <a:pt x="17" y="55"/>
                  </a:lnTo>
                  <a:lnTo>
                    <a:pt x="14" y="53"/>
                  </a:lnTo>
                  <a:lnTo>
                    <a:pt x="11" y="52"/>
                  </a:lnTo>
                  <a:lnTo>
                    <a:pt x="8" y="52"/>
                  </a:lnTo>
                  <a:lnTo>
                    <a:pt x="7" y="49"/>
                  </a:lnTo>
                  <a:lnTo>
                    <a:pt x="4" y="36"/>
                  </a:lnTo>
                  <a:lnTo>
                    <a:pt x="0" y="23"/>
                  </a:lnTo>
                  <a:lnTo>
                    <a:pt x="5" y="12"/>
                  </a:lnTo>
                  <a:lnTo>
                    <a:pt x="11" y="0"/>
                  </a:lnTo>
                  <a:lnTo>
                    <a:pt x="17" y="5"/>
                  </a:lnTo>
                  <a:lnTo>
                    <a:pt x="24" y="9"/>
                  </a:lnTo>
                  <a:lnTo>
                    <a:pt x="30" y="6"/>
                  </a:lnTo>
                  <a:lnTo>
                    <a:pt x="35" y="3"/>
                  </a:lnTo>
                  <a:lnTo>
                    <a:pt x="41" y="3"/>
                  </a:lnTo>
                  <a:lnTo>
                    <a:pt x="48" y="3"/>
                  </a:lnTo>
                  <a:lnTo>
                    <a:pt x="48" y="8"/>
                  </a:lnTo>
                  <a:lnTo>
                    <a:pt x="4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4" name="Freeform 505"/>
            <p:cNvSpPr>
              <a:spLocks/>
            </p:cNvSpPr>
            <p:nvPr/>
          </p:nvSpPr>
          <p:spPr bwMode="auto">
            <a:xfrm>
              <a:off x="5066" y="3381"/>
              <a:ext cx="100" cy="32"/>
            </a:xfrm>
            <a:custGeom>
              <a:avLst/>
              <a:gdLst>
                <a:gd name="T0" fmla="*/ 0 w 100"/>
                <a:gd name="T1" fmla="*/ 0 h 32"/>
                <a:gd name="T2" fmla="*/ 12 w 100"/>
                <a:gd name="T3" fmla="*/ 0 h 32"/>
                <a:gd name="T4" fmla="*/ 23 w 100"/>
                <a:gd name="T5" fmla="*/ 0 h 32"/>
                <a:gd name="T6" fmla="*/ 32 w 100"/>
                <a:gd name="T7" fmla="*/ 5 h 32"/>
                <a:gd name="T8" fmla="*/ 40 w 100"/>
                <a:gd name="T9" fmla="*/ 12 h 32"/>
                <a:gd name="T10" fmla="*/ 54 w 100"/>
                <a:gd name="T11" fmla="*/ 10 h 32"/>
                <a:gd name="T12" fmla="*/ 69 w 100"/>
                <a:gd name="T13" fmla="*/ 8 h 32"/>
                <a:gd name="T14" fmla="*/ 84 w 100"/>
                <a:gd name="T15" fmla="*/ 18 h 32"/>
                <a:gd name="T16" fmla="*/ 100 w 100"/>
                <a:gd name="T17" fmla="*/ 29 h 32"/>
                <a:gd name="T18" fmla="*/ 100 w 100"/>
                <a:gd name="T19" fmla="*/ 31 h 32"/>
                <a:gd name="T20" fmla="*/ 99 w 100"/>
                <a:gd name="T21" fmla="*/ 32 h 32"/>
                <a:gd name="T22" fmla="*/ 77 w 100"/>
                <a:gd name="T23" fmla="*/ 29 h 32"/>
                <a:gd name="T24" fmla="*/ 56 w 100"/>
                <a:gd name="T25" fmla="*/ 27 h 32"/>
                <a:gd name="T26" fmla="*/ 33 w 100"/>
                <a:gd name="T27" fmla="*/ 24 h 32"/>
                <a:gd name="T28" fmla="*/ 12 w 100"/>
                <a:gd name="T29" fmla="*/ 21 h 32"/>
                <a:gd name="T30" fmla="*/ 7 w 100"/>
                <a:gd name="T31" fmla="*/ 15 h 32"/>
                <a:gd name="T32" fmla="*/ 3 w 100"/>
                <a:gd name="T33" fmla="*/ 11 h 32"/>
                <a:gd name="T34" fmla="*/ 0 w 100"/>
                <a:gd name="T35" fmla="*/ 5 h 32"/>
                <a:gd name="T36" fmla="*/ 0 w 100"/>
                <a:gd name="T3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0" h="32">
                  <a:moveTo>
                    <a:pt x="0" y="0"/>
                  </a:moveTo>
                  <a:lnTo>
                    <a:pt x="12" y="0"/>
                  </a:lnTo>
                  <a:lnTo>
                    <a:pt x="23" y="0"/>
                  </a:lnTo>
                  <a:lnTo>
                    <a:pt x="32" y="5"/>
                  </a:lnTo>
                  <a:lnTo>
                    <a:pt x="40" y="12"/>
                  </a:lnTo>
                  <a:lnTo>
                    <a:pt x="54" y="10"/>
                  </a:lnTo>
                  <a:lnTo>
                    <a:pt x="69" y="8"/>
                  </a:lnTo>
                  <a:lnTo>
                    <a:pt x="84" y="18"/>
                  </a:lnTo>
                  <a:lnTo>
                    <a:pt x="100" y="29"/>
                  </a:lnTo>
                  <a:lnTo>
                    <a:pt x="100" y="31"/>
                  </a:lnTo>
                  <a:lnTo>
                    <a:pt x="99" y="32"/>
                  </a:lnTo>
                  <a:lnTo>
                    <a:pt x="77" y="29"/>
                  </a:lnTo>
                  <a:lnTo>
                    <a:pt x="56" y="27"/>
                  </a:lnTo>
                  <a:lnTo>
                    <a:pt x="33" y="24"/>
                  </a:lnTo>
                  <a:lnTo>
                    <a:pt x="12" y="21"/>
                  </a:lnTo>
                  <a:lnTo>
                    <a:pt x="7" y="15"/>
                  </a:lnTo>
                  <a:lnTo>
                    <a:pt x="3" y="11"/>
                  </a:lnTo>
                  <a:lnTo>
                    <a:pt x="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5" name="Freeform 506"/>
            <p:cNvSpPr>
              <a:spLocks/>
            </p:cNvSpPr>
            <p:nvPr/>
          </p:nvSpPr>
          <p:spPr bwMode="auto">
            <a:xfrm>
              <a:off x="5108" y="3443"/>
              <a:ext cx="446" cy="356"/>
            </a:xfrm>
            <a:custGeom>
              <a:avLst/>
              <a:gdLst>
                <a:gd name="T0" fmla="*/ 145 w 446"/>
                <a:gd name="T1" fmla="*/ 70 h 356"/>
                <a:gd name="T2" fmla="*/ 158 w 446"/>
                <a:gd name="T3" fmla="*/ 57 h 356"/>
                <a:gd name="T4" fmla="*/ 161 w 446"/>
                <a:gd name="T5" fmla="*/ 45 h 356"/>
                <a:gd name="T6" fmla="*/ 199 w 446"/>
                <a:gd name="T7" fmla="*/ 46 h 356"/>
                <a:gd name="T8" fmla="*/ 217 w 446"/>
                <a:gd name="T9" fmla="*/ 53 h 356"/>
                <a:gd name="T10" fmla="*/ 219 w 446"/>
                <a:gd name="T11" fmla="*/ 33 h 356"/>
                <a:gd name="T12" fmla="*/ 237 w 446"/>
                <a:gd name="T13" fmla="*/ 15 h 356"/>
                <a:gd name="T14" fmla="*/ 249 w 446"/>
                <a:gd name="T15" fmla="*/ 16 h 356"/>
                <a:gd name="T16" fmla="*/ 252 w 446"/>
                <a:gd name="T17" fmla="*/ 2 h 356"/>
                <a:gd name="T18" fmla="*/ 285 w 446"/>
                <a:gd name="T19" fmla="*/ 15 h 356"/>
                <a:gd name="T20" fmla="*/ 299 w 446"/>
                <a:gd name="T21" fmla="*/ 23 h 356"/>
                <a:gd name="T22" fmla="*/ 289 w 446"/>
                <a:gd name="T23" fmla="*/ 35 h 356"/>
                <a:gd name="T24" fmla="*/ 326 w 446"/>
                <a:gd name="T25" fmla="*/ 20 h 356"/>
                <a:gd name="T26" fmla="*/ 368 w 446"/>
                <a:gd name="T27" fmla="*/ 9 h 356"/>
                <a:gd name="T28" fmla="*/ 376 w 446"/>
                <a:gd name="T29" fmla="*/ 40 h 356"/>
                <a:gd name="T30" fmla="*/ 386 w 446"/>
                <a:gd name="T31" fmla="*/ 59 h 356"/>
                <a:gd name="T32" fmla="*/ 389 w 446"/>
                <a:gd name="T33" fmla="*/ 89 h 356"/>
                <a:gd name="T34" fmla="*/ 404 w 446"/>
                <a:gd name="T35" fmla="*/ 109 h 356"/>
                <a:gd name="T36" fmla="*/ 419 w 446"/>
                <a:gd name="T37" fmla="*/ 137 h 356"/>
                <a:gd name="T38" fmla="*/ 435 w 446"/>
                <a:gd name="T39" fmla="*/ 162 h 356"/>
                <a:gd name="T40" fmla="*/ 446 w 446"/>
                <a:gd name="T41" fmla="*/ 189 h 356"/>
                <a:gd name="T42" fmla="*/ 444 w 446"/>
                <a:gd name="T43" fmla="*/ 216 h 356"/>
                <a:gd name="T44" fmla="*/ 419 w 446"/>
                <a:gd name="T45" fmla="*/ 259 h 356"/>
                <a:gd name="T46" fmla="*/ 379 w 446"/>
                <a:gd name="T47" fmla="*/ 299 h 356"/>
                <a:gd name="T48" fmla="*/ 346 w 446"/>
                <a:gd name="T49" fmla="*/ 340 h 356"/>
                <a:gd name="T50" fmla="*/ 309 w 446"/>
                <a:gd name="T51" fmla="*/ 353 h 356"/>
                <a:gd name="T52" fmla="*/ 295 w 446"/>
                <a:gd name="T53" fmla="*/ 346 h 356"/>
                <a:gd name="T54" fmla="*/ 261 w 446"/>
                <a:gd name="T55" fmla="*/ 349 h 356"/>
                <a:gd name="T56" fmla="*/ 242 w 446"/>
                <a:gd name="T57" fmla="*/ 336 h 356"/>
                <a:gd name="T58" fmla="*/ 247 w 446"/>
                <a:gd name="T59" fmla="*/ 317 h 356"/>
                <a:gd name="T60" fmla="*/ 241 w 446"/>
                <a:gd name="T61" fmla="*/ 310 h 356"/>
                <a:gd name="T62" fmla="*/ 234 w 446"/>
                <a:gd name="T63" fmla="*/ 304 h 356"/>
                <a:gd name="T64" fmla="*/ 227 w 446"/>
                <a:gd name="T65" fmla="*/ 307 h 356"/>
                <a:gd name="T66" fmla="*/ 238 w 446"/>
                <a:gd name="T67" fmla="*/ 302 h 356"/>
                <a:gd name="T68" fmla="*/ 247 w 446"/>
                <a:gd name="T69" fmla="*/ 293 h 356"/>
                <a:gd name="T70" fmla="*/ 229 w 446"/>
                <a:gd name="T71" fmla="*/ 293 h 356"/>
                <a:gd name="T72" fmla="*/ 212 w 446"/>
                <a:gd name="T73" fmla="*/ 282 h 356"/>
                <a:gd name="T74" fmla="*/ 195 w 446"/>
                <a:gd name="T75" fmla="*/ 266 h 356"/>
                <a:gd name="T76" fmla="*/ 171 w 446"/>
                <a:gd name="T77" fmla="*/ 264 h 356"/>
                <a:gd name="T78" fmla="*/ 114 w 446"/>
                <a:gd name="T79" fmla="*/ 282 h 356"/>
                <a:gd name="T80" fmla="*/ 54 w 446"/>
                <a:gd name="T81" fmla="*/ 293 h 356"/>
                <a:gd name="T82" fmla="*/ 27 w 446"/>
                <a:gd name="T83" fmla="*/ 307 h 356"/>
                <a:gd name="T84" fmla="*/ 5 w 446"/>
                <a:gd name="T85" fmla="*/ 303 h 356"/>
                <a:gd name="T86" fmla="*/ 5 w 446"/>
                <a:gd name="T87" fmla="*/ 287 h 356"/>
                <a:gd name="T88" fmla="*/ 15 w 446"/>
                <a:gd name="T89" fmla="*/ 263 h 356"/>
                <a:gd name="T90" fmla="*/ 15 w 446"/>
                <a:gd name="T91" fmla="*/ 199 h 356"/>
                <a:gd name="T92" fmla="*/ 18 w 446"/>
                <a:gd name="T93" fmla="*/ 157 h 356"/>
                <a:gd name="T94" fmla="*/ 30 w 446"/>
                <a:gd name="T95" fmla="*/ 140 h 356"/>
                <a:gd name="T96" fmla="*/ 41 w 446"/>
                <a:gd name="T97" fmla="*/ 135 h 356"/>
                <a:gd name="T98" fmla="*/ 84 w 446"/>
                <a:gd name="T99" fmla="*/ 116 h 356"/>
                <a:gd name="T100" fmla="*/ 114 w 446"/>
                <a:gd name="T101" fmla="*/ 100 h 356"/>
                <a:gd name="T102" fmla="*/ 138 w 446"/>
                <a:gd name="T103" fmla="*/ 77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6" h="356">
                  <a:moveTo>
                    <a:pt x="145" y="77"/>
                  </a:moveTo>
                  <a:lnTo>
                    <a:pt x="145" y="75"/>
                  </a:lnTo>
                  <a:lnTo>
                    <a:pt x="145" y="70"/>
                  </a:lnTo>
                  <a:lnTo>
                    <a:pt x="151" y="67"/>
                  </a:lnTo>
                  <a:lnTo>
                    <a:pt x="157" y="62"/>
                  </a:lnTo>
                  <a:lnTo>
                    <a:pt x="158" y="57"/>
                  </a:lnTo>
                  <a:lnTo>
                    <a:pt x="161" y="53"/>
                  </a:lnTo>
                  <a:lnTo>
                    <a:pt x="161" y="49"/>
                  </a:lnTo>
                  <a:lnTo>
                    <a:pt x="161" y="45"/>
                  </a:lnTo>
                  <a:lnTo>
                    <a:pt x="177" y="40"/>
                  </a:lnTo>
                  <a:lnTo>
                    <a:pt x="192" y="37"/>
                  </a:lnTo>
                  <a:lnTo>
                    <a:pt x="199" y="46"/>
                  </a:lnTo>
                  <a:lnTo>
                    <a:pt x="207" y="55"/>
                  </a:lnTo>
                  <a:lnTo>
                    <a:pt x="212" y="53"/>
                  </a:lnTo>
                  <a:lnTo>
                    <a:pt x="217" y="53"/>
                  </a:lnTo>
                  <a:lnTo>
                    <a:pt x="218" y="45"/>
                  </a:lnTo>
                  <a:lnTo>
                    <a:pt x="218" y="39"/>
                  </a:lnTo>
                  <a:lnTo>
                    <a:pt x="219" y="33"/>
                  </a:lnTo>
                  <a:lnTo>
                    <a:pt x="222" y="29"/>
                  </a:lnTo>
                  <a:lnTo>
                    <a:pt x="228" y="22"/>
                  </a:lnTo>
                  <a:lnTo>
                    <a:pt x="237" y="15"/>
                  </a:lnTo>
                  <a:lnTo>
                    <a:pt x="242" y="16"/>
                  </a:lnTo>
                  <a:lnTo>
                    <a:pt x="247" y="16"/>
                  </a:lnTo>
                  <a:lnTo>
                    <a:pt x="249" y="16"/>
                  </a:lnTo>
                  <a:lnTo>
                    <a:pt x="254" y="15"/>
                  </a:lnTo>
                  <a:lnTo>
                    <a:pt x="252" y="9"/>
                  </a:lnTo>
                  <a:lnTo>
                    <a:pt x="252" y="2"/>
                  </a:lnTo>
                  <a:lnTo>
                    <a:pt x="262" y="7"/>
                  </a:lnTo>
                  <a:lnTo>
                    <a:pt x="274" y="12"/>
                  </a:lnTo>
                  <a:lnTo>
                    <a:pt x="285" y="15"/>
                  </a:lnTo>
                  <a:lnTo>
                    <a:pt x="299" y="17"/>
                  </a:lnTo>
                  <a:lnTo>
                    <a:pt x="299" y="20"/>
                  </a:lnTo>
                  <a:lnTo>
                    <a:pt x="299" y="23"/>
                  </a:lnTo>
                  <a:lnTo>
                    <a:pt x="295" y="26"/>
                  </a:lnTo>
                  <a:lnTo>
                    <a:pt x="291" y="30"/>
                  </a:lnTo>
                  <a:lnTo>
                    <a:pt x="289" y="35"/>
                  </a:lnTo>
                  <a:lnTo>
                    <a:pt x="288" y="42"/>
                  </a:lnTo>
                  <a:lnTo>
                    <a:pt x="308" y="30"/>
                  </a:lnTo>
                  <a:lnTo>
                    <a:pt x="326" y="20"/>
                  </a:lnTo>
                  <a:lnTo>
                    <a:pt x="346" y="10"/>
                  </a:lnTo>
                  <a:lnTo>
                    <a:pt x="366" y="0"/>
                  </a:lnTo>
                  <a:lnTo>
                    <a:pt x="368" y="9"/>
                  </a:lnTo>
                  <a:lnTo>
                    <a:pt x="371" y="22"/>
                  </a:lnTo>
                  <a:lnTo>
                    <a:pt x="374" y="33"/>
                  </a:lnTo>
                  <a:lnTo>
                    <a:pt x="376" y="40"/>
                  </a:lnTo>
                  <a:lnTo>
                    <a:pt x="382" y="43"/>
                  </a:lnTo>
                  <a:lnTo>
                    <a:pt x="388" y="46"/>
                  </a:lnTo>
                  <a:lnTo>
                    <a:pt x="386" y="59"/>
                  </a:lnTo>
                  <a:lnTo>
                    <a:pt x="386" y="70"/>
                  </a:lnTo>
                  <a:lnTo>
                    <a:pt x="388" y="80"/>
                  </a:lnTo>
                  <a:lnTo>
                    <a:pt x="389" y="89"/>
                  </a:lnTo>
                  <a:lnTo>
                    <a:pt x="392" y="96"/>
                  </a:lnTo>
                  <a:lnTo>
                    <a:pt x="396" y="102"/>
                  </a:lnTo>
                  <a:lnTo>
                    <a:pt x="404" y="109"/>
                  </a:lnTo>
                  <a:lnTo>
                    <a:pt x="412" y="116"/>
                  </a:lnTo>
                  <a:lnTo>
                    <a:pt x="415" y="127"/>
                  </a:lnTo>
                  <a:lnTo>
                    <a:pt x="419" y="137"/>
                  </a:lnTo>
                  <a:lnTo>
                    <a:pt x="425" y="146"/>
                  </a:lnTo>
                  <a:lnTo>
                    <a:pt x="429" y="155"/>
                  </a:lnTo>
                  <a:lnTo>
                    <a:pt x="435" y="162"/>
                  </a:lnTo>
                  <a:lnTo>
                    <a:pt x="439" y="170"/>
                  </a:lnTo>
                  <a:lnTo>
                    <a:pt x="444" y="179"/>
                  </a:lnTo>
                  <a:lnTo>
                    <a:pt x="446" y="189"/>
                  </a:lnTo>
                  <a:lnTo>
                    <a:pt x="446" y="197"/>
                  </a:lnTo>
                  <a:lnTo>
                    <a:pt x="446" y="206"/>
                  </a:lnTo>
                  <a:lnTo>
                    <a:pt x="444" y="216"/>
                  </a:lnTo>
                  <a:lnTo>
                    <a:pt x="441" y="224"/>
                  </a:lnTo>
                  <a:lnTo>
                    <a:pt x="432" y="242"/>
                  </a:lnTo>
                  <a:lnTo>
                    <a:pt x="419" y="259"/>
                  </a:lnTo>
                  <a:lnTo>
                    <a:pt x="406" y="274"/>
                  </a:lnTo>
                  <a:lnTo>
                    <a:pt x="392" y="287"/>
                  </a:lnTo>
                  <a:lnTo>
                    <a:pt x="379" y="299"/>
                  </a:lnTo>
                  <a:lnTo>
                    <a:pt x="369" y="309"/>
                  </a:lnTo>
                  <a:lnTo>
                    <a:pt x="358" y="324"/>
                  </a:lnTo>
                  <a:lnTo>
                    <a:pt x="346" y="340"/>
                  </a:lnTo>
                  <a:lnTo>
                    <a:pt x="336" y="344"/>
                  </a:lnTo>
                  <a:lnTo>
                    <a:pt x="322" y="349"/>
                  </a:lnTo>
                  <a:lnTo>
                    <a:pt x="309" y="353"/>
                  </a:lnTo>
                  <a:lnTo>
                    <a:pt x="299" y="356"/>
                  </a:lnTo>
                  <a:lnTo>
                    <a:pt x="296" y="350"/>
                  </a:lnTo>
                  <a:lnTo>
                    <a:pt x="295" y="346"/>
                  </a:lnTo>
                  <a:lnTo>
                    <a:pt x="282" y="347"/>
                  </a:lnTo>
                  <a:lnTo>
                    <a:pt x="271" y="352"/>
                  </a:lnTo>
                  <a:lnTo>
                    <a:pt x="261" y="349"/>
                  </a:lnTo>
                  <a:lnTo>
                    <a:pt x="248" y="344"/>
                  </a:lnTo>
                  <a:lnTo>
                    <a:pt x="245" y="340"/>
                  </a:lnTo>
                  <a:lnTo>
                    <a:pt x="242" y="336"/>
                  </a:lnTo>
                  <a:lnTo>
                    <a:pt x="247" y="327"/>
                  </a:lnTo>
                  <a:lnTo>
                    <a:pt x="248" y="320"/>
                  </a:lnTo>
                  <a:lnTo>
                    <a:pt x="247" y="317"/>
                  </a:lnTo>
                  <a:lnTo>
                    <a:pt x="245" y="314"/>
                  </a:lnTo>
                  <a:lnTo>
                    <a:pt x="244" y="313"/>
                  </a:lnTo>
                  <a:lnTo>
                    <a:pt x="241" y="310"/>
                  </a:lnTo>
                  <a:lnTo>
                    <a:pt x="239" y="307"/>
                  </a:lnTo>
                  <a:lnTo>
                    <a:pt x="238" y="303"/>
                  </a:lnTo>
                  <a:lnTo>
                    <a:pt x="234" y="304"/>
                  </a:lnTo>
                  <a:lnTo>
                    <a:pt x="231" y="307"/>
                  </a:lnTo>
                  <a:lnTo>
                    <a:pt x="229" y="307"/>
                  </a:lnTo>
                  <a:lnTo>
                    <a:pt x="227" y="307"/>
                  </a:lnTo>
                  <a:lnTo>
                    <a:pt x="229" y="303"/>
                  </a:lnTo>
                  <a:lnTo>
                    <a:pt x="234" y="302"/>
                  </a:lnTo>
                  <a:lnTo>
                    <a:pt x="238" y="302"/>
                  </a:lnTo>
                  <a:lnTo>
                    <a:pt x="244" y="302"/>
                  </a:lnTo>
                  <a:lnTo>
                    <a:pt x="245" y="297"/>
                  </a:lnTo>
                  <a:lnTo>
                    <a:pt x="247" y="293"/>
                  </a:lnTo>
                  <a:lnTo>
                    <a:pt x="245" y="289"/>
                  </a:lnTo>
                  <a:lnTo>
                    <a:pt x="245" y="283"/>
                  </a:lnTo>
                  <a:lnTo>
                    <a:pt x="229" y="293"/>
                  </a:lnTo>
                  <a:lnTo>
                    <a:pt x="214" y="303"/>
                  </a:lnTo>
                  <a:lnTo>
                    <a:pt x="214" y="290"/>
                  </a:lnTo>
                  <a:lnTo>
                    <a:pt x="212" y="282"/>
                  </a:lnTo>
                  <a:lnTo>
                    <a:pt x="209" y="276"/>
                  </a:lnTo>
                  <a:lnTo>
                    <a:pt x="204" y="269"/>
                  </a:lnTo>
                  <a:lnTo>
                    <a:pt x="195" y="266"/>
                  </a:lnTo>
                  <a:lnTo>
                    <a:pt x="187" y="266"/>
                  </a:lnTo>
                  <a:lnTo>
                    <a:pt x="178" y="264"/>
                  </a:lnTo>
                  <a:lnTo>
                    <a:pt x="171" y="264"/>
                  </a:lnTo>
                  <a:lnTo>
                    <a:pt x="155" y="267"/>
                  </a:lnTo>
                  <a:lnTo>
                    <a:pt x="141" y="270"/>
                  </a:lnTo>
                  <a:lnTo>
                    <a:pt x="114" y="282"/>
                  </a:lnTo>
                  <a:lnTo>
                    <a:pt x="88" y="292"/>
                  </a:lnTo>
                  <a:lnTo>
                    <a:pt x="71" y="293"/>
                  </a:lnTo>
                  <a:lnTo>
                    <a:pt x="54" y="293"/>
                  </a:lnTo>
                  <a:lnTo>
                    <a:pt x="47" y="299"/>
                  </a:lnTo>
                  <a:lnTo>
                    <a:pt x="38" y="304"/>
                  </a:lnTo>
                  <a:lnTo>
                    <a:pt x="27" y="307"/>
                  </a:lnTo>
                  <a:lnTo>
                    <a:pt x="15" y="307"/>
                  </a:lnTo>
                  <a:lnTo>
                    <a:pt x="10" y="306"/>
                  </a:lnTo>
                  <a:lnTo>
                    <a:pt x="5" y="303"/>
                  </a:lnTo>
                  <a:lnTo>
                    <a:pt x="2" y="299"/>
                  </a:lnTo>
                  <a:lnTo>
                    <a:pt x="0" y="293"/>
                  </a:lnTo>
                  <a:lnTo>
                    <a:pt x="5" y="287"/>
                  </a:lnTo>
                  <a:lnTo>
                    <a:pt x="10" y="280"/>
                  </a:lnTo>
                  <a:lnTo>
                    <a:pt x="12" y="272"/>
                  </a:lnTo>
                  <a:lnTo>
                    <a:pt x="15" y="263"/>
                  </a:lnTo>
                  <a:lnTo>
                    <a:pt x="17" y="243"/>
                  </a:lnTo>
                  <a:lnTo>
                    <a:pt x="17" y="220"/>
                  </a:lnTo>
                  <a:lnTo>
                    <a:pt x="15" y="199"/>
                  </a:lnTo>
                  <a:lnTo>
                    <a:pt x="15" y="177"/>
                  </a:lnTo>
                  <a:lnTo>
                    <a:pt x="17" y="167"/>
                  </a:lnTo>
                  <a:lnTo>
                    <a:pt x="18" y="157"/>
                  </a:lnTo>
                  <a:lnTo>
                    <a:pt x="20" y="149"/>
                  </a:lnTo>
                  <a:lnTo>
                    <a:pt x="24" y="140"/>
                  </a:lnTo>
                  <a:lnTo>
                    <a:pt x="30" y="140"/>
                  </a:lnTo>
                  <a:lnTo>
                    <a:pt x="34" y="139"/>
                  </a:lnTo>
                  <a:lnTo>
                    <a:pt x="38" y="136"/>
                  </a:lnTo>
                  <a:lnTo>
                    <a:pt x="41" y="135"/>
                  </a:lnTo>
                  <a:lnTo>
                    <a:pt x="47" y="129"/>
                  </a:lnTo>
                  <a:lnTo>
                    <a:pt x="54" y="125"/>
                  </a:lnTo>
                  <a:lnTo>
                    <a:pt x="84" y="116"/>
                  </a:lnTo>
                  <a:lnTo>
                    <a:pt x="101" y="110"/>
                  </a:lnTo>
                  <a:lnTo>
                    <a:pt x="108" y="106"/>
                  </a:lnTo>
                  <a:lnTo>
                    <a:pt x="114" y="100"/>
                  </a:lnTo>
                  <a:lnTo>
                    <a:pt x="121" y="90"/>
                  </a:lnTo>
                  <a:lnTo>
                    <a:pt x="131" y="76"/>
                  </a:lnTo>
                  <a:lnTo>
                    <a:pt x="138" y="77"/>
                  </a:lnTo>
                  <a:lnTo>
                    <a:pt x="145"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6" name="Freeform 507"/>
            <p:cNvSpPr>
              <a:spLocks/>
            </p:cNvSpPr>
            <p:nvPr/>
          </p:nvSpPr>
          <p:spPr bwMode="auto">
            <a:xfrm>
              <a:off x="4357" y="3449"/>
              <a:ext cx="88" cy="183"/>
            </a:xfrm>
            <a:custGeom>
              <a:avLst/>
              <a:gdLst>
                <a:gd name="T0" fmla="*/ 72 w 88"/>
                <a:gd name="T1" fmla="*/ 0 h 183"/>
                <a:gd name="T2" fmla="*/ 77 w 88"/>
                <a:gd name="T3" fmla="*/ 10 h 183"/>
                <a:gd name="T4" fmla="*/ 82 w 88"/>
                <a:gd name="T5" fmla="*/ 23 h 183"/>
                <a:gd name="T6" fmla="*/ 85 w 88"/>
                <a:gd name="T7" fmla="*/ 36 h 183"/>
                <a:gd name="T8" fmla="*/ 88 w 88"/>
                <a:gd name="T9" fmla="*/ 49 h 183"/>
                <a:gd name="T10" fmla="*/ 79 w 88"/>
                <a:gd name="T11" fmla="*/ 61 h 183"/>
                <a:gd name="T12" fmla="*/ 72 w 88"/>
                <a:gd name="T13" fmla="*/ 73 h 183"/>
                <a:gd name="T14" fmla="*/ 71 w 88"/>
                <a:gd name="T15" fmla="*/ 87 h 183"/>
                <a:gd name="T16" fmla="*/ 69 w 88"/>
                <a:gd name="T17" fmla="*/ 101 h 183"/>
                <a:gd name="T18" fmla="*/ 60 w 88"/>
                <a:gd name="T19" fmla="*/ 119 h 183"/>
                <a:gd name="T20" fmla="*/ 50 w 88"/>
                <a:gd name="T21" fmla="*/ 134 h 183"/>
                <a:gd name="T22" fmla="*/ 44 w 88"/>
                <a:gd name="T23" fmla="*/ 154 h 183"/>
                <a:gd name="T24" fmla="*/ 38 w 88"/>
                <a:gd name="T25" fmla="*/ 173 h 183"/>
                <a:gd name="T26" fmla="*/ 35 w 88"/>
                <a:gd name="T27" fmla="*/ 176 h 183"/>
                <a:gd name="T28" fmla="*/ 34 w 88"/>
                <a:gd name="T29" fmla="*/ 179 h 183"/>
                <a:gd name="T30" fmla="*/ 31 w 88"/>
                <a:gd name="T31" fmla="*/ 181 h 183"/>
                <a:gd name="T32" fmla="*/ 27 w 88"/>
                <a:gd name="T33" fmla="*/ 181 h 183"/>
                <a:gd name="T34" fmla="*/ 22 w 88"/>
                <a:gd name="T35" fmla="*/ 183 h 183"/>
                <a:gd name="T36" fmla="*/ 18 w 88"/>
                <a:gd name="T37" fmla="*/ 181 h 183"/>
                <a:gd name="T38" fmla="*/ 14 w 88"/>
                <a:gd name="T39" fmla="*/ 180 h 183"/>
                <a:gd name="T40" fmla="*/ 7 w 88"/>
                <a:gd name="T41" fmla="*/ 176 h 183"/>
                <a:gd name="T42" fmla="*/ 7 w 88"/>
                <a:gd name="T43" fmla="*/ 161 h 183"/>
                <a:gd name="T44" fmla="*/ 4 w 88"/>
                <a:gd name="T45" fmla="*/ 151 h 183"/>
                <a:gd name="T46" fmla="*/ 1 w 88"/>
                <a:gd name="T47" fmla="*/ 140 h 183"/>
                <a:gd name="T48" fmla="*/ 0 w 88"/>
                <a:gd name="T49" fmla="*/ 126 h 183"/>
                <a:gd name="T50" fmla="*/ 4 w 88"/>
                <a:gd name="T51" fmla="*/ 123 h 183"/>
                <a:gd name="T52" fmla="*/ 7 w 88"/>
                <a:gd name="T53" fmla="*/ 120 h 183"/>
                <a:gd name="T54" fmla="*/ 10 w 88"/>
                <a:gd name="T55" fmla="*/ 116 h 183"/>
                <a:gd name="T56" fmla="*/ 11 w 88"/>
                <a:gd name="T57" fmla="*/ 113 h 183"/>
                <a:gd name="T58" fmla="*/ 14 w 88"/>
                <a:gd name="T59" fmla="*/ 104 h 183"/>
                <a:gd name="T60" fmla="*/ 15 w 88"/>
                <a:gd name="T61" fmla="*/ 94 h 183"/>
                <a:gd name="T62" fmla="*/ 15 w 88"/>
                <a:gd name="T63" fmla="*/ 86 h 183"/>
                <a:gd name="T64" fmla="*/ 15 w 88"/>
                <a:gd name="T65" fmla="*/ 76 h 183"/>
                <a:gd name="T66" fmla="*/ 18 w 88"/>
                <a:gd name="T67" fmla="*/ 67 h 183"/>
                <a:gd name="T68" fmla="*/ 22 w 88"/>
                <a:gd name="T69" fmla="*/ 59 h 183"/>
                <a:gd name="T70" fmla="*/ 32 w 88"/>
                <a:gd name="T71" fmla="*/ 56 h 183"/>
                <a:gd name="T72" fmla="*/ 42 w 88"/>
                <a:gd name="T73" fmla="*/ 51 h 183"/>
                <a:gd name="T74" fmla="*/ 51 w 88"/>
                <a:gd name="T75" fmla="*/ 46 h 183"/>
                <a:gd name="T76" fmla="*/ 58 w 88"/>
                <a:gd name="T77" fmla="*/ 39 h 183"/>
                <a:gd name="T78" fmla="*/ 65 w 88"/>
                <a:gd name="T79" fmla="*/ 31 h 183"/>
                <a:gd name="T80" fmla="*/ 69 w 88"/>
                <a:gd name="T81" fmla="*/ 23 h 183"/>
                <a:gd name="T82" fmla="*/ 72 w 88"/>
                <a:gd name="T83" fmla="*/ 11 h 183"/>
                <a:gd name="T84" fmla="*/ 72 w 88"/>
                <a:gd name="T85"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183">
                  <a:moveTo>
                    <a:pt x="72" y="0"/>
                  </a:moveTo>
                  <a:lnTo>
                    <a:pt x="77" y="10"/>
                  </a:lnTo>
                  <a:lnTo>
                    <a:pt x="82" y="23"/>
                  </a:lnTo>
                  <a:lnTo>
                    <a:pt x="85" y="36"/>
                  </a:lnTo>
                  <a:lnTo>
                    <a:pt x="88" y="49"/>
                  </a:lnTo>
                  <a:lnTo>
                    <a:pt x="79" y="61"/>
                  </a:lnTo>
                  <a:lnTo>
                    <a:pt x="72" y="73"/>
                  </a:lnTo>
                  <a:lnTo>
                    <a:pt x="71" y="87"/>
                  </a:lnTo>
                  <a:lnTo>
                    <a:pt x="69" y="101"/>
                  </a:lnTo>
                  <a:lnTo>
                    <a:pt x="60" y="119"/>
                  </a:lnTo>
                  <a:lnTo>
                    <a:pt x="50" y="134"/>
                  </a:lnTo>
                  <a:lnTo>
                    <a:pt x="44" y="154"/>
                  </a:lnTo>
                  <a:lnTo>
                    <a:pt x="38" y="173"/>
                  </a:lnTo>
                  <a:lnTo>
                    <a:pt x="35" y="176"/>
                  </a:lnTo>
                  <a:lnTo>
                    <a:pt x="34" y="179"/>
                  </a:lnTo>
                  <a:lnTo>
                    <a:pt x="31" y="181"/>
                  </a:lnTo>
                  <a:lnTo>
                    <a:pt x="27" y="181"/>
                  </a:lnTo>
                  <a:lnTo>
                    <a:pt x="22" y="183"/>
                  </a:lnTo>
                  <a:lnTo>
                    <a:pt x="18" y="181"/>
                  </a:lnTo>
                  <a:lnTo>
                    <a:pt x="14" y="180"/>
                  </a:lnTo>
                  <a:lnTo>
                    <a:pt x="7" y="176"/>
                  </a:lnTo>
                  <a:lnTo>
                    <a:pt x="7" y="161"/>
                  </a:lnTo>
                  <a:lnTo>
                    <a:pt x="4" y="151"/>
                  </a:lnTo>
                  <a:lnTo>
                    <a:pt x="1" y="140"/>
                  </a:lnTo>
                  <a:lnTo>
                    <a:pt x="0" y="126"/>
                  </a:lnTo>
                  <a:lnTo>
                    <a:pt x="4" y="123"/>
                  </a:lnTo>
                  <a:lnTo>
                    <a:pt x="7" y="120"/>
                  </a:lnTo>
                  <a:lnTo>
                    <a:pt x="10" y="116"/>
                  </a:lnTo>
                  <a:lnTo>
                    <a:pt x="11" y="113"/>
                  </a:lnTo>
                  <a:lnTo>
                    <a:pt x="14" y="104"/>
                  </a:lnTo>
                  <a:lnTo>
                    <a:pt x="15" y="94"/>
                  </a:lnTo>
                  <a:lnTo>
                    <a:pt x="15" y="86"/>
                  </a:lnTo>
                  <a:lnTo>
                    <a:pt x="15" y="76"/>
                  </a:lnTo>
                  <a:lnTo>
                    <a:pt x="18" y="67"/>
                  </a:lnTo>
                  <a:lnTo>
                    <a:pt x="22" y="59"/>
                  </a:lnTo>
                  <a:lnTo>
                    <a:pt x="32" y="56"/>
                  </a:lnTo>
                  <a:lnTo>
                    <a:pt x="42" y="51"/>
                  </a:lnTo>
                  <a:lnTo>
                    <a:pt x="51" y="46"/>
                  </a:lnTo>
                  <a:lnTo>
                    <a:pt x="58" y="39"/>
                  </a:lnTo>
                  <a:lnTo>
                    <a:pt x="65" y="31"/>
                  </a:lnTo>
                  <a:lnTo>
                    <a:pt x="69" y="23"/>
                  </a:lnTo>
                  <a:lnTo>
                    <a:pt x="72" y="11"/>
                  </a:lnTo>
                  <a:lnTo>
                    <a:pt x="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7" name="Freeform 508"/>
            <p:cNvSpPr>
              <a:spLocks/>
            </p:cNvSpPr>
            <p:nvPr/>
          </p:nvSpPr>
          <p:spPr bwMode="auto">
            <a:xfrm>
              <a:off x="5560" y="3740"/>
              <a:ext cx="193" cy="153"/>
            </a:xfrm>
            <a:custGeom>
              <a:avLst/>
              <a:gdLst>
                <a:gd name="T0" fmla="*/ 156 w 193"/>
                <a:gd name="T1" fmla="*/ 0 h 153"/>
                <a:gd name="T2" fmla="*/ 164 w 193"/>
                <a:gd name="T3" fmla="*/ 5 h 153"/>
                <a:gd name="T4" fmla="*/ 170 w 193"/>
                <a:gd name="T5" fmla="*/ 10 h 153"/>
                <a:gd name="T6" fmla="*/ 169 w 193"/>
                <a:gd name="T7" fmla="*/ 27 h 153"/>
                <a:gd name="T8" fmla="*/ 170 w 193"/>
                <a:gd name="T9" fmla="*/ 42 h 153"/>
                <a:gd name="T10" fmla="*/ 171 w 193"/>
                <a:gd name="T11" fmla="*/ 45 h 153"/>
                <a:gd name="T12" fmla="*/ 173 w 193"/>
                <a:gd name="T13" fmla="*/ 46 h 153"/>
                <a:gd name="T14" fmla="*/ 183 w 193"/>
                <a:gd name="T15" fmla="*/ 45 h 153"/>
                <a:gd name="T16" fmla="*/ 193 w 193"/>
                <a:gd name="T17" fmla="*/ 42 h 153"/>
                <a:gd name="T18" fmla="*/ 193 w 193"/>
                <a:gd name="T19" fmla="*/ 46 h 153"/>
                <a:gd name="T20" fmla="*/ 191 w 193"/>
                <a:gd name="T21" fmla="*/ 50 h 153"/>
                <a:gd name="T22" fmla="*/ 180 w 193"/>
                <a:gd name="T23" fmla="*/ 60 h 153"/>
                <a:gd name="T24" fmla="*/ 164 w 193"/>
                <a:gd name="T25" fmla="*/ 72 h 153"/>
                <a:gd name="T26" fmla="*/ 150 w 193"/>
                <a:gd name="T27" fmla="*/ 82 h 153"/>
                <a:gd name="T28" fmla="*/ 137 w 193"/>
                <a:gd name="T29" fmla="*/ 89 h 153"/>
                <a:gd name="T30" fmla="*/ 127 w 193"/>
                <a:gd name="T31" fmla="*/ 90 h 153"/>
                <a:gd name="T32" fmla="*/ 117 w 193"/>
                <a:gd name="T33" fmla="*/ 92 h 153"/>
                <a:gd name="T34" fmla="*/ 116 w 193"/>
                <a:gd name="T35" fmla="*/ 97 h 153"/>
                <a:gd name="T36" fmla="*/ 113 w 193"/>
                <a:gd name="T37" fmla="*/ 102 h 153"/>
                <a:gd name="T38" fmla="*/ 104 w 193"/>
                <a:gd name="T39" fmla="*/ 103 h 153"/>
                <a:gd name="T40" fmla="*/ 96 w 193"/>
                <a:gd name="T41" fmla="*/ 103 h 153"/>
                <a:gd name="T42" fmla="*/ 77 w 193"/>
                <a:gd name="T43" fmla="*/ 119 h 153"/>
                <a:gd name="T44" fmla="*/ 57 w 193"/>
                <a:gd name="T45" fmla="*/ 135 h 153"/>
                <a:gd name="T46" fmla="*/ 47 w 193"/>
                <a:gd name="T47" fmla="*/ 142 h 153"/>
                <a:gd name="T48" fmla="*/ 36 w 193"/>
                <a:gd name="T49" fmla="*/ 147 h 153"/>
                <a:gd name="T50" fmla="*/ 23 w 193"/>
                <a:gd name="T51" fmla="*/ 152 h 153"/>
                <a:gd name="T52" fmla="*/ 10 w 193"/>
                <a:gd name="T53" fmla="*/ 153 h 153"/>
                <a:gd name="T54" fmla="*/ 7 w 193"/>
                <a:gd name="T55" fmla="*/ 152 h 153"/>
                <a:gd name="T56" fmla="*/ 4 w 193"/>
                <a:gd name="T57" fmla="*/ 150 h 153"/>
                <a:gd name="T58" fmla="*/ 2 w 193"/>
                <a:gd name="T59" fmla="*/ 149 h 153"/>
                <a:gd name="T60" fmla="*/ 0 w 193"/>
                <a:gd name="T61" fmla="*/ 144 h 153"/>
                <a:gd name="T62" fmla="*/ 27 w 193"/>
                <a:gd name="T63" fmla="*/ 129 h 153"/>
                <a:gd name="T64" fmla="*/ 57 w 193"/>
                <a:gd name="T65" fmla="*/ 112 h 153"/>
                <a:gd name="T66" fmla="*/ 84 w 193"/>
                <a:gd name="T67" fmla="*/ 95 h 153"/>
                <a:gd name="T68" fmla="*/ 111 w 193"/>
                <a:gd name="T69" fmla="*/ 77 h 153"/>
                <a:gd name="T70" fmla="*/ 113 w 193"/>
                <a:gd name="T71" fmla="*/ 82 h 153"/>
                <a:gd name="T72" fmla="*/ 116 w 193"/>
                <a:gd name="T73" fmla="*/ 85 h 153"/>
                <a:gd name="T74" fmla="*/ 119 w 193"/>
                <a:gd name="T75" fmla="*/ 86 h 153"/>
                <a:gd name="T76" fmla="*/ 124 w 193"/>
                <a:gd name="T77" fmla="*/ 86 h 153"/>
                <a:gd name="T78" fmla="*/ 131 w 193"/>
                <a:gd name="T79" fmla="*/ 80 h 153"/>
                <a:gd name="T80" fmla="*/ 139 w 193"/>
                <a:gd name="T81" fmla="*/ 76 h 153"/>
                <a:gd name="T82" fmla="*/ 136 w 193"/>
                <a:gd name="T83" fmla="*/ 72 h 153"/>
                <a:gd name="T84" fmla="*/ 133 w 193"/>
                <a:gd name="T85" fmla="*/ 70 h 153"/>
                <a:gd name="T86" fmla="*/ 133 w 193"/>
                <a:gd name="T87" fmla="*/ 67 h 153"/>
                <a:gd name="T88" fmla="*/ 133 w 193"/>
                <a:gd name="T89" fmla="*/ 63 h 153"/>
                <a:gd name="T90" fmla="*/ 137 w 193"/>
                <a:gd name="T91" fmla="*/ 60 h 153"/>
                <a:gd name="T92" fmla="*/ 141 w 193"/>
                <a:gd name="T93" fmla="*/ 59 h 153"/>
                <a:gd name="T94" fmla="*/ 144 w 193"/>
                <a:gd name="T95" fmla="*/ 56 h 153"/>
                <a:gd name="T96" fmla="*/ 147 w 193"/>
                <a:gd name="T97" fmla="*/ 53 h 153"/>
                <a:gd name="T98" fmla="*/ 151 w 193"/>
                <a:gd name="T99" fmla="*/ 46 h 153"/>
                <a:gd name="T100" fmla="*/ 157 w 193"/>
                <a:gd name="T101" fmla="*/ 40 h 153"/>
                <a:gd name="T102" fmla="*/ 156 w 193"/>
                <a:gd name="T103" fmla="*/ 20 h 153"/>
                <a:gd name="T104" fmla="*/ 156 w 193"/>
                <a:gd name="T105"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3" h="153">
                  <a:moveTo>
                    <a:pt x="156" y="0"/>
                  </a:moveTo>
                  <a:lnTo>
                    <a:pt x="164" y="5"/>
                  </a:lnTo>
                  <a:lnTo>
                    <a:pt x="170" y="10"/>
                  </a:lnTo>
                  <a:lnTo>
                    <a:pt x="169" y="27"/>
                  </a:lnTo>
                  <a:lnTo>
                    <a:pt x="170" y="42"/>
                  </a:lnTo>
                  <a:lnTo>
                    <a:pt x="171" y="45"/>
                  </a:lnTo>
                  <a:lnTo>
                    <a:pt x="173" y="46"/>
                  </a:lnTo>
                  <a:lnTo>
                    <a:pt x="183" y="45"/>
                  </a:lnTo>
                  <a:lnTo>
                    <a:pt x="193" y="42"/>
                  </a:lnTo>
                  <a:lnTo>
                    <a:pt x="193" y="46"/>
                  </a:lnTo>
                  <a:lnTo>
                    <a:pt x="191" y="50"/>
                  </a:lnTo>
                  <a:lnTo>
                    <a:pt x="180" y="60"/>
                  </a:lnTo>
                  <a:lnTo>
                    <a:pt x="164" y="72"/>
                  </a:lnTo>
                  <a:lnTo>
                    <a:pt x="150" y="82"/>
                  </a:lnTo>
                  <a:lnTo>
                    <a:pt x="137" y="89"/>
                  </a:lnTo>
                  <a:lnTo>
                    <a:pt x="127" y="90"/>
                  </a:lnTo>
                  <a:lnTo>
                    <a:pt x="117" y="92"/>
                  </a:lnTo>
                  <a:lnTo>
                    <a:pt x="116" y="97"/>
                  </a:lnTo>
                  <a:lnTo>
                    <a:pt x="113" y="102"/>
                  </a:lnTo>
                  <a:lnTo>
                    <a:pt x="104" y="103"/>
                  </a:lnTo>
                  <a:lnTo>
                    <a:pt x="96" y="103"/>
                  </a:lnTo>
                  <a:lnTo>
                    <a:pt x="77" y="119"/>
                  </a:lnTo>
                  <a:lnTo>
                    <a:pt x="57" y="135"/>
                  </a:lnTo>
                  <a:lnTo>
                    <a:pt x="47" y="142"/>
                  </a:lnTo>
                  <a:lnTo>
                    <a:pt x="36" y="147"/>
                  </a:lnTo>
                  <a:lnTo>
                    <a:pt x="23" y="152"/>
                  </a:lnTo>
                  <a:lnTo>
                    <a:pt x="10" y="153"/>
                  </a:lnTo>
                  <a:lnTo>
                    <a:pt x="7" y="152"/>
                  </a:lnTo>
                  <a:lnTo>
                    <a:pt x="4" y="150"/>
                  </a:lnTo>
                  <a:lnTo>
                    <a:pt x="2" y="149"/>
                  </a:lnTo>
                  <a:lnTo>
                    <a:pt x="0" y="144"/>
                  </a:lnTo>
                  <a:lnTo>
                    <a:pt x="27" y="129"/>
                  </a:lnTo>
                  <a:lnTo>
                    <a:pt x="57" y="112"/>
                  </a:lnTo>
                  <a:lnTo>
                    <a:pt x="84" y="95"/>
                  </a:lnTo>
                  <a:lnTo>
                    <a:pt x="111" y="77"/>
                  </a:lnTo>
                  <a:lnTo>
                    <a:pt x="113" y="82"/>
                  </a:lnTo>
                  <a:lnTo>
                    <a:pt x="116" y="85"/>
                  </a:lnTo>
                  <a:lnTo>
                    <a:pt x="119" y="86"/>
                  </a:lnTo>
                  <a:lnTo>
                    <a:pt x="124" y="86"/>
                  </a:lnTo>
                  <a:lnTo>
                    <a:pt x="131" y="80"/>
                  </a:lnTo>
                  <a:lnTo>
                    <a:pt x="139" y="76"/>
                  </a:lnTo>
                  <a:lnTo>
                    <a:pt x="136" y="72"/>
                  </a:lnTo>
                  <a:lnTo>
                    <a:pt x="133" y="70"/>
                  </a:lnTo>
                  <a:lnTo>
                    <a:pt x="133" y="67"/>
                  </a:lnTo>
                  <a:lnTo>
                    <a:pt x="133" y="63"/>
                  </a:lnTo>
                  <a:lnTo>
                    <a:pt x="137" y="60"/>
                  </a:lnTo>
                  <a:lnTo>
                    <a:pt x="141" y="59"/>
                  </a:lnTo>
                  <a:lnTo>
                    <a:pt x="144" y="56"/>
                  </a:lnTo>
                  <a:lnTo>
                    <a:pt x="147" y="53"/>
                  </a:lnTo>
                  <a:lnTo>
                    <a:pt x="151" y="46"/>
                  </a:lnTo>
                  <a:lnTo>
                    <a:pt x="157" y="40"/>
                  </a:lnTo>
                  <a:lnTo>
                    <a:pt x="156" y="20"/>
                  </a:lnTo>
                  <a:lnTo>
                    <a:pt x="1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8" name="Freeform 509"/>
            <p:cNvSpPr>
              <a:spLocks/>
            </p:cNvSpPr>
            <p:nvPr/>
          </p:nvSpPr>
          <p:spPr bwMode="auto">
            <a:xfrm>
              <a:off x="5327" y="3757"/>
              <a:ext cx="16" cy="8"/>
            </a:xfrm>
            <a:custGeom>
              <a:avLst/>
              <a:gdLst>
                <a:gd name="T0" fmla="*/ 5 w 16"/>
                <a:gd name="T1" fmla="*/ 0 h 8"/>
                <a:gd name="T2" fmla="*/ 10 w 16"/>
                <a:gd name="T3" fmla="*/ 2 h 8"/>
                <a:gd name="T4" fmla="*/ 16 w 16"/>
                <a:gd name="T5" fmla="*/ 3 h 8"/>
                <a:gd name="T6" fmla="*/ 13 w 16"/>
                <a:gd name="T7" fmla="*/ 5 h 8"/>
                <a:gd name="T8" fmla="*/ 12 w 16"/>
                <a:gd name="T9" fmla="*/ 6 h 8"/>
                <a:gd name="T10" fmla="*/ 8 w 16"/>
                <a:gd name="T11" fmla="*/ 8 h 8"/>
                <a:gd name="T12" fmla="*/ 5 w 16"/>
                <a:gd name="T13" fmla="*/ 8 h 8"/>
                <a:gd name="T14" fmla="*/ 3 w 16"/>
                <a:gd name="T15" fmla="*/ 5 h 8"/>
                <a:gd name="T16" fmla="*/ 0 w 16"/>
                <a:gd name="T17" fmla="*/ 2 h 8"/>
                <a:gd name="T18" fmla="*/ 3 w 16"/>
                <a:gd name="T19" fmla="*/ 0 h 8"/>
                <a:gd name="T20" fmla="*/ 5 w 16"/>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5" y="0"/>
                  </a:moveTo>
                  <a:lnTo>
                    <a:pt x="10" y="2"/>
                  </a:lnTo>
                  <a:lnTo>
                    <a:pt x="16" y="3"/>
                  </a:lnTo>
                  <a:lnTo>
                    <a:pt x="13" y="5"/>
                  </a:lnTo>
                  <a:lnTo>
                    <a:pt x="12" y="6"/>
                  </a:lnTo>
                  <a:lnTo>
                    <a:pt x="8" y="8"/>
                  </a:lnTo>
                  <a:lnTo>
                    <a:pt x="5" y="8"/>
                  </a:lnTo>
                  <a:lnTo>
                    <a:pt x="3" y="5"/>
                  </a:lnTo>
                  <a:lnTo>
                    <a:pt x="0" y="2"/>
                  </a:lnTo>
                  <a:lnTo>
                    <a:pt x="3"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9" name="Freeform 510"/>
            <p:cNvSpPr>
              <a:spLocks/>
            </p:cNvSpPr>
            <p:nvPr/>
          </p:nvSpPr>
          <p:spPr bwMode="auto">
            <a:xfrm>
              <a:off x="5367" y="3820"/>
              <a:ext cx="46" cy="39"/>
            </a:xfrm>
            <a:custGeom>
              <a:avLst/>
              <a:gdLst>
                <a:gd name="T0" fmla="*/ 0 w 46"/>
                <a:gd name="T1" fmla="*/ 39 h 39"/>
                <a:gd name="T2" fmla="*/ 5 w 46"/>
                <a:gd name="T3" fmla="*/ 20 h 39"/>
                <a:gd name="T4" fmla="*/ 10 w 46"/>
                <a:gd name="T5" fmla="*/ 0 h 39"/>
                <a:gd name="T6" fmla="*/ 12 w 46"/>
                <a:gd name="T7" fmla="*/ 0 h 39"/>
                <a:gd name="T8" fmla="*/ 12 w 46"/>
                <a:gd name="T9" fmla="*/ 0 h 39"/>
                <a:gd name="T10" fmla="*/ 30 w 46"/>
                <a:gd name="T11" fmla="*/ 3 h 39"/>
                <a:gd name="T12" fmla="*/ 46 w 46"/>
                <a:gd name="T13" fmla="*/ 6 h 39"/>
                <a:gd name="T14" fmla="*/ 46 w 46"/>
                <a:gd name="T15" fmla="*/ 7 h 39"/>
                <a:gd name="T16" fmla="*/ 46 w 46"/>
                <a:gd name="T17" fmla="*/ 7 h 39"/>
                <a:gd name="T18" fmla="*/ 46 w 46"/>
                <a:gd name="T19" fmla="*/ 10 h 39"/>
                <a:gd name="T20" fmla="*/ 45 w 46"/>
                <a:gd name="T21" fmla="*/ 13 h 39"/>
                <a:gd name="T22" fmla="*/ 39 w 46"/>
                <a:gd name="T23" fmla="*/ 20 h 39"/>
                <a:gd name="T24" fmla="*/ 32 w 46"/>
                <a:gd name="T25" fmla="*/ 27 h 39"/>
                <a:gd name="T26" fmla="*/ 23 w 46"/>
                <a:gd name="T27" fmla="*/ 33 h 39"/>
                <a:gd name="T28" fmla="*/ 15 w 46"/>
                <a:gd name="T29" fmla="*/ 39 h 39"/>
                <a:gd name="T30" fmla="*/ 8 w 46"/>
                <a:gd name="T31" fmla="*/ 39 h 39"/>
                <a:gd name="T32" fmla="*/ 0 w 46"/>
                <a:gd name="T33"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39">
                  <a:moveTo>
                    <a:pt x="0" y="39"/>
                  </a:moveTo>
                  <a:lnTo>
                    <a:pt x="5" y="20"/>
                  </a:lnTo>
                  <a:lnTo>
                    <a:pt x="10" y="0"/>
                  </a:lnTo>
                  <a:lnTo>
                    <a:pt x="12" y="0"/>
                  </a:lnTo>
                  <a:lnTo>
                    <a:pt x="12" y="0"/>
                  </a:lnTo>
                  <a:lnTo>
                    <a:pt x="30" y="3"/>
                  </a:lnTo>
                  <a:lnTo>
                    <a:pt x="46" y="6"/>
                  </a:lnTo>
                  <a:lnTo>
                    <a:pt x="46" y="7"/>
                  </a:lnTo>
                  <a:lnTo>
                    <a:pt x="46" y="7"/>
                  </a:lnTo>
                  <a:lnTo>
                    <a:pt x="46" y="10"/>
                  </a:lnTo>
                  <a:lnTo>
                    <a:pt x="45" y="13"/>
                  </a:lnTo>
                  <a:lnTo>
                    <a:pt x="39" y="20"/>
                  </a:lnTo>
                  <a:lnTo>
                    <a:pt x="32" y="27"/>
                  </a:lnTo>
                  <a:lnTo>
                    <a:pt x="23" y="33"/>
                  </a:lnTo>
                  <a:lnTo>
                    <a:pt x="15" y="39"/>
                  </a:lnTo>
                  <a:lnTo>
                    <a:pt x="8" y="39"/>
                  </a:lnTo>
                  <a:lnTo>
                    <a:pt x="0"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grpSp>
      <p:cxnSp>
        <p:nvCxnSpPr>
          <p:cNvPr id="84" name="直接连接符 83"/>
          <p:cNvCxnSpPr/>
          <p:nvPr/>
        </p:nvCxnSpPr>
        <p:spPr>
          <a:xfrm>
            <a:off x="690985" y="6237312"/>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1559247" y="4028465"/>
            <a:ext cx="2895303" cy="1895006"/>
          </a:xfrm>
          <a:prstGeom prst="rect">
            <a:avLst/>
          </a:prstGeom>
          <a:noFill/>
        </p:spPr>
        <p:txBody>
          <a:bodyPr wrap="square" rtlCol="0">
            <a:spAutoFit/>
          </a:bodyPr>
          <a:lstStyle/>
          <a:p>
            <a:pPr algn="ctr">
              <a:lnSpc>
                <a:spcPct val="150000"/>
              </a:lnSpc>
            </a:pPr>
            <a:r>
              <a:rPr lang="zh-CN" altLang="en-US" sz="2000" dirty="0">
                <a:solidFill>
                  <a:schemeClr val="tx1">
                    <a:lumMod val="75000"/>
                    <a:lumOff val="25000"/>
                  </a:schemeClr>
                </a:solidFill>
                <a:latin typeface="华文楷体" panose="02010600040101010101" pitchFamily="2" charset="-122"/>
                <a:ea typeface="华文楷体" panose="02010600040101010101" pitchFamily="2" charset="-122"/>
              </a:rPr>
              <a:t>郑 康 泽</a:t>
            </a:r>
            <a:endParaRPr lang="en-US" altLang="zh-CN" sz="2000" dirty="0">
              <a:solidFill>
                <a:schemeClr val="tx1">
                  <a:lumMod val="75000"/>
                  <a:lumOff val="25000"/>
                </a:schemeClr>
              </a:solidFill>
              <a:latin typeface="华文楷体" panose="02010600040101010101" pitchFamily="2" charset="-122"/>
              <a:ea typeface="华文楷体" panose="02010600040101010101" pitchFamily="2" charset="-122"/>
            </a:endParaRPr>
          </a:p>
          <a:p>
            <a:pPr algn="ctr">
              <a:lnSpc>
                <a:spcPct val="150000"/>
              </a:lnSpc>
            </a:pPr>
            <a:r>
              <a:rPr lang="zh-CN" altLang="en-US" sz="2000" dirty="0">
                <a:solidFill>
                  <a:schemeClr val="tx1">
                    <a:lumMod val="75000"/>
                    <a:lumOff val="25000"/>
                  </a:schemeClr>
                </a:solidFill>
                <a:latin typeface="华文楷体" panose="02010600040101010101" pitchFamily="2" charset="-122"/>
                <a:ea typeface="华文楷体" panose="02010600040101010101" pitchFamily="2" charset="-122"/>
              </a:rPr>
              <a:t>计算机科学与技术</a:t>
            </a:r>
            <a:endParaRPr lang="en-US" altLang="zh-CN" sz="2000" dirty="0">
              <a:solidFill>
                <a:schemeClr val="tx1">
                  <a:lumMod val="75000"/>
                  <a:lumOff val="25000"/>
                </a:schemeClr>
              </a:solidFill>
              <a:latin typeface="华文楷体" panose="02010600040101010101" pitchFamily="2" charset="-122"/>
              <a:ea typeface="华文楷体" panose="02010600040101010101" pitchFamily="2" charset="-122"/>
            </a:endParaRPr>
          </a:p>
          <a:p>
            <a:pPr algn="ctr">
              <a:lnSpc>
                <a:spcPct val="150000"/>
              </a:lnSpc>
            </a:pPr>
            <a:r>
              <a:rPr lang="en-US" altLang="zh-CN" sz="2000" dirty="0">
                <a:solidFill>
                  <a:schemeClr val="tx1">
                    <a:lumMod val="75000"/>
                    <a:lumOff val="25000"/>
                  </a:schemeClr>
                </a:solidFill>
                <a:latin typeface="华文楷体" panose="02010600040101010101" pitchFamily="2" charset="-122"/>
                <a:ea typeface="华文楷体" panose="02010600040101010101" pitchFamily="2" charset="-122"/>
              </a:rPr>
              <a:t>17341213</a:t>
            </a:r>
          </a:p>
          <a:p>
            <a:pPr algn="ctr">
              <a:lnSpc>
                <a:spcPct val="150000"/>
              </a:lnSpc>
            </a:pPr>
            <a:r>
              <a:rPr lang="zh-CN" altLang="en-US" sz="2000" dirty="0">
                <a:solidFill>
                  <a:schemeClr val="tx1">
                    <a:lumMod val="75000"/>
                    <a:lumOff val="25000"/>
                  </a:schemeClr>
                </a:solidFill>
                <a:latin typeface="华文楷体" panose="02010600040101010101" pitchFamily="2" charset="-122"/>
                <a:ea typeface="华文楷体" panose="02010600040101010101" pitchFamily="2" charset="-122"/>
              </a:rPr>
              <a:t>智能控制与计算智能</a:t>
            </a:r>
          </a:p>
        </p:txBody>
      </p:sp>
      <p:sp>
        <p:nvSpPr>
          <p:cNvPr id="103" name="矩形 102"/>
          <p:cNvSpPr/>
          <p:nvPr/>
        </p:nvSpPr>
        <p:spPr>
          <a:xfrm>
            <a:off x="0" y="1693579"/>
            <a:ext cx="825857" cy="1729817"/>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连接符 81"/>
          <p:cNvCxnSpPr/>
          <p:nvPr/>
        </p:nvCxnSpPr>
        <p:spPr>
          <a:xfrm>
            <a:off x="1069042" y="2945715"/>
            <a:ext cx="1813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0" name="直角三角形 89"/>
          <p:cNvSpPr/>
          <p:nvPr/>
        </p:nvSpPr>
        <p:spPr>
          <a:xfrm rot="16200000" flipH="1">
            <a:off x="246" y="3402081"/>
            <a:ext cx="322592" cy="345371"/>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直角三角形 91"/>
          <p:cNvSpPr/>
          <p:nvPr/>
        </p:nvSpPr>
        <p:spPr>
          <a:xfrm rot="16200000" flipH="1" flipV="1">
            <a:off x="8815479" y="3407541"/>
            <a:ext cx="322592" cy="334454"/>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TextBox 5"/>
          <p:cNvSpPr txBox="1"/>
          <p:nvPr/>
        </p:nvSpPr>
        <p:spPr>
          <a:xfrm>
            <a:off x="813847" y="1691992"/>
            <a:ext cx="6135013" cy="1569660"/>
          </a:xfrm>
          <a:prstGeom prst="rect">
            <a:avLst/>
          </a:prstGeom>
          <a:noFill/>
        </p:spPr>
        <p:txBody>
          <a:bodyPr wrap="none" rtlCol="0">
            <a:spAutoFit/>
          </a:bodyPr>
          <a:lstStyle/>
          <a:p>
            <a:r>
              <a:rPr lang="en-US" altLang="zh-CN" sz="3200" b="1" dirty="0">
                <a:solidFill>
                  <a:srgbClr val="005825"/>
                </a:solidFill>
                <a:latin typeface="华文楷体" panose="02010600040101010101" pitchFamily="2" charset="-122"/>
                <a:ea typeface="华文楷体" panose="02010600040101010101" pitchFamily="2" charset="-122"/>
              </a:rPr>
              <a:t>Adaptive Neural Network Control of</a:t>
            </a:r>
          </a:p>
          <a:p>
            <a:r>
              <a:rPr lang="en-US" altLang="zh-CN" sz="3200" b="1" dirty="0">
                <a:solidFill>
                  <a:srgbClr val="005825"/>
                </a:solidFill>
                <a:latin typeface="华文楷体" panose="02010600040101010101" pitchFamily="2" charset="-122"/>
                <a:ea typeface="华文楷体" panose="02010600040101010101" pitchFamily="2" charset="-122"/>
              </a:rPr>
              <a:t>a Compact Bionic Handling Arm</a:t>
            </a:r>
          </a:p>
          <a:p>
            <a:endParaRPr lang="zh-CN" altLang="en-US" sz="3200" b="1" dirty="0">
              <a:solidFill>
                <a:srgbClr val="005825"/>
              </a:solidFill>
              <a:latin typeface="华文楷体" panose="02010600040101010101" pitchFamily="2" charset="-122"/>
              <a:ea typeface="华文楷体" panose="02010600040101010101" pitchFamily="2" charset="-122"/>
            </a:endParaRPr>
          </a:p>
        </p:txBody>
      </p:sp>
      <p:sp>
        <p:nvSpPr>
          <p:cNvPr id="96" name="TextBox 90"/>
          <p:cNvSpPr txBox="1"/>
          <p:nvPr/>
        </p:nvSpPr>
        <p:spPr>
          <a:xfrm>
            <a:off x="911639" y="4105825"/>
            <a:ext cx="1153954" cy="461665"/>
          </a:xfrm>
          <a:prstGeom prst="rect">
            <a:avLst/>
          </a:prstGeom>
          <a:noFill/>
        </p:spPr>
        <p:txBody>
          <a:bodyPr wrap="square" rtlCol="0">
            <a:spAutoFit/>
          </a:bodyPr>
          <a:lstStyle/>
          <a:p>
            <a:r>
              <a:rPr lang="zh-CN" altLang="en-US" sz="2400" dirty="0">
                <a:solidFill>
                  <a:schemeClr val="tx1">
                    <a:lumMod val="75000"/>
                    <a:lumOff val="25000"/>
                  </a:schemeClr>
                </a:solidFill>
                <a:ea typeface="华文楷体" panose="02010600040101010101" pitchFamily="2" charset="-122"/>
              </a:rPr>
              <a:t>姓名：</a:t>
            </a:r>
          </a:p>
        </p:txBody>
      </p:sp>
      <p:sp>
        <p:nvSpPr>
          <p:cNvPr id="97" name="TextBox 96"/>
          <p:cNvSpPr txBox="1"/>
          <p:nvPr/>
        </p:nvSpPr>
        <p:spPr>
          <a:xfrm>
            <a:off x="911639" y="4567490"/>
            <a:ext cx="1180004" cy="461665"/>
          </a:xfrm>
          <a:prstGeom prst="rect">
            <a:avLst/>
          </a:prstGeom>
          <a:noFill/>
        </p:spPr>
        <p:txBody>
          <a:bodyPr wrap="square" rtlCol="0">
            <a:spAutoFit/>
          </a:bodyPr>
          <a:lstStyle/>
          <a:p>
            <a:r>
              <a:rPr lang="zh-CN" altLang="en-US" sz="2400" dirty="0">
                <a:solidFill>
                  <a:schemeClr val="tx1">
                    <a:lumMod val="75000"/>
                    <a:lumOff val="25000"/>
                  </a:schemeClr>
                </a:solidFill>
                <a:ea typeface="华文楷体" panose="02010600040101010101" pitchFamily="2" charset="-122"/>
              </a:rPr>
              <a:t>专业：</a:t>
            </a:r>
          </a:p>
        </p:txBody>
      </p:sp>
      <p:sp>
        <p:nvSpPr>
          <p:cNvPr id="98" name="TextBox 97"/>
          <p:cNvSpPr txBox="1"/>
          <p:nvPr/>
        </p:nvSpPr>
        <p:spPr>
          <a:xfrm>
            <a:off x="911639" y="5041929"/>
            <a:ext cx="1107996" cy="461665"/>
          </a:xfrm>
          <a:prstGeom prst="rect">
            <a:avLst/>
          </a:prstGeom>
          <a:noFill/>
        </p:spPr>
        <p:txBody>
          <a:bodyPr wrap="none" rtlCol="0">
            <a:spAutoFit/>
          </a:bodyPr>
          <a:lstStyle/>
          <a:p>
            <a:r>
              <a:rPr lang="zh-CN" altLang="en-US" sz="2400" dirty="0">
                <a:solidFill>
                  <a:schemeClr val="tx1">
                    <a:lumMod val="75000"/>
                    <a:lumOff val="25000"/>
                  </a:schemeClr>
                </a:solidFill>
                <a:ea typeface="华文楷体" panose="02010600040101010101" pitchFamily="2" charset="-122"/>
              </a:rPr>
              <a:t>学号：</a:t>
            </a:r>
          </a:p>
        </p:txBody>
      </p:sp>
      <p:sp>
        <p:nvSpPr>
          <p:cNvPr id="99" name="TextBox 98"/>
          <p:cNvSpPr txBox="1"/>
          <p:nvPr/>
        </p:nvSpPr>
        <p:spPr>
          <a:xfrm>
            <a:off x="911639" y="5503594"/>
            <a:ext cx="1107996" cy="461665"/>
          </a:xfrm>
          <a:prstGeom prst="rect">
            <a:avLst/>
          </a:prstGeom>
          <a:noFill/>
        </p:spPr>
        <p:txBody>
          <a:bodyPr wrap="none" rtlCol="0">
            <a:spAutoFit/>
          </a:bodyPr>
          <a:lstStyle/>
          <a:p>
            <a:r>
              <a:rPr lang="zh-CN" altLang="en-US" sz="2400" dirty="0">
                <a:solidFill>
                  <a:schemeClr val="tx1">
                    <a:lumMod val="75000"/>
                    <a:lumOff val="25000"/>
                  </a:schemeClr>
                </a:solidFill>
                <a:ea typeface="华文楷体" panose="02010600040101010101" pitchFamily="2" charset="-122"/>
              </a:rPr>
              <a:t>科目：</a:t>
            </a:r>
          </a:p>
        </p:txBody>
      </p:sp>
      <p:cxnSp>
        <p:nvCxnSpPr>
          <p:cNvPr id="100" name="直接连接符 99"/>
          <p:cNvCxnSpPr/>
          <p:nvPr/>
        </p:nvCxnSpPr>
        <p:spPr>
          <a:xfrm>
            <a:off x="1947627" y="4495482"/>
            <a:ext cx="20882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1947627" y="4927530"/>
            <a:ext cx="20882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1947627" y="5431586"/>
            <a:ext cx="20882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1947627" y="5863634"/>
            <a:ext cx="20882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9" name="图片 10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74871" y="1682550"/>
            <a:ext cx="2269130" cy="1729817"/>
          </a:xfrm>
          <a:prstGeom prst="rect">
            <a:avLst/>
          </a:prstGeom>
        </p:spPr>
      </p:pic>
    </p:spTree>
    <p:extLst>
      <p:ext uri="{BB962C8B-B14F-4D97-AF65-F5344CB8AC3E}">
        <p14:creationId xmlns:p14="http://schemas.microsoft.com/office/powerpoint/2010/main" val="3603960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47788" y="6226629"/>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30"/>
          <p:cNvSpPr txBox="1"/>
          <p:nvPr/>
        </p:nvSpPr>
        <p:spPr>
          <a:xfrm>
            <a:off x="768277" y="1045026"/>
            <a:ext cx="3672031" cy="584775"/>
          </a:xfrm>
          <a:prstGeom prst="rect">
            <a:avLst/>
          </a:prstGeom>
          <a:noFill/>
        </p:spPr>
        <p:txBody>
          <a:bodyPr wrap="none" rtlCol="0">
            <a:spAutoFit/>
          </a:bodyPr>
          <a:lstStyle/>
          <a:p>
            <a:r>
              <a:rPr lang="en-US" altLang="zh-CN" sz="3200" b="1" dirty="0">
                <a:solidFill>
                  <a:schemeClr val="tx1">
                    <a:lumMod val="75000"/>
                    <a:lumOff val="25000"/>
                  </a:schemeClr>
                </a:solidFill>
                <a:ea typeface="华文楷体" panose="02010600040101010101" pitchFamily="2" charset="-122"/>
              </a:rPr>
              <a:t>Design of Controller </a:t>
            </a:r>
            <a:endParaRPr lang="zh-CN" altLang="en-US" sz="3200" b="1" dirty="0">
              <a:solidFill>
                <a:schemeClr val="tx1">
                  <a:lumMod val="75000"/>
                  <a:lumOff val="25000"/>
                </a:schemeClr>
              </a:solidFill>
              <a:ea typeface="华文楷体" panose="02010600040101010101" pitchFamily="2" charset="-122"/>
            </a:endParaRPr>
          </a:p>
        </p:txBody>
      </p:sp>
      <p:sp>
        <p:nvSpPr>
          <p:cNvPr id="25" name="矩形 24"/>
          <p:cNvSpPr/>
          <p:nvPr/>
        </p:nvSpPr>
        <p:spPr>
          <a:xfrm>
            <a:off x="681191" y="1117950"/>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9"/>
          <p:cNvSpPr txBox="1"/>
          <p:nvPr/>
        </p:nvSpPr>
        <p:spPr>
          <a:xfrm>
            <a:off x="552804" y="1719808"/>
            <a:ext cx="7882070" cy="4938083"/>
          </a:xfrm>
          <a:prstGeom prst="rect">
            <a:avLst/>
          </a:prstGeom>
          <a:noFill/>
        </p:spPr>
        <p:txBody>
          <a:bodyPr wrap="square" rtlCol="0">
            <a:spAutoFit/>
          </a:bodyPr>
          <a:lstStyle/>
          <a:p>
            <a:pPr>
              <a:lnSpc>
                <a:spcPct val="110000"/>
              </a:lnSpc>
            </a:pPr>
            <a:r>
              <a:rPr lang="en-US" altLang="zh-CN" sz="2400" dirty="0">
                <a:solidFill>
                  <a:schemeClr val="tx1">
                    <a:lumMod val="75000"/>
                    <a:lumOff val="25000"/>
                  </a:schemeClr>
                </a:solidFill>
                <a:latin typeface="Times New Roman" panose="02020603050405020304" pitchFamily="18" charset="0"/>
                <a:ea typeface="华文楷体" panose="02010600040101010101" pitchFamily="2" charset="-122"/>
                <a:cs typeface="Times New Roman" panose="02020603050405020304" pitchFamily="18" charset="0"/>
              </a:rPr>
              <a:t>The first </a:t>
            </a:r>
            <a:r>
              <a:rPr lang="en-US" altLang="zh-CN" sz="2400" dirty="0" err="1">
                <a:solidFill>
                  <a:schemeClr val="tx1">
                    <a:lumMod val="75000"/>
                    <a:lumOff val="25000"/>
                  </a:schemeClr>
                </a:solidFill>
                <a:latin typeface="Times New Roman" panose="02020603050405020304" pitchFamily="18" charset="0"/>
                <a:ea typeface="华文楷体" panose="02010600040101010101" pitchFamily="2" charset="-122"/>
                <a:cs typeface="Times New Roman" panose="02020603050405020304" pitchFamily="18" charset="0"/>
              </a:rPr>
              <a:t>subcontroller</a:t>
            </a:r>
            <a:r>
              <a:rPr lang="en-US" altLang="zh-CN" sz="2400" dirty="0">
                <a:solidFill>
                  <a:schemeClr val="tx1">
                    <a:lumMod val="75000"/>
                    <a:lumOff val="25000"/>
                  </a:schemeClr>
                </a:solidFill>
                <a:latin typeface="Times New Roman" panose="02020603050405020304" pitchFamily="18" charset="0"/>
                <a:ea typeface="华文楷体" panose="02010600040101010101" pitchFamily="2" charset="-122"/>
                <a:cs typeface="Times New Roman" panose="02020603050405020304" pitchFamily="18" charset="0"/>
              </a:rPr>
              <a:t> is designed based on distal supervised learning scheme</a:t>
            </a:r>
          </a:p>
          <a:p>
            <a:pPr>
              <a:lnSpc>
                <a:spcPct val="110000"/>
              </a:lnSpc>
            </a:pPr>
            <a:endParaRPr lang="en-US" altLang="zh-CN" sz="2400" dirty="0">
              <a:solidFill>
                <a:schemeClr val="tx1">
                  <a:lumMod val="75000"/>
                  <a:lumOff val="25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10000"/>
              </a:lnSpc>
            </a:pPr>
            <a:r>
              <a:rPr lang="en-US" altLang="zh-CN" sz="2400" dirty="0">
                <a:solidFill>
                  <a:schemeClr val="tx1">
                    <a:lumMod val="75000"/>
                    <a:lumOff val="25000"/>
                  </a:schemeClr>
                </a:solidFill>
                <a:latin typeface="Times New Roman" panose="02020603050405020304" pitchFamily="18" charset="0"/>
                <a:ea typeface="华文楷体" panose="02010600040101010101" pitchFamily="2" charset="-122"/>
                <a:cs typeface="Times New Roman" panose="02020603050405020304" pitchFamily="18" charset="0"/>
              </a:rPr>
              <a:t>The second </a:t>
            </a:r>
            <a:r>
              <a:rPr lang="en-US" altLang="zh-CN" sz="2400" dirty="0" err="1">
                <a:solidFill>
                  <a:schemeClr val="tx1">
                    <a:lumMod val="75000"/>
                    <a:lumOff val="25000"/>
                  </a:schemeClr>
                </a:solidFill>
                <a:latin typeface="Times New Roman" panose="02020603050405020304" pitchFamily="18" charset="0"/>
                <a:ea typeface="华文楷体" panose="02010600040101010101" pitchFamily="2" charset="-122"/>
                <a:cs typeface="Times New Roman" panose="02020603050405020304" pitchFamily="18" charset="0"/>
              </a:rPr>
              <a:t>subcontroller</a:t>
            </a:r>
            <a:r>
              <a:rPr lang="en-US" altLang="zh-CN" sz="2400" dirty="0">
                <a:solidFill>
                  <a:schemeClr val="tx1">
                    <a:lumMod val="75000"/>
                    <a:lumOff val="25000"/>
                  </a:schemeClr>
                </a:solidFill>
                <a:latin typeface="Times New Roman" panose="02020603050405020304" pitchFamily="18" charset="0"/>
                <a:ea typeface="华文楷体" panose="02010600040101010101" pitchFamily="2" charset="-122"/>
                <a:cs typeface="Times New Roman" panose="02020603050405020304" pitchFamily="18" charset="0"/>
              </a:rPr>
              <a:t> is designed based on an adaptive neural network</a:t>
            </a:r>
          </a:p>
          <a:p>
            <a:pPr>
              <a:lnSpc>
                <a:spcPct val="110000"/>
              </a:lnSpc>
            </a:pPr>
            <a:endParaRPr lang="en-US" altLang="zh-CN" sz="2400" dirty="0">
              <a:solidFill>
                <a:schemeClr val="tx1">
                  <a:lumMod val="75000"/>
                  <a:lumOff val="25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10000"/>
              </a:lnSpc>
            </a:pPr>
            <a:r>
              <a:rPr lang="en-US" altLang="zh-CN" sz="2400" dirty="0">
                <a:solidFill>
                  <a:schemeClr val="tx1">
                    <a:lumMod val="75000"/>
                    <a:lumOff val="25000"/>
                  </a:schemeClr>
                </a:solidFill>
                <a:latin typeface="Times New Roman" panose="02020603050405020304" pitchFamily="18" charset="0"/>
                <a:ea typeface="华文楷体" panose="02010600040101010101" pitchFamily="2" charset="-122"/>
                <a:cs typeface="Times New Roman" panose="02020603050405020304" pitchFamily="18" charset="0"/>
              </a:rPr>
              <a:t>Both implemented in real time allow controlling the CBHA’s end-effector position.</a:t>
            </a:r>
          </a:p>
          <a:p>
            <a:pPr>
              <a:lnSpc>
                <a:spcPct val="110000"/>
              </a:lnSpc>
            </a:pPr>
            <a:endParaRPr lang="en-US" altLang="zh-CN" sz="2400" dirty="0">
              <a:solidFill>
                <a:schemeClr val="tx1">
                  <a:lumMod val="75000"/>
                  <a:lumOff val="25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10000"/>
              </a:lnSpc>
            </a:pPr>
            <a:r>
              <a:rPr lang="en-US" altLang="zh-CN" sz="2400" dirty="0">
                <a:solidFill>
                  <a:schemeClr val="tx1">
                    <a:lumMod val="75000"/>
                    <a:lumOff val="25000"/>
                  </a:schemeClr>
                </a:solidFill>
                <a:latin typeface="Times New Roman" panose="02020603050405020304" pitchFamily="18" charset="0"/>
                <a:ea typeface="华文楷体" panose="02010600040101010101" pitchFamily="2" charset="-122"/>
                <a:cs typeface="Times New Roman" panose="02020603050405020304" pitchFamily="18" charset="0"/>
              </a:rPr>
              <a:t>These </a:t>
            </a:r>
            <a:r>
              <a:rPr lang="en-US" altLang="zh-CN" sz="2400" dirty="0" err="1">
                <a:solidFill>
                  <a:schemeClr val="tx1">
                    <a:lumMod val="75000"/>
                    <a:lumOff val="25000"/>
                  </a:schemeClr>
                </a:solidFill>
                <a:latin typeface="Times New Roman" panose="02020603050405020304" pitchFamily="18" charset="0"/>
                <a:ea typeface="华文楷体" panose="02010600040101010101" pitchFamily="2" charset="-122"/>
                <a:cs typeface="Times New Roman" panose="02020603050405020304" pitchFamily="18" charset="0"/>
              </a:rPr>
              <a:t>subcontrollers</a:t>
            </a:r>
            <a:r>
              <a:rPr lang="en-US" altLang="zh-CN" sz="2400" dirty="0">
                <a:solidFill>
                  <a:schemeClr val="tx1">
                    <a:lumMod val="75000"/>
                    <a:lumOff val="25000"/>
                  </a:schemeClr>
                </a:solidFill>
                <a:latin typeface="Times New Roman" panose="02020603050405020304" pitchFamily="18" charset="0"/>
                <a:ea typeface="华文楷体" panose="02010600040101010101" pitchFamily="2" charset="-122"/>
                <a:cs typeface="Times New Roman" panose="02020603050405020304" pitchFamily="18" charset="0"/>
              </a:rPr>
              <a:t> allow a better assessment of the stability of the control architecture while ensuring the convergence of Cartesian errors. </a:t>
            </a:r>
            <a:endParaRPr lang="zh-CN" altLang="en-US" sz="2400" dirty="0">
              <a:solidFill>
                <a:schemeClr val="tx1">
                  <a:lumMod val="75000"/>
                  <a:lumOff val="25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 name="矩形 19">
            <a:extLst>
              <a:ext uri="{FF2B5EF4-FFF2-40B4-BE49-F238E27FC236}">
                <a16:creationId xmlns:a16="http://schemas.microsoft.com/office/drawing/2014/main" id="{B296FC5E-C3A6-4ABE-8155-318B18BDB07C}"/>
              </a:ext>
            </a:extLst>
          </p:cNvPr>
          <p:cNvSpPr/>
          <p:nvPr/>
        </p:nvSpPr>
        <p:spPr>
          <a:xfrm>
            <a:off x="8319982" y="493389"/>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A325D830-C2D6-457E-A7E6-ADDE422A63D0}"/>
              </a:ext>
            </a:extLst>
          </p:cNvPr>
          <p:cNvSpPr/>
          <p:nvPr/>
        </p:nvSpPr>
        <p:spPr>
          <a:xfrm>
            <a:off x="8084228" y="493389"/>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ADA04C61-E0CB-498A-9F39-9613688E378B}"/>
              </a:ext>
            </a:extLst>
          </p:cNvPr>
          <p:cNvSpPr/>
          <p:nvPr/>
        </p:nvSpPr>
        <p:spPr>
          <a:xfrm>
            <a:off x="7852958" y="493389"/>
            <a:ext cx="183709" cy="183709"/>
          </a:xfrm>
          <a:prstGeom prst="rect">
            <a:avLst/>
          </a:prstGeom>
          <a:solidFill>
            <a:srgbClr val="005825">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9BBAD3C6-0A19-47EB-AFEE-7DDB4C72C4E7}"/>
              </a:ext>
            </a:extLst>
          </p:cNvPr>
          <p:cNvSpPr/>
          <p:nvPr/>
        </p:nvSpPr>
        <p:spPr>
          <a:xfrm>
            <a:off x="7617204" y="493389"/>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E011D6C3-B1A9-49F9-A4F9-C4ADE3BDDD9D}"/>
              </a:ext>
            </a:extLst>
          </p:cNvPr>
          <p:cNvSpPr/>
          <p:nvPr/>
        </p:nvSpPr>
        <p:spPr>
          <a:xfrm>
            <a:off x="7381450" y="493389"/>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C07ADD2E-AC0F-4C35-9D2E-A8A4DCE1AD9E}"/>
              </a:ext>
            </a:extLst>
          </p:cNvPr>
          <p:cNvSpPr/>
          <p:nvPr/>
        </p:nvSpPr>
        <p:spPr>
          <a:xfrm>
            <a:off x="7139348" y="493389"/>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31339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47788" y="6226629"/>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30"/>
          <p:cNvSpPr txBox="1"/>
          <p:nvPr/>
        </p:nvSpPr>
        <p:spPr>
          <a:xfrm>
            <a:off x="768277" y="1045026"/>
            <a:ext cx="3672031" cy="584775"/>
          </a:xfrm>
          <a:prstGeom prst="rect">
            <a:avLst/>
          </a:prstGeom>
          <a:noFill/>
        </p:spPr>
        <p:txBody>
          <a:bodyPr wrap="none" rtlCol="0">
            <a:spAutoFit/>
          </a:bodyPr>
          <a:lstStyle/>
          <a:p>
            <a:r>
              <a:rPr lang="en-US" altLang="zh-CN" sz="3200" b="1" dirty="0">
                <a:solidFill>
                  <a:schemeClr val="tx1">
                    <a:lumMod val="75000"/>
                    <a:lumOff val="25000"/>
                  </a:schemeClr>
                </a:solidFill>
                <a:ea typeface="华文楷体" panose="02010600040101010101" pitchFamily="2" charset="-122"/>
              </a:rPr>
              <a:t>Design of Controller </a:t>
            </a:r>
            <a:endParaRPr lang="zh-CN" altLang="en-US" sz="3200" b="1" dirty="0">
              <a:solidFill>
                <a:schemeClr val="tx1">
                  <a:lumMod val="75000"/>
                  <a:lumOff val="25000"/>
                </a:schemeClr>
              </a:solidFill>
              <a:ea typeface="华文楷体" panose="02010600040101010101" pitchFamily="2" charset="-122"/>
            </a:endParaRPr>
          </a:p>
        </p:txBody>
      </p:sp>
      <p:sp>
        <p:nvSpPr>
          <p:cNvPr id="25" name="矩形 24"/>
          <p:cNvSpPr/>
          <p:nvPr/>
        </p:nvSpPr>
        <p:spPr>
          <a:xfrm>
            <a:off x="681191" y="1117950"/>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9"/>
          <p:cNvSpPr txBox="1"/>
          <p:nvPr/>
        </p:nvSpPr>
        <p:spPr>
          <a:xfrm>
            <a:off x="552804" y="1719808"/>
            <a:ext cx="6407554" cy="531940"/>
          </a:xfrm>
          <a:prstGeom prst="rect">
            <a:avLst/>
          </a:prstGeom>
          <a:noFill/>
        </p:spPr>
        <p:txBody>
          <a:bodyPr wrap="square" rtlCol="0">
            <a:spAutoFit/>
          </a:bodyPr>
          <a:lstStyle/>
          <a:p>
            <a:pPr>
              <a:lnSpc>
                <a:spcPct val="110000"/>
              </a:lnSpc>
            </a:pPr>
            <a:r>
              <a:rPr lang="en-US" altLang="zh-CN" sz="2800" b="1" u="none" strike="noStrike" baseline="0" dirty="0">
                <a:latin typeface="Times New Roman" panose="02020603050405020304" pitchFamily="18" charset="0"/>
                <a:cs typeface="Times New Roman" panose="02020603050405020304" pitchFamily="18" charset="0"/>
              </a:rPr>
              <a:t>DSL </a:t>
            </a:r>
            <a:r>
              <a:rPr lang="en-US" altLang="zh-CN" sz="2800" b="1" u="none" strike="noStrike" baseline="0" dirty="0" err="1">
                <a:latin typeface="Times New Roman" panose="02020603050405020304" pitchFamily="18" charset="0"/>
                <a:cs typeface="Times New Roman" panose="02020603050405020304" pitchFamily="18" charset="0"/>
              </a:rPr>
              <a:t>Subcontroller</a:t>
            </a:r>
            <a:r>
              <a:rPr lang="en-US" altLang="zh-CN" sz="2800" b="1" u="none" strike="noStrike" baseline="0" dirty="0">
                <a:latin typeface="Times New Roman" panose="02020603050405020304" pitchFamily="18" charset="0"/>
                <a:cs typeface="Times New Roman" panose="02020603050405020304" pitchFamily="18" charset="0"/>
              </a:rPr>
              <a:t>: Kinematic Control</a:t>
            </a:r>
            <a:endParaRPr lang="zh-CN" altLang="en-US" sz="2800" b="1" dirty="0">
              <a:solidFill>
                <a:schemeClr val="tx1">
                  <a:lumMod val="75000"/>
                  <a:lumOff val="25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 name="矩形 4"/>
          <p:cNvSpPr/>
          <p:nvPr/>
        </p:nvSpPr>
        <p:spPr>
          <a:xfrm>
            <a:off x="8251165"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801541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7784141" y="504468"/>
            <a:ext cx="183709" cy="183709"/>
          </a:xfrm>
          <a:prstGeom prst="rect">
            <a:avLst/>
          </a:prstGeom>
          <a:solidFill>
            <a:srgbClr val="005825">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548387"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7312633"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07053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F37924C1-06E9-4C77-A45A-28C4281C6342}"/>
              </a:ext>
            </a:extLst>
          </p:cNvPr>
          <p:cNvPicPr>
            <a:picLocks noChangeAspect="1"/>
          </p:cNvPicPr>
          <p:nvPr/>
        </p:nvPicPr>
        <p:blipFill>
          <a:blip r:embed="rId4"/>
          <a:stretch>
            <a:fillRect/>
          </a:stretch>
        </p:blipFill>
        <p:spPr>
          <a:xfrm>
            <a:off x="552804" y="2604575"/>
            <a:ext cx="5402955" cy="2198878"/>
          </a:xfrm>
          <a:prstGeom prst="rect">
            <a:avLst/>
          </a:prstGeom>
        </p:spPr>
      </p:pic>
      <p:pic>
        <p:nvPicPr>
          <p:cNvPr id="13" name="图片 12">
            <a:extLst>
              <a:ext uri="{FF2B5EF4-FFF2-40B4-BE49-F238E27FC236}">
                <a16:creationId xmlns:a16="http://schemas.microsoft.com/office/drawing/2014/main" id="{CC978B95-6792-48DE-86FF-60157F4257B2}"/>
              </a:ext>
            </a:extLst>
          </p:cNvPr>
          <p:cNvPicPr>
            <a:picLocks noChangeAspect="1"/>
          </p:cNvPicPr>
          <p:nvPr/>
        </p:nvPicPr>
        <p:blipFill>
          <a:blip r:embed="rId5"/>
          <a:stretch>
            <a:fillRect/>
          </a:stretch>
        </p:blipFill>
        <p:spPr>
          <a:xfrm>
            <a:off x="997079" y="4863143"/>
            <a:ext cx="4027663" cy="768918"/>
          </a:xfrm>
          <a:prstGeom prst="rect">
            <a:avLst/>
          </a:prstGeom>
        </p:spPr>
      </p:pic>
      <p:pic>
        <p:nvPicPr>
          <p:cNvPr id="15" name="图片 14">
            <a:extLst>
              <a:ext uri="{FF2B5EF4-FFF2-40B4-BE49-F238E27FC236}">
                <a16:creationId xmlns:a16="http://schemas.microsoft.com/office/drawing/2014/main" id="{CC75A75E-5D42-4B0B-B849-694F20D017FB}"/>
              </a:ext>
            </a:extLst>
          </p:cNvPr>
          <p:cNvPicPr>
            <a:picLocks noChangeAspect="1"/>
          </p:cNvPicPr>
          <p:nvPr/>
        </p:nvPicPr>
        <p:blipFill>
          <a:blip r:embed="rId6"/>
          <a:stretch>
            <a:fillRect/>
          </a:stretch>
        </p:blipFill>
        <p:spPr>
          <a:xfrm>
            <a:off x="6422157" y="2807421"/>
            <a:ext cx="2594262" cy="564737"/>
          </a:xfrm>
          <a:prstGeom prst="rect">
            <a:avLst/>
          </a:prstGeom>
        </p:spPr>
      </p:pic>
      <p:pic>
        <p:nvPicPr>
          <p:cNvPr id="20" name="图片 19">
            <a:extLst>
              <a:ext uri="{FF2B5EF4-FFF2-40B4-BE49-F238E27FC236}">
                <a16:creationId xmlns:a16="http://schemas.microsoft.com/office/drawing/2014/main" id="{484E27FC-9DD5-4D95-81F3-544AD4DDB9EF}"/>
              </a:ext>
            </a:extLst>
          </p:cNvPr>
          <p:cNvPicPr>
            <a:picLocks noChangeAspect="1"/>
          </p:cNvPicPr>
          <p:nvPr/>
        </p:nvPicPr>
        <p:blipFill>
          <a:blip r:embed="rId7"/>
          <a:stretch>
            <a:fillRect/>
          </a:stretch>
        </p:blipFill>
        <p:spPr>
          <a:xfrm>
            <a:off x="6517889" y="3372072"/>
            <a:ext cx="1981452" cy="465211"/>
          </a:xfrm>
          <a:prstGeom prst="rect">
            <a:avLst/>
          </a:prstGeom>
        </p:spPr>
      </p:pic>
      <p:pic>
        <p:nvPicPr>
          <p:cNvPr id="23" name="图片 22">
            <a:extLst>
              <a:ext uri="{FF2B5EF4-FFF2-40B4-BE49-F238E27FC236}">
                <a16:creationId xmlns:a16="http://schemas.microsoft.com/office/drawing/2014/main" id="{074247BC-4495-4583-93AF-2C934DA7162C}"/>
              </a:ext>
            </a:extLst>
          </p:cNvPr>
          <p:cNvPicPr>
            <a:picLocks noChangeAspect="1"/>
          </p:cNvPicPr>
          <p:nvPr/>
        </p:nvPicPr>
        <p:blipFill>
          <a:blip r:embed="rId8"/>
          <a:stretch>
            <a:fillRect/>
          </a:stretch>
        </p:blipFill>
        <p:spPr>
          <a:xfrm>
            <a:off x="6394458" y="2368190"/>
            <a:ext cx="684808" cy="350012"/>
          </a:xfrm>
          <a:prstGeom prst="rect">
            <a:avLst/>
          </a:prstGeom>
        </p:spPr>
      </p:pic>
      <p:pic>
        <p:nvPicPr>
          <p:cNvPr id="27" name="图片 26">
            <a:extLst>
              <a:ext uri="{FF2B5EF4-FFF2-40B4-BE49-F238E27FC236}">
                <a16:creationId xmlns:a16="http://schemas.microsoft.com/office/drawing/2014/main" id="{F4D88F67-3BA4-4C22-AB7A-C64757AA5E08}"/>
              </a:ext>
            </a:extLst>
          </p:cNvPr>
          <p:cNvPicPr>
            <a:picLocks noChangeAspect="1"/>
          </p:cNvPicPr>
          <p:nvPr/>
        </p:nvPicPr>
        <p:blipFill>
          <a:blip r:embed="rId9"/>
          <a:stretch>
            <a:fillRect/>
          </a:stretch>
        </p:blipFill>
        <p:spPr>
          <a:xfrm>
            <a:off x="7118147" y="2368190"/>
            <a:ext cx="2025853" cy="388519"/>
          </a:xfrm>
          <a:prstGeom prst="rect">
            <a:avLst/>
          </a:prstGeom>
        </p:spPr>
      </p:pic>
      <p:pic>
        <p:nvPicPr>
          <p:cNvPr id="34" name="图片 33">
            <a:extLst>
              <a:ext uri="{FF2B5EF4-FFF2-40B4-BE49-F238E27FC236}">
                <a16:creationId xmlns:a16="http://schemas.microsoft.com/office/drawing/2014/main" id="{6C530D51-5126-406F-BC9B-A4A955320E43}"/>
              </a:ext>
            </a:extLst>
          </p:cNvPr>
          <p:cNvPicPr>
            <a:picLocks noChangeAspect="1"/>
          </p:cNvPicPr>
          <p:nvPr/>
        </p:nvPicPr>
        <p:blipFill>
          <a:blip r:embed="rId10"/>
          <a:stretch>
            <a:fillRect/>
          </a:stretch>
        </p:blipFill>
        <p:spPr>
          <a:xfrm>
            <a:off x="6481231" y="3925072"/>
            <a:ext cx="1861788" cy="531939"/>
          </a:xfrm>
          <a:prstGeom prst="rect">
            <a:avLst/>
          </a:prstGeom>
        </p:spPr>
      </p:pic>
    </p:spTree>
    <p:extLst>
      <p:ext uri="{BB962C8B-B14F-4D97-AF65-F5344CB8AC3E}">
        <p14:creationId xmlns:p14="http://schemas.microsoft.com/office/powerpoint/2010/main" val="3897817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47788" y="6226629"/>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30"/>
          <p:cNvSpPr txBox="1"/>
          <p:nvPr/>
        </p:nvSpPr>
        <p:spPr>
          <a:xfrm>
            <a:off x="768277" y="1045026"/>
            <a:ext cx="3672031" cy="584775"/>
          </a:xfrm>
          <a:prstGeom prst="rect">
            <a:avLst/>
          </a:prstGeom>
          <a:noFill/>
        </p:spPr>
        <p:txBody>
          <a:bodyPr wrap="none" rtlCol="0">
            <a:spAutoFit/>
          </a:bodyPr>
          <a:lstStyle/>
          <a:p>
            <a:r>
              <a:rPr lang="en-US" altLang="zh-CN" sz="3200" b="1" dirty="0">
                <a:solidFill>
                  <a:schemeClr val="tx1">
                    <a:lumMod val="75000"/>
                    <a:lumOff val="25000"/>
                  </a:schemeClr>
                </a:solidFill>
                <a:ea typeface="华文楷体" panose="02010600040101010101" pitchFamily="2" charset="-122"/>
              </a:rPr>
              <a:t>Design of Controller </a:t>
            </a:r>
            <a:endParaRPr lang="zh-CN" altLang="en-US" sz="3200" b="1" dirty="0">
              <a:solidFill>
                <a:schemeClr val="tx1">
                  <a:lumMod val="75000"/>
                  <a:lumOff val="25000"/>
                </a:schemeClr>
              </a:solidFill>
              <a:ea typeface="华文楷体" panose="02010600040101010101" pitchFamily="2" charset="-122"/>
            </a:endParaRPr>
          </a:p>
        </p:txBody>
      </p:sp>
      <p:sp>
        <p:nvSpPr>
          <p:cNvPr id="25" name="矩形 24"/>
          <p:cNvSpPr/>
          <p:nvPr/>
        </p:nvSpPr>
        <p:spPr>
          <a:xfrm>
            <a:off x="681191" y="1117950"/>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9"/>
          <p:cNvSpPr txBox="1"/>
          <p:nvPr/>
        </p:nvSpPr>
        <p:spPr>
          <a:xfrm>
            <a:off x="552804" y="1719808"/>
            <a:ext cx="6769366" cy="531940"/>
          </a:xfrm>
          <a:prstGeom prst="rect">
            <a:avLst/>
          </a:prstGeom>
          <a:noFill/>
        </p:spPr>
        <p:txBody>
          <a:bodyPr wrap="square" rtlCol="0">
            <a:spAutoFit/>
          </a:bodyPr>
          <a:lstStyle/>
          <a:p>
            <a:pPr>
              <a:lnSpc>
                <a:spcPct val="110000"/>
              </a:lnSpc>
            </a:pPr>
            <a:r>
              <a:rPr lang="en-US" altLang="zh-CN" sz="2800" b="1" dirty="0">
                <a:solidFill>
                  <a:srgbClr val="231F20"/>
                </a:solidFill>
                <a:effectLst/>
                <a:latin typeface="Times New Roman" panose="02020603050405020304" pitchFamily="18" charset="0"/>
                <a:ea typeface="宋体" panose="02010600030101010101" pitchFamily="2" charset="-122"/>
                <a:cs typeface="Times New Roman" panose="02020603050405020304" pitchFamily="18" charset="0"/>
              </a:rPr>
              <a:t>Adaptive </a:t>
            </a:r>
            <a:r>
              <a:rPr lang="en-US" altLang="zh-CN" sz="2800" b="1" dirty="0" err="1">
                <a:solidFill>
                  <a:srgbClr val="231F20"/>
                </a:solidFill>
                <a:effectLst/>
                <a:latin typeface="Times New Roman" panose="02020603050405020304" pitchFamily="18" charset="0"/>
                <a:ea typeface="宋体" panose="02010600030101010101" pitchFamily="2" charset="-122"/>
                <a:cs typeface="Times New Roman" panose="02020603050405020304" pitchFamily="18" charset="0"/>
              </a:rPr>
              <a:t>Subcontroller</a:t>
            </a:r>
            <a:r>
              <a:rPr lang="en-US" altLang="zh-CN" sz="2800" b="1" dirty="0">
                <a:solidFill>
                  <a:srgbClr val="231F20"/>
                </a:solidFill>
                <a:effectLst/>
                <a:latin typeface="Times New Roman" panose="02020603050405020304" pitchFamily="18" charset="0"/>
                <a:ea typeface="宋体" panose="02010600030101010101" pitchFamily="2" charset="-122"/>
                <a:cs typeface="Times New Roman" panose="02020603050405020304" pitchFamily="18" charset="0"/>
              </a:rPr>
              <a:t>: Kinetic Control</a:t>
            </a:r>
            <a:endParaRPr lang="zh-CN" altLang="en-US" sz="2800" b="1" dirty="0">
              <a:solidFill>
                <a:schemeClr val="tx1">
                  <a:lumMod val="75000"/>
                  <a:lumOff val="25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 name="矩形 4"/>
          <p:cNvSpPr/>
          <p:nvPr/>
        </p:nvSpPr>
        <p:spPr>
          <a:xfrm>
            <a:off x="8251165"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801541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7784141" y="504468"/>
            <a:ext cx="183709" cy="183709"/>
          </a:xfrm>
          <a:prstGeom prst="rect">
            <a:avLst/>
          </a:prstGeom>
          <a:solidFill>
            <a:srgbClr val="005825">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548387"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7312633"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07053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0B805615-22EF-43D1-AD8D-D4FEF48DBE84}"/>
              </a:ext>
            </a:extLst>
          </p:cNvPr>
          <p:cNvPicPr>
            <a:picLocks noChangeAspect="1"/>
          </p:cNvPicPr>
          <p:nvPr/>
        </p:nvPicPr>
        <p:blipFill>
          <a:blip r:embed="rId4"/>
          <a:stretch>
            <a:fillRect/>
          </a:stretch>
        </p:blipFill>
        <p:spPr>
          <a:xfrm>
            <a:off x="526414" y="3240709"/>
            <a:ext cx="7816605" cy="1619588"/>
          </a:xfrm>
          <a:prstGeom prst="rect">
            <a:avLst/>
          </a:prstGeom>
        </p:spPr>
      </p:pic>
    </p:spTree>
    <p:extLst>
      <p:ext uri="{BB962C8B-B14F-4D97-AF65-F5344CB8AC3E}">
        <p14:creationId xmlns:p14="http://schemas.microsoft.com/office/powerpoint/2010/main" val="3717611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0D58EBC9-5317-40F3-B56E-1944063C48C4}"/>
              </a:ext>
            </a:extLst>
          </p:cNvPr>
          <p:cNvPicPr>
            <a:picLocks noChangeAspect="1"/>
          </p:cNvPicPr>
          <p:nvPr/>
        </p:nvPicPr>
        <p:blipFill>
          <a:blip r:embed="rId3"/>
          <a:stretch>
            <a:fillRect/>
          </a:stretch>
        </p:blipFill>
        <p:spPr>
          <a:xfrm>
            <a:off x="394226" y="5954876"/>
            <a:ext cx="2456800" cy="784811"/>
          </a:xfrm>
          <a:prstGeom prst="rect">
            <a:avLst/>
          </a:prstGeom>
        </p:spPr>
      </p:pic>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47788" y="6226629"/>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30"/>
          <p:cNvSpPr txBox="1"/>
          <p:nvPr/>
        </p:nvSpPr>
        <p:spPr>
          <a:xfrm>
            <a:off x="768277" y="1045026"/>
            <a:ext cx="3672031" cy="584775"/>
          </a:xfrm>
          <a:prstGeom prst="rect">
            <a:avLst/>
          </a:prstGeom>
          <a:noFill/>
        </p:spPr>
        <p:txBody>
          <a:bodyPr wrap="none" rtlCol="0">
            <a:spAutoFit/>
          </a:bodyPr>
          <a:lstStyle/>
          <a:p>
            <a:r>
              <a:rPr lang="en-US" altLang="zh-CN" sz="3200" b="1" dirty="0">
                <a:solidFill>
                  <a:schemeClr val="tx1">
                    <a:lumMod val="75000"/>
                    <a:lumOff val="25000"/>
                  </a:schemeClr>
                </a:solidFill>
                <a:ea typeface="华文楷体" panose="02010600040101010101" pitchFamily="2" charset="-122"/>
              </a:rPr>
              <a:t>Design of Controller </a:t>
            </a:r>
            <a:endParaRPr lang="zh-CN" altLang="en-US" sz="3200" b="1" dirty="0">
              <a:solidFill>
                <a:schemeClr val="tx1">
                  <a:lumMod val="75000"/>
                  <a:lumOff val="25000"/>
                </a:schemeClr>
              </a:solidFill>
              <a:ea typeface="华文楷体" panose="02010600040101010101" pitchFamily="2" charset="-122"/>
            </a:endParaRPr>
          </a:p>
        </p:txBody>
      </p:sp>
      <p:sp>
        <p:nvSpPr>
          <p:cNvPr id="25" name="矩形 24"/>
          <p:cNvSpPr/>
          <p:nvPr/>
        </p:nvSpPr>
        <p:spPr>
          <a:xfrm>
            <a:off x="681191" y="1117950"/>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9"/>
          <p:cNvSpPr txBox="1"/>
          <p:nvPr/>
        </p:nvSpPr>
        <p:spPr>
          <a:xfrm>
            <a:off x="552803" y="1719808"/>
            <a:ext cx="6943537" cy="531940"/>
          </a:xfrm>
          <a:prstGeom prst="rect">
            <a:avLst/>
          </a:prstGeom>
          <a:noFill/>
        </p:spPr>
        <p:txBody>
          <a:bodyPr wrap="square" rtlCol="0">
            <a:spAutoFit/>
          </a:bodyPr>
          <a:lstStyle/>
          <a:p>
            <a:pPr>
              <a:lnSpc>
                <a:spcPct val="110000"/>
              </a:lnSpc>
            </a:pPr>
            <a:r>
              <a:rPr lang="en-US" altLang="zh-CN" sz="2800" b="1" dirty="0">
                <a:solidFill>
                  <a:srgbClr val="231F20"/>
                </a:solidFill>
                <a:effectLst/>
                <a:latin typeface="Times New Roman" panose="02020603050405020304" pitchFamily="18" charset="0"/>
                <a:ea typeface="宋体" panose="02010600030101010101" pitchFamily="2" charset="-122"/>
                <a:cs typeface="Times New Roman" panose="02020603050405020304" pitchFamily="18" charset="0"/>
              </a:rPr>
              <a:t>Adaptive </a:t>
            </a:r>
            <a:r>
              <a:rPr lang="en-US" altLang="zh-CN" sz="2800" b="1" dirty="0" err="1">
                <a:solidFill>
                  <a:srgbClr val="231F20"/>
                </a:solidFill>
                <a:effectLst/>
                <a:latin typeface="Times New Roman" panose="02020603050405020304" pitchFamily="18" charset="0"/>
                <a:ea typeface="宋体" panose="02010600030101010101" pitchFamily="2" charset="-122"/>
                <a:cs typeface="Times New Roman" panose="02020603050405020304" pitchFamily="18" charset="0"/>
              </a:rPr>
              <a:t>Subcontroller</a:t>
            </a:r>
            <a:r>
              <a:rPr lang="en-US" altLang="zh-CN" sz="2800" b="1" dirty="0">
                <a:solidFill>
                  <a:srgbClr val="231F20"/>
                </a:solidFill>
                <a:effectLst/>
                <a:latin typeface="Times New Roman" panose="02020603050405020304" pitchFamily="18" charset="0"/>
                <a:ea typeface="宋体" panose="02010600030101010101" pitchFamily="2" charset="-122"/>
                <a:cs typeface="Times New Roman" panose="02020603050405020304" pitchFamily="18" charset="0"/>
              </a:rPr>
              <a:t>: Kinetic Control</a:t>
            </a:r>
            <a:endParaRPr lang="zh-CN" altLang="en-US" sz="2800" b="1" dirty="0">
              <a:solidFill>
                <a:schemeClr val="tx1">
                  <a:lumMod val="75000"/>
                  <a:lumOff val="25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 name="矩形 4"/>
          <p:cNvSpPr/>
          <p:nvPr/>
        </p:nvSpPr>
        <p:spPr>
          <a:xfrm>
            <a:off x="8251165"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801541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7784141" y="504468"/>
            <a:ext cx="183709" cy="183709"/>
          </a:xfrm>
          <a:prstGeom prst="rect">
            <a:avLst/>
          </a:prstGeom>
          <a:solidFill>
            <a:srgbClr val="005825">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548387"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7312633"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07053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4510ABC0-B037-4CDB-93F9-8DBFB504792B}"/>
              </a:ext>
            </a:extLst>
          </p:cNvPr>
          <p:cNvPicPr>
            <a:picLocks noChangeAspect="1"/>
          </p:cNvPicPr>
          <p:nvPr/>
        </p:nvPicPr>
        <p:blipFill>
          <a:blip r:embed="rId5"/>
          <a:stretch>
            <a:fillRect/>
          </a:stretch>
        </p:blipFill>
        <p:spPr>
          <a:xfrm>
            <a:off x="597051" y="2319779"/>
            <a:ext cx="2485090" cy="2698015"/>
          </a:xfrm>
          <a:prstGeom prst="rect">
            <a:avLst/>
          </a:prstGeom>
        </p:spPr>
      </p:pic>
      <p:pic>
        <p:nvPicPr>
          <p:cNvPr id="15" name="图片 14">
            <a:extLst>
              <a:ext uri="{FF2B5EF4-FFF2-40B4-BE49-F238E27FC236}">
                <a16:creationId xmlns:a16="http://schemas.microsoft.com/office/drawing/2014/main" id="{0B5B1885-78AD-41A5-9DA5-4FF0BAA163DC}"/>
              </a:ext>
            </a:extLst>
          </p:cNvPr>
          <p:cNvPicPr>
            <a:picLocks noChangeAspect="1"/>
          </p:cNvPicPr>
          <p:nvPr/>
        </p:nvPicPr>
        <p:blipFill>
          <a:blip r:embed="rId6"/>
          <a:stretch>
            <a:fillRect/>
          </a:stretch>
        </p:blipFill>
        <p:spPr>
          <a:xfrm>
            <a:off x="512763" y="5017794"/>
            <a:ext cx="3374356" cy="1061930"/>
          </a:xfrm>
          <a:prstGeom prst="rect">
            <a:avLst/>
          </a:prstGeom>
        </p:spPr>
      </p:pic>
      <p:pic>
        <p:nvPicPr>
          <p:cNvPr id="23" name="图片 22">
            <a:extLst>
              <a:ext uri="{FF2B5EF4-FFF2-40B4-BE49-F238E27FC236}">
                <a16:creationId xmlns:a16="http://schemas.microsoft.com/office/drawing/2014/main" id="{C55CE3C8-CD58-4134-96DC-F29D900D8534}"/>
              </a:ext>
            </a:extLst>
          </p:cNvPr>
          <p:cNvPicPr>
            <a:picLocks noChangeAspect="1"/>
          </p:cNvPicPr>
          <p:nvPr/>
        </p:nvPicPr>
        <p:blipFill>
          <a:blip r:embed="rId7"/>
          <a:stretch>
            <a:fillRect/>
          </a:stretch>
        </p:blipFill>
        <p:spPr>
          <a:xfrm>
            <a:off x="4596245" y="2426660"/>
            <a:ext cx="3840575" cy="2646030"/>
          </a:xfrm>
          <a:prstGeom prst="rect">
            <a:avLst/>
          </a:prstGeom>
        </p:spPr>
      </p:pic>
      <p:pic>
        <p:nvPicPr>
          <p:cNvPr id="10" name="图片 9">
            <a:extLst>
              <a:ext uri="{FF2B5EF4-FFF2-40B4-BE49-F238E27FC236}">
                <a16:creationId xmlns:a16="http://schemas.microsoft.com/office/drawing/2014/main" id="{D4D34690-21EB-4BC7-9DC1-2D159CF8D3BD}"/>
              </a:ext>
            </a:extLst>
          </p:cNvPr>
          <p:cNvPicPr>
            <a:picLocks noChangeAspect="1"/>
          </p:cNvPicPr>
          <p:nvPr/>
        </p:nvPicPr>
        <p:blipFill>
          <a:blip r:embed="rId8"/>
          <a:stretch>
            <a:fillRect/>
          </a:stretch>
        </p:blipFill>
        <p:spPr>
          <a:xfrm>
            <a:off x="5896948" y="5398282"/>
            <a:ext cx="1599393" cy="643911"/>
          </a:xfrm>
          <a:prstGeom prst="rect">
            <a:avLst/>
          </a:prstGeom>
        </p:spPr>
      </p:pic>
    </p:spTree>
    <p:extLst>
      <p:ext uri="{BB962C8B-B14F-4D97-AF65-F5344CB8AC3E}">
        <p14:creationId xmlns:p14="http://schemas.microsoft.com/office/powerpoint/2010/main" val="858613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47788" y="6226629"/>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30"/>
          <p:cNvSpPr txBox="1"/>
          <p:nvPr/>
        </p:nvSpPr>
        <p:spPr>
          <a:xfrm>
            <a:off x="768277" y="1045026"/>
            <a:ext cx="4829592" cy="584775"/>
          </a:xfrm>
          <a:prstGeom prst="rect">
            <a:avLst/>
          </a:prstGeom>
          <a:noFill/>
        </p:spPr>
        <p:txBody>
          <a:bodyPr wrap="none" rtlCol="0">
            <a:spAutoFit/>
          </a:bodyPr>
          <a:lstStyle/>
          <a:p>
            <a:r>
              <a:rPr lang="en-US" altLang="zh-CN" sz="3200" b="1" dirty="0">
                <a:solidFill>
                  <a:schemeClr val="tx1">
                    <a:lumMod val="75000"/>
                    <a:lumOff val="25000"/>
                  </a:schemeClr>
                </a:solidFill>
                <a:ea typeface="华文楷体" panose="02010600040101010101" pitchFamily="2" charset="-122"/>
              </a:rPr>
              <a:t>Experiment and Conclusion</a:t>
            </a:r>
            <a:endParaRPr lang="zh-CN" altLang="en-US" sz="3200" b="1" dirty="0">
              <a:solidFill>
                <a:schemeClr val="tx1">
                  <a:lumMod val="75000"/>
                  <a:lumOff val="25000"/>
                </a:schemeClr>
              </a:solidFill>
              <a:ea typeface="华文楷体" panose="02010600040101010101" pitchFamily="2" charset="-122"/>
            </a:endParaRPr>
          </a:p>
        </p:txBody>
      </p:sp>
      <p:sp>
        <p:nvSpPr>
          <p:cNvPr id="25" name="矩形 24"/>
          <p:cNvSpPr/>
          <p:nvPr/>
        </p:nvSpPr>
        <p:spPr>
          <a:xfrm>
            <a:off x="681191" y="1117950"/>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9"/>
          <p:cNvSpPr txBox="1"/>
          <p:nvPr/>
        </p:nvSpPr>
        <p:spPr>
          <a:xfrm>
            <a:off x="681191" y="1491096"/>
            <a:ext cx="8331889" cy="5262979"/>
          </a:xfrm>
          <a:prstGeom prst="rect">
            <a:avLst/>
          </a:prstGeom>
          <a:noFill/>
        </p:spPr>
        <p:txBody>
          <a:bodyPr wrap="square" rtlCol="0">
            <a:spAutoFit/>
          </a:bodyPr>
          <a:lstStyle/>
          <a:p>
            <a:pPr algn="l"/>
            <a:r>
              <a:rPr lang="en-US" altLang="zh-CN" sz="2400" b="0" i="0" u="none" strike="noStrike" baseline="0" dirty="0">
                <a:latin typeface="Times New Roman" panose="02020603050405020304" pitchFamily="18" charset="0"/>
                <a:cs typeface="Times New Roman" panose="02020603050405020304" pitchFamily="18" charset="0"/>
              </a:rPr>
              <a:t>Two experiments have been performed in real time. The first path (201 points) is generated by using a combination of the pressures in each tube, and the second path (180 points) is generated by moving the end-effector of the CBHA by hand in order to ensure the belonging of each point of the desired path to the CBHA’s workspace.</a:t>
            </a:r>
          </a:p>
          <a:p>
            <a:pPr algn="l"/>
            <a:endParaRPr lang="en-US" altLang="zh-CN" sz="2400" dirty="0">
              <a:solidFill>
                <a:schemeClr val="tx1">
                  <a:lumMod val="75000"/>
                  <a:lumOff val="25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solidFill>
                  <a:srgbClr val="231F20"/>
                </a:solidFill>
                <a:effectLst/>
                <a:latin typeface="Times New Roman" panose="02020603050405020304" pitchFamily="18" charset="0"/>
                <a:cs typeface="Times New Roman" panose="02020603050405020304" pitchFamily="18" charset="0"/>
              </a:rPr>
              <a:t>The first experiment evaluates the slow motions of the CBHA where only the first section is considered in the generation of the desired path. The second experiment focused on fast motions of the CBHA where both sections are involved in the generation of the desired path. Through these experiments, we want to assess the robustness of the controller in the absence and presence of </a:t>
            </a:r>
            <a:endParaRPr lang="en-US" altLang="zh-CN" sz="2400" dirty="0">
              <a:latin typeface="Times New Roman" panose="02020603050405020304" pitchFamily="18" charset="0"/>
              <a:cs typeface="Times New Roman" panose="02020603050405020304" pitchFamily="18" charset="0"/>
            </a:endParaRPr>
          </a:p>
          <a:p>
            <a:r>
              <a:rPr lang="en-US" altLang="zh-CN" sz="2400" dirty="0">
                <a:solidFill>
                  <a:srgbClr val="231F20"/>
                </a:solidFill>
                <a:effectLst/>
                <a:latin typeface="Times New Roman" panose="02020603050405020304" pitchFamily="18" charset="0"/>
                <a:cs typeface="Times New Roman" panose="02020603050405020304" pitchFamily="18" charset="0"/>
              </a:rPr>
              <a:t>redundancies and in case of fast motions.</a:t>
            </a:r>
            <a:endParaRPr lang="zh-CN" altLang="en-US" sz="2400" dirty="0">
              <a:solidFill>
                <a:schemeClr val="tx1">
                  <a:lumMod val="75000"/>
                  <a:lumOff val="25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 name="矩形 4"/>
          <p:cNvSpPr/>
          <p:nvPr/>
        </p:nvSpPr>
        <p:spPr>
          <a:xfrm>
            <a:off x="8251165"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7790214" y="504467"/>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矩形 29"/>
          <p:cNvSpPr/>
          <p:nvPr/>
        </p:nvSpPr>
        <p:spPr>
          <a:xfrm>
            <a:off x="7548387"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7312633"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07053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6781E683-86F3-442C-9F47-7F0A35B6617A}"/>
              </a:ext>
            </a:extLst>
          </p:cNvPr>
          <p:cNvSpPr/>
          <p:nvPr/>
        </p:nvSpPr>
        <p:spPr>
          <a:xfrm>
            <a:off x="8020689" y="504467"/>
            <a:ext cx="183709" cy="183709"/>
          </a:xfrm>
          <a:prstGeom prst="rect">
            <a:avLst/>
          </a:prstGeom>
          <a:solidFill>
            <a:srgbClr val="005825">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85915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47788" y="6226629"/>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30"/>
          <p:cNvSpPr txBox="1"/>
          <p:nvPr/>
        </p:nvSpPr>
        <p:spPr>
          <a:xfrm>
            <a:off x="768277" y="1045026"/>
            <a:ext cx="4829592" cy="584775"/>
          </a:xfrm>
          <a:prstGeom prst="rect">
            <a:avLst/>
          </a:prstGeom>
          <a:noFill/>
        </p:spPr>
        <p:txBody>
          <a:bodyPr wrap="none" rtlCol="0">
            <a:spAutoFit/>
          </a:bodyPr>
          <a:lstStyle/>
          <a:p>
            <a:r>
              <a:rPr lang="en-US" altLang="zh-CN" sz="3200" b="1" dirty="0">
                <a:solidFill>
                  <a:schemeClr val="tx1">
                    <a:lumMod val="75000"/>
                    <a:lumOff val="25000"/>
                  </a:schemeClr>
                </a:solidFill>
                <a:ea typeface="华文楷体" panose="02010600040101010101" pitchFamily="2" charset="-122"/>
              </a:rPr>
              <a:t>Experiment and Conclusion</a:t>
            </a:r>
            <a:endParaRPr lang="zh-CN" altLang="en-US" sz="3200" b="1" dirty="0">
              <a:solidFill>
                <a:schemeClr val="tx1">
                  <a:lumMod val="75000"/>
                  <a:lumOff val="25000"/>
                </a:schemeClr>
              </a:solidFill>
              <a:ea typeface="华文楷体" panose="02010600040101010101" pitchFamily="2" charset="-122"/>
            </a:endParaRPr>
          </a:p>
        </p:txBody>
      </p:sp>
      <p:sp>
        <p:nvSpPr>
          <p:cNvPr id="25" name="矩形 24"/>
          <p:cNvSpPr/>
          <p:nvPr/>
        </p:nvSpPr>
        <p:spPr>
          <a:xfrm>
            <a:off x="681191" y="1117950"/>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9"/>
          <p:cNvSpPr txBox="1"/>
          <p:nvPr/>
        </p:nvSpPr>
        <p:spPr>
          <a:xfrm>
            <a:off x="552804" y="1719808"/>
            <a:ext cx="7698361" cy="4893647"/>
          </a:xfrm>
          <a:prstGeom prst="rect">
            <a:avLst/>
          </a:prstGeom>
          <a:noFill/>
        </p:spPr>
        <p:txBody>
          <a:bodyPr wrap="square" rtlCol="0">
            <a:spAutoFit/>
          </a:bodyPr>
          <a:lstStyle/>
          <a:p>
            <a:r>
              <a:rPr lang="en-US" altLang="zh-CN" sz="2400" dirty="0">
                <a:solidFill>
                  <a:srgbClr val="231F20"/>
                </a:solidFill>
                <a:effectLst/>
                <a:latin typeface="Times New Roman" panose="02020603050405020304" pitchFamily="18" charset="0"/>
                <a:cs typeface="Times New Roman" panose="02020603050405020304" pitchFamily="18" charset="0"/>
              </a:rPr>
              <a:t>1. The controller performs better with slow motions of the CBHA.</a:t>
            </a:r>
            <a:endParaRPr lang="en-US" altLang="zh-CN" sz="2400" dirty="0">
              <a:solidFill>
                <a:srgbClr val="231F2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solidFill>
                  <a:srgbClr val="231F20"/>
                </a:solidFill>
                <a:latin typeface="Times New Roman" panose="02020603050405020304" pitchFamily="18" charset="0"/>
                <a:cs typeface="Times New Roman" panose="02020603050405020304" pitchFamily="18" charset="0"/>
              </a:rPr>
              <a:t>2. The</a:t>
            </a:r>
            <a:r>
              <a:rPr lang="zh-CN" altLang="en-US" sz="2400" dirty="0">
                <a:solidFill>
                  <a:srgbClr val="231F20"/>
                </a:solidFill>
                <a:latin typeface="Times New Roman" panose="02020603050405020304" pitchFamily="18" charset="0"/>
                <a:cs typeface="Times New Roman" panose="02020603050405020304" pitchFamily="18" charset="0"/>
              </a:rPr>
              <a:t> </a:t>
            </a:r>
            <a:r>
              <a:rPr lang="en-US" altLang="zh-CN" sz="2400" dirty="0">
                <a:solidFill>
                  <a:srgbClr val="231F20"/>
                </a:solidFill>
                <a:effectLst/>
                <a:latin typeface="Times New Roman" panose="02020603050405020304" pitchFamily="18" charset="0"/>
                <a:cs typeface="Times New Roman" panose="02020603050405020304" pitchFamily="18" charset="0"/>
              </a:rPr>
              <a:t>kinematic controller fails in certain portions of the desired path</a:t>
            </a:r>
            <a:r>
              <a:rPr lang="en-US" altLang="zh-CN" sz="2400" dirty="0">
                <a:solidFill>
                  <a:srgbClr val="231F20"/>
                </a:solidFill>
                <a:latin typeface="Times New Roman" panose="02020603050405020304" pitchFamily="18" charset="0"/>
                <a:cs typeface="Times New Roman" panose="02020603050405020304" pitchFamily="18" charset="0"/>
              </a:rPr>
              <a:t>.</a:t>
            </a:r>
            <a:endParaRPr lang="en-US" altLang="zh-CN" sz="2400" dirty="0">
              <a:solidFill>
                <a:srgbClr val="231F20"/>
              </a:solidFill>
              <a:effectLst/>
              <a:latin typeface="Times New Roman" panose="02020603050405020304" pitchFamily="18" charset="0"/>
              <a:cs typeface="Times New Roman" panose="02020603050405020304" pitchFamily="18" charset="0"/>
            </a:endParaRPr>
          </a:p>
          <a:p>
            <a:r>
              <a:rPr lang="en-US" altLang="zh-CN" sz="2400" dirty="0">
                <a:solidFill>
                  <a:srgbClr val="231F20"/>
                </a:solidFill>
                <a:latin typeface="Times New Roman" panose="02020603050405020304" pitchFamily="18" charset="0"/>
                <a:ea typeface="华文楷体" panose="02010600040101010101" pitchFamily="2" charset="-122"/>
                <a:cs typeface="Times New Roman" panose="02020603050405020304" pitchFamily="18" charset="0"/>
              </a:rPr>
              <a:t>3. </a:t>
            </a:r>
            <a:r>
              <a:rPr lang="en-US" altLang="zh-CN" sz="2400" dirty="0">
                <a:solidFill>
                  <a:srgbClr val="231F20"/>
                </a:solidFill>
                <a:effectLst/>
                <a:latin typeface="Times New Roman" panose="02020603050405020304" pitchFamily="18" charset="0"/>
                <a:cs typeface="Times New Roman" panose="02020603050405020304" pitchFamily="18" charset="0"/>
              </a:rPr>
              <a:t>Fast motions of the CBHA and redundancies could be better handled via the adaptive control.</a:t>
            </a:r>
          </a:p>
          <a:p>
            <a:r>
              <a:rPr lang="en-US" altLang="zh-CN" sz="2400" dirty="0">
                <a:solidFill>
                  <a:srgbClr val="231F20"/>
                </a:solidFill>
                <a:effectLst/>
                <a:latin typeface="Times New Roman" panose="02020603050405020304" pitchFamily="18" charset="0"/>
                <a:cs typeface="Times New Roman" panose="02020603050405020304" pitchFamily="18" charset="0"/>
              </a:rPr>
              <a:t>4. When the kinematic controller provides zeros or constant pressures, the adaptive kinematic controller handles the nonstationary behaviors by providing the proper pressures.</a:t>
            </a:r>
          </a:p>
          <a:p>
            <a:r>
              <a:rPr lang="en-US" altLang="zh-CN" sz="2400" dirty="0">
                <a:solidFill>
                  <a:srgbClr val="231F20"/>
                </a:solidFill>
                <a:latin typeface="Times New Roman" panose="02020603050405020304" pitchFamily="18" charset="0"/>
                <a:ea typeface="华文楷体" panose="02010600040101010101" pitchFamily="2" charset="-122"/>
                <a:cs typeface="Times New Roman" panose="02020603050405020304" pitchFamily="18" charset="0"/>
              </a:rPr>
              <a:t>5. </a:t>
            </a:r>
            <a:r>
              <a:rPr lang="en-US" altLang="zh-CN" sz="2400" dirty="0">
                <a:solidFill>
                  <a:srgbClr val="231F20"/>
                </a:solidFill>
                <a:effectLst/>
                <a:latin typeface="Times New Roman" panose="02020603050405020304" pitchFamily="18" charset="0"/>
                <a:cs typeface="Times New Roman" panose="02020603050405020304" pitchFamily="18" charset="0"/>
              </a:rPr>
              <a:t>The performance achieved by the adaptive kinematic controller demonstrate the necessity to adjust in real time the weight matrices of the emulator and controller.</a:t>
            </a:r>
            <a:endParaRPr lang="zh-CN" altLang="en-US" sz="2400" dirty="0">
              <a:solidFill>
                <a:schemeClr val="tx1">
                  <a:lumMod val="75000"/>
                  <a:lumOff val="25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endParaRPr lang="zh-CN" altLang="en-US" sz="2400" dirty="0">
              <a:solidFill>
                <a:schemeClr val="tx1">
                  <a:lumMod val="75000"/>
                  <a:lumOff val="25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799BC9E8-2432-4BC2-AC0A-C334FD43945A}"/>
              </a:ext>
            </a:extLst>
          </p:cNvPr>
          <p:cNvSpPr/>
          <p:nvPr/>
        </p:nvSpPr>
        <p:spPr>
          <a:xfrm>
            <a:off x="8251165"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63340C6C-062D-4A8F-8071-FB0EC2642197}"/>
              </a:ext>
            </a:extLst>
          </p:cNvPr>
          <p:cNvSpPr/>
          <p:nvPr/>
        </p:nvSpPr>
        <p:spPr>
          <a:xfrm>
            <a:off x="7790214" y="504467"/>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a:extLst>
              <a:ext uri="{FF2B5EF4-FFF2-40B4-BE49-F238E27FC236}">
                <a16:creationId xmlns:a16="http://schemas.microsoft.com/office/drawing/2014/main" id="{D957189B-8E26-4F56-BCD1-4C21EB7D61A7}"/>
              </a:ext>
            </a:extLst>
          </p:cNvPr>
          <p:cNvSpPr/>
          <p:nvPr/>
        </p:nvSpPr>
        <p:spPr>
          <a:xfrm>
            <a:off x="7548387"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A5659F89-66F5-4FB3-BCCA-2C7A799AF209}"/>
              </a:ext>
            </a:extLst>
          </p:cNvPr>
          <p:cNvSpPr/>
          <p:nvPr/>
        </p:nvSpPr>
        <p:spPr>
          <a:xfrm>
            <a:off x="7312633"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522C66DB-8C0B-4FAD-95B4-CC07ECA4DCC4}"/>
              </a:ext>
            </a:extLst>
          </p:cNvPr>
          <p:cNvSpPr/>
          <p:nvPr/>
        </p:nvSpPr>
        <p:spPr>
          <a:xfrm>
            <a:off x="707053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0F183382-0CAE-47B9-AB5B-196817B0B957}"/>
              </a:ext>
            </a:extLst>
          </p:cNvPr>
          <p:cNvSpPr/>
          <p:nvPr/>
        </p:nvSpPr>
        <p:spPr>
          <a:xfrm>
            <a:off x="8020689" y="504467"/>
            <a:ext cx="183709" cy="183709"/>
          </a:xfrm>
          <a:prstGeom prst="rect">
            <a:avLst/>
          </a:prstGeom>
          <a:solidFill>
            <a:srgbClr val="005825">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64027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47788" y="6226629"/>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30"/>
          <p:cNvSpPr txBox="1"/>
          <p:nvPr/>
        </p:nvSpPr>
        <p:spPr>
          <a:xfrm>
            <a:off x="768277" y="1045026"/>
            <a:ext cx="1995418" cy="584775"/>
          </a:xfrm>
          <a:prstGeom prst="rect">
            <a:avLst/>
          </a:prstGeom>
          <a:noFill/>
        </p:spPr>
        <p:txBody>
          <a:bodyPr wrap="none" rtlCol="0">
            <a:spAutoFit/>
          </a:bodyPr>
          <a:lstStyle/>
          <a:p>
            <a:r>
              <a:rPr lang="en-US" altLang="zh-CN" sz="3200" b="1" dirty="0">
                <a:solidFill>
                  <a:schemeClr val="tx1">
                    <a:lumMod val="75000"/>
                    <a:lumOff val="25000"/>
                  </a:schemeClr>
                </a:solidFill>
                <a:ea typeface="华文楷体" panose="02010600040101010101" pitchFamily="2" charset="-122"/>
              </a:rPr>
              <a:t>Advantage</a:t>
            </a:r>
            <a:endParaRPr lang="zh-CN" altLang="en-US" sz="3200" b="1" dirty="0">
              <a:solidFill>
                <a:schemeClr val="tx1">
                  <a:lumMod val="75000"/>
                  <a:lumOff val="25000"/>
                </a:schemeClr>
              </a:solidFill>
              <a:ea typeface="华文楷体" panose="02010600040101010101" pitchFamily="2" charset="-122"/>
            </a:endParaRPr>
          </a:p>
        </p:txBody>
      </p:sp>
      <p:sp>
        <p:nvSpPr>
          <p:cNvPr id="25" name="矩形 24"/>
          <p:cNvSpPr/>
          <p:nvPr/>
        </p:nvSpPr>
        <p:spPr>
          <a:xfrm>
            <a:off x="681191" y="1117950"/>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9"/>
          <p:cNvSpPr txBox="1"/>
          <p:nvPr/>
        </p:nvSpPr>
        <p:spPr>
          <a:xfrm>
            <a:off x="552804" y="1719808"/>
            <a:ext cx="8345536" cy="3785652"/>
          </a:xfrm>
          <a:prstGeom prst="rect">
            <a:avLst/>
          </a:prstGeom>
          <a:noFill/>
        </p:spPr>
        <p:txBody>
          <a:bodyPr wrap="square" rtlCol="0">
            <a:spAutoFit/>
          </a:bodyPr>
          <a:lstStyle/>
          <a:p>
            <a:r>
              <a:rPr lang="en-US" altLang="zh-CN" sz="2400" dirty="0">
                <a:solidFill>
                  <a:srgbClr val="231F20"/>
                </a:solidFill>
                <a:effectLst/>
                <a:latin typeface="Times New Roman" panose="02020603050405020304" pitchFamily="18" charset="0"/>
                <a:cs typeface="Times New Roman" panose="02020603050405020304" pitchFamily="18" charset="0"/>
              </a:rPr>
              <a:t>1. The control scheme based on NN models facilitates the real-time implementation on the CBHA with less cost.</a:t>
            </a:r>
            <a:endParaRPr lang="en-US" altLang="zh-CN" sz="2400" dirty="0">
              <a:solidFill>
                <a:srgbClr val="231F2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solidFill>
                  <a:srgbClr val="231F20"/>
                </a:solidFill>
                <a:effectLst/>
                <a:latin typeface="Times New Roman" panose="02020603050405020304" pitchFamily="18" charset="0"/>
                <a:cs typeface="Times New Roman" panose="02020603050405020304" pitchFamily="18" charset="0"/>
              </a:rPr>
              <a:t>2. The proposed </a:t>
            </a:r>
            <a:r>
              <a:rPr lang="en-US" altLang="zh-CN" sz="2400" dirty="0" err="1">
                <a:solidFill>
                  <a:srgbClr val="231F20"/>
                </a:solidFill>
                <a:effectLst/>
                <a:latin typeface="Times New Roman" panose="02020603050405020304" pitchFamily="18" charset="0"/>
                <a:cs typeface="Times New Roman" panose="02020603050405020304" pitchFamily="18" charset="0"/>
              </a:rPr>
              <a:t>subcontrollers</a:t>
            </a:r>
            <a:r>
              <a:rPr lang="en-US" altLang="zh-CN" sz="2400" dirty="0">
                <a:solidFill>
                  <a:srgbClr val="231F20"/>
                </a:solidFill>
                <a:effectLst/>
                <a:latin typeface="Times New Roman" panose="02020603050405020304" pitchFamily="18" charset="0"/>
                <a:cs typeface="Times New Roman" panose="02020603050405020304" pitchFamily="18" charset="0"/>
              </a:rPr>
              <a:t> offer the possibility to better evaluate the stability of the controller and guarantee the convergence of the Cartesian errors, comparing to existing controllers.</a:t>
            </a:r>
            <a:endParaRPr lang="en-US" altLang="zh-CN" sz="2400" dirty="0">
              <a:solidFill>
                <a:srgbClr val="231F20"/>
              </a:solidFill>
              <a:effectLst/>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solidFill>
                  <a:srgbClr val="231F20"/>
                </a:solidFill>
                <a:effectLst/>
                <a:latin typeface="Times New Roman" panose="02020603050405020304" pitchFamily="18" charset="0"/>
                <a:cs typeface="Times New Roman" panose="02020603050405020304" pitchFamily="18" charset="0"/>
              </a:rPr>
              <a:t>3. The controller is robust enough to dealt with inherent sensory noise, delays during the control, and the varying actuator ranges</a:t>
            </a:r>
            <a:r>
              <a:rPr lang="en-US" altLang="zh-CN" sz="2400" dirty="0">
                <a:solidFill>
                  <a:srgbClr val="231F20"/>
                </a:solidFill>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400" dirty="0">
                <a:solidFill>
                  <a:srgbClr val="231F20"/>
                </a:solidFill>
                <a:latin typeface="Times New Roman" panose="02020603050405020304" pitchFamily="18" charset="0"/>
                <a:ea typeface="华文楷体" panose="02010600040101010101" pitchFamily="2" charset="-122"/>
                <a:cs typeface="Times New Roman" panose="02020603050405020304" pitchFamily="18" charset="0"/>
              </a:rPr>
              <a:t>4. </a:t>
            </a:r>
            <a:r>
              <a:rPr lang="en-US" altLang="zh-CN" sz="2400" dirty="0">
                <a:solidFill>
                  <a:srgbClr val="231F20"/>
                </a:solidFill>
                <a:effectLst/>
                <a:latin typeface="Times New Roman" panose="02020603050405020304" pitchFamily="18" charset="0"/>
                <a:cs typeface="Times New Roman" panose="02020603050405020304" pitchFamily="18" charset="0"/>
              </a:rPr>
              <a:t>The controller performs better with slow motions of the CBHA, and takes a reasonable time to track a given path</a:t>
            </a:r>
            <a:r>
              <a:rPr lang="en-US" altLang="zh-CN" sz="2400" dirty="0">
                <a:solidFill>
                  <a:srgbClr val="231F20"/>
                </a:solidFill>
                <a:effectLst/>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5" name="矩形 4"/>
          <p:cNvSpPr/>
          <p:nvPr/>
        </p:nvSpPr>
        <p:spPr>
          <a:xfrm>
            <a:off x="7781899" y="504467"/>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801541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548387"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7312633"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07053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0822C35E-5F23-4E3B-B2C0-E27129BC6A00}"/>
              </a:ext>
            </a:extLst>
          </p:cNvPr>
          <p:cNvSpPr/>
          <p:nvPr/>
        </p:nvSpPr>
        <p:spPr>
          <a:xfrm>
            <a:off x="8257970" y="509476"/>
            <a:ext cx="183709" cy="183709"/>
          </a:xfrm>
          <a:prstGeom prst="rect">
            <a:avLst/>
          </a:prstGeom>
          <a:solidFill>
            <a:srgbClr val="005825">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8170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矩形 103"/>
          <p:cNvSpPr/>
          <p:nvPr/>
        </p:nvSpPr>
        <p:spPr>
          <a:xfrm>
            <a:off x="8809550" y="2006245"/>
            <a:ext cx="334449" cy="172981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Group 433"/>
          <p:cNvGrpSpPr>
            <a:grpSpLocks/>
          </p:cNvGrpSpPr>
          <p:nvPr/>
        </p:nvGrpSpPr>
        <p:grpSpPr bwMode="auto">
          <a:xfrm>
            <a:off x="349416" y="1001484"/>
            <a:ext cx="8422105" cy="4181275"/>
            <a:chOff x="2359" y="2311"/>
            <a:chExt cx="3394" cy="1685"/>
          </a:xfrm>
          <a:solidFill>
            <a:schemeClr val="bg1">
              <a:lumMod val="95000"/>
            </a:schemeClr>
          </a:solidFill>
        </p:grpSpPr>
        <p:sp>
          <p:nvSpPr>
            <p:cNvPr id="3" name="Freeform 434"/>
            <p:cNvSpPr>
              <a:spLocks/>
            </p:cNvSpPr>
            <p:nvPr/>
          </p:nvSpPr>
          <p:spPr bwMode="auto">
            <a:xfrm>
              <a:off x="3401" y="2311"/>
              <a:ext cx="446" cy="239"/>
            </a:xfrm>
            <a:custGeom>
              <a:avLst/>
              <a:gdLst>
                <a:gd name="T0" fmla="*/ 369 w 446"/>
                <a:gd name="T1" fmla="*/ 3 h 239"/>
                <a:gd name="T2" fmla="*/ 360 w 446"/>
                <a:gd name="T3" fmla="*/ 7 h 239"/>
                <a:gd name="T4" fmla="*/ 387 w 446"/>
                <a:gd name="T5" fmla="*/ 10 h 239"/>
                <a:gd name="T6" fmla="*/ 386 w 446"/>
                <a:gd name="T7" fmla="*/ 13 h 239"/>
                <a:gd name="T8" fmla="*/ 360 w 446"/>
                <a:gd name="T9" fmla="*/ 16 h 239"/>
                <a:gd name="T10" fmla="*/ 364 w 446"/>
                <a:gd name="T11" fmla="*/ 20 h 239"/>
                <a:gd name="T12" fmla="*/ 406 w 446"/>
                <a:gd name="T13" fmla="*/ 13 h 239"/>
                <a:gd name="T14" fmla="*/ 444 w 446"/>
                <a:gd name="T15" fmla="*/ 14 h 239"/>
                <a:gd name="T16" fmla="*/ 442 w 446"/>
                <a:gd name="T17" fmla="*/ 22 h 239"/>
                <a:gd name="T18" fmla="*/ 412 w 446"/>
                <a:gd name="T19" fmla="*/ 24 h 239"/>
                <a:gd name="T20" fmla="*/ 387 w 446"/>
                <a:gd name="T21" fmla="*/ 34 h 239"/>
                <a:gd name="T22" fmla="*/ 376 w 446"/>
                <a:gd name="T23" fmla="*/ 46 h 239"/>
                <a:gd name="T24" fmla="*/ 389 w 446"/>
                <a:gd name="T25" fmla="*/ 54 h 239"/>
                <a:gd name="T26" fmla="*/ 376 w 446"/>
                <a:gd name="T27" fmla="*/ 57 h 239"/>
                <a:gd name="T28" fmla="*/ 364 w 446"/>
                <a:gd name="T29" fmla="*/ 63 h 239"/>
                <a:gd name="T30" fmla="*/ 376 w 446"/>
                <a:gd name="T31" fmla="*/ 67 h 239"/>
                <a:gd name="T32" fmla="*/ 376 w 446"/>
                <a:gd name="T33" fmla="*/ 73 h 239"/>
                <a:gd name="T34" fmla="*/ 386 w 446"/>
                <a:gd name="T35" fmla="*/ 76 h 239"/>
                <a:gd name="T36" fmla="*/ 367 w 446"/>
                <a:gd name="T37" fmla="*/ 79 h 239"/>
                <a:gd name="T38" fmla="*/ 359 w 446"/>
                <a:gd name="T39" fmla="*/ 89 h 239"/>
                <a:gd name="T40" fmla="*/ 340 w 446"/>
                <a:gd name="T41" fmla="*/ 96 h 239"/>
                <a:gd name="T42" fmla="*/ 337 w 446"/>
                <a:gd name="T43" fmla="*/ 107 h 239"/>
                <a:gd name="T44" fmla="*/ 337 w 446"/>
                <a:gd name="T45" fmla="*/ 110 h 239"/>
                <a:gd name="T46" fmla="*/ 339 w 446"/>
                <a:gd name="T47" fmla="*/ 120 h 239"/>
                <a:gd name="T48" fmla="*/ 307 w 446"/>
                <a:gd name="T49" fmla="*/ 113 h 239"/>
                <a:gd name="T50" fmla="*/ 303 w 446"/>
                <a:gd name="T51" fmla="*/ 119 h 239"/>
                <a:gd name="T52" fmla="*/ 297 w 446"/>
                <a:gd name="T53" fmla="*/ 124 h 239"/>
                <a:gd name="T54" fmla="*/ 329 w 446"/>
                <a:gd name="T55" fmla="*/ 127 h 239"/>
                <a:gd name="T56" fmla="*/ 306 w 446"/>
                <a:gd name="T57" fmla="*/ 140 h 239"/>
                <a:gd name="T58" fmla="*/ 263 w 446"/>
                <a:gd name="T59" fmla="*/ 149 h 239"/>
                <a:gd name="T60" fmla="*/ 219 w 446"/>
                <a:gd name="T61" fmla="*/ 171 h 239"/>
                <a:gd name="T62" fmla="*/ 176 w 446"/>
                <a:gd name="T63" fmla="*/ 179 h 239"/>
                <a:gd name="T64" fmla="*/ 160 w 446"/>
                <a:gd name="T65" fmla="*/ 197 h 239"/>
                <a:gd name="T66" fmla="*/ 137 w 446"/>
                <a:gd name="T67" fmla="*/ 216 h 239"/>
                <a:gd name="T68" fmla="*/ 112 w 446"/>
                <a:gd name="T69" fmla="*/ 239 h 239"/>
                <a:gd name="T70" fmla="*/ 87 w 446"/>
                <a:gd name="T71" fmla="*/ 230 h 239"/>
                <a:gd name="T72" fmla="*/ 67 w 446"/>
                <a:gd name="T73" fmla="*/ 196 h 239"/>
                <a:gd name="T74" fmla="*/ 73 w 446"/>
                <a:gd name="T75" fmla="*/ 187 h 239"/>
                <a:gd name="T76" fmla="*/ 66 w 446"/>
                <a:gd name="T77" fmla="*/ 190 h 239"/>
                <a:gd name="T78" fmla="*/ 76 w 446"/>
                <a:gd name="T79" fmla="*/ 149 h 239"/>
                <a:gd name="T80" fmla="*/ 86 w 446"/>
                <a:gd name="T81" fmla="*/ 151 h 239"/>
                <a:gd name="T82" fmla="*/ 90 w 446"/>
                <a:gd name="T83" fmla="*/ 147 h 239"/>
                <a:gd name="T84" fmla="*/ 107 w 446"/>
                <a:gd name="T85" fmla="*/ 133 h 239"/>
                <a:gd name="T86" fmla="*/ 96 w 446"/>
                <a:gd name="T87" fmla="*/ 110 h 239"/>
                <a:gd name="T88" fmla="*/ 83 w 446"/>
                <a:gd name="T89" fmla="*/ 103 h 239"/>
                <a:gd name="T90" fmla="*/ 90 w 446"/>
                <a:gd name="T91" fmla="*/ 89 h 239"/>
                <a:gd name="T92" fmla="*/ 77 w 446"/>
                <a:gd name="T93" fmla="*/ 67 h 239"/>
                <a:gd name="T94" fmla="*/ 29 w 446"/>
                <a:gd name="T95" fmla="*/ 64 h 239"/>
                <a:gd name="T96" fmla="*/ 12 w 446"/>
                <a:gd name="T97" fmla="*/ 59 h 239"/>
                <a:gd name="T98" fmla="*/ 28 w 446"/>
                <a:gd name="T99" fmla="*/ 56 h 239"/>
                <a:gd name="T100" fmla="*/ 39 w 446"/>
                <a:gd name="T101" fmla="*/ 56 h 239"/>
                <a:gd name="T102" fmla="*/ 25 w 446"/>
                <a:gd name="T103" fmla="*/ 52 h 239"/>
                <a:gd name="T104" fmla="*/ 6 w 446"/>
                <a:gd name="T105" fmla="*/ 50 h 239"/>
                <a:gd name="T106" fmla="*/ 2 w 446"/>
                <a:gd name="T107" fmla="*/ 44 h 239"/>
                <a:gd name="T108" fmla="*/ 23 w 446"/>
                <a:gd name="T109" fmla="*/ 37 h 239"/>
                <a:gd name="T110" fmla="*/ 59 w 446"/>
                <a:gd name="T111" fmla="*/ 36 h 239"/>
                <a:gd name="T112" fmla="*/ 67 w 446"/>
                <a:gd name="T113" fmla="*/ 24 h 239"/>
                <a:gd name="T114" fmla="*/ 123 w 446"/>
                <a:gd name="T115" fmla="*/ 17 h 239"/>
                <a:gd name="T116" fmla="*/ 166 w 446"/>
                <a:gd name="T117" fmla="*/ 14 h 239"/>
                <a:gd name="T118" fmla="*/ 220 w 446"/>
                <a:gd name="T119" fmla="*/ 10 h 239"/>
                <a:gd name="T120" fmla="*/ 293 w 446"/>
                <a:gd name="T121" fmla="*/ 4 h 239"/>
                <a:gd name="T122" fmla="*/ 326 w 446"/>
                <a:gd name="T123" fmla="*/ 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6" h="239">
                  <a:moveTo>
                    <a:pt x="332" y="0"/>
                  </a:moveTo>
                  <a:lnTo>
                    <a:pt x="350" y="2"/>
                  </a:lnTo>
                  <a:lnTo>
                    <a:pt x="369" y="3"/>
                  </a:lnTo>
                  <a:lnTo>
                    <a:pt x="370" y="4"/>
                  </a:lnTo>
                  <a:lnTo>
                    <a:pt x="370" y="6"/>
                  </a:lnTo>
                  <a:lnTo>
                    <a:pt x="360" y="7"/>
                  </a:lnTo>
                  <a:lnTo>
                    <a:pt x="352" y="9"/>
                  </a:lnTo>
                  <a:lnTo>
                    <a:pt x="370" y="9"/>
                  </a:lnTo>
                  <a:lnTo>
                    <a:pt x="387" y="10"/>
                  </a:lnTo>
                  <a:lnTo>
                    <a:pt x="387" y="10"/>
                  </a:lnTo>
                  <a:lnTo>
                    <a:pt x="387" y="12"/>
                  </a:lnTo>
                  <a:lnTo>
                    <a:pt x="386" y="13"/>
                  </a:lnTo>
                  <a:lnTo>
                    <a:pt x="383" y="14"/>
                  </a:lnTo>
                  <a:lnTo>
                    <a:pt x="372" y="14"/>
                  </a:lnTo>
                  <a:lnTo>
                    <a:pt x="360" y="16"/>
                  </a:lnTo>
                  <a:lnTo>
                    <a:pt x="360" y="17"/>
                  </a:lnTo>
                  <a:lnTo>
                    <a:pt x="360" y="20"/>
                  </a:lnTo>
                  <a:lnTo>
                    <a:pt x="364" y="20"/>
                  </a:lnTo>
                  <a:lnTo>
                    <a:pt x="367" y="20"/>
                  </a:lnTo>
                  <a:lnTo>
                    <a:pt x="386" y="16"/>
                  </a:lnTo>
                  <a:lnTo>
                    <a:pt x="406" y="13"/>
                  </a:lnTo>
                  <a:lnTo>
                    <a:pt x="426" y="12"/>
                  </a:lnTo>
                  <a:lnTo>
                    <a:pt x="444" y="13"/>
                  </a:lnTo>
                  <a:lnTo>
                    <a:pt x="444" y="14"/>
                  </a:lnTo>
                  <a:lnTo>
                    <a:pt x="446" y="16"/>
                  </a:lnTo>
                  <a:lnTo>
                    <a:pt x="444" y="19"/>
                  </a:lnTo>
                  <a:lnTo>
                    <a:pt x="442" y="22"/>
                  </a:lnTo>
                  <a:lnTo>
                    <a:pt x="432" y="22"/>
                  </a:lnTo>
                  <a:lnTo>
                    <a:pt x="422" y="23"/>
                  </a:lnTo>
                  <a:lnTo>
                    <a:pt x="412" y="24"/>
                  </a:lnTo>
                  <a:lnTo>
                    <a:pt x="403" y="27"/>
                  </a:lnTo>
                  <a:lnTo>
                    <a:pt x="394" y="30"/>
                  </a:lnTo>
                  <a:lnTo>
                    <a:pt x="387" y="34"/>
                  </a:lnTo>
                  <a:lnTo>
                    <a:pt x="380" y="37"/>
                  </a:lnTo>
                  <a:lnTo>
                    <a:pt x="374" y="42"/>
                  </a:lnTo>
                  <a:lnTo>
                    <a:pt x="376" y="46"/>
                  </a:lnTo>
                  <a:lnTo>
                    <a:pt x="376" y="50"/>
                  </a:lnTo>
                  <a:lnTo>
                    <a:pt x="383" y="53"/>
                  </a:lnTo>
                  <a:lnTo>
                    <a:pt x="389" y="54"/>
                  </a:lnTo>
                  <a:lnTo>
                    <a:pt x="389" y="56"/>
                  </a:lnTo>
                  <a:lnTo>
                    <a:pt x="387" y="57"/>
                  </a:lnTo>
                  <a:lnTo>
                    <a:pt x="376" y="57"/>
                  </a:lnTo>
                  <a:lnTo>
                    <a:pt x="364" y="59"/>
                  </a:lnTo>
                  <a:lnTo>
                    <a:pt x="364" y="60"/>
                  </a:lnTo>
                  <a:lnTo>
                    <a:pt x="364" y="63"/>
                  </a:lnTo>
                  <a:lnTo>
                    <a:pt x="370" y="63"/>
                  </a:lnTo>
                  <a:lnTo>
                    <a:pt x="374" y="64"/>
                  </a:lnTo>
                  <a:lnTo>
                    <a:pt x="376" y="67"/>
                  </a:lnTo>
                  <a:lnTo>
                    <a:pt x="376" y="72"/>
                  </a:lnTo>
                  <a:lnTo>
                    <a:pt x="376" y="72"/>
                  </a:lnTo>
                  <a:lnTo>
                    <a:pt x="376" y="73"/>
                  </a:lnTo>
                  <a:lnTo>
                    <a:pt x="382" y="73"/>
                  </a:lnTo>
                  <a:lnTo>
                    <a:pt x="386" y="73"/>
                  </a:lnTo>
                  <a:lnTo>
                    <a:pt x="386" y="76"/>
                  </a:lnTo>
                  <a:lnTo>
                    <a:pt x="384" y="79"/>
                  </a:lnTo>
                  <a:lnTo>
                    <a:pt x="376" y="79"/>
                  </a:lnTo>
                  <a:lnTo>
                    <a:pt x="367" y="79"/>
                  </a:lnTo>
                  <a:lnTo>
                    <a:pt x="367" y="83"/>
                  </a:lnTo>
                  <a:lnTo>
                    <a:pt x="367" y="87"/>
                  </a:lnTo>
                  <a:lnTo>
                    <a:pt x="359" y="89"/>
                  </a:lnTo>
                  <a:lnTo>
                    <a:pt x="353" y="90"/>
                  </a:lnTo>
                  <a:lnTo>
                    <a:pt x="347" y="93"/>
                  </a:lnTo>
                  <a:lnTo>
                    <a:pt x="340" y="96"/>
                  </a:lnTo>
                  <a:lnTo>
                    <a:pt x="342" y="102"/>
                  </a:lnTo>
                  <a:lnTo>
                    <a:pt x="343" y="107"/>
                  </a:lnTo>
                  <a:lnTo>
                    <a:pt x="337" y="107"/>
                  </a:lnTo>
                  <a:lnTo>
                    <a:pt x="332" y="107"/>
                  </a:lnTo>
                  <a:lnTo>
                    <a:pt x="336" y="109"/>
                  </a:lnTo>
                  <a:lnTo>
                    <a:pt x="337" y="110"/>
                  </a:lnTo>
                  <a:lnTo>
                    <a:pt x="339" y="113"/>
                  </a:lnTo>
                  <a:lnTo>
                    <a:pt x="340" y="119"/>
                  </a:lnTo>
                  <a:lnTo>
                    <a:pt x="339" y="120"/>
                  </a:lnTo>
                  <a:lnTo>
                    <a:pt x="339" y="121"/>
                  </a:lnTo>
                  <a:lnTo>
                    <a:pt x="322" y="117"/>
                  </a:lnTo>
                  <a:lnTo>
                    <a:pt x="307" y="113"/>
                  </a:lnTo>
                  <a:lnTo>
                    <a:pt x="309" y="116"/>
                  </a:lnTo>
                  <a:lnTo>
                    <a:pt x="310" y="119"/>
                  </a:lnTo>
                  <a:lnTo>
                    <a:pt x="303" y="119"/>
                  </a:lnTo>
                  <a:lnTo>
                    <a:pt x="297" y="119"/>
                  </a:lnTo>
                  <a:lnTo>
                    <a:pt x="297" y="121"/>
                  </a:lnTo>
                  <a:lnTo>
                    <a:pt x="297" y="124"/>
                  </a:lnTo>
                  <a:lnTo>
                    <a:pt x="313" y="124"/>
                  </a:lnTo>
                  <a:lnTo>
                    <a:pt x="327" y="124"/>
                  </a:lnTo>
                  <a:lnTo>
                    <a:pt x="329" y="127"/>
                  </a:lnTo>
                  <a:lnTo>
                    <a:pt x="329" y="131"/>
                  </a:lnTo>
                  <a:lnTo>
                    <a:pt x="317" y="136"/>
                  </a:lnTo>
                  <a:lnTo>
                    <a:pt x="306" y="140"/>
                  </a:lnTo>
                  <a:lnTo>
                    <a:pt x="294" y="143"/>
                  </a:lnTo>
                  <a:lnTo>
                    <a:pt x="285" y="147"/>
                  </a:lnTo>
                  <a:lnTo>
                    <a:pt x="263" y="149"/>
                  </a:lnTo>
                  <a:lnTo>
                    <a:pt x="243" y="150"/>
                  </a:lnTo>
                  <a:lnTo>
                    <a:pt x="232" y="161"/>
                  </a:lnTo>
                  <a:lnTo>
                    <a:pt x="219" y="171"/>
                  </a:lnTo>
                  <a:lnTo>
                    <a:pt x="207" y="174"/>
                  </a:lnTo>
                  <a:lnTo>
                    <a:pt x="192" y="177"/>
                  </a:lnTo>
                  <a:lnTo>
                    <a:pt x="176" y="179"/>
                  </a:lnTo>
                  <a:lnTo>
                    <a:pt x="163" y="181"/>
                  </a:lnTo>
                  <a:lnTo>
                    <a:pt x="162" y="190"/>
                  </a:lnTo>
                  <a:lnTo>
                    <a:pt x="160" y="197"/>
                  </a:lnTo>
                  <a:lnTo>
                    <a:pt x="149" y="204"/>
                  </a:lnTo>
                  <a:lnTo>
                    <a:pt x="139" y="210"/>
                  </a:lnTo>
                  <a:lnTo>
                    <a:pt x="137" y="216"/>
                  </a:lnTo>
                  <a:lnTo>
                    <a:pt x="136" y="221"/>
                  </a:lnTo>
                  <a:lnTo>
                    <a:pt x="125" y="230"/>
                  </a:lnTo>
                  <a:lnTo>
                    <a:pt x="112" y="239"/>
                  </a:lnTo>
                  <a:lnTo>
                    <a:pt x="105" y="233"/>
                  </a:lnTo>
                  <a:lnTo>
                    <a:pt x="95" y="229"/>
                  </a:lnTo>
                  <a:lnTo>
                    <a:pt x="87" y="230"/>
                  </a:lnTo>
                  <a:lnTo>
                    <a:pt x="80" y="230"/>
                  </a:lnTo>
                  <a:lnTo>
                    <a:pt x="75" y="213"/>
                  </a:lnTo>
                  <a:lnTo>
                    <a:pt x="67" y="196"/>
                  </a:lnTo>
                  <a:lnTo>
                    <a:pt x="72" y="191"/>
                  </a:lnTo>
                  <a:lnTo>
                    <a:pt x="76" y="187"/>
                  </a:lnTo>
                  <a:lnTo>
                    <a:pt x="73" y="187"/>
                  </a:lnTo>
                  <a:lnTo>
                    <a:pt x="70" y="187"/>
                  </a:lnTo>
                  <a:lnTo>
                    <a:pt x="69" y="189"/>
                  </a:lnTo>
                  <a:lnTo>
                    <a:pt x="66" y="190"/>
                  </a:lnTo>
                  <a:lnTo>
                    <a:pt x="70" y="170"/>
                  </a:lnTo>
                  <a:lnTo>
                    <a:pt x="76" y="149"/>
                  </a:lnTo>
                  <a:lnTo>
                    <a:pt x="76" y="149"/>
                  </a:lnTo>
                  <a:lnTo>
                    <a:pt x="77" y="149"/>
                  </a:lnTo>
                  <a:lnTo>
                    <a:pt x="82" y="150"/>
                  </a:lnTo>
                  <a:lnTo>
                    <a:pt x="86" y="151"/>
                  </a:lnTo>
                  <a:lnTo>
                    <a:pt x="89" y="151"/>
                  </a:lnTo>
                  <a:lnTo>
                    <a:pt x="93" y="150"/>
                  </a:lnTo>
                  <a:lnTo>
                    <a:pt x="90" y="147"/>
                  </a:lnTo>
                  <a:lnTo>
                    <a:pt x="89" y="144"/>
                  </a:lnTo>
                  <a:lnTo>
                    <a:pt x="99" y="139"/>
                  </a:lnTo>
                  <a:lnTo>
                    <a:pt x="107" y="133"/>
                  </a:lnTo>
                  <a:lnTo>
                    <a:pt x="106" y="121"/>
                  </a:lnTo>
                  <a:lnTo>
                    <a:pt x="103" y="110"/>
                  </a:lnTo>
                  <a:lnTo>
                    <a:pt x="96" y="110"/>
                  </a:lnTo>
                  <a:lnTo>
                    <a:pt x="90" y="109"/>
                  </a:lnTo>
                  <a:lnTo>
                    <a:pt x="86" y="107"/>
                  </a:lnTo>
                  <a:lnTo>
                    <a:pt x="83" y="103"/>
                  </a:lnTo>
                  <a:lnTo>
                    <a:pt x="86" y="99"/>
                  </a:lnTo>
                  <a:lnTo>
                    <a:pt x="89" y="94"/>
                  </a:lnTo>
                  <a:lnTo>
                    <a:pt x="90" y="89"/>
                  </a:lnTo>
                  <a:lnTo>
                    <a:pt x="92" y="82"/>
                  </a:lnTo>
                  <a:lnTo>
                    <a:pt x="83" y="76"/>
                  </a:lnTo>
                  <a:lnTo>
                    <a:pt x="77" y="67"/>
                  </a:lnTo>
                  <a:lnTo>
                    <a:pt x="60" y="66"/>
                  </a:lnTo>
                  <a:lnTo>
                    <a:pt x="45" y="66"/>
                  </a:lnTo>
                  <a:lnTo>
                    <a:pt x="29" y="64"/>
                  </a:lnTo>
                  <a:lnTo>
                    <a:pt x="12" y="64"/>
                  </a:lnTo>
                  <a:lnTo>
                    <a:pt x="12" y="62"/>
                  </a:lnTo>
                  <a:lnTo>
                    <a:pt x="12" y="59"/>
                  </a:lnTo>
                  <a:lnTo>
                    <a:pt x="13" y="57"/>
                  </a:lnTo>
                  <a:lnTo>
                    <a:pt x="15" y="56"/>
                  </a:lnTo>
                  <a:lnTo>
                    <a:pt x="28" y="56"/>
                  </a:lnTo>
                  <a:lnTo>
                    <a:pt x="39" y="57"/>
                  </a:lnTo>
                  <a:lnTo>
                    <a:pt x="39" y="56"/>
                  </a:lnTo>
                  <a:lnTo>
                    <a:pt x="39" y="56"/>
                  </a:lnTo>
                  <a:lnTo>
                    <a:pt x="38" y="53"/>
                  </a:lnTo>
                  <a:lnTo>
                    <a:pt x="36" y="50"/>
                  </a:lnTo>
                  <a:lnTo>
                    <a:pt x="25" y="52"/>
                  </a:lnTo>
                  <a:lnTo>
                    <a:pt x="15" y="52"/>
                  </a:lnTo>
                  <a:lnTo>
                    <a:pt x="10" y="52"/>
                  </a:lnTo>
                  <a:lnTo>
                    <a:pt x="6" y="50"/>
                  </a:lnTo>
                  <a:lnTo>
                    <a:pt x="3" y="49"/>
                  </a:lnTo>
                  <a:lnTo>
                    <a:pt x="0" y="46"/>
                  </a:lnTo>
                  <a:lnTo>
                    <a:pt x="2" y="44"/>
                  </a:lnTo>
                  <a:lnTo>
                    <a:pt x="5" y="42"/>
                  </a:lnTo>
                  <a:lnTo>
                    <a:pt x="15" y="39"/>
                  </a:lnTo>
                  <a:lnTo>
                    <a:pt x="23" y="37"/>
                  </a:lnTo>
                  <a:lnTo>
                    <a:pt x="32" y="36"/>
                  </a:lnTo>
                  <a:lnTo>
                    <a:pt x="42" y="36"/>
                  </a:lnTo>
                  <a:lnTo>
                    <a:pt x="59" y="36"/>
                  </a:lnTo>
                  <a:lnTo>
                    <a:pt x="76" y="36"/>
                  </a:lnTo>
                  <a:lnTo>
                    <a:pt x="72" y="30"/>
                  </a:lnTo>
                  <a:lnTo>
                    <a:pt x="67" y="24"/>
                  </a:lnTo>
                  <a:lnTo>
                    <a:pt x="87" y="23"/>
                  </a:lnTo>
                  <a:lnTo>
                    <a:pt x="106" y="22"/>
                  </a:lnTo>
                  <a:lnTo>
                    <a:pt x="123" y="17"/>
                  </a:lnTo>
                  <a:lnTo>
                    <a:pt x="140" y="12"/>
                  </a:lnTo>
                  <a:lnTo>
                    <a:pt x="153" y="13"/>
                  </a:lnTo>
                  <a:lnTo>
                    <a:pt x="166" y="14"/>
                  </a:lnTo>
                  <a:lnTo>
                    <a:pt x="180" y="14"/>
                  </a:lnTo>
                  <a:lnTo>
                    <a:pt x="193" y="13"/>
                  </a:lnTo>
                  <a:lnTo>
                    <a:pt x="220" y="10"/>
                  </a:lnTo>
                  <a:lnTo>
                    <a:pt x="249" y="6"/>
                  </a:lnTo>
                  <a:lnTo>
                    <a:pt x="267" y="4"/>
                  </a:lnTo>
                  <a:lnTo>
                    <a:pt x="293" y="4"/>
                  </a:lnTo>
                  <a:lnTo>
                    <a:pt x="306" y="3"/>
                  </a:lnTo>
                  <a:lnTo>
                    <a:pt x="317" y="3"/>
                  </a:lnTo>
                  <a:lnTo>
                    <a:pt x="326" y="2"/>
                  </a:lnTo>
                  <a:lnTo>
                    <a:pt x="3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 name="Freeform 435"/>
            <p:cNvSpPr>
              <a:spLocks/>
            </p:cNvSpPr>
            <p:nvPr/>
          </p:nvSpPr>
          <p:spPr bwMode="auto">
            <a:xfrm>
              <a:off x="3276" y="2315"/>
              <a:ext cx="234" cy="63"/>
            </a:xfrm>
            <a:custGeom>
              <a:avLst/>
              <a:gdLst>
                <a:gd name="T0" fmla="*/ 175 w 234"/>
                <a:gd name="T1" fmla="*/ 2 h 63"/>
                <a:gd name="T2" fmla="*/ 214 w 234"/>
                <a:gd name="T3" fmla="*/ 5 h 63"/>
                <a:gd name="T4" fmla="*/ 234 w 234"/>
                <a:gd name="T5" fmla="*/ 8 h 63"/>
                <a:gd name="T6" fmla="*/ 211 w 234"/>
                <a:gd name="T7" fmla="*/ 12 h 63"/>
                <a:gd name="T8" fmla="*/ 180 w 234"/>
                <a:gd name="T9" fmla="*/ 20 h 63"/>
                <a:gd name="T10" fmla="*/ 145 w 234"/>
                <a:gd name="T11" fmla="*/ 28 h 63"/>
                <a:gd name="T12" fmla="*/ 114 w 234"/>
                <a:gd name="T13" fmla="*/ 30 h 63"/>
                <a:gd name="T14" fmla="*/ 100 w 234"/>
                <a:gd name="T15" fmla="*/ 33 h 63"/>
                <a:gd name="T16" fmla="*/ 104 w 234"/>
                <a:gd name="T17" fmla="*/ 35 h 63"/>
                <a:gd name="T18" fmla="*/ 108 w 234"/>
                <a:gd name="T19" fmla="*/ 39 h 63"/>
                <a:gd name="T20" fmla="*/ 107 w 234"/>
                <a:gd name="T21" fmla="*/ 42 h 63"/>
                <a:gd name="T22" fmla="*/ 93 w 234"/>
                <a:gd name="T23" fmla="*/ 45 h 63"/>
                <a:gd name="T24" fmla="*/ 71 w 234"/>
                <a:gd name="T25" fmla="*/ 56 h 63"/>
                <a:gd name="T26" fmla="*/ 53 w 234"/>
                <a:gd name="T27" fmla="*/ 63 h 63"/>
                <a:gd name="T28" fmla="*/ 13 w 234"/>
                <a:gd name="T29" fmla="*/ 59 h 63"/>
                <a:gd name="T30" fmla="*/ 0 w 234"/>
                <a:gd name="T31" fmla="*/ 56 h 63"/>
                <a:gd name="T32" fmla="*/ 0 w 234"/>
                <a:gd name="T33" fmla="*/ 53 h 63"/>
                <a:gd name="T34" fmla="*/ 11 w 234"/>
                <a:gd name="T35" fmla="*/ 53 h 63"/>
                <a:gd name="T36" fmla="*/ 30 w 234"/>
                <a:gd name="T37" fmla="*/ 50 h 63"/>
                <a:gd name="T38" fmla="*/ 38 w 234"/>
                <a:gd name="T39" fmla="*/ 46 h 63"/>
                <a:gd name="T40" fmla="*/ 40 w 234"/>
                <a:gd name="T41" fmla="*/ 43 h 63"/>
                <a:gd name="T42" fmla="*/ 47 w 234"/>
                <a:gd name="T43" fmla="*/ 40 h 63"/>
                <a:gd name="T44" fmla="*/ 51 w 234"/>
                <a:gd name="T45" fmla="*/ 38 h 63"/>
                <a:gd name="T46" fmla="*/ 53 w 234"/>
                <a:gd name="T47" fmla="*/ 38 h 63"/>
                <a:gd name="T48" fmla="*/ 61 w 234"/>
                <a:gd name="T49" fmla="*/ 38 h 63"/>
                <a:gd name="T50" fmla="*/ 60 w 234"/>
                <a:gd name="T51" fmla="*/ 33 h 63"/>
                <a:gd name="T52" fmla="*/ 57 w 234"/>
                <a:gd name="T53" fmla="*/ 26 h 63"/>
                <a:gd name="T54" fmla="*/ 73 w 234"/>
                <a:gd name="T55" fmla="*/ 26 h 63"/>
                <a:gd name="T56" fmla="*/ 88 w 234"/>
                <a:gd name="T57" fmla="*/ 26 h 63"/>
                <a:gd name="T58" fmla="*/ 98 w 234"/>
                <a:gd name="T59" fmla="*/ 22 h 63"/>
                <a:gd name="T60" fmla="*/ 110 w 234"/>
                <a:gd name="T61" fmla="*/ 20 h 63"/>
                <a:gd name="T62" fmla="*/ 120 w 234"/>
                <a:gd name="T63" fmla="*/ 18 h 63"/>
                <a:gd name="T64" fmla="*/ 107 w 234"/>
                <a:gd name="T65" fmla="*/ 18 h 63"/>
                <a:gd name="T66" fmla="*/ 80 w 234"/>
                <a:gd name="T67" fmla="*/ 16 h 63"/>
                <a:gd name="T68" fmla="*/ 64 w 234"/>
                <a:gd name="T69" fmla="*/ 13 h 63"/>
                <a:gd name="T70" fmla="*/ 57 w 234"/>
                <a:gd name="T71" fmla="*/ 9 h 63"/>
                <a:gd name="T72" fmla="*/ 83 w 234"/>
                <a:gd name="T73" fmla="*/ 6 h 63"/>
                <a:gd name="T74" fmla="*/ 123 w 234"/>
                <a:gd name="T75" fmla="*/ 6 h 63"/>
                <a:gd name="T76" fmla="*/ 145 w 234"/>
                <a:gd name="T7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4" h="63">
                  <a:moveTo>
                    <a:pt x="155" y="0"/>
                  </a:moveTo>
                  <a:lnTo>
                    <a:pt x="175" y="2"/>
                  </a:lnTo>
                  <a:lnTo>
                    <a:pt x="194" y="3"/>
                  </a:lnTo>
                  <a:lnTo>
                    <a:pt x="214" y="5"/>
                  </a:lnTo>
                  <a:lnTo>
                    <a:pt x="234" y="6"/>
                  </a:lnTo>
                  <a:lnTo>
                    <a:pt x="234" y="8"/>
                  </a:lnTo>
                  <a:lnTo>
                    <a:pt x="232" y="9"/>
                  </a:lnTo>
                  <a:lnTo>
                    <a:pt x="211" y="12"/>
                  </a:lnTo>
                  <a:lnTo>
                    <a:pt x="194" y="16"/>
                  </a:lnTo>
                  <a:lnTo>
                    <a:pt x="180" y="20"/>
                  </a:lnTo>
                  <a:lnTo>
                    <a:pt x="161" y="26"/>
                  </a:lnTo>
                  <a:lnTo>
                    <a:pt x="145" y="28"/>
                  </a:lnTo>
                  <a:lnTo>
                    <a:pt x="130" y="29"/>
                  </a:lnTo>
                  <a:lnTo>
                    <a:pt x="114" y="30"/>
                  </a:lnTo>
                  <a:lnTo>
                    <a:pt x="100" y="32"/>
                  </a:lnTo>
                  <a:lnTo>
                    <a:pt x="100" y="33"/>
                  </a:lnTo>
                  <a:lnTo>
                    <a:pt x="100" y="33"/>
                  </a:lnTo>
                  <a:lnTo>
                    <a:pt x="104" y="35"/>
                  </a:lnTo>
                  <a:lnTo>
                    <a:pt x="108" y="35"/>
                  </a:lnTo>
                  <a:lnTo>
                    <a:pt x="108" y="39"/>
                  </a:lnTo>
                  <a:lnTo>
                    <a:pt x="108" y="42"/>
                  </a:lnTo>
                  <a:lnTo>
                    <a:pt x="107" y="42"/>
                  </a:lnTo>
                  <a:lnTo>
                    <a:pt x="105" y="42"/>
                  </a:lnTo>
                  <a:lnTo>
                    <a:pt x="93" y="45"/>
                  </a:lnTo>
                  <a:lnTo>
                    <a:pt x="78" y="48"/>
                  </a:lnTo>
                  <a:lnTo>
                    <a:pt x="71" y="56"/>
                  </a:lnTo>
                  <a:lnTo>
                    <a:pt x="63" y="63"/>
                  </a:lnTo>
                  <a:lnTo>
                    <a:pt x="53" y="63"/>
                  </a:lnTo>
                  <a:lnTo>
                    <a:pt x="33" y="60"/>
                  </a:lnTo>
                  <a:lnTo>
                    <a:pt x="13" y="59"/>
                  </a:lnTo>
                  <a:lnTo>
                    <a:pt x="1" y="58"/>
                  </a:lnTo>
                  <a:lnTo>
                    <a:pt x="0" y="56"/>
                  </a:lnTo>
                  <a:lnTo>
                    <a:pt x="0" y="55"/>
                  </a:lnTo>
                  <a:lnTo>
                    <a:pt x="0" y="53"/>
                  </a:lnTo>
                  <a:lnTo>
                    <a:pt x="0" y="53"/>
                  </a:lnTo>
                  <a:lnTo>
                    <a:pt x="11" y="53"/>
                  </a:lnTo>
                  <a:lnTo>
                    <a:pt x="24" y="52"/>
                  </a:lnTo>
                  <a:lnTo>
                    <a:pt x="30" y="50"/>
                  </a:lnTo>
                  <a:lnTo>
                    <a:pt x="35" y="49"/>
                  </a:lnTo>
                  <a:lnTo>
                    <a:pt x="38" y="46"/>
                  </a:lnTo>
                  <a:lnTo>
                    <a:pt x="40" y="43"/>
                  </a:lnTo>
                  <a:lnTo>
                    <a:pt x="40" y="43"/>
                  </a:lnTo>
                  <a:lnTo>
                    <a:pt x="40" y="42"/>
                  </a:lnTo>
                  <a:lnTo>
                    <a:pt x="47" y="40"/>
                  </a:lnTo>
                  <a:lnTo>
                    <a:pt x="55" y="39"/>
                  </a:lnTo>
                  <a:lnTo>
                    <a:pt x="51" y="38"/>
                  </a:lnTo>
                  <a:lnTo>
                    <a:pt x="47" y="36"/>
                  </a:lnTo>
                  <a:lnTo>
                    <a:pt x="53" y="38"/>
                  </a:lnTo>
                  <a:lnTo>
                    <a:pt x="57" y="38"/>
                  </a:lnTo>
                  <a:lnTo>
                    <a:pt x="61" y="38"/>
                  </a:lnTo>
                  <a:lnTo>
                    <a:pt x="64" y="36"/>
                  </a:lnTo>
                  <a:lnTo>
                    <a:pt x="60" y="33"/>
                  </a:lnTo>
                  <a:lnTo>
                    <a:pt x="57" y="29"/>
                  </a:lnTo>
                  <a:lnTo>
                    <a:pt x="57" y="26"/>
                  </a:lnTo>
                  <a:lnTo>
                    <a:pt x="58" y="23"/>
                  </a:lnTo>
                  <a:lnTo>
                    <a:pt x="73" y="26"/>
                  </a:lnTo>
                  <a:lnTo>
                    <a:pt x="85" y="30"/>
                  </a:lnTo>
                  <a:lnTo>
                    <a:pt x="88" y="26"/>
                  </a:lnTo>
                  <a:lnTo>
                    <a:pt x="93" y="25"/>
                  </a:lnTo>
                  <a:lnTo>
                    <a:pt x="98" y="22"/>
                  </a:lnTo>
                  <a:lnTo>
                    <a:pt x="104" y="22"/>
                  </a:lnTo>
                  <a:lnTo>
                    <a:pt x="110" y="20"/>
                  </a:lnTo>
                  <a:lnTo>
                    <a:pt x="115" y="19"/>
                  </a:lnTo>
                  <a:lnTo>
                    <a:pt x="120" y="18"/>
                  </a:lnTo>
                  <a:lnTo>
                    <a:pt x="124" y="15"/>
                  </a:lnTo>
                  <a:lnTo>
                    <a:pt x="107" y="18"/>
                  </a:lnTo>
                  <a:lnTo>
                    <a:pt x="90" y="18"/>
                  </a:lnTo>
                  <a:lnTo>
                    <a:pt x="80" y="16"/>
                  </a:lnTo>
                  <a:lnTo>
                    <a:pt x="73" y="15"/>
                  </a:lnTo>
                  <a:lnTo>
                    <a:pt x="64" y="13"/>
                  </a:lnTo>
                  <a:lnTo>
                    <a:pt x="57" y="10"/>
                  </a:lnTo>
                  <a:lnTo>
                    <a:pt x="57" y="9"/>
                  </a:lnTo>
                  <a:lnTo>
                    <a:pt x="58" y="8"/>
                  </a:lnTo>
                  <a:lnTo>
                    <a:pt x="83" y="6"/>
                  </a:lnTo>
                  <a:lnTo>
                    <a:pt x="110" y="6"/>
                  </a:lnTo>
                  <a:lnTo>
                    <a:pt x="123" y="6"/>
                  </a:lnTo>
                  <a:lnTo>
                    <a:pt x="134" y="6"/>
                  </a:lnTo>
                  <a:lnTo>
                    <a:pt x="145" y="3"/>
                  </a:lnTo>
                  <a:lnTo>
                    <a:pt x="15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 name="Freeform 436"/>
            <p:cNvSpPr>
              <a:spLocks/>
            </p:cNvSpPr>
            <p:nvPr/>
          </p:nvSpPr>
          <p:spPr bwMode="auto">
            <a:xfrm>
              <a:off x="4565" y="2328"/>
              <a:ext cx="64" cy="23"/>
            </a:xfrm>
            <a:custGeom>
              <a:avLst/>
              <a:gdLst>
                <a:gd name="T0" fmla="*/ 0 w 64"/>
                <a:gd name="T1" fmla="*/ 12 h 23"/>
                <a:gd name="T2" fmla="*/ 0 w 64"/>
                <a:gd name="T3" fmla="*/ 6 h 23"/>
                <a:gd name="T4" fmla="*/ 0 w 64"/>
                <a:gd name="T5" fmla="*/ 0 h 23"/>
                <a:gd name="T6" fmla="*/ 16 w 64"/>
                <a:gd name="T7" fmla="*/ 0 h 23"/>
                <a:gd name="T8" fmla="*/ 34 w 64"/>
                <a:gd name="T9" fmla="*/ 2 h 23"/>
                <a:gd name="T10" fmla="*/ 49 w 64"/>
                <a:gd name="T11" fmla="*/ 10 h 23"/>
                <a:gd name="T12" fmla="*/ 64 w 64"/>
                <a:gd name="T13" fmla="*/ 17 h 23"/>
                <a:gd name="T14" fmla="*/ 64 w 64"/>
                <a:gd name="T15" fmla="*/ 20 h 23"/>
                <a:gd name="T16" fmla="*/ 64 w 64"/>
                <a:gd name="T17" fmla="*/ 23 h 23"/>
                <a:gd name="T18" fmla="*/ 61 w 64"/>
                <a:gd name="T19" fmla="*/ 23 h 23"/>
                <a:gd name="T20" fmla="*/ 57 w 64"/>
                <a:gd name="T21" fmla="*/ 23 h 23"/>
                <a:gd name="T22" fmla="*/ 44 w 64"/>
                <a:gd name="T23" fmla="*/ 20 h 23"/>
                <a:gd name="T24" fmla="*/ 29 w 64"/>
                <a:gd name="T25" fmla="*/ 16 h 23"/>
                <a:gd name="T26" fmla="*/ 11 w 64"/>
                <a:gd name="T27" fmla="*/ 13 h 23"/>
                <a:gd name="T28" fmla="*/ 0 w 64"/>
                <a:gd name="T29"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23">
                  <a:moveTo>
                    <a:pt x="0" y="12"/>
                  </a:moveTo>
                  <a:lnTo>
                    <a:pt x="0" y="6"/>
                  </a:lnTo>
                  <a:lnTo>
                    <a:pt x="0" y="0"/>
                  </a:lnTo>
                  <a:lnTo>
                    <a:pt x="16" y="0"/>
                  </a:lnTo>
                  <a:lnTo>
                    <a:pt x="34" y="2"/>
                  </a:lnTo>
                  <a:lnTo>
                    <a:pt x="49" y="10"/>
                  </a:lnTo>
                  <a:lnTo>
                    <a:pt x="64" y="17"/>
                  </a:lnTo>
                  <a:lnTo>
                    <a:pt x="64" y="20"/>
                  </a:lnTo>
                  <a:lnTo>
                    <a:pt x="64" y="23"/>
                  </a:lnTo>
                  <a:lnTo>
                    <a:pt x="61" y="23"/>
                  </a:lnTo>
                  <a:lnTo>
                    <a:pt x="57" y="23"/>
                  </a:lnTo>
                  <a:lnTo>
                    <a:pt x="44" y="20"/>
                  </a:lnTo>
                  <a:lnTo>
                    <a:pt x="29" y="16"/>
                  </a:lnTo>
                  <a:lnTo>
                    <a:pt x="11" y="13"/>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 name="Freeform 437"/>
            <p:cNvSpPr>
              <a:spLocks/>
            </p:cNvSpPr>
            <p:nvPr/>
          </p:nvSpPr>
          <p:spPr bwMode="auto">
            <a:xfrm>
              <a:off x="3250" y="2330"/>
              <a:ext cx="70" cy="27"/>
            </a:xfrm>
            <a:custGeom>
              <a:avLst/>
              <a:gdLst>
                <a:gd name="T0" fmla="*/ 33 w 70"/>
                <a:gd name="T1" fmla="*/ 0 h 27"/>
                <a:gd name="T2" fmla="*/ 39 w 70"/>
                <a:gd name="T3" fmla="*/ 0 h 27"/>
                <a:gd name="T4" fmla="*/ 46 w 70"/>
                <a:gd name="T5" fmla="*/ 1 h 27"/>
                <a:gd name="T6" fmla="*/ 51 w 70"/>
                <a:gd name="T7" fmla="*/ 3 h 27"/>
                <a:gd name="T8" fmla="*/ 56 w 70"/>
                <a:gd name="T9" fmla="*/ 5 h 27"/>
                <a:gd name="T10" fmla="*/ 61 w 70"/>
                <a:gd name="T11" fmla="*/ 8 h 27"/>
                <a:gd name="T12" fmla="*/ 64 w 70"/>
                <a:gd name="T13" fmla="*/ 11 h 27"/>
                <a:gd name="T14" fmla="*/ 67 w 70"/>
                <a:gd name="T15" fmla="*/ 15 h 27"/>
                <a:gd name="T16" fmla="*/ 70 w 70"/>
                <a:gd name="T17" fmla="*/ 20 h 27"/>
                <a:gd name="T18" fmla="*/ 69 w 70"/>
                <a:gd name="T19" fmla="*/ 20 h 27"/>
                <a:gd name="T20" fmla="*/ 67 w 70"/>
                <a:gd name="T21" fmla="*/ 20 h 27"/>
                <a:gd name="T22" fmla="*/ 56 w 70"/>
                <a:gd name="T23" fmla="*/ 24 h 27"/>
                <a:gd name="T24" fmla="*/ 43 w 70"/>
                <a:gd name="T25" fmla="*/ 25 h 27"/>
                <a:gd name="T26" fmla="*/ 31 w 70"/>
                <a:gd name="T27" fmla="*/ 27 h 27"/>
                <a:gd name="T28" fmla="*/ 24 w 70"/>
                <a:gd name="T29" fmla="*/ 27 h 27"/>
                <a:gd name="T30" fmla="*/ 17 w 70"/>
                <a:gd name="T31" fmla="*/ 25 h 27"/>
                <a:gd name="T32" fmla="*/ 10 w 70"/>
                <a:gd name="T33" fmla="*/ 21 h 27"/>
                <a:gd name="T34" fmla="*/ 4 w 70"/>
                <a:gd name="T35" fmla="*/ 17 h 27"/>
                <a:gd name="T36" fmla="*/ 0 w 70"/>
                <a:gd name="T37" fmla="*/ 11 h 27"/>
                <a:gd name="T38" fmla="*/ 9 w 70"/>
                <a:gd name="T39" fmla="*/ 11 h 27"/>
                <a:gd name="T40" fmla="*/ 17 w 70"/>
                <a:gd name="T41" fmla="*/ 8 h 27"/>
                <a:gd name="T42" fmla="*/ 26 w 70"/>
                <a:gd name="T43" fmla="*/ 4 h 27"/>
                <a:gd name="T44" fmla="*/ 33 w 70"/>
                <a:gd name="T4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27">
                  <a:moveTo>
                    <a:pt x="33" y="0"/>
                  </a:moveTo>
                  <a:lnTo>
                    <a:pt x="39" y="0"/>
                  </a:lnTo>
                  <a:lnTo>
                    <a:pt x="46" y="1"/>
                  </a:lnTo>
                  <a:lnTo>
                    <a:pt x="51" y="3"/>
                  </a:lnTo>
                  <a:lnTo>
                    <a:pt x="56" y="5"/>
                  </a:lnTo>
                  <a:lnTo>
                    <a:pt x="61" y="8"/>
                  </a:lnTo>
                  <a:lnTo>
                    <a:pt x="64" y="11"/>
                  </a:lnTo>
                  <a:lnTo>
                    <a:pt x="67" y="15"/>
                  </a:lnTo>
                  <a:lnTo>
                    <a:pt x="70" y="20"/>
                  </a:lnTo>
                  <a:lnTo>
                    <a:pt x="69" y="20"/>
                  </a:lnTo>
                  <a:lnTo>
                    <a:pt x="67" y="20"/>
                  </a:lnTo>
                  <a:lnTo>
                    <a:pt x="56" y="24"/>
                  </a:lnTo>
                  <a:lnTo>
                    <a:pt x="43" y="25"/>
                  </a:lnTo>
                  <a:lnTo>
                    <a:pt x="31" y="27"/>
                  </a:lnTo>
                  <a:lnTo>
                    <a:pt x="24" y="27"/>
                  </a:lnTo>
                  <a:lnTo>
                    <a:pt x="17" y="25"/>
                  </a:lnTo>
                  <a:lnTo>
                    <a:pt x="10" y="21"/>
                  </a:lnTo>
                  <a:lnTo>
                    <a:pt x="4" y="17"/>
                  </a:lnTo>
                  <a:lnTo>
                    <a:pt x="0" y="11"/>
                  </a:lnTo>
                  <a:lnTo>
                    <a:pt x="9" y="11"/>
                  </a:lnTo>
                  <a:lnTo>
                    <a:pt x="17" y="8"/>
                  </a:lnTo>
                  <a:lnTo>
                    <a:pt x="26" y="4"/>
                  </a:lnTo>
                  <a:lnTo>
                    <a:pt x="3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 name="Freeform 438"/>
            <p:cNvSpPr>
              <a:spLocks/>
            </p:cNvSpPr>
            <p:nvPr/>
          </p:nvSpPr>
          <p:spPr bwMode="auto">
            <a:xfrm>
              <a:off x="4062" y="2338"/>
              <a:ext cx="3" cy="1"/>
            </a:xfrm>
            <a:custGeom>
              <a:avLst/>
              <a:gdLst>
                <a:gd name="T0" fmla="*/ 0 w 3"/>
                <a:gd name="T1" fmla="*/ 2 w 3"/>
                <a:gd name="T2" fmla="*/ 3 w 3"/>
                <a:gd name="T3" fmla="*/ 2 w 3"/>
                <a:gd name="T4" fmla="*/ 0 w 3"/>
              </a:gdLst>
              <a:ahLst/>
              <a:cxnLst>
                <a:cxn ang="0">
                  <a:pos x="T0" y="0"/>
                </a:cxn>
                <a:cxn ang="0">
                  <a:pos x="T1" y="0"/>
                </a:cxn>
                <a:cxn ang="0">
                  <a:pos x="T2" y="0"/>
                </a:cxn>
                <a:cxn ang="0">
                  <a:pos x="T3" y="0"/>
                </a:cxn>
                <a:cxn ang="0">
                  <a:pos x="T4" y="0"/>
                </a:cxn>
              </a:cxnLst>
              <a:rect l="0" t="0" r="r" b="b"/>
              <a:pathLst>
                <a:path w="3">
                  <a:moveTo>
                    <a:pt x="0" y="0"/>
                  </a:moveTo>
                  <a:lnTo>
                    <a:pt x="2" y="0"/>
                  </a:lnTo>
                  <a:lnTo>
                    <a:pt x="3"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8" name="Freeform 439"/>
            <p:cNvSpPr>
              <a:spLocks/>
            </p:cNvSpPr>
            <p:nvPr/>
          </p:nvSpPr>
          <p:spPr bwMode="auto">
            <a:xfrm>
              <a:off x="4070" y="2338"/>
              <a:ext cx="48" cy="12"/>
            </a:xfrm>
            <a:custGeom>
              <a:avLst/>
              <a:gdLst>
                <a:gd name="T0" fmla="*/ 0 w 48"/>
                <a:gd name="T1" fmla="*/ 0 h 12"/>
                <a:gd name="T2" fmla="*/ 11 w 48"/>
                <a:gd name="T3" fmla="*/ 0 h 12"/>
                <a:gd name="T4" fmla="*/ 24 w 48"/>
                <a:gd name="T5" fmla="*/ 2 h 12"/>
                <a:gd name="T6" fmla="*/ 35 w 48"/>
                <a:gd name="T7" fmla="*/ 2 h 12"/>
                <a:gd name="T8" fmla="*/ 48 w 48"/>
                <a:gd name="T9" fmla="*/ 2 h 12"/>
                <a:gd name="T10" fmla="*/ 48 w 48"/>
                <a:gd name="T11" fmla="*/ 3 h 12"/>
                <a:gd name="T12" fmla="*/ 48 w 48"/>
                <a:gd name="T13" fmla="*/ 3 h 12"/>
                <a:gd name="T14" fmla="*/ 48 w 48"/>
                <a:gd name="T15" fmla="*/ 5 h 12"/>
                <a:gd name="T16" fmla="*/ 48 w 48"/>
                <a:gd name="T17" fmla="*/ 6 h 12"/>
                <a:gd name="T18" fmla="*/ 40 w 48"/>
                <a:gd name="T19" fmla="*/ 9 h 12"/>
                <a:gd name="T20" fmla="*/ 30 w 48"/>
                <a:gd name="T21" fmla="*/ 12 h 12"/>
                <a:gd name="T22" fmla="*/ 20 w 48"/>
                <a:gd name="T23" fmla="*/ 12 h 12"/>
                <a:gd name="T24" fmla="*/ 8 w 48"/>
                <a:gd name="T25" fmla="*/ 10 h 12"/>
                <a:gd name="T26" fmla="*/ 4 w 48"/>
                <a:gd name="T27" fmla="*/ 6 h 12"/>
                <a:gd name="T28" fmla="*/ 0 w 48"/>
                <a:gd name="T2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12">
                  <a:moveTo>
                    <a:pt x="0" y="0"/>
                  </a:moveTo>
                  <a:lnTo>
                    <a:pt x="11" y="0"/>
                  </a:lnTo>
                  <a:lnTo>
                    <a:pt x="24" y="2"/>
                  </a:lnTo>
                  <a:lnTo>
                    <a:pt x="35" y="2"/>
                  </a:lnTo>
                  <a:lnTo>
                    <a:pt x="48" y="2"/>
                  </a:lnTo>
                  <a:lnTo>
                    <a:pt x="48" y="3"/>
                  </a:lnTo>
                  <a:lnTo>
                    <a:pt x="48" y="3"/>
                  </a:lnTo>
                  <a:lnTo>
                    <a:pt x="48" y="5"/>
                  </a:lnTo>
                  <a:lnTo>
                    <a:pt x="48" y="6"/>
                  </a:lnTo>
                  <a:lnTo>
                    <a:pt x="40" y="9"/>
                  </a:lnTo>
                  <a:lnTo>
                    <a:pt x="30" y="12"/>
                  </a:lnTo>
                  <a:lnTo>
                    <a:pt x="20" y="12"/>
                  </a:lnTo>
                  <a:lnTo>
                    <a:pt x="8" y="10"/>
                  </a:lnTo>
                  <a:lnTo>
                    <a:pt x="4" y="6"/>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9" name="Freeform 440"/>
            <p:cNvSpPr>
              <a:spLocks/>
            </p:cNvSpPr>
            <p:nvPr/>
          </p:nvSpPr>
          <p:spPr bwMode="auto">
            <a:xfrm>
              <a:off x="3177" y="2344"/>
              <a:ext cx="36" cy="14"/>
            </a:xfrm>
            <a:custGeom>
              <a:avLst/>
              <a:gdLst>
                <a:gd name="T0" fmla="*/ 19 w 36"/>
                <a:gd name="T1" fmla="*/ 0 h 14"/>
                <a:gd name="T2" fmla="*/ 27 w 36"/>
                <a:gd name="T3" fmla="*/ 3 h 14"/>
                <a:gd name="T4" fmla="*/ 36 w 36"/>
                <a:gd name="T5" fmla="*/ 4 h 14"/>
                <a:gd name="T6" fmla="*/ 36 w 36"/>
                <a:gd name="T7" fmla="*/ 6 h 14"/>
                <a:gd name="T8" fmla="*/ 36 w 36"/>
                <a:gd name="T9" fmla="*/ 6 h 14"/>
                <a:gd name="T10" fmla="*/ 34 w 36"/>
                <a:gd name="T11" fmla="*/ 9 h 14"/>
                <a:gd name="T12" fmla="*/ 34 w 36"/>
                <a:gd name="T13" fmla="*/ 11 h 14"/>
                <a:gd name="T14" fmla="*/ 30 w 36"/>
                <a:gd name="T15" fmla="*/ 13 h 14"/>
                <a:gd name="T16" fmla="*/ 26 w 36"/>
                <a:gd name="T17" fmla="*/ 14 h 14"/>
                <a:gd name="T18" fmla="*/ 13 w 36"/>
                <a:gd name="T19" fmla="*/ 11 h 14"/>
                <a:gd name="T20" fmla="*/ 0 w 36"/>
                <a:gd name="T21" fmla="*/ 9 h 14"/>
                <a:gd name="T22" fmla="*/ 9 w 36"/>
                <a:gd name="T23" fmla="*/ 4 h 14"/>
                <a:gd name="T24" fmla="*/ 19 w 36"/>
                <a:gd name="T2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14">
                  <a:moveTo>
                    <a:pt x="19" y="0"/>
                  </a:moveTo>
                  <a:lnTo>
                    <a:pt x="27" y="3"/>
                  </a:lnTo>
                  <a:lnTo>
                    <a:pt x="36" y="4"/>
                  </a:lnTo>
                  <a:lnTo>
                    <a:pt x="36" y="6"/>
                  </a:lnTo>
                  <a:lnTo>
                    <a:pt x="36" y="6"/>
                  </a:lnTo>
                  <a:lnTo>
                    <a:pt x="34" y="9"/>
                  </a:lnTo>
                  <a:lnTo>
                    <a:pt x="34" y="11"/>
                  </a:lnTo>
                  <a:lnTo>
                    <a:pt x="30" y="13"/>
                  </a:lnTo>
                  <a:lnTo>
                    <a:pt x="26" y="14"/>
                  </a:lnTo>
                  <a:lnTo>
                    <a:pt x="13" y="11"/>
                  </a:lnTo>
                  <a:lnTo>
                    <a:pt x="0" y="9"/>
                  </a:lnTo>
                  <a:lnTo>
                    <a:pt x="9" y="4"/>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0" name="Freeform 441"/>
            <p:cNvSpPr>
              <a:spLocks/>
            </p:cNvSpPr>
            <p:nvPr/>
          </p:nvSpPr>
          <p:spPr bwMode="auto">
            <a:xfrm>
              <a:off x="4005" y="2344"/>
              <a:ext cx="63" cy="31"/>
            </a:xfrm>
            <a:custGeom>
              <a:avLst/>
              <a:gdLst>
                <a:gd name="T0" fmla="*/ 0 w 63"/>
                <a:gd name="T1" fmla="*/ 0 h 31"/>
                <a:gd name="T2" fmla="*/ 13 w 63"/>
                <a:gd name="T3" fmla="*/ 1 h 31"/>
                <a:gd name="T4" fmla="*/ 30 w 63"/>
                <a:gd name="T5" fmla="*/ 1 h 31"/>
                <a:gd name="T6" fmla="*/ 47 w 63"/>
                <a:gd name="T7" fmla="*/ 3 h 31"/>
                <a:gd name="T8" fmla="*/ 59 w 63"/>
                <a:gd name="T9" fmla="*/ 4 h 31"/>
                <a:gd name="T10" fmla="*/ 60 w 63"/>
                <a:gd name="T11" fmla="*/ 6 h 31"/>
                <a:gd name="T12" fmla="*/ 63 w 63"/>
                <a:gd name="T13" fmla="*/ 7 h 31"/>
                <a:gd name="T14" fmla="*/ 63 w 63"/>
                <a:gd name="T15" fmla="*/ 9 h 31"/>
                <a:gd name="T16" fmla="*/ 63 w 63"/>
                <a:gd name="T17" fmla="*/ 10 h 31"/>
                <a:gd name="T18" fmla="*/ 52 w 63"/>
                <a:gd name="T19" fmla="*/ 21 h 31"/>
                <a:gd name="T20" fmla="*/ 40 w 63"/>
                <a:gd name="T21" fmla="*/ 31 h 31"/>
                <a:gd name="T22" fmla="*/ 36 w 63"/>
                <a:gd name="T23" fmla="*/ 30 h 31"/>
                <a:gd name="T24" fmla="*/ 32 w 63"/>
                <a:gd name="T25" fmla="*/ 30 h 31"/>
                <a:gd name="T26" fmla="*/ 25 w 63"/>
                <a:gd name="T27" fmla="*/ 24 h 31"/>
                <a:gd name="T28" fmla="*/ 15 w 63"/>
                <a:gd name="T29" fmla="*/ 17 h 31"/>
                <a:gd name="T30" fmla="*/ 5 w 63"/>
                <a:gd name="T31" fmla="*/ 7 h 31"/>
                <a:gd name="T32" fmla="*/ 0 w 63"/>
                <a:gd name="T3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31">
                  <a:moveTo>
                    <a:pt x="0" y="0"/>
                  </a:moveTo>
                  <a:lnTo>
                    <a:pt x="13" y="1"/>
                  </a:lnTo>
                  <a:lnTo>
                    <a:pt x="30" y="1"/>
                  </a:lnTo>
                  <a:lnTo>
                    <a:pt x="47" y="3"/>
                  </a:lnTo>
                  <a:lnTo>
                    <a:pt x="59" y="4"/>
                  </a:lnTo>
                  <a:lnTo>
                    <a:pt x="60" y="6"/>
                  </a:lnTo>
                  <a:lnTo>
                    <a:pt x="63" y="7"/>
                  </a:lnTo>
                  <a:lnTo>
                    <a:pt x="63" y="9"/>
                  </a:lnTo>
                  <a:lnTo>
                    <a:pt x="63" y="10"/>
                  </a:lnTo>
                  <a:lnTo>
                    <a:pt x="52" y="21"/>
                  </a:lnTo>
                  <a:lnTo>
                    <a:pt x="40" y="31"/>
                  </a:lnTo>
                  <a:lnTo>
                    <a:pt x="36" y="30"/>
                  </a:lnTo>
                  <a:lnTo>
                    <a:pt x="32" y="30"/>
                  </a:lnTo>
                  <a:lnTo>
                    <a:pt x="25" y="24"/>
                  </a:lnTo>
                  <a:lnTo>
                    <a:pt x="15" y="17"/>
                  </a:lnTo>
                  <a:lnTo>
                    <a:pt x="5" y="7"/>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1" name="Freeform 442"/>
            <p:cNvSpPr>
              <a:spLocks/>
            </p:cNvSpPr>
            <p:nvPr/>
          </p:nvSpPr>
          <p:spPr bwMode="auto">
            <a:xfrm>
              <a:off x="3224" y="2347"/>
              <a:ext cx="20" cy="16"/>
            </a:xfrm>
            <a:custGeom>
              <a:avLst/>
              <a:gdLst>
                <a:gd name="T0" fmla="*/ 6 w 20"/>
                <a:gd name="T1" fmla="*/ 0 h 16"/>
                <a:gd name="T2" fmla="*/ 7 w 20"/>
                <a:gd name="T3" fmla="*/ 0 h 16"/>
                <a:gd name="T4" fmla="*/ 10 w 20"/>
                <a:gd name="T5" fmla="*/ 0 h 16"/>
                <a:gd name="T6" fmla="*/ 16 w 20"/>
                <a:gd name="T7" fmla="*/ 7 h 16"/>
                <a:gd name="T8" fmla="*/ 20 w 20"/>
                <a:gd name="T9" fmla="*/ 13 h 16"/>
                <a:gd name="T10" fmla="*/ 20 w 20"/>
                <a:gd name="T11" fmla="*/ 14 h 16"/>
                <a:gd name="T12" fmla="*/ 19 w 20"/>
                <a:gd name="T13" fmla="*/ 16 h 16"/>
                <a:gd name="T14" fmla="*/ 12 w 20"/>
                <a:gd name="T15" fmla="*/ 16 h 16"/>
                <a:gd name="T16" fmla="*/ 6 w 20"/>
                <a:gd name="T17" fmla="*/ 14 h 16"/>
                <a:gd name="T18" fmla="*/ 2 w 20"/>
                <a:gd name="T19" fmla="*/ 11 h 16"/>
                <a:gd name="T20" fmla="*/ 0 w 20"/>
                <a:gd name="T21" fmla="*/ 4 h 16"/>
                <a:gd name="T22" fmla="*/ 3 w 20"/>
                <a:gd name="T23" fmla="*/ 3 h 16"/>
                <a:gd name="T24" fmla="*/ 6 w 20"/>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16">
                  <a:moveTo>
                    <a:pt x="6" y="0"/>
                  </a:moveTo>
                  <a:lnTo>
                    <a:pt x="7" y="0"/>
                  </a:lnTo>
                  <a:lnTo>
                    <a:pt x="10" y="0"/>
                  </a:lnTo>
                  <a:lnTo>
                    <a:pt x="16" y="7"/>
                  </a:lnTo>
                  <a:lnTo>
                    <a:pt x="20" y="13"/>
                  </a:lnTo>
                  <a:lnTo>
                    <a:pt x="20" y="14"/>
                  </a:lnTo>
                  <a:lnTo>
                    <a:pt x="19" y="16"/>
                  </a:lnTo>
                  <a:lnTo>
                    <a:pt x="12" y="16"/>
                  </a:lnTo>
                  <a:lnTo>
                    <a:pt x="6" y="14"/>
                  </a:lnTo>
                  <a:lnTo>
                    <a:pt x="2" y="11"/>
                  </a:lnTo>
                  <a:lnTo>
                    <a:pt x="0" y="4"/>
                  </a:lnTo>
                  <a:lnTo>
                    <a:pt x="3" y="3"/>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2" name="Freeform 443"/>
            <p:cNvSpPr>
              <a:spLocks/>
            </p:cNvSpPr>
            <p:nvPr/>
          </p:nvSpPr>
          <p:spPr bwMode="auto">
            <a:xfrm>
              <a:off x="3104" y="2350"/>
              <a:ext cx="36" cy="17"/>
            </a:xfrm>
            <a:custGeom>
              <a:avLst/>
              <a:gdLst>
                <a:gd name="T0" fmla="*/ 19 w 36"/>
                <a:gd name="T1" fmla="*/ 0 h 17"/>
                <a:gd name="T2" fmla="*/ 28 w 36"/>
                <a:gd name="T3" fmla="*/ 1 h 17"/>
                <a:gd name="T4" fmla="*/ 36 w 36"/>
                <a:gd name="T5" fmla="*/ 1 h 17"/>
                <a:gd name="T6" fmla="*/ 36 w 36"/>
                <a:gd name="T7" fmla="*/ 3 h 17"/>
                <a:gd name="T8" fmla="*/ 36 w 36"/>
                <a:gd name="T9" fmla="*/ 3 h 17"/>
                <a:gd name="T10" fmla="*/ 36 w 36"/>
                <a:gd name="T11" fmla="*/ 4 h 17"/>
                <a:gd name="T12" fmla="*/ 36 w 36"/>
                <a:gd name="T13" fmla="*/ 4 h 17"/>
                <a:gd name="T14" fmla="*/ 29 w 36"/>
                <a:gd name="T15" fmla="*/ 10 h 17"/>
                <a:gd name="T16" fmla="*/ 19 w 36"/>
                <a:gd name="T17" fmla="*/ 14 h 17"/>
                <a:gd name="T18" fmla="*/ 15 w 36"/>
                <a:gd name="T19" fmla="*/ 17 h 17"/>
                <a:gd name="T20" fmla="*/ 9 w 36"/>
                <a:gd name="T21" fmla="*/ 17 h 17"/>
                <a:gd name="T22" fmla="*/ 5 w 36"/>
                <a:gd name="T23" fmla="*/ 15 h 17"/>
                <a:gd name="T24" fmla="*/ 0 w 36"/>
                <a:gd name="T25" fmla="*/ 11 h 17"/>
                <a:gd name="T26" fmla="*/ 9 w 36"/>
                <a:gd name="T27" fmla="*/ 5 h 17"/>
                <a:gd name="T28" fmla="*/ 19 w 36"/>
                <a:gd name="T2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7">
                  <a:moveTo>
                    <a:pt x="19" y="0"/>
                  </a:moveTo>
                  <a:lnTo>
                    <a:pt x="28" y="1"/>
                  </a:lnTo>
                  <a:lnTo>
                    <a:pt x="36" y="1"/>
                  </a:lnTo>
                  <a:lnTo>
                    <a:pt x="36" y="3"/>
                  </a:lnTo>
                  <a:lnTo>
                    <a:pt x="36" y="3"/>
                  </a:lnTo>
                  <a:lnTo>
                    <a:pt x="36" y="4"/>
                  </a:lnTo>
                  <a:lnTo>
                    <a:pt x="36" y="4"/>
                  </a:lnTo>
                  <a:lnTo>
                    <a:pt x="29" y="10"/>
                  </a:lnTo>
                  <a:lnTo>
                    <a:pt x="19" y="14"/>
                  </a:lnTo>
                  <a:lnTo>
                    <a:pt x="15" y="17"/>
                  </a:lnTo>
                  <a:lnTo>
                    <a:pt x="9" y="17"/>
                  </a:lnTo>
                  <a:lnTo>
                    <a:pt x="5" y="15"/>
                  </a:lnTo>
                  <a:lnTo>
                    <a:pt x="0" y="11"/>
                  </a:lnTo>
                  <a:lnTo>
                    <a:pt x="9" y="5"/>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3" name="Freeform 444"/>
            <p:cNvSpPr>
              <a:spLocks/>
            </p:cNvSpPr>
            <p:nvPr/>
          </p:nvSpPr>
          <p:spPr bwMode="auto">
            <a:xfrm>
              <a:off x="4638" y="2350"/>
              <a:ext cx="34" cy="10"/>
            </a:xfrm>
            <a:custGeom>
              <a:avLst/>
              <a:gdLst>
                <a:gd name="T0" fmla="*/ 34 w 34"/>
                <a:gd name="T1" fmla="*/ 8 h 10"/>
                <a:gd name="T2" fmla="*/ 23 w 34"/>
                <a:gd name="T3" fmla="*/ 10 h 10"/>
                <a:gd name="T4" fmla="*/ 14 w 34"/>
                <a:gd name="T5" fmla="*/ 8 h 10"/>
                <a:gd name="T6" fmla="*/ 7 w 34"/>
                <a:gd name="T7" fmla="*/ 7 h 10"/>
                <a:gd name="T8" fmla="*/ 0 w 34"/>
                <a:gd name="T9" fmla="*/ 1 h 10"/>
                <a:gd name="T10" fmla="*/ 0 w 34"/>
                <a:gd name="T11" fmla="*/ 1 h 10"/>
                <a:gd name="T12" fmla="*/ 0 w 34"/>
                <a:gd name="T13" fmla="*/ 0 h 10"/>
                <a:gd name="T14" fmla="*/ 17 w 34"/>
                <a:gd name="T15" fmla="*/ 1 h 10"/>
                <a:gd name="T16" fmla="*/ 34 w 34"/>
                <a:gd name="T17" fmla="*/ 1 h 10"/>
                <a:gd name="T18" fmla="*/ 34 w 34"/>
                <a:gd name="T19" fmla="*/ 5 h 10"/>
                <a:gd name="T20" fmla="*/ 34 w 34"/>
                <a:gd name="T21"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10">
                  <a:moveTo>
                    <a:pt x="34" y="8"/>
                  </a:moveTo>
                  <a:lnTo>
                    <a:pt x="23" y="10"/>
                  </a:lnTo>
                  <a:lnTo>
                    <a:pt x="14" y="8"/>
                  </a:lnTo>
                  <a:lnTo>
                    <a:pt x="7" y="7"/>
                  </a:lnTo>
                  <a:lnTo>
                    <a:pt x="0" y="1"/>
                  </a:lnTo>
                  <a:lnTo>
                    <a:pt x="0" y="1"/>
                  </a:lnTo>
                  <a:lnTo>
                    <a:pt x="0" y="0"/>
                  </a:lnTo>
                  <a:lnTo>
                    <a:pt x="17" y="1"/>
                  </a:lnTo>
                  <a:lnTo>
                    <a:pt x="34" y="1"/>
                  </a:lnTo>
                  <a:lnTo>
                    <a:pt x="34" y="5"/>
                  </a:lnTo>
                  <a:lnTo>
                    <a:pt x="3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4" name="Freeform 445"/>
            <p:cNvSpPr>
              <a:spLocks/>
            </p:cNvSpPr>
            <p:nvPr/>
          </p:nvSpPr>
          <p:spPr bwMode="auto">
            <a:xfrm>
              <a:off x="3010" y="2358"/>
              <a:ext cx="130" cy="30"/>
            </a:xfrm>
            <a:custGeom>
              <a:avLst/>
              <a:gdLst>
                <a:gd name="T0" fmla="*/ 64 w 130"/>
                <a:gd name="T1" fmla="*/ 0 h 30"/>
                <a:gd name="T2" fmla="*/ 70 w 130"/>
                <a:gd name="T3" fmla="*/ 2 h 30"/>
                <a:gd name="T4" fmla="*/ 74 w 130"/>
                <a:gd name="T5" fmla="*/ 3 h 30"/>
                <a:gd name="T6" fmla="*/ 76 w 130"/>
                <a:gd name="T7" fmla="*/ 12 h 30"/>
                <a:gd name="T8" fmla="*/ 77 w 130"/>
                <a:gd name="T9" fmla="*/ 20 h 30"/>
                <a:gd name="T10" fmla="*/ 79 w 130"/>
                <a:gd name="T11" fmla="*/ 20 h 30"/>
                <a:gd name="T12" fmla="*/ 80 w 130"/>
                <a:gd name="T13" fmla="*/ 22 h 30"/>
                <a:gd name="T14" fmla="*/ 94 w 130"/>
                <a:gd name="T15" fmla="*/ 19 h 30"/>
                <a:gd name="T16" fmla="*/ 104 w 130"/>
                <a:gd name="T17" fmla="*/ 15 h 30"/>
                <a:gd name="T18" fmla="*/ 112 w 130"/>
                <a:gd name="T19" fmla="*/ 15 h 30"/>
                <a:gd name="T20" fmla="*/ 119 w 130"/>
                <a:gd name="T21" fmla="*/ 17 h 30"/>
                <a:gd name="T22" fmla="*/ 124 w 130"/>
                <a:gd name="T23" fmla="*/ 20 h 30"/>
                <a:gd name="T24" fmla="*/ 130 w 130"/>
                <a:gd name="T25" fmla="*/ 23 h 30"/>
                <a:gd name="T26" fmla="*/ 130 w 130"/>
                <a:gd name="T27" fmla="*/ 26 h 30"/>
                <a:gd name="T28" fmla="*/ 129 w 130"/>
                <a:gd name="T29" fmla="*/ 29 h 30"/>
                <a:gd name="T30" fmla="*/ 113 w 130"/>
                <a:gd name="T31" fmla="*/ 29 h 30"/>
                <a:gd name="T32" fmla="*/ 96 w 130"/>
                <a:gd name="T33" fmla="*/ 30 h 30"/>
                <a:gd name="T34" fmla="*/ 94 w 130"/>
                <a:gd name="T35" fmla="*/ 27 h 30"/>
                <a:gd name="T36" fmla="*/ 94 w 130"/>
                <a:gd name="T37" fmla="*/ 26 h 30"/>
                <a:gd name="T38" fmla="*/ 93 w 130"/>
                <a:gd name="T39" fmla="*/ 26 h 30"/>
                <a:gd name="T40" fmla="*/ 90 w 130"/>
                <a:gd name="T41" fmla="*/ 25 h 30"/>
                <a:gd name="T42" fmla="*/ 84 w 130"/>
                <a:gd name="T43" fmla="*/ 27 h 30"/>
                <a:gd name="T44" fmla="*/ 77 w 130"/>
                <a:gd name="T45" fmla="*/ 29 h 30"/>
                <a:gd name="T46" fmla="*/ 70 w 130"/>
                <a:gd name="T47" fmla="*/ 27 h 30"/>
                <a:gd name="T48" fmla="*/ 64 w 130"/>
                <a:gd name="T49" fmla="*/ 26 h 30"/>
                <a:gd name="T50" fmla="*/ 59 w 130"/>
                <a:gd name="T51" fmla="*/ 23 h 30"/>
                <a:gd name="T52" fmla="*/ 53 w 130"/>
                <a:gd name="T53" fmla="*/ 20 h 30"/>
                <a:gd name="T54" fmla="*/ 47 w 130"/>
                <a:gd name="T55" fmla="*/ 19 h 30"/>
                <a:gd name="T56" fmla="*/ 43 w 130"/>
                <a:gd name="T57" fmla="*/ 19 h 30"/>
                <a:gd name="T58" fmla="*/ 42 w 130"/>
                <a:gd name="T59" fmla="*/ 22 h 30"/>
                <a:gd name="T60" fmla="*/ 39 w 130"/>
                <a:gd name="T61" fmla="*/ 25 h 30"/>
                <a:gd name="T62" fmla="*/ 37 w 130"/>
                <a:gd name="T63" fmla="*/ 25 h 30"/>
                <a:gd name="T64" fmla="*/ 32 w 130"/>
                <a:gd name="T65" fmla="*/ 26 h 30"/>
                <a:gd name="T66" fmla="*/ 16 w 130"/>
                <a:gd name="T67" fmla="*/ 22 h 30"/>
                <a:gd name="T68" fmla="*/ 0 w 130"/>
                <a:gd name="T69" fmla="*/ 16 h 30"/>
                <a:gd name="T70" fmla="*/ 12 w 130"/>
                <a:gd name="T71" fmla="*/ 15 h 30"/>
                <a:gd name="T72" fmla="*/ 30 w 130"/>
                <a:gd name="T73" fmla="*/ 10 h 30"/>
                <a:gd name="T74" fmla="*/ 52 w 130"/>
                <a:gd name="T75" fmla="*/ 6 h 30"/>
                <a:gd name="T76" fmla="*/ 64 w 130"/>
                <a:gd name="T7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0" h="30">
                  <a:moveTo>
                    <a:pt x="64" y="0"/>
                  </a:moveTo>
                  <a:lnTo>
                    <a:pt x="70" y="2"/>
                  </a:lnTo>
                  <a:lnTo>
                    <a:pt x="74" y="3"/>
                  </a:lnTo>
                  <a:lnTo>
                    <a:pt x="76" y="12"/>
                  </a:lnTo>
                  <a:lnTo>
                    <a:pt x="77" y="20"/>
                  </a:lnTo>
                  <a:lnTo>
                    <a:pt x="79" y="20"/>
                  </a:lnTo>
                  <a:lnTo>
                    <a:pt x="80" y="22"/>
                  </a:lnTo>
                  <a:lnTo>
                    <a:pt x="94" y="19"/>
                  </a:lnTo>
                  <a:lnTo>
                    <a:pt x="104" y="15"/>
                  </a:lnTo>
                  <a:lnTo>
                    <a:pt x="112" y="15"/>
                  </a:lnTo>
                  <a:lnTo>
                    <a:pt x="119" y="17"/>
                  </a:lnTo>
                  <a:lnTo>
                    <a:pt x="124" y="20"/>
                  </a:lnTo>
                  <a:lnTo>
                    <a:pt x="130" y="23"/>
                  </a:lnTo>
                  <a:lnTo>
                    <a:pt x="130" y="26"/>
                  </a:lnTo>
                  <a:lnTo>
                    <a:pt x="129" y="29"/>
                  </a:lnTo>
                  <a:lnTo>
                    <a:pt x="113" y="29"/>
                  </a:lnTo>
                  <a:lnTo>
                    <a:pt x="96" y="30"/>
                  </a:lnTo>
                  <a:lnTo>
                    <a:pt x="94" y="27"/>
                  </a:lnTo>
                  <a:lnTo>
                    <a:pt x="94" y="26"/>
                  </a:lnTo>
                  <a:lnTo>
                    <a:pt x="93" y="26"/>
                  </a:lnTo>
                  <a:lnTo>
                    <a:pt x="90" y="25"/>
                  </a:lnTo>
                  <a:lnTo>
                    <a:pt x="84" y="27"/>
                  </a:lnTo>
                  <a:lnTo>
                    <a:pt x="77" y="29"/>
                  </a:lnTo>
                  <a:lnTo>
                    <a:pt x="70" y="27"/>
                  </a:lnTo>
                  <a:lnTo>
                    <a:pt x="64" y="26"/>
                  </a:lnTo>
                  <a:lnTo>
                    <a:pt x="59" y="23"/>
                  </a:lnTo>
                  <a:lnTo>
                    <a:pt x="53" y="20"/>
                  </a:lnTo>
                  <a:lnTo>
                    <a:pt x="47" y="19"/>
                  </a:lnTo>
                  <a:lnTo>
                    <a:pt x="43" y="19"/>
                  </a:lnTo>
                  <a:lnTo>
                    <a:pt x="42" y="22"/>
                  </a:lnTo>
                  <a:lnTo>
                    <a:pt x="39" y="25"/>
                  </a:lnTo>
                  <a:lnTo>
                    <a:pt x="37" y="25"/>
                  </a:lnTo>
                  <a:lnTo>
                    <a:pt x="32" y="26"/>
                  </a:lnTo>
                  <a:lnTo>
                    <a:pt x="16" y="22"/>
                  </a:lnTo>
                  <a:lnTo>
                    <a:pt x="0" y="16"/>
                  </a:lnTo>
                  <a:lnTo>
                    <a:pt x="12" y="15"/>
                  </a:lnTo>
                  <a:lnTo>
                    <a:pt x="30" y="10"/>
                  </a:lnTo>
                  <a:lnTo>
                    <a:pt x="52" y="6"/>
                  </a:lnTo>
                  <a:lnTo>
                    <a:pt x="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5" name="Freeform 446"/>
            <p:cNvSpPr>
              <a:spLocks/>
            </p:cNvSpPr>
            <p:nvPr/>
          </p:nvSpPr>
          <p:spPr bwMode="auto">
            <a:xfrm>
              <a:off x="3693" y="2365"/>
              <a:ext cx="1819" cy="1375"/>
            </a:xfrm>
            <a:custGeom>
              <a:avLst/>
              <a:gdLst>
                <a:gd name="T0" fmla="*/ 1369 w 1819"/>
                <a:gd name="T1" fmla="*/ 59 h 1375"/>
                <a:gd name="T2" fmla="*/ 1617 w 1819"/>
                <a:gd name="T3" fmla="*/ 89 h 1375"/>
                <a:gd name="T4" fmla="*/ 1819 w 1819"/>
                <a:gd name="T5" fmla="*/ 136 h 1375"/>
                <a:gd name="T6" fmla="*/ 1784 w 1819"/>
                <a:gd name="T7" fmla="*/ 156 h 1375"/>
                <a:gd name="T8" fmla="*/ 1689 w 1819"/>
                <a:gd name="T9" fmla="*/ 205 h 1375"/>
                <a:gd name="T10" fmla="*/ 1664 w 1819"/>
                <a:gd name="T11" fmla="*/ 247 h 1375"/>
                <a:gd name="T12" fmla="*/ 1624 w 1819"/>
                <a:gd name="T13" fmla="*/ 166 h 1375"/>
                <a:gd name="T14" fmla="*/ 1494 w 1819"/>
                <a:gd name="T15" fmla="*/ 213 h 1375"/>
                <a:gd name="T16" fmla="*/ 1606 w 1819"/>
                <a:gd name="T17" fmla="*/ 316 h 1375"/>
                <a:gd name="T18" fmla="*/ 1573 w 1819"/>
                <a:gd name="T19" fmla="*/ 306 h 1375"/>
                <a:gd name="T20" fmla="*/ 1530 w 1819"/>
                <a:gd name="T21" fmla="*/ 427 h 1375"/>
                <a:gd name="T22" fmla="*/ 1530 w 1819"/>
                <a:gd name="T23" fmla="*/ 473 h 1375"/>
                <a:gd name="T24" fmla="*/ 1436 w 1819"/>
                <a:gd name="T25" fmla="*/ 434 h 1375"/>
                <a:gd name="T26" fmla="*/ 1474 w 1819"/>
                <a:gd name="T27" fmla="*/ 472 h 1375"/>
                <a:gd name="T28" fmla="*/ 1492 w 1819"/>
                <a:gd name="T29" fmla="*/ 556 h 1375"/>
                <a:gd name="T30" fmla="*/ 1433 w 1819"/>
                <a:gd name="T31" fmla="*/ 654 h 1375"/>
                <a:gd name="T32" fmla="*/ 1383 w 1819"/>
                <a:gd name="T33" fmla="*/ 730 h 1375"/>
                <a:gd name="T34" fmla="*/ 1323 w 1819"/>
                <a:gd name="T35" fmla="*/ 774 h 1375"/>
                <a:gd name="T36" fmla="*/ 1333 w 1819"/>
                <a:gd name="T37" fmla="*/ 856 h 1375"/>
                <a:gd name="T38" fmla="*/ 1297 w 1819"/>
                <a:gd name="T39" fmla="*/ 844 h 1375"/>
                <a:gd name="T40" fmla="*/ 1273 w 1819"/>
                <a:gd name="T41" fmla="*/ 737 h 1375"/>
                <a:gd name="T42" fmla="*/ 1198 w 1819"/>
                <a:gd name="T43" fmla="*/ 650 h 1375"/>
                <a:gd name="T44" fmla="*/ 1090 w 1819"/>
                <a:gd name="T45" fmla="*/ 734 h 1375"/>
                <a:gd name="T46" fmla="*/ 993 w 1819"/>
                <a:gd name="T47" fmla="*/ 674 h 1375"/>
                <a:gd name="T48" fmla="*/ 968 w 1819"/>
                <a:gd name="T49" fmla="*/ 646 h 1375"/>
                <a:gd name="T50" fmla="*/ 765 w 1819"/>
                <a:gd name="T51" fmla="*/ 593 h 1375"/>
                <a:gd name="T52" fmla="*/ 791 w 1819"/>
                <a:gd name="T53" fmla="*/ 629 h 1375"/>
                <a:gd name="T54" fmla="*/ 748 w 1819"/>
                <a:gd name="T55" fmla="*/ 751 h 1375"/>
                <a:gd name="T56" fmla="*/ 624 w 1819"/>
                <a:gd name="T57" fmla="*/ 669 h 1375"/>
                <a:gd name="T58" fmla="*/ 551 w 1819"/>
                <a:gd name="T59" fmla="*/ 567 h 1375"/>
                <a:gd name="T60" fmla="*/ 641 w 1819"/>
                <a:gd name="T61" fmla="*/ 744 h 1375"/>
                <a:gd name="T62" fmla="*/ 719 w 1819"/>
                <a:gd name="T63" fmla="*/ 891 h 1375"/>
                <a:gd name="T64" fmla="*/ 641 w 1819"/>
                <a:gd name="T65" fmla="*/ 1095 h 1375"/>
                <a:gd name="T66" fmla="*/ 576 w 1819"/>
                <a:gd name="T67" fmla="*/ 1227 h 1375"/>
                <a:gd name="T68" fmla="*/ 491 w 1819"/>
                <a:gd name="T69" fmla="*/ 1355 h 1375"/>
                <a:gd name="T70" fmla="*/ 332 w 1819"/>
                <a:gd name="T71" fmla="*/ 1183 h 1375"/>
                <a:gd name="T72" fmla="*/ 289 w 1819"/>
                <a:gd name="T73" fmla="*/ 937 h 1375"/>
                <a:gd name="T74" fmla="*/ 162 w 1819"/>
                <a:gd name="T75" fmla="*/ 876 h 1375"/>
                <a:gd name="T76" fmla="*/ 10 w 1819"/>
                <a:gd name="T77" fmla="*/ 763 h 1375"/>
                <a:gd name="T78" fmla="*/ 42 w 1819"/>
                <a:gd name="T79" fmla="*/ 597 h 1375"/>
                <a:gd name="T80" fmla="*/ 135 w 1819"/>
                <a:gd name="T81" fmla="*/ 483 h 1375"/>
                <a:gd name="T82" fmla="*/ 181 w 1819"/>
                <a:gd name="T83" fmla="*/ 382 h 1375"/>
                <a:gd name="T84" fmla="*/ 184 w 1819"/>
                <a:gd name="T85" fmla="*/ 310 h 1375"/>
                <a:gd name="T86" fmla="*/ 311 w 1819"/>
                <a:gd name="T87" fmla="*/ 226 h 1375"/>
                <a:gd name="T88" fmla="*/ 399 w 1819"/>
                <a:gd name="T89" fmla="*/ 245 h 1375"/>
                <a:gd name="T90" fmla="*/ 471 w 1819"/>
                <a:gd name="T91" fmla="*/ 182 h 1375"/>
                <a:gd name="T92" fmla="*/ 428 w 1819"/>
                <a:gd name="T93" fmla="*/ 119 h 1375"/>
                <a:gd name="T94" fmla="*/ 361 w 1819"/>
                <a:gd name="T95" fmla="*/ 223 h 1375"/>
                <a:gd name="T96" fmla="*/ 285 w 1819"/>
                <a:gd name="T97" fmla="*/ 205 h 1375"/>
                <a:gd name="T98" fmla="*/ 374 w 1819"/>
                <a:gd name="T99" fmla="*/ 79 h 1375"/>
                <a:gd name="T100" fmla="*/ 562 w 1819"/>
                <a:gd name="T101" fmla="*/ 116 h 1375"/>
                <a:gd name="T102" fmla="*/ 549 w 1819"/>
                <a:gd name="T103" fmla="*/ 132 h 1375"/>
                <a:gd name="T104" fmla="*/ 599 w 1819"/>
                <a:gd name="T105" fmla="*/ 110 h 1375"/>
                <a:gd name="T106" fmla="*/ 696 w 1819"/>
                <a:gd name="T107" fmla="*/ 70 h 1375"/>
                <a:gd name="T108" fmla="*/ 799 w 1819"/>
                <a:gd name="T109" fmla="*/ 63 h 1375"/>
                <a:gd name="T110" fmla="*/ 846 w 1819"/>
                <a:gd name="T111" fmla="*/ 90 h 1375"/>
                <a:gd name="T112" fmla="*/ 836 w 1819"/>
                <a:gd name="T113" fmla="*/ 65 h 1375"/>
                <a:gd name="T114" fmla="*/ 849 w 1819"/>
                <a:gd name="T115" fmla="*/ 36 h 1375"/>
                <a:gd name="T116" fmla="*/ 978 w 1819"/>
                <a:gd name="T117" fmla="*/ 0 h 1375"/>
                <a:gd name="T118" fmla="*/ 1052 w 1819"/>
                <a:gd name="T119" fmla="*/ 43 h 1375"/>
                <a:gd name="T120" fmla="*/ 1242 w 1819"/>
                <a:gd name="T121" fmla="*/ 56 h 1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19" h="1375">
                  <a:moveTo>
                    <a:pt x="1272" y="66"/>
                  </a:moveTo>
                  <a:lnTo>
                    <a:pt x="1272" y="62"/>
                  </a:lnTo>
                  <a:lnTo>
                    <a:pt x="1272" y="59"/>
                  </a:lnTo>
                  <a:lnTo>
                    <a:pt x="1286" y="60"/>
                  </a:lnTo>
                  <a:lnTo>
                    <a:pt x="1302" y="62"/>
                  </a:lnTo>
                  <a:lnTo>
                    <a:pt x="1317" y="63"/>
                  </a:lnTo>
                  <a:lnTo>
                    <a:pt x="1333" y="65"/>
                  </a:lnTo>
                  <a:lnTo>
                    <a:pt x="1333" y="63"/>
                  </a:lnTo>
                  <a:lnTo>
                    <a:pt x="1335" y="62"/>
                  </a:lnTo>
                  <a:lnTo>
                    <a:pt x="1330" y="59"/>
                  </a:lnTo>
                  <a:lnTo>
                    <a:pt x="1327" y="56"/>
                  </a:lnTo>
                  <a:lnTo>
                    <a:pt x="1325" y="53"/>
                  </a:lnTo>
                  <a:lnTo>
                    <a:pt x="1323" y="48"/>
                  </a:lnTo>
                  <a:lnTo>
                    <a:pt x="1337" y="48"/>
                  </a:lnTo>
                  <a:lnTo>
                    <a:pt x="1350" y="49"/>
                  </a:lnTo>
                  <a:lnTo>
                    <a:pt x="1356" y="50"/>
                  </a:lnTo>
                  <a:lnTo>
                    <a:pt x="1362" y="52"/>
                  </a:lnTo>
                  <a:lnTo>
                    <a:pt x="1366" y="55"/>
                  </a:lnTo>
                  <a:lnTo>
                    <a:pt x="1369" y="59"/>
                  </a:lnTo>
                  <a:lnTo>
                    <a:pt x="1377" y="55"/>
                  </a:lnTo>
                  <a:lnTo>
                    <a:pt x="1385" y="53"/>
                  </a:lnTo>
                  <a:lnTo>
                    <a:pt x="1390" y="53"/>
                  </a:lnTo>
                  <a:lnTo>
                    <a:pt x="1396" y="53"/>
                  </a:lnTo>
                  <a:lnTo>
                    <a:pt x="1406" y="58"/>
                  </a:lnTo>
                  <a:lnTo>
                    <a:pt x="1417" y="65"/>
                  </a:lnTo>
                  <a:lnTo>
                    <a:pt x="1435" y="65"/>
                  </a:lnTo>
                  <a:lnTo>
                    <a:pt x="1452" y="65"/>
                  </a:lnTo>
                  <a:lnTo>
                    <a:pt x="1467" y="66"/>
                  </a:lnTo>
                  <a:lnTo>
                    <a:pt x="1484" y="66"/>
                  </a:lnTo>
                  <a:lnTo>
                    <a:pt x="1504" y="72"/>
                  </a:lnTo>
                  <a:lnTo>
                    <a:pt x="1524" y="79"/>
                  </a:lnTo>
                  <a:lnTo>
                    <a:pt x="1542" y="79"/>
                  </a:lnTo>
                  <a:lnTo>
                    <a:pt x="1557" y="80"/>
                  </a:lnTo>
                  <a:lnTo>
                    <a:pt x="1573" y="80"/>
                  </a:lnTo>
                  <a:lnTo>
                    <a:pt x="1590" y="80"/>
                  </a:lnTo>
                  <a:lnTo>
                    <a:pt x="1602" y="86"/>
                  </a:lnTo>
                  <a:lnTo>
                    <a:pt x="1617" y="89"/>
                  </a:lnTo>
                  <a:lnTo>
                    <a:pt x="1617" y="89"/>
                  </a:lnTo>
                  <a:lnTo>
                    <a:pt x="1617" y="87"/>
                  </a:lnTo>
                  <a:lnTo>
                    <a:pt x="1616" y="85"/>
                  </a:lnTo>
                  <a:lnTo>
                    <a:pt x="1613" y="82"/>
                  </a:lnTo>
                  <a:lnTo>
                    <a:pt x="1606" y="80"/>
                  </a:lnTo>
                  <a:lnTo>
                    <a:pt x="1600" y="77"/>
                  </a:lnTo>
                  <a:lnTo>
                    <a:pt x="1600" y="76"/>
                  </a:lnTo>
                  <a:lnTo>
                    <a:pt x="1600" y="75"/>
                  </a:lnTo>
                  <a:lnTo>
                    <a:pt x="1600" y="73"/>
                  </a:lnTo>
                  <a:lnTo>
                    <a:pt x="1602" y="72"/>
                  </a:lnTo>
                  <a:lnTo>
                    <a:pt x="1623" y="72"/>
                  </a:lnTo>
                  <a:lnTo>
                    <a:pt x="1646" y="76"/>
                  </a:lnTo>
                  <a:lnTo>
                    <a:pt x="1667" y="80"/>
                  </a:lnTo>
                  <a:lnTo>
                    <a:pt x="1687" y="86"/>
                  </a:lnTo>
                  <a:lnTo>
                    <a:pt x="1727" y="99"/>
                  </a:lnTo>
                  <a:lnTo>
                    <a:pt x="1764" y="112"/>
                  </a:lnTo>
                  <a:lnTo>
                    <a:pt x="1787" y="113"/>
                  </a:lnTo>
                  <a:lnTo>
                    <a:pt x="1807" y="117"/>
                  </a:lnTo>
                  <a:lnTo>
                    <a:pt x="1813" y="126"/>
                  </a:lnTo>
                  <a:lnTo>
                    <a:pt x="1819" y="136"/>
                  </a:lnTo>
                  <a:lnTo>
                    <a:pt x="1800" y="133"/>
                  </a:lnTo>
                  <a:lnTo>
                    <a:pt x="1776" y="127"/>
                  </a:lnTo>
                  <a:lnTo>
                    <a:pt x="1763" y="125"/>
                  </a:lnTo>
                  <a:lnTo>
                    <a:pt x="1753" y="123"/>
                  </a:lnTo>
                  <a:lnTo>
                    <a:pt x="1744" y="122"/>
                  </a:lnTo>
                  <a:lnTo>
                    <a:pt x="1740" y="123"/>
                  </a:lnTo>
                  <a:lnTo>
                    <a:pt x="1743" y="126"/>
                  </a:lnTo>
                  <a:lnTo>
                    <a:pt x="1746" y="130"/>
                  </a:lnTo>
                  <a:lnTo>
                    <a:pt x="1737" y="130"/>
                  </a:lnTo>
                  <a:lnTo>
                    <a:pt x="1729" y="132"/>
                  </a:lnTo>
                  <a:lnTo>
                    <a:pt x="1729" y="133"/>
                  </a:lnTo>
                  <a:lnTo>
                    <a:pt x="1729" y="133"/>
                  </a:lnTo>
                  <a:lnTo>
                    <a:pt x="1737" y="133"/>
                  </a:lnTo>
                  <a:lnTo>
                    <a:pt x="1744" y="136"/>
                  </a:lnTo>
                  <a:lnTo>
                    <a:pt x="1750" y="137"/>
                  </a:lnTo>
                  <a:lnTo>
                    <a:pt x="1757" y="140"/>
                  </a:lnTo>
                  <a:lnTo>
                    <a:pt x="1770" y="146"/>
                  </a:lnTo>
                  <a:lnTo>
                    <a:pt x="1784" y="152"/>
                  </a:lnTo>
                  <a:lnTo>
                    <a:pt x="1784" y="156"/>
                  </a:lnTo>
                  <a:lnTo>
                    <a:pt x="1784" y="160"/>
                  </a:lnTo>
                  <a:lnTo>
                    <a:pt x="1783" y="162"/>
                  </a:lnTo>
                  <a:lnTo>
                    <a:pt x="1781" y="163"/>
                  </a:lnTo>
                  <a:lnTo>
                    <a:pt x="1767" y="162"/>
                  </a:lnTo>
                  <a:lnTo>
                    <a:pt x="1753" y="165"/>
                  </a:lnTo>
                  <a:lnTo>
                    <a:pt x="1749" y="166"/>
                  </a:lnTo>
                  <a:lnTo>
                    <a:pt x="1744" y="170"/>
                  </a:lnTo>
                  <a:lnTo>
                    <a:pt x="1740" y="176"/>
                  </a:lnTo>
                  <a:lnTo>
                    <a:pt x="1739" y="185"/>
                  </a:lnTo>
                  <a:lnTo>
                    <a:pt x="1731" y="186"/>
                  </a:lnTo>
                  <a:lnTo>
                    <a:pt x="1724" y="186"/>
                  </a:lnTo>
                  <a:lnTo>
                    <a:pt x="1723" y="182"/>
                  </a:lnTo>
                  <a:lnTo>
                    <a:pt x="1720" y="179"/>
                  </a:lnTo>
                  <a:lnTo>
                    <a:pt x="1710" y="180"/>
                  </a:lnTo>
                  <a:lnTo>
                    <a:pt x="1700" y="183"/>
                  </a:lnTo>
                  <a:lnTo>
                    <a:pt x="1690" y="187"/>
                  </a:lnTo>
                  <a:lnTo>
                    <a:pt x="1683" y="193"/>
                  </a:lnTo>
                  <a:lnTo>
                    <a:pt x="1686" y="200"/>
                  </a:lnTo>
                  <a:lnTo>
                    <a:pt x="1689" y="205"/>
                  </a:lnTo>
                  <a:lnTo>
                    <a:pt x="1692" y="207"/>
                  </a:lnTo>
                  <a:lnTo>
                    <a:pt x="1694" y="210"/>
                  </a:lnTo>
                  <a:lnTo>
                    <a:pt x="1702" y="213"/>
                  </a:lnTo>
                  <a:lnTo>
                    <a:pt x="1713" y="219"/>
                  </a:lnTo>
                  <a:lnTo>
                    <a:pt x="1714" y="226"/>
                  </a:lnTo>
                  <a:lnTo>
                    <a:pt x="1716" y="235"/>
                  </a:lnTo>
                  <a:lnTo>
                    <a:pt x="1720" y="235"/>
                  </a:lnTo>
                  <a:lnTo>
                    <a:pt x="1723" y="237"/>
                  </a:lnTo>
                  <a:lnTo>
                    <a:pt x="1726" y="245"/>
                  </a:lnTo>
                  <a:lnTo>
                    <a:pt x="1727" y="252"/>
                  </a:lnTo>
                  <a:lnTo>
                    <a:pt x="1727" y="259"/>
                  </a:lnTo>
                  <a:lnTo>
                    <a:pt x="1727" y="266"/>
                  </a:lnTo>
                  <a:lnTo>
                    <a:pt x="1727" y="277"/>
                  </a:lnTo>
                  <a:lnTo>
                    <a:pt x="1727" y="290"/>
                  </a:lnTo>
                  <a:lnTo>
                    <a:pt x="1723" y="290"/>
                  </a:lnTo>
                  <a:lnTo>
                    <a:pt x="1717" y="290"/>
                  </a:lnTo>
                  <a:lnTo>
                    <a:pt x="1700" y="277"/>
                  </a:lnTo>
                  <a:lnTo>
                    <a:pt x="1682" y="263"/>
                  </a:lnTo>
                  <a:lnTo>
                    <a:pt x="1664" y="247"/>
                  </a:lnTo>
                  <a:lnTo>
                    <a:pt x="1650" y="232"/>
                  </a:lnTo>
                  <a:lnTo>
                    <a:pt x="1652" y="222"/>
                  </a:lnTo>
                  <a:lnTo>
                    <a:pt x="1653" y="212"/>
                  </a:lnTo>
                  <a:lnTo>
                    <a:pt x="1657" y="202"/>
                  </a:lnTo>
                  <a:lnTo>
                    <a:pt x="1660" y="193"/>
                  </a:lnTo>
                  <a:lnTo>
                    <a:pt x="1663" y="185"/>
                  </a:lnTo>
                  <a:lnTo>
                    <a:pt x="1664" y="176"/>
                  </a:lnTo>
                  <a:lnTo>
                    <a:pt x="1664" y="167"/>
                  </a:lnTo>
                  <a:lnTo>
                    <a:pt x="1662" y="160"/>
                  </a:lnTo>
                  <a:lnTo>
                    <a:pt x="1656" y="160"/>
                  </a:lnTo>
                  <a:lnTo>
                    <a:pt x="1650" y="160"/>
                  </a:lnTo>
                  <a:lnTo>
                    <a:pt x="1649" y="166"/>
                  </a:lnTo>
                  <a:lnTo>
                    <a:pt x="1649" y="173"/>
                  </a:lnTo>
                  <a:lnTo>
                    <a:pt x="1646" y="173"/>
                  </a:lnTo>
                  <a:lnTo>
                    <a:pt x="1644" y="175"/>
                  </a:lnTo>
                  <a:lnTo>
                    <a:pt x="1639" y="175"/>
                  </a:lnTo>
                  <a:lnTo>
                    <a:pt x="1633" y="176"/>
                  </a:lnTo>
                  <a:lnTo>
                    <a:pt x="1629" y="170"/>
                  </a:lnTo>
                  <a:lnTo>
                    <a:pt x="1624" y="166"/>
                  </a:lnTo>
                  <a:lnTo>
                    <a:pt x="1619" y="166"/>
                  </a:lnTo>
                  <a:lnTo>
                    <a:pt x="1614" y="166"/>
                  </a:lnTo>
                  <a:lnTo>
                    <a:pt x="1609" y="166"/>
                  </a:lnTo>
                  <a:lnTo>
                    <a:pt x="1606" y="169"/>
                  </a:lnTo>
                  <a:lnTo>
                    <a:pt x="1603" y="170"/>
                  </a:lnTo>
                  <a:lnTo>
                    <a:pt x="1600" y="173"/>
                  </a:lnTo>
                  <a:lnTo>
                    <a:pt x="1600" y="180"/>
                  </a:lnTo>
                  <a:lnTo>
                    <a:pt x="1600" y="187"/>
                  </a:lnTo>
                  <a:lnTo>
                    <a:pt x="1603" y="190"/>
                  </a:lnTo>
                  <a:lnTo>
                    <a:pt x="1607" y="192"/>
                  </a:lnTo>
                  <a:lnTo>
                    <a:pt x="1606" y="193"/>
                  </a:lnTo>
                  <a:lnTo>
                    <a:pt x="1606" y="195"/>
                  </a:lnTo>
                  <a:lnTo>
                    <a:pt x="1582" y="196"/>
                  </a:lnTo>
                  <a:lnTo>
                    <a:pt x="1553" y="196"/>
                  </a:lnTo>
                  <a:lnTo>
                    <a:pt x="1539" y="195"/>
                  </a:lnTo>
                  <a:lnTo>
                    <a:pt x="1524" y="196"/>
                  </a:lnTo>
                  <a:lnTo>
                    <a:pt x="1512" y="197"/>
                  </a:lnTo>
                  <a:lnTo>
                    <a:pt x="1499" y="200"/>
                  </a:lnTo>
                  <a:lnTo>
                    <a:pt x="1494" y="213"/>
                  </a:lnTo>
                  <a:lnTo>
                    <a:pt x="1490" y="227"/>
                  </a:lnTo>
                  <a:lnTo>
                    <a:pt x="1484" y="239"/>
                  </a:lnTo>
                  <a:lnTo>
                    <a:pt x="1480" y="250"/>
                  </a:lnTo>
                  <a:lnTo>
                    <a:pt x="1496" y="257"/>
                  </a:lnTo>
                  <a:lnTo>
                    <a:pt x="1510" y="262"/>
                  </a:lnTo>
                  <a:lnTo>
                    <a:pt x="1520" y="259"/>
                  </a:lnTo>
                  <a:lnTo>
                    <a:pt x="1534" y="256"/>
                  </a:lnTo>
                  <a:lnTo>
                    <a:pt x="1539" y="263"/>
                  </a:lnTo>
                  <a:lnTo>
                    <a:pt x="1544" y="267"/>
                  </a:lnTo>
                  <a:lnTo>
                    <a:pt x="1552" y="273"/>
                  </a:lnTo>
                  <a:lnTo>
                    <a:pt x="1559" y="277"/>
                  </a:lnTo>
                  <a:lnTo>
                    <a:pt x="1557" y="266"/>
                  </a:lnTo>
                  <a:lnTo>
                    <a:pt x="1556" y="256"/>
                  </a:lnTo>
                  <a:lnTo>
                    <a:pt x="1569" y="267"/>
                  </a:lnTo>
                  <a:lnTo>
                    <a:pt x="1590" y="287"/>
                  </a:lnTo>
                  <a:lnTo>
                    <a:pt x="1612" y="307"/>
                  </a:lnTo>
                  <a:lnTo>
                    <a:pt x="1623" y="322"/>
                  </a:lnTo>
                  <a:lnTo>
                    <a:pt x="1614" y="319"/>
                  </a:lnTo>
                  <a:lnTo>
                    <a:pt x="1606" y="316"/>
                  </a:lnTo>
                  <a:lnTo>
                    <a:pt x="1606" y="317"/>
                  </a:lnTo>
                  <a:lnTo>
                    <a:pt x="1606" y="319"/>
                  </a:lnTo>
                  <a:lnTo>
                    <a:pt x="1620" y="334"/>
                  </a:lnTo>
                  <a:lnTo>
                    <a:pt x="1632" y="352"/>
                  </a:lnTo>
                  <a:lnTo>
                    <a:pt x="1632" y="353"/>
                  </a:lnTo>
                  <a:lnTo>
                    <a:pt x="1630" y="353"/>
                  </a:lnTo>
                  <a:lnTo>
                    <a:pt x="1623" y="353"/>
                  </a:lnTo>
                  <a:lnTo>
                    <a:pt x="1616" y="352"/>
                  </a:lnTo>
                  <a:lnTo>
                    <a:pt x="1613" y="343"/>
                  </a:lnTo>
                  <a:lnTo>
                    <a:pt x="1607" y="333"/>
                  </a:lnTo>
                  <a:lnTo>
                    <a:pt x="1602" y="323"/>
                  </a:lnTo>
                  <a:lnTo>
                    <a:pt x="1593" y="312"/>
                  </a:lnTo>
                  <a:lnTo>
                    <a:pt x="1586" y="300"/>
                  </a:lnTo>
                  <a:lnTo>
                    <a:pt x="1577" y="290"/>
                  </a:lnTo>
                  <a:lnTo>
                    <a:pt x="1570" y="283"/>
                  </a:lnTo>
                  <a:lnTo>
                    <a:pt x="1563" y="279"/>
                  </a:lnTo>
                  <a:lnTo>
                    <a:pt x="1563" y="280"/>
                  </a:lnTo>
                  <a:lnTo>
                    <a:pt x="1563" y="283"/>
                  </a:lnTo>
                  <a:lnTo>
                    <a:pt x="1573" y="306"/>
                  </a:lnTo>
                  <a:lnTo>
                    <a:pt x="1579" y="326"/>
                  </a:lnTo>
                  <a:lnTo>
                    <a:pt x="1580" y="334"/>
                  </a:lnTo>
                  <a:lnTo>
                    <a:pt x="1579" y="346"/>
                  </a:lnTo>
                  <a:lnTo>
                    <a:pt x="1576" y="359"/>
                  </a:lnTo>
                  <a:lnTo>
                    <a:pt x="1572" y="374"/>
                  </a:lnTo>
                  <a:lnTo>
                    <a:pt x="1570" y="380"/>
                  </a:lnTo>
                  <a:lnTo>
                    <a:pt x="1570" y="386"/>
                  </a:lnTo>
                  <a:lnTo>
                    <a:pt x="1570" y="389"/>
                  </a:lnTo>
                  <a:lnTo>
                    <a:pt x="1566" y="393"/>
                  </a:lnTo>
                  <a:lnTo>
                    <a:pt x="1559" y="396"/>
                  </a:lnTo>
                  <a:lnTo>
                    <a:pt x="1552" y="396"/>
                  </a:lnTo>
                  <a:lnTo>
                    <a:pt x="1544" y="396"/>
                  </a:lnTo>
                  <a:lnTo>
                    <a:pt x="1536" y="394"/>
                  </a:lnTo>
                  <a:lnTo>
                    <a:pt x="1532" y="399"/>
                  </a:lnTo>
                  <a:lnTo>
                    <a:pt x="1527" y="403"/>
                  </a:lnTo>
                  <a:lnTo>
                    <a:pt x="1532" y="412"/>
                  </a:lnTo>
                  <a:lnTo>
                    <a:pt x="1536" y="420"/>
                  </a:lnTo>
                  <a:lnTo>
                    <a:pt x="1533" y="424"/>
                  </a:lnTo>
                  <a:lnTo>
                    <a:pt x="1530" y="427"/>
                  </a:lnTo>
                  <a:lnTo>
                    <a:pt x="1527" y="429"/>
                  </a:lnTo>
                  <a:lnTo>
                    <a:pt x="1523" y="432"/>
                  </a:lnTo>
                  <a:lnTo>
                    <a:pt x="1523" y="437"/>
                  </a:lnTo>
                  <a:lnTo>
                    <a:pt x="1523" y="443"/>
                  </a:lnTo>
                  <a:lnTo>
                    <a:pt x="1529" y="444"/>
                  </a:lnTo>
                  <a:lnTo>
                    <a:pt x="1536" y="449"/>
                  </a:lnTo>
                  <a:lnTo>
                    <a:pt x="1542" y="453"/>
                  </a:lnTo>
                  <a:lnTo>
                    <a:pt x="1547" y="459"/>
                  </a:lnTo>
                  <a:lnTo>
                    <a:pt x="1552" y="464"/>
                  </a:lnTo>
                  <a:lnTo>
                    <a:pt x="1556" y="472"/>
                  </a:lnTo>
                  <a:lnTo>
                    <a:pt x="1559" y="477"/>
                  </a:lnTo>
                  <a:lnTo>
                    <a:pt x="1560" y="484"/>
                  </a:lnTo>
                  <a:lnTo>
                    <a:pt x="1552" y="494"/>
                  </a:lnTo>
                  <a:lnTo>
                    <a:pt x="1543" y="503"/>
                  </a:lnTo>
                  <a:lnTo>
                    <a:pt x="1537" y="503"/>
                  </a:lnTo>
                  <a:lnTo>
                    <a:pt x="1533" y="500"/>
                  </a:lnTo>
                  <a:lnTo>
                    <a:pt x="1533" y="487"/>
                  </a:lnTo>
                  <a:lnTo>
                    <a:pt x="1532" y="477"/>
                  </a:lnTo>
                  <a:lnTo>
                    <a:pt x="1530" y="473"/>
                  </a:lnTo>
                  <a:lnTo>
                    <a:pt x="1527" y="469"/>
                  </a:lnTo>
                  <a:lnTo>
                    <a:pt x="1526" y="464"/>
                  </a:lnTo>
                  <a:lnTo>
                    <a:pt x="1522" y="462"/>
                  </a:lnTo>
                  <a:lnTo>
                    <a:pt x="1510" y="459"/>
                  </a:lnTo>
                  <a:lnTo>
                    <a:pt x="1500" y="456"/>
                  </a:lnTo>
                  <a:lnTo>
                    <a:pt x="1500" y="447"/>
                  </a:lnTo>
                  <a:lnTo>
                    <a:pt x="1500" y="443"/>
                  </a:lnTo>
                  <a:lnTo>
                    <a:pt x="1499" y="439"/>
                  </a:lnTo>
                  <a:lnTo>
                    <a:pt x="1496" y="434"/>
                  </a:lnTo>
                  <a:lnTo>
                    <a:pt x="1484" y="434"/>
                  </a:lnTo>
                  <a:lnTo>
                    <a:pt x="1476" y="437"/>
                  </a:lnTo>
                  <a:lnTo>
                    <a:pt x="1469" y="440"/>
                  </a:lnTo>
                  <a:lnTo>
                    <a:pt x="1460" y="444"/>
                  </a:lnTo>
                  <a:lnTo>
                    <a:pt x="1460" y="433"/>
                  </a:lnTo>
                  <a:lnTo>
                    <a:pt x="1457" y="424"/>
                  </a:lnTo>
                  <a:lnTo>
                    <a:pt x="1452" y="423"/>
                  </a:lnTo>
                  <a:lnTo>
                    <a:pt x="1445" y="422"/>
                  </a:lnTo>
                  <a:lnTo>
                    <a:pt x="1442" y="429"/>
                  </a:lnTo>
                  <a:lnTo>
                    <a:pt x="1436" y="434"/>
                  </a:lnTo>
                  <a:lnTo>
                    <a:pt x="1430" y="439"/>
                  </a:lnTo>
                  <a:lnTo>
                    <a:pt x="1423" y="442"/>
                  </a:lnTo>
                  <a:lnTo>
                    <a:pt x="1425" y="447"/>
                  </a:lnTo>
                  <a:lnTo>
                    <a:pt x="1426" y="454"/>
                  </a:lnTo>
                  <a:lnTo>
                    <a:pt x="1432" y="456"/>
                  </a:lnTo>
                  <a:lnTo>
                    <a:pt x="1436" y="456"/>
                  </a:lnTo>
                  <a:lnTo>
                    <a:pt x="1439" y="459"/>
                  </a:lnTo>
                  <a:lnTo>
                    <a:pt x="1442" y="460"/>
                  </a:lnTo>
                  <a:lnTo>
                    <a:pt x="1445" y="462"/>
                  </a:lnTo>
                  <a:lnTo>
                    <a:pt x="1447" y="464"/>
                  </a:lnTo>
                  <a:lnTo>
                    <a:pt x="1450" y="466"/>
                  </a:lnTo>
                  <a:lnTo>
                    <a:pt x="1456" y="466"/>
                  </a:lnTo>
                  <a:lnTo>
                    <a:pt x="1459" y="463"/>
                  </a:lnTo>
                  <a:lnTo>
                    <a:pt x="1460" y="462"/>
                  </a:lnTo>
                  <a:lnTo>
                    <a:pt x="1464" y="460"/>
                  </a:lnTo>
                  <a:lnTo>
                    <a:pt x="1467" y="460"/>
                  </a:lnTo>
                  <a:lnTo>
                    <a:pt x="1476" y="463"/>
                  </a:lnTo>
                  <a:lnTo>
                    <a:pt x="1482" y="466"/>
                  </a:lnTo>
                  <a:lnTo>
                    <a:pt x="1474" y="472"/>
                  </a:lnTo>
                  <a:lnTo>
                    <a:pt x="1469" y="477"/>
                  </a:lnTo>
                  <a:lnTo>
                    <a:pt x="1466" y="480"/>
                  </a:lnTo>
                  <a:lnTo>
                    <a:pt x="1463" y="483"/>
                  </a:lnTo>
                  <a:lnTo>
                    <a:pt x="1462" y="487"/>
                  </a:lnTo>
                  <a:lnTo>
                    <a:pt x="1460" y="493"/>
                  </a:lnTo>
                  <a:lnTo>
                    <a:pt x="1464" y="500"/>
                  </a:lnTo>
                  <a:lnTo>
                    <a:pt x="1469" y="506"/>
                  </a:lnTo>
                  <a:lnTo>
                    <a:pt x="1473" y="510"/>
                  </a:lnTo>
                  <a:lnTo>
                    <a:pt x="1479" y="516"/>
                  </a:lnTo>
                  <a:lnTo>
                    <a:pt x="1489" y="524"/>
                  </a:lnTo>
                  <a:lnTo>
                    <a:pt x="1499" y="534"/>
                  </a:lnTo>
                  <a:lnTo>
                    <a:pt x="1496" y="536"/>
                  </a:lnTo>
                  <a:lnTo>
                    <a:pt x="1494" y="536"/>
                  </a:lnTo>
                  <a:lnTo>
                    <a:pt x="1494" y="537"/>
                  </a:lnTo>
                  <a:lnTo>
                    <a:pt x="1494" y="540"/>
                  </a:lnTo>
                  <a:lnTo>
                    <a:pt x="1499" y="542"/>
                  </a:lnTo>
                  <a:lnTo>
                    <a:pt x="1503" y="544"/>
                  </a:lnTo>
                  <a:lnTo>
                    <a:pt x="1497" y="550"/>
                  </a:lnTo>
                  <a:lnTo>
                    <a:pt x="1492" y="556"/>
                  </a:lnTo>
                  <a:lnTo>
                    <a:pt x="1493" y="556"/>
                  </a:lnTo>
                  <a:lnTo>
                    <a:pt x="1494" y="556"/>
                  </a:lnTo>
                  <a:lnTo>
                    <a:pt x="1503" y="557"/>
                  </a:lnTo>
                  <a:lnTo>
                    <a:pt x="1509" y="561"/>
                  </a:lnTo>
                  <a:lnTo>
                    <a:pt x="1510" y="566"/>
                  </a:lnTo>
                  <a:lnTo>
                    <a:pt x="1509" y="569"/>
                  </a:lnTo>
                  <a:lnTo>
                    <a:pt x="1509" y="571"/>
                  </a:lnTo>
                  <a:lnTo>
                    <a:pt x="1507" y="574"/>
                  </a:lnTo>
                  <a:lnTo>
                    <a:pt x="1503" y="580"/>
                  </a:lnTo>
                  <a:lnTo>
                    <a:pt x="1500" y="586"/>
                  </a:lnTo>
                  <a:lnTo>
                    <a:pt x="1492" y="607"/>
                  </a:lnTo>
                  <a:lnTo>
                    <a:pt x="1484" y="626"/>
                  </a:lnTo>
                  <a:lnTo>
                    <a:pt x="1480" y="634"/>
                  </a:lnTo>
                  <a:lnTo>
                    <a:pt x="1473" y="641"/>
                  </a:lnTo>
                  <a:lnTo>
                    <a:pt x="1466" y="647"/>
                  </a:lnTo>
                  <a:lnTo>
                    <a:pt x="1455" y="653"/>
                  </a:lnTo>
                  <a:lnTo>
                    <a:pt x="1442" y="653"/>
                  </a:lnTo>
                  <a:lnTo>
                    <a:pt x="1433" y="651"/>
                  </a:lnTo>
                  <a:lnTo>
                    <a:pt x="1433" y="654"/>
                  </a:lnTo>
                  <a:lnTo>
                    <a:pt x="1433" y="659"/>
                  </a:lnTo>
                  <a:lnTo>
                    <a:pt x="1423" y="661"/>
                  </a:lnTo>
                  <a:lnTo>
                    <a:pt x="1415" y="666"/>
                  </a:lnTo>
                  <a:lnTo>
                    <a:pt x="1409" y="671"/>
                  </a:lnTo>
                  <a:lnTo>
                    <a:pt x="1403" y="677"/>
                  </a:lnTo>
                  <a:lnTo>
                    <a:pt x="1400" y="673"/>
                  </a:lnTo>
                  <a:lnTo>
                    <a:pt x="1396" y="667"/>
                  </a:lnTo>
                  <a:lnTo>
                    <a:pt x="1395" y="666"/>
                  </a:lnTo>
                  <a:lnTo>
                    <a:pt x="1390" y="664"/>
                  </a:lnTo>
                  <a:lnTo>
                    <a:pt x="1386" y="663"/>
                  </a:lnTo>
                  <a:lnTo>
                    <a:pt x="1380" y="661"/>
                  </a:lnTo>
                  <a:lnTo>
                    <a:pt x="1370" y="670"/>
                  </a:lnTo>
                  <a:lnTo>
                    <a:pt x="1363" y="679"/>
                  </a:lnTo>
                  <a:lnTo>
                    <a:pt x="1360" y="684"/>
                  </a:lnTo>
                  <a:lnTo>
                    <a:pt x="1359" y="691"/>
                  </a:lnTo>
                  <a:lnTo>
                    <a:pt x="1357" y="699"/>
                  </a:lnTo>
                  <a:lnTo>
                    <a:pt x="1357" y="709"/>
                  </a:lnTo>
                  <a:lnTo>
                    <a:pt x="1370" y="719"/>
                  </a:lnTo>
                  <a:lnTo>
                    <a:pt x="1383" y="730"/>
                  </a:lnTo>
                  <a:lnTo>
                    <a:pt x="1390" y="736"/>
                  </a:lnTo>
                  <a:lnTo>
                    <a:pt x="1396" y="741"/>
                  </a:lnTo>
                  <a:lnTo>
                    <a:pt x="1400" y="749"/>
                  </a:lnTo>
                  <a:lnTo>
                    <a:pt x="1405" y="756"/>
                  </a:lnTo>
                  <a:lnTo>
                    <a:pt x="1407" y="774"/>
                  </a:lnTo>
                  <a:lnTo>
                    <a:pt x="1409" y="791"/>
                  </a:lnTo>
                  <a:lnTo>
                    <a:pt x="1392" y="810"/>
                  </a:lnTo>
                  <a:lnTo>
                    <a:pt x="1373" y="828"/>
                  </a:lnTo>
                  <a:lnTo>
                    <a:pt x="1366" y="828"/>
                  </a:lnTo>
                  <a:lnTo>
                    <a:pt x="1360" y="826"/>
                  </a:lnTo>
                  <a:lnTo>
                    <a:pt x="1362" y="818"/>
                  </a:lnTo>
                  <a:lnTo>
                    <a:pt x="1365" y="814"/>
                  </a:lnTo>
                  <a:lnTo>
                    <a:pt x="1363" y="813"/>
                  </a:lnTo>
                  <a:lnTo>
                    <a:pt x="1362" y="813"/>
                  </a:lnTo>
                  <a:lnTo>
                    <a:pt x="1352" y="807"/>
                  </a:lnTo>
                  <a:lnTo>
                    <a:pt x="1340" y="803"/>
                  </a:lnTo>
                  <a:lnTo>
                    <a:pt x="1337" y="793"/>
                  </a:lnTo>
                  <a:lnTo>
                    <a:pt x="1336" y="784"/>
                  </a:lnTo>
                  <a:lnTo>
                    <a:pt x="1323" y="774"/>
                  </a:lnTo>
                  <a:lnTo>
                    <a:pt x="1309" y="767"/>
                  </a:lnTo>
                  <a:lnTo>
                    <a:pt x="1307" y="767"/>
                  </a:lnTo>
                  <a:lnTo>
                    <a:pt x="1305" y="769"/>
                  </a:lnTo>
                  <a:lnTo>
                    <a:pt x="1303" y="771"/>
                  </a:lnTo>
                  <a:lnTo>
                    <a:pt x="1302" y="774"/>
                  </a:lnTo>
                  <a:lnTo>
                    <a:pt x="1303" y="780"/>
                  </a:lnTo>
                  <a:lnTo>
                    <a:pt x="1303" y="786"/>
                  </a:lnTo>
                  <a:lnTo>
                    <a:pt x="1302" y="791"/>
                  </a:lnTo>
                  <a:lnTo>
                    <a:pt x="1300" y="797"/>
                  </a:lnTo>
                  <a:lnTo>
                    <a:pt x="1299" y="808"/>
                  </a:lnTo>
                  <a:lnTo>
                    <a:pt x="1299" y="820"/>
                  </a:lnTo>
                  <a:lnTo>
                    <a:pt x="1305" y="824"/>
                  </a:lnTo>
                  <a:lnTo>
                    <a:pt x="1309" y="827"/>
                  </a:lnTo>
                  <a:lnTo>
                    <a:pt x="1310" y="836"/>
                  </a:lnTo>
                  <a:lnTo>
                    <a:pt x="1312" y="844"/>
                  </a:lnTo>
                  <a:lnTo>
                    <a:pt x="1316" y="846"/>
                  </a:lnTo>
                  <a:lnTo>
                    <a:pt x="1322" y="846"/>
                  </a:lnTo>
                  <a:lnTo>
                    <a:pt x="1327" y="851"/>
                  </a:lnTo>
                  <a:lnTo>
                    <a:pt x="1333" y="856"/>
                  </a:lnTo>
                  <a:lnTo>
                    <a:pt x="1337" y="861"/>
                  </a:lnTo>
                  <a:lnTo>
                    <a:pt x="1342" y="867"/>
                  </a:lnTo>
                  <a:lnTo>
                    <a:pt x="1345" y="874"/>
                  </a:lnTo>
                  <a:lnTo>
                    <a:pt x="1346" y="881"/>
                  </a:lnTo>
                  <a:lnTo>
                    <a:pt x="1347" y="891"/>
                  </a:lnTo>
                  <a:lnTo>
                    <a:pt x="1347" y="900"/>
                  </a:lnTo>
                  <a:lnTo>
                    <a:pt x="1352" y="898"/>
                  </a:lnTo>
                  <a:lnTo>
                    <a:pt x="1356" y="897"/>
                  </a:lnTo>
                  <a:lnTo>
                    <a:pt x="1356" y="901"/>
                  </a:lnTo>
                  <a:lnTo>
                    <a:pt x="1356" y="906"/>
                  </a:lnTo>
                  <a:lnTo>
                    <a:pt x="1353" y="913"/>
                  </a:lnTo>
                  <a:lnTo>
                    <a:pt x="1350" y="921"/>
                  </a:lnTo>
                  <a:lnTo>
                    <a:pt x="1340" y="913"/>
                  </a:lnTo>
                  <a:lnTo>
                    <a:pt x="1332" y="903"/>
                  </a:lnTo>
                  <a:lnTo>
                    <a:pt x="1325" y="891"/>
                  </a:lnTo>
                  <a:lnTo>
                    <a:pt x="1317" y="880"/>
                  </a:lnTo>
                  <a:lnTo>
                    <a:pt x="1310" y="867"/>
                  </a:lnTo>
                  <a:lnTo>
                    <a:pt x="1305" y="856"/>
                  </a:lnTo>
                  <a:lnTo>
                    <a:pt x="1297" y="844"/>
                  </a:lnTo>
                  <a:lnTo>
                    <a:pt x="1289" y="833"/>
                  </a:lnTo>
                  <a:lnTo>
                    <a:pt x="1290" y="807"/>
                  </a:lnTo>
                  <a:lnTo>
                    <a:pt x="1290" y="784"/>
                  </a:lnTo>
                  <a:lnTo>
                    <a:pt x="1289" y="774"/>
                  </a:lnTo>
                  <a:lnTo>
                    <a:pt x="1286" y="764"/>
                  </a:lnTo>
                  <a:lnTo>
                    <a:pt x="1280" y="756"/>
                  </a:lnTo>
                  <a:lnTo>
                    <a:pt x="1273" y="749"/>
                  </a:lnTo>
                  <a:lnTo>
                    <a:pt x="1269" y="750"/>
                  </a:lnTo>
                  <a:lnTo>
                    <a:pt x="1266" y="750"/>
                  </a:lnTo>
                  <a:lnTo>
                    <a:pt x="1263" y="750"/>
                  </a:lnTo>
                  <a:lnTo>
                    <a:pt x="1259" y="749"/>
                  </a:lnTo>
                  <a:lnTo>
                    <a:pt x="1259" y="747"/>
                  </a:lnTo>
                  <a:lnTo>
                    <a:pt x="1259" y="747"/>
                  </a:lnTo>
                  <a:lnTo>
                    <a:pt x="1260" y="744"/>
                  </a:lnTo>
                  <a:lnTo>
                    <a:pt x="1260" y="740"/>
                  </a:lnTo>
                  <a:lnTo>
                    <a:pt x="1266" y="741"/>
                  </a:lnTo>
                  <a:lnTo>
                    <a:pt x="1269" y="741"/>
                  </a:lnTo>
                  <a:lnTo>
                    <a:pt x="1270" y="741"/>
                  </a:lnTo>
                  <a:lnTo>
                    <a:pt x="1273" y="737"/>
                  </a:lnTo>
                  <a:lnTo>
                    <a:pt x="1273" y="736"/>
                  </a:lnTo>
                  <a:lnTo>
                    <a:pt x="1275" y="733"/>
                  </a:lnTo>
                  <a:lnTo>
                    <a:pt x="1270" y="726"/>
                  </a:lnTo>
                  <a:lnTo>
                    <a:pt x="1266" y="719"/>
                  </a:lnTo>
                  <a:lnTo>
                    <a:pt x="1257" y="729"/>
                  </a:lnTo>
                  <a:lnTo>
                    <a:pt x="1247" y="737"/>
                  </a:lnTo>
                  <a:lnTo>
                    <a:pt x="1242" y="734"/>
                  </a:lnTo>
                  <a:lnTo>
                    <a:pt x="1235" y="731"/>
                  </a:lnTo>
                  <a:lnTo>
                    <a:pt x="1236" y="721"/>
                  </a:lnTo>
                  <a:lnTo>
                    <a:pt x="1236" y="713"/>
                  </a:lnTo>
                  <a:lnTo>
                    <a:pt x="1233" y="707"/>
                  </a:lnTo>
                  <a:lnTo>
                    <a:pt x="1230" y="701"/>
                  </a:lnTo>
                  <a:lnTo>
                    <a:pt x="1220" y="690"/>
                  </a:lnTo>
                  <a:lnTo>
                    <a:pt x="1209" y="677"/>
                  </a:lnTo>
                  <a:lnTo>
                    <a:pt x="1206" y="669"/>
                  </a:lnTo>
                  <a:lnTo>
                    <a:pt x="1203" y="660"/>
                  </a:lnTo>
                  <a:lnTo>
                    <a:pt x="1202" y="657"/>
                  </a:lnTo>
                  <a:lnTo>
                    <a:pt x="1200" y="653"/>
                  </a:lnTo>
                  <a:lnTo>
                    <a:pt x="1198" y="650"/>
                  </a:lnTo>
                  <a:lnTo>
                    <a:pt x="1193" y="647"/>
                  </a:lnTo>
                  <a:lnTo>
                    <a:pt x="1190" y="650"/>
                  </a:lnTo>
                  <a:lnTo>
                    <a:pt x="1186" y="653"/>
                  </a:lnTo>
                  <a:lnTo>
                    <a:pt x="1185" y="649"/>
                  </a:lnTo>
                  <a:lnTo>
                    <a:pt x="1183" y="644"/>
                  </a:lnTo>
                  <a:lnTo>
                    <a:pt x="1182" y="641"/>
                  </a:lnTo>
                  <a:lnTo>
                    <a:pt x="1179" y="640"/>
                  </a:lnTo>
                  <a:lnTo>
                    <a:pt x="1178" y="650"/>
                  </a:lnTo>
                  <a:lnTo>
                    <a:pt x="1176" y="657"/>
                  </a:lnTo>
                  <a:lnTo>
                    <a:pt x="1168" y="659"/>
                  </a:lnTo>
                  <a:lnTo>
                    <a:pt x="1160" y="660"/>
                  </a:lnTo>
                  <a:lnTo>
                    <a:pt x="1155" y="663"/>
                  </a:lnTo>
                  <a:lnTo>
                    <a:pt x="1149" y="666"/>
                  </a:lnTo>
                  <a:lnTo>
                    <a:pt x="1145" y="677"/>
                  </a:lnTo>
                  <a:lnTo>
                    <a:pt x="1140" y="687"/>
                  </a:lnTo>
                  <a:lnTo>
                    <a:pt x="1126" y="700"/>
                  </a:lnTo>
                  <a:lnTo>
                    <a:pt x="1108" y="717"/>
                  </a:lnTo>
                  <a:lnTo>
                    <a:pt x="1099" y="726"/>
                  </a:lnTo>
                  <a:lnTo>
                    <a:pt x="1090" y="734"/>
                  </a:lnTo>
                  <a:lnTo>
                    <a:pt x="1085" y="743"/>
                  </a:lnTo>
                  <a:lnTo>
                    <a:pt x="1082" y="750"/>
                  </a:lnTo>
                  <a:lnTo>
                    <a:pt x="1085" y="761"/>
                  </a:lnTo>
                  <a:lnTo>
                    <a:pt x="1086" y="774"/>
                  </a:lnTo>
                  <a:lnTo>
                    <a:pt x="1085" y="787"/>
                  </a:lnTo>
                  <a:lnTo>
                    <a:pt x="1082" y="798"/>
                  </a:lnTo>
                  <a:lnTo>
                    <a:pt x="1073" y="820"/>
                  </a:lnTo>
                  <a:lnTo>
                    <a:pt x="1068" y="837"/>
                  </a:lnTo>
                  <a:lnTo>
                    <a:pt x="1062" y="836"/>
                  </a:lnTo>
                  <a:lnTo>
                    <a:pt x="1058" y="833"/>
                  </a:lnTo>
                  <a:lnTo>
                    <a:pt x="1052" y="827"/>
                  </a:lnTo>
                  <a:lnTo>
                    <a:pt x="1046" y="820"/>
                  </a:lnTo>
                  <a:lnTo>
                    <a:pt x="1036" y="803"/>
                  </a:lnTo>
                  <a:lnTo>
                    <a:pt x="1025" y="781"/>
                  </a:lnTo>
                  <a:lnTo>
                    <a:pt x="1006" y="739"/>
                  </a:lnTo>
                  <a:lnTo>
                    <a:pt x="995" y="707"/>
                  </a:lnTo>
                  <a:lnTo>
                    <a:pt x="993" y="694"/>
                  </a:lnTo>
                  <a:lnTo>
                    <a:pt x="993" y="681"/>
                  </a:lnTo>
                  <a:lnTo>
                    <a:pt x="993" y="674"/>
                  </a:lnTo>
                  <a:lnTo>
                    <a:pt x="993" y="669"/>
                  </a:lnTo>
                  <a:lnTo>
                    <a:pt x="992" y="663"/>
                  </a:lnTo>
                  <a:lnTo>
                    <a:pt x="989" y="659"/>
                  </a:lnTo>
                  <a:lnTo>
                    <a:pt x="986" y="660"/>
                  </a:lnTo>
                  <a:lnTo>
                    <a:pt x="983" y="663"/>
                  </a:lnTo>
                  <a:lnTo>
                    <a:pt x="983" y="670"/>
                  </a:lnTo>
                  <a:lnTo>
                    <a:pt x="982" y="674"/>
                  </a:lnTo>
                  <a:lnTo>
                    <a:pt x="980" y="676"/>
                  </a:lnTo>
                  <a:lnTo>
                    <a:pt x="979" y="676"/>
                  </a:lnTo>
                  <a:lnTo>
                    <a:pt x="975" y="676"/>
                  </a:lnTo>
                  <a:lnTo>
                    <a:pt x="969" y="674"/>
                  </a:lnTo>
                  <a:lnTo>
                    <a:pt x="963" y="671"/>
                  </a:lnTo>
                  <a:lnTo>
                    <a:pt x="959" y="667"/>
                  </a:lnTo>
                  <a:lnTo>
                    <a:pt x="955" y="663"/>
                  </a:lnTo>
                  <a:lnTo>
                    <a:pt x="952" y="657"/>
                  </a:lnTo>
                  <a:lnTo>
                    <a:pt x="961" y="653"/>
                  </a:lnTo>
                  <a:lnTo>
                    <a:pt x="968" y="647"/>
                  </a:lnTo>
                  <a:lnTo>
                    <a:pt x="968" y="646"/>
                  </a:lnTo>
                  <a:lnTo>
                    <a:pt x="968" y="646"/>
                  </a:lnTo>
                  <a:lnTo>
                    <a:pt x="956" y="647"/>
                  </a:lnTo>
                  <a:lnTo>
                    <a:pt x="945" y="647"/>
                  </a:lnTo>
                  <a:lnTo>
                    <a:pt x="941" y="639"/>
                  </a:lnTo>
                  <a:lnTo>
                    <a:pt x="932" y="630"/>
                  </a:lnTo>
                  <a:lnTo>
                    <a:pt x="923" y="621"/>
                  </a:lnTo>
                  <a:lnTo>
                    <a:pt x="916" y="616"/>
                  </a:lnTo>
                  <a:lnTo>
                    <a:pt x="883" y="619"/>
                  </a:lnTo>
                  <a:lnTo>
                    <a:pt x="853" y="621"/>
                  </a:lnTo>
                  <a:lnTo>
                    <a:pt x="846" y="621"/>
                  </a:lnTo>
                  <a:lnTo>
                    <a:pt x="839" y="620"/>
                  </a:lnTo>
                  <a:lnTo>
                    <a:pt x="833" y="619"/>
                  </a:lnTo>
                  <a:lnTo>
                    <a:pt x="828" y="616"/>
                  </a:lnTo>
                  <a:lnTo>
                    <a:pt x="823" y="613"/>
                  </a:lnTo>
                  <a:lnTo>
                    <a:pt x="819" y="609"/>
                  </a:lnTo>
                  <a:lnTo>
                    <a:pt x="815" y="603"/>
                  </a:lnTo>
                  <a:lnTo>
                    <a:pt x="812" y="596"/>
                  </a:lnTo>
                  <a:lnTo>
                    <a:pt x="792" y="596"/>
                  </a:lnTo>
                  <a:lnTo>
                    <a:pt x="773" y="596"/>
                  </a:lnTo>
                  <a:lnTo>
                    <a:pt x="765" y="593"/>
                  </a:lnTo>
                  <a:lnTo>
                    <a:pt x="758" y="590"/>
                  </a:lnTo>
                  <a:lnTo>
                    <a:pt x="751" y="584"/>
                  </a:lnTo>
                  <a:lnTo>
                    <a:pt x="745" y="576"/>
                  </a:lnTo>
                  <a:lnTo>
                    <a:pt x="741" y="569"/>
                  </a:lnTo>
                  <a:lnTo>
                    <a:pt x="738" y="563"/>
                  </a:lnTo>
                  <a:lnTo>
                    <a:pt x="735" y="559"/>
                  </a:lnTo>
                  <a:lnTo>
                    <a:pt x="729" y="553"/>
                  </a:lnTo>
                  <a:lnTo>
                    <a:pt x="722" y="553"/>
                  </a:lnTo>
                  <a:lnTo>
                    <a:pt x="715" y="554"/>
                  </a:lnTo>
                  <a:lnTo>
                    <a:pt x="716" y="564"/>
                  </a:lnTo>
                  <a:lnTo>
                    <a:pt x="721" y="576"/>
                  </a:lnTo>
                  <a:lnTo>
                    <a:pt x="728" y="587"/>
                  </a:lnTo>
                  <a:lnTo>
                    <a:pt x="735" y="599"/>
                  </a:lnTo>
                  <a:lnTo>
                    <a:pt x="751" y="620"/>
                  </a:lnTo>
                  <a:lnTo>
                    <a:pt x="765" y="634"/>
                  </a:lnTo>
                  <a:lnTo>
                    <a:pt x="773" y="634"/>
                  </a:lnTo>
                  <a:lnTo>
                    <a:pt x="779" y="634"/>
                  </a:lnTo>
                  <a:lnTo>
                    <a:pt x="785" y="631"/>
                  </a:lnTo>
                  <a:lnTo>
                    <a:pt x="791" y="629"/>
                  </a:lnTo>
                  <a:lnTo>
                    <a:pt x="792" y="621"/>
                  </a:lnTo>
                  <a:lnTo>
                    <a:pt x="793" y="613"/>
                  </a:lnTo>
                  <a:lnTo>
                    <a:pt x="798" y="607"/>
                  </a:lnTo>
                  <a:lnTo>
                    <a:pt x="803" y="603"/>
                  </a:lnTo>
                  <a:lnTo>
                    <a:pt x="805" y="611"/>
                  </a:lnTo>
                  <a:lnTo>
                    <a:pt x="809" y="619"/>
                  </a:lnTo>
                  <a:lnTo>
                    <a:pt x="815" y="626"/>
                  </a:lnTo>
                  <a:lnTo>
                    <a:pt x="821" y="631"/>
                  </a:lnTo>
                  <a:lnTo>
                    <a:pt x="835" y="641"/>
                  </a:lnTo>
                  <a:lnTo>
                    <a:pt x="848" y="651"/>
                  </a:lnTo>
                  <a:lnTo>
                    <a:pt x="846" y="659"/>
                  </a:lnTo>
                  <a:lnTo>
                    <a:pt x="842" y="669"/>
                  </a:lnTo>
                  <a:lnTo>
                    <a:pt x="836" y="679"/>
                  </a:lnTo>
                  <a:lnTo>
                    <a:pt x="829" y="690"/>
                  </a:lnTo>
                  <a:lnTo>
                    <a:pt x="816" y="710"/>
                  </a:lnTo>
                  <a:lnTo>
                    <a:pt x="806" y="721"/>
                  </a:lnTo>
                  <a:lnTo>
                    <a:pt x="785" y="731"/>
                  </a:lnTo>
                  <a:lnTo>
                    <a:pt x="765" y="741"/>
                  </a:lnTo>
                  <a:lnTo>
                    <a:pt x="748" y="751"/>
                  </a:lnTo>
                  <a:lnTo>
                    <a:pt x="728" y="763"/>
                  </a:lnTo>
                  <a:lnTo>
                    <a:pt x="721" y="767"/>
                  </a:lnTo>
                  <a:lnTo>
                    <a:pt x="715" y="767"/>
                  </a:lnTo>
                  <a:lnTo>
                    <a:pt x="711" y="767"/>
                  </a:lnTo>
                  <a:lnTo>
                    <a:pt x="706" y="767"/>
                  </a:lnTo>
                  <a:lnTo>
                    <a:pt x="704" y="767"/>
                  </a:lnTo>
                  <a:lnTo>
                    <a:pt x="699" y="770"/>
                  </a:lnTo>
                  <a:lnTo>
                    <a:pt x="695" y="774"/>
                  </a:lnTo>
                  <a:lnTo>
                    <a:pt x="688" y="783"/>
                  </a:lnTo>
                  <a:lnTo>
                    <a:pt x="682" y="781"/>
                  </a:lnTo>
                  <a:lnTo>
                    <a:pt x="676" y="780"/>
                  </a:lnTo>
                  <a:lnTo>
                    <a:pt x="675" y="780"/>
                  </a:lnTo>
                  <a:lnTo>
                    <a:pt x="674" y="780"/>
                  </a:lnTo>
                  <a:lnTo>
                    <a:pt x="674" y="760"/>
                  </a:lnTo>
                  <a:lnTo>
                    <a:pt x="669" y="743"/>
                  </a:lnTo>
                  <a:lnTo>
                    <a:pt x="665" y="729"/>
                  </a:lnTo>
                  <a:lnTo>
                    <a:pt x="658" y="716"/>
                  </a:lnTo>
                  <a:lnTo>
                    <a:pt x="641" y="691"/>
                  </a:lnTo>
                  <a:lnTo>
                    <a:pt x="624" y="669"/>
                  </a:lnTo>
                  <a:lnTo>
                    <a:pt x="618" y="653"/>
                  </a:lnTo>
                  <a:lnTo>
                    <a:pt x="615" y="639"/>
                  </a:lnTo>
                  <a:lnTo>
                    <a:pt x="612" y="631"/>
                  </a:lnTo>
                  <a:lnTo>
                    <a:pt x="608" y="626"/>
                  </a:lnTo>
                  <a:lnTo>
                    <a:pt x="602" y="621"/>
                  </a:lnTo>
                  <a:lnTo>
                    <a:pt x="594" y="619"/>
                  </a:lnTo>
                  <a:lnTo>
                    <a:pt x="594" y="611"/>
                  </a:lnTo>
                  <a:lnTo>
                    <a:pt x="592" y="604"/>
                  </a:lnTo>
                  <a:lnTo>
                    <a:pt x="589" y="599"/>
                  </a:lnTo>
                  <a:lnTo>
                    <a:pt x="586" y="593"/>
                  </a:lnTo>
                  <a:lnTo>
                    <a:pt x="579" y="584"/>
                  </a:lnTo>
                  <a:lnTo>
                    <a:pt x="571" y="576"/>
                  </a:lnTo>
                  <a:lnTo>
                    <a:pt x="568" y="577"/>
                  </a:lnTo>
                  <a:lnTo>
                    <a:pt x="564" y="579"/>
                  </a:lnTo>
                  <a:lnTo>
                    <a:pt x="559" y="579"/>
                  </a:lnTo>
                  <a:lnTo>
                    <a:pt x="555" y="577"/>
                  </a:lnTo>
                  <a:lnTo>
                    <a:pt x="555" y="571"/>
                  </a:lnTo>
                  <a:lnTo>
                    <a:pt x="554" y="569"/>
                  </a:lnTo>
                  <a:lnTo>
                    <a:pt x="551" y="567"/>
                  </a:lnTo>
                  <a:lnTo>
                    <a:pt x="545" y="566"/>
                  </a:lnTo>
                  <a:lnTo>
                    <a:pt x="548" y="574"/>
                  </a:lnTo>
                  <a:lnTo>
                    <a:pt x="551" y="581"/>
                  </a:lnTo>
                  <a:lnTo>
                    <a:pt x="555" y="587"/>
                  </a:lnTo>
                  <a:lnTo>
                    <a:pt x="559" y="593"/>
                  </a:lnTo>
                  <a:lnTo>
                    <a:pt x="569" y="604"/>
                  </a:lnTo>
                  <a:lnTo>
                    <a:pt x="578" y="616"/>
                  </a:lnTo>
                  <a:lnTo>
                    <a:pt x="579" y="630"/>
                  </a:lnTo>
                  <a:lnTo>
                    <a:pt x="582" y="644"/>
                  </a:lnTo>
                  <a:lnTo>
                    <a:pt x="589" y="649"/>
                  </a:lnTo>
                  <a:lnTo>
                    <a:pt x="596" y="653"/>
                  </a:lnTo>
                  <a:lnTo>
                    <a:pt x="602" y="673"/>
                  </a:lnTo>
                  <a:lnTo>
                    <a:pt x="608" y="693"/>
                  </a:lnTo>
                  <a:lnTo>
                    <a:pt x="615" y="703"/>
                  </a:lnTo>
                  <a:lnTo>
                    <a:pt x="622" y="714"/>
                  </a:lnTo>
                  <a:lnTo>
                    <a:pt x="622" y="721"/>
                  </a:lnTo>
                  <a:lnTo>
                    <a:pt x="622" y="729"/>
                  </a:lnTo>
                  <a:lnTo>
                    <a:pt x="632" y="736"/>
                  </a:lnTo>
                  <a:lnTo>
                    <a:pt x="641" y="744"/>
                  </a:lnTo>
                  <a:lnTo>
                    <a:pt x="651" y="757"/>
                  </a:lnTo>
                  <a:lnTo>
                    <a:pt x="661" y="771"/>
                  </a:lnTo>
                  <a:lnTo>
                    <a:pt x="671" y="786"/>
                  </a:lnTo>
                  <a:lnTo>
                    <a:pt x="682" y="800"/>
                  </a:lnTo>
                  <a:lnTo>
                    <a:pt x="682" y="801"/>
                  </a:lnTo>
                  <a:lnTo>
                    <a:pt x="682" y="804"/>
                  </a:lnTo>
                  <a:lnTo>
                    <a:pt x="689" y="804"/>
                  </a:lnTo>
                  <a:lnTo>
                    <a:pt x="696" y="804"/>
                  </a:lnTo>
                  <a:lnTo>
                    <a:pt x="711" y="800"/>
                  </a:lnTo>
                  <a:lnTo>
                    <a:pt x="728" y="797"/>
                  </a:lnTo>
                  <a:lnTo>
                    <a:pt x="743" y="794"/>
                  </a:lnTo>
                  <a:lnTo>
                    <a:pt x="759" y="790"/>
                  </a:lnTo>
                  <a:lnTo>
                    <a:pt x="758" y="808"/>
                  </a:lnTo>
                  <a:lnTo>
                    <a:pt x="755" y="824"/>
                  </a:lnTo>
                  <a:lnTo>
                    <a:pt x="751" y="840"/>
                  </a:lnTo>
                  <a:lnTo>
                    <a:pt x="745" y="854"/>
                  </a:lnTo>
                  <a:lnTo>
                    <a:pt x="738" y="867"/>
                  </a:lnTo>
                  <a:lnTo>
                    <a:pt x="729" y="880"/>
                  </a:lnTo>
                  <a:lnTo>
                    <a:pt x="719" y="891"/>
                  </a:lnTo>
                  <a:lnTo>
                    <a:pt x="709" y="901"/>
                  </a:lnTo>
                  <a:lnTo>
                    <a:pt x="688" y="923"/>
                  </a:lnTo>
                  <a:lnTo>
                    <a:pt x="666" y="943"/>
                  </a:lnTo>
                  <a:lnTo>
                    <a:pt x="655" y="953"/>
                  </a:lnTo>
                  <a:lnTo>
                    <a:pt x="646" y="963"/>
                  </a:lnTo>
                  <a:lnTo>
                    <a:pt x="636" y="973"/>
                  </a:lnTo>
                  <a:lnTo>
                    <a:pt x="629" y="984"/>
                  </a:lnTo>
                  <a:lnTo>
                    <a:pt x="625" y="991"/>
                  </a:lnTo>
                  <a:lnTo>
                    <a:pt x="624" y="998"/>
                  </a:lnTo>
                  <a:lnTo>
                    <a:pt x="624" y="1004"/>
                  </a:lnTo>
                  <a:lnTo>
                    <a:pt x="625" y="1010"/>
                  </a:lnTo>
                  <a:lnTo>
                    <a:pt x="629" y="1021"/>
                  </a:lnTo>
                  <a:lnTo>
                    <a:pt x="634" y="1033"/>
                  </a:lnTo>
                  <a:lnTo>
                    <a:pt x="629" y="1045"/>
                  </a:lnTo>
                  <a:lnTo>
                    <a:pt x="625" y="1057"/>
                  </a:lnTo>
                  <a:lnTo>
                    <a:pt x="632" y="1064"/>
                  </a:lnTo>
                  <a:lnTo>
                    <a:pt x="636" y="1073"/>
                  </a:lnTo>
                  <a:lnTo>
                    <a:pt x="639" y="1083"/>
                  </a:lnTo>
                  <a:lnTo>
                    <a:pt x="641" y="1095"/>
                  </a:lnTo>
                  <a:lnTo>
                    <a:pt x="639" y="1108"/>
                  </a:lnTo>
                  <a:lnTo>
                    <a:pt x="638" y="1120"/>
                  </a:lnTo>
                  <a:lnTo>
                    <a:pt x="635" y="1128"/>
                  </a:lnTo>
                  <a:lnTo>
                    <a:pt x="632" y="1135"/>
                  </a:lnTo>
                  <a:lnTo>
                    <a:pt x="628" y="1141"/>
                  </a:lnTo>
                  <a:lnTo>
                    <a:pt x="624" y="1147"/>
                  </a:lnTo>
                  <a:lnTo>
                    <a:pt x="619" y="1151"/>
                  </a:lnTo>
                  <a:lnTo>
                    <a:pt x="614" y="1154"/>
                  </a:lnTo>
                  <a:lnTo>
                    <a:pt x="602" y="1161"/>
                  </a:lnTo>
                  <a:lnTo>
                    <a:pt x="591" y="1168"/>
                  </a:lnTo>
                  <a:lnTo>
                    <a:pt x="586" y="1173"/>
                  </a:lnTo>
                  <a:lnTo>
                    <a:pt x="582" y="1178"/>
                  </a:lnTo>
                  <a:lnTo>
                    <a:pt x="578" y="1184"/>
                  </a:lnTo>
                  <a:lnTo>
                    <a:pt x="574" y="1193"/>
                  </a:lnTo>
                  <a:lnTo>
                    <a:pt x="572" y="1200"/>
                  </a:lnTo>
                  <a:lnTo>
                    <a:pt x="572" y="1207"/>
                  </a:lnTo>
                  <a:lnTo>
                    <a:pt x="574" y="1214"/>
                  </a:lnTo>
                  <a:lnTo>
                    <a:pt x="575" y="1221"/>
                  </a:lnTo>
                  <a:lnTo>
                    <a:pt x="576" y="1227"/>
                  </a:lnTo>
                  <a:lnTo>
                    <a:pt x="576" y="1234"/>
                  </a:lnTo>
                  <a:lnTo>
                    <a:pt x="576" y="1241"/>
                  </a:lnTo>
                  <a:lnTo>
                    <a:pt x="576" y="1248"/>
                  </a:lnTo>
                  <a:lnTo>
                    <a:pt x="568" y="1250"/>
                  </a:lnTo>
                  <a:lnTo>
                    <a:pt x="561" y="1254"/>
                  </a:lnTo>
                  <a:lnTo>
                    <a:pt x="555" y="1258"/>
                  </a:lnTo>
                  <a:lnTo>
                    <a:pt x="549" y="1263"/>
                  </a:lnTo>
                  <a:lnTo>
                    <a:pt x="554" y="1271"/>
                  </a:lnTo>
                  <a:lnTo>
                    <a:pt x="555" y="1282"/>
                  </a:lnTo>
                  <a:lnTo>
                    <a:pt x="551" y="1287"/>
                  </a:lnTo>
                  <a:lnTo>
                    <a:pt x="546" y="1290"/>
                  </a:lnTo>
                  <a:lnTo>
                    <a:pt x="544" y="1294"/>
                  </a:lnTo>
                  <a:lnTo>
                    <a:pt x="542" y="1298"/>
                  </a:lnTo>
                  <a:lnTo>
                    <a:pt x="539" y="1307"/>
                  </a:lnTo>
                  <a:lnTo>
                    <a:pt x="534" y="1318"/>
                  </a:lnTo>
                  <a:lnTo>
                    <a:pt x="525" y="1331"/>
                  </a:lnTo>
                  <a:lnTo>
                    <a:pt x="515" y="1341"/>
                  </a:lnTo>
                  <a:lnTo>
                    <a:pt x="504" y="1350"/>
                  </a:lnTo>
                  <a:lnTo>
                    <a:pt x="491" y="1355"/>
                  </a:lnTo>
                  <a:lnTo>
                    <a:pt x="461" y="1362"/>
                  </a:lnTo>
                  <a:lnTo>
                    <a:pt x="427" y="1370"/>
                  </a:lnTo>
                  <a:lnTo>
                    <a:pt x="417" y="1372"/>
                  </a:lnTo>
                  <a:lnTo>
                    <a:pt x="408" y="1374"/>
                  </a:lnTo>
                  <a:lnTo>
                    <a:pt x="404" y="1375"/>
                  </a:lnTo>
                  <a:lnTo>
                    <a:pt x="399" y="1375"/>
                  </a:lnTo>
                  <a:lnTo>
                    <a:pt x="394" y="1374"/>
                  </a:lnTo>
                  <a:lnTo>
                    <a:pt x="389" y="1371"/>
                  </a:lnTo>
                  <a:lnTo>
                    <a:pt x="388" y="1351"/>
                  </a:lnTo>
                  <a:lnTo>
                    <a:pt x="384" y="1330"/>
                  </a:lnTo>
                  <a:lnTo>
                    <a:pt x="371" y="1310"/>
                  </a:lnTo>
                  <a:lnTo>
                    <a:pt x="358" y="1291"/>
                  </a:lnTo>
                  <a:lnTo>
                    <a:pt x="354" y="1267"/>
                  </a:lnTo>
                  <a:lnTo>
                    <a:pt x="351" y="1241"/>
                  </a:lnTo>
                  <a:lnTo>
                    <a:pt x="351" y="1228"/>
                  </a:lnTo>
                  <a:lnTo>
                    <a:pt x="348" y="1217"/>
                  </a:lnTo>
                  <a:lnTo>
                    <a:pt x="347" y="1204"/>
                  </a:lnTo>
                  <a:lnTo>
                    <a:pt x="342" y="1194"/>
                  </a:lnTo>
                  <a:lnTo>
                    <a:pt x="332" y="1183"/>
                  </a:lnTo>
                  <a:lnTo>
                    <a:pt x="322" y="1173"/>
                  </a:lnTo>
                  <a:lnTo>
                    <a:pt x="319" y="1158"/>
                  </a:lnTo>
                  <a:lnTo>
                    <a:pt x="319" y="1147"/>
                  </a:lnTo>
                  <a:lnTo>
                    <a:pt x="322" y="1135"/>
                  </a:lnTo>
                  <a:lnTo>
                    <a:pt x="325" y="1124"/>
                  </a:lnTo>
                  <a:lnTo>
                    <a:pt x="335" y="1105"/>
                  </a:lnTo>
                  <a:lnTo>
                    <a:pt x="342" y="1088"/>
                  </a:lnTo>
                  <a:lnTo>
                    <a:pt x="344" y="1078"/>
                  </a:lnTo>
                  <a:lnTo>
                    <a:pt x="344" y="1065"/>
                  </a:lnTo>
                  <a:lnTo>
                    <a:pt x="341" y="1051"/>
                  </a:lnTo>
                  <a:lnTo>
                    <a:pt x="337" y="1037"/>
                  </a:lnTo>
                  <a:lnTo>
                    <a:pt x="328" y="1011"/>
                  </a:lnTo>
                  <a:lnTo>
                    <a:pt x="321" y="994"/>
                  </a:lnTo>
                  <a:lnTo>
                    <a:pt x="307" y="980"/>
                  </a:lnTo>
                  <a:lnTo>
                    <a:pt x="294" y="967"/>
                  </a:lnTo>
                  <a:lnTo>
                    <a:pt x="291" y="960"/>
                  </a:lnTo>
                  <a:lnTo>
                    <a:pt x="289" y="953"/>
                  </a:lnTo>
                  <a:lnTo>
                    <a:pt x="289" y="944"/>
                  </a:lnTo>
                  <a:lnTo>
                    <a:pt x="289" y="937"/>
                  </a:lnTo>
                  <a:lnTo>
                    <a:pt x="292" y="921"/>
                  </a:lnTo>
                  <a:lnTo>
                    <a:pt x="295" y="907"/>
                  </a:lnTo>
                  <a:lnTo>
                    <a:pt x="297" y="901"/>
                  </a:lnTo>
                  <a:lnTo>
                    <a:pt x="295" y="896"/>
                  </a:lnTo>
                  <a:lnTo>
                    <a:pt x="294" y="890"/>
                  </a:lnTo>
                  <a:lnTo>
                    <a:pt x="291" y="886"/>
                  </a:lnTo>
                  <a:lnTo>
                    <a:pt x="285" y="881"/>
                  </a:lnTo>
                  <a:lnTo>
                    <a:pt x="278" y="880"/>
                  </a:lnTo>
                  <a:lnTo>
                    <a:pt x="268" y="877"/>
                  </a:lnTo>
                  <a:lnTo>
                    <a:pt x="254" y="877"/>
                  </a:lnTo>
                  <a:lnTo>
                    <a:pt x="254" y="871"/>
                  </a:lnTo>
                  <a:lnTo>
                    <a:pt x="252" y="866"/>
                  </a:lnTo>
                  <a:lnTo>
                    <a:pt x="241" y="863"/>
                  </a:lnTo>
                  <a:lnTo>
                    <a:pt x="231" y="861"/>
                  </a:lnTo>
                  <a:lnTo>
                    <a:pt x="221" y="861"/>
                  </a:lnTo>
                  <a:lnTo>
                    <a:pt x="214" y="863"/>
                  </a:lnTo>
                  <a:lnTo>
                    <a:pt x="195" y="868"/>
                  </a:lnTo>
                  <a:lnTo>
                    <a:pt x="175" y="876"/>
                  </a:lnTo>
                  <a:lnTo>
                    <a:pt x="162" y="876"/>
                  </a:lnTo>
                  <a:lnTo>
                    <a:pt x="150" y="874"/>
                  </a:lnTo>
                  <a:lnTo>
                    <a:pt x="138" y="873"/>
                  </a:lnTo>
                  <a:lnTo>
                    <a:pt x="125" y="873"/>
                  </a:lnTo>
                  <a:lnTo>
                    <a:pt x="121" y="876"/>
                  </a:lnTo>
                  <a:lnTo>
                    <a:pt x="117" y="878"/>
                  </a:lnTo>
                  <a:lnTo>
                    <a:pt x="111" y="880"/>
                  </a:lnTo>
                  <a:lnTo>
                    <a:pt x="102" y="881"/>
                  </a:lnTo>
                  <a:lnTo>
                    <a:pt x="90" y="870"/>
                  </a:lnTo>
                  <a:lnTo>
                    <a:pt x="77" y="860"/>
                  </a:lnTo>
                  <a:lnTo>
                    <a:pt x="64" y="848"/>
                  </a:lnTo>
                  <a:lnTo>
                    <a:pt x="51" y="837"/>
                  </a:lnTo>
                  <a:lnTo>
                    <a:pt x="48" y="827"/>
                  </a:lnTo>
                  <a:lnTo>
                    <a:pt x="44" y="817"/>
                  </a:lnTo>
                  <a:lnTo>
                    <a:pt x="37" y="810"/>
                  </a:lnTo>
                  <a:lnTo>
                    <a:pt x="25" y="801"/>
                  </a:lnTo>
                  <a:lnTo>
                    <a:pt x="14" y="793"/>
                  </a:lnTo>
                  <a:lnTo>
                    <a:pt x="8" y="784"/>
                  </a:lnTo>
                  <a:lnTo>
                    <a:pt x="8" y="774"/>
                  </a:lnTo>
                  <a:lnTo>
                    <a:pt x="10" y="763"/>
                  </a:lnTo>
                  <a:lnTo>
                    <a:pt x="5" y="759"/>
                  </a:lnTo>
                  <a:lnTo>
                    <a:pt x="1" y="756"/>
                  </a:lnTo>
                  <a:lnTo>
                    <a:pt x="0" y="750"/>
                  </a:lnTo>
                  <a:lnTo>
                    <a:pt x="1" y="744"/>
                  </a:lnTo>
                  <a:lnTo>
                    <a:pt x="2" y="740"/>
                  </a:lnTo>
                  <a:lnTo>
                    <a:pt x="5" y="734"/>
                  </a:lnTo>
                  <a:lnTo>
                    <a:pt x="11" y="726"/>
                  </a:lnTo>
                  <a:lnTo>
                    <a:pt x="15" y="717"/>
                  </a:lnTo>
                  <a:lnTo>
                    <a:pt x="17" y="709"/>
                  </a:lnTo>
                  <a:lnTo>
                    <a:pt x="17" y="700"/>
                  </a:lnTo>
                  <a:lnTo>
                    <a:pt x="15" y="693"/>
                  </a:lnTo>
                  <a:lnTo>
                    <a:pt x="14" y="687"/>
                  </a:lnTo>
                  <a:lnTo>
                    <a:pt x="8" y="676"/>
                  </a:lnTo>
                  <a:lnTo>
                    <a:pt x="5" y="663"/>
                  </a:lnTo>
                  <a:lnTo>
                    <a:pt x="14" y="644"/>
                  </a:lnTo>
                  <a:lnTo>
                    <a:pt x="24" y="624"/>
                  </a:lnTo>
                  <a:lnTo>
                    <a:pt x="30" y="614"/>
                  </a:lnTo>
                  <a:lnTo>
                    <a:pt x="35" y="606"/>
                  </a:lnTo>
                  <a:lnTo>
                    <a:pt x="42" y="597"/>
                  </a:lnTo>
                  <a:lnTo>
                    <a:pt x="51" y="591"/>
                  </a:lnTo>
                  <a:lnTo>
                    <a:pt x="60" y="584"/>
                  </a:lnTo>
                  <a:lnTo>
                    <a:pt x="70" y="579"/>
                  </a:lnTo>
                  <a:lnTo>
                    <a:pt x="80" y="573"/>
                  </a:lnTo>
                  <a:lnTo>
                    <a:pt x="87" y="564"/>
                  </a:lnTo>
                  <a:lnTo>
                    <a:pt x="88" y="549"/>
                  </a:lnTo>
                  <a:lnTo>
                    <a:pt x="90" y="534"/>
                  </a:lnTo>
                  <a:lnTo>
                    <a:pt x="92" y="529"/>
                  </a:lnTo>
                  <a:lnTo>
                    <a:pt x="97" y="524"/>
                  </a:lnTo>
                  <a:lnTo>
                    <a:pt x="100" y="520"/>
                  </a:lnTo>
                  <a:lnTo>
                    <a:pt x="104" y="517"/>
                  </a:lnTo>
                  <a:lnTo>
                    <a:pt x="112" y="513"/>
                  </a:lnTo>
                  <a:lnTo>
                    <a:pt x="121" y="509"/>
                  </a:lnTo>
                  <a:lnTo>
                    <a:pt x="124" y="506"/>
                  </a:lnTo>
                  <a:lnTo>
                    <a:pt x="128" y="503"/>
                  </a:lnTo>
                  <a:lnTo>
                    <a:pt x="131" y="499"/>
                  </a:lnTo>
                  <a:lnTo>
                    <a:pt x="132" y="494"/>
                  </a:lnTo>
                  <a:lnTo>
                    <a:pt x="134" y="489"/>
                  </a:lnTo>
                  <a:lnTo>
                    <a:pt x="135" y="483"/>
                  </a:lnTo>
                  <a:lnTo>
                    <a:pt x="134" y="474"/>
                  </a:lnTo>
                  <a:lnTo>
                    <a:pt x="132" y="464"/>
                  </a:lnTo>
                  <a:lnTo>
                    <a:pt x="118" y="466"/>
                  </a:lnTo>
                  <a:lnTo>
                    <a:pt x="104" y="466"/>
                  </a:lnTo>
                  <a:lnTo>
                    <a:pt x="102" y="449"/>
                  </a:lnTo>
                  <a:lnTo>
                    <a:pt x="105" y="432"/>
                  </a:lnTo>
                  <a:lnTo>
                    <a:pt x="107" y="423"/>
                  </a:lnTo>
                  <a:lnTo>
                    <a:pt x="110" y="416"/>
                  </a:lnTo>
                  <a:lnTo>
                    <a:pt x="114" y="410"/>
                  </a:lnTo>
                  <a:lnTo>
                    <a:pt x="118" y="404"/>
                  </a:lnTo>
                  <a:lnTo>
                    <a:pt x="115" y="402"/>
                  </a:lnTo>
                  <a:lnTo>
                    <a:pt x="112" y="399"/>
                  </a:lnTo>
                  <a:lnTo>
                    <a:pt x="111" y="394"/>
                  </a:lnTo>
                  <a:lnTo>
                    <a:pt x="110" y="389"/>
                  </a:lnTo>
                  <a:lnTo>
                    <a:pt x="128" y="386"/>
                  </a:lnTo>
                  <a:lnTo>
                    <a:pt x="151" y="384"/>
                  </a:lnTo>
                  <a:lnTo>
                    <a:pt x="161" y="384"/>
                  </a:lnTo>
                  <a:lnTo>
                    <a:pt x="172" y="383"/>
                  </a:lnTo>
                  <a:lnTo>
                    <a:pt x="181" y="382"/>
                  </a:lnTo>
                  <a:lnTo>
                    <a:pt x="190" y="379"/>
                  </a:lnTo>
                  <a:lnTo>
                    <a:pt x="191" y="369"/>
                  </a:lnTo>
                  <a:lnTo>
                    <a:pt x="190" y="359"/>
                  </a:lnTo>
                  <a:lnTo>
                    <a:pt x="188" y="352"/>
                  </a:lnTo>
                  <a:lnTo>
                    <a:pt x="184" y="344"/>
                  </a:lnTo>
                  <a:lnTo>
                    <a:pt x="180" y="339"/>
                  </a:lnTo>
                  <a:lnTo>
                    <a:pt x="172" y="334"/>
                  </a:lnTo>
                  <a:lnTo>
                    <a:pt x="165" y="330"/>
                  </a:lnTo>
                  <a:lnTo>
                    <a:pt x="158" y="329"/>
                  </a:lnTo>
                  <a:lnTo>
                    <a:pt x="158" y="324"/>
                  </a:lnTo>
                  <a:lnTo>
                    <a:pt x="158" y="322"/>
                  </a:lnTo>
                  <a:lnTo>
                    <a:pt x="160" y="322"/>
                  </a:lnTo>
                  <a:lnTo>
                    <a:pt x="161" y="322"/>
                  </a:lnTo>
                  <a:lnTo>
                    <a:pt x="167" y="320"/>
                  </a:lnTo>
                  <a:lnTo>
                    <a:pt x="172" y="320"/>
                  </a:lnTo>
                  <a:lnTo>
                    <a:pt x="178" y="322"/>
                  </a:lnTo>
                  <a:lnTo>
                    <a:pt x="184" y="323"/>
                  </a:lnTo>
                  <a:lnTo>
                    <a:pt x="184" y="316"/>
                  </a:lnTo>
                  <a:lnTo>
                    <a:pt x="184" y="310"/>
                  </a:lnTo>
                  <a:lnTo>
                    <a:pt x="197" y="312"/>
                  </a:lnTo>
                  <a:lnTo>
                    <a:pt x="204" y="310"/>
                  </a:lnTo>
                  <a:lnTo>
                    <a:pt x="210" y="309"/>
                  </a:lnTo>
                  <a:lnTo>
                    <a:pt x="214" y="306"/>
                  </a:lnTo>
                  <a:lnTo>
                    <a:pt x="221" y="297"/>
                  </a:lnTo>
                  <a:lnTo>
                    <a:pt x="232" y="287"/>
                  </a:lnTo>
                  <a:lnTo>
                    <a:pt x="244" y="285"/>
                  </a:lnTo>
                  <a:lnTo>
                    <a:pt x="255" y="280"/>
                  </a:lnTo>
                  <a:lnTo>
                    <a:pt x="264" y="269"/>
                  </a:lnTo>
                  <a:lnTo>
                    <a:pt x="272" y="257"/>
                  </a:lnTo>
                  <a:lnTo>
                    <a:pt x="282" y="256"/>
                  </a:lnTo>
                  <a:lnTo>
                    <a:pt x="292" y="255"/>
                  </a:lnTo>
                  <a:lnTo>
                    <a:pt x="289" y="247"/>
                  </a:lnTo>
                  <a:lnTo>
                    <a:pt x="287" y="240"/>
                  </a:lnTo>
                  <a:lnTo>
                    <a:pt x="285" y="232"/>
                  </a:lnTo>
                  <a:lnTo>
                    <a:pt x="287" y="223"/>
                  </a:lnTo>
                  <a:lnTo>
                    <a:pt x="298" y="223"/>
                  </a:lnTo>
                  <a:lnTo>
                    <a:pt x="308" y="225"/>
                  </a:lnTo>
                  <a:lnTo>
                    <a:pt x="311" y="226"/>
                  </a:lnTo>
                  <a:lnTo>
                    <a:pt x="312" y="227"/>
                  </a:lnTo>
                  <a:lnTo>
                    <a:pt x="312" y="229"/>
                  </a:lnTo>
                  <a:lnTo>
                    <a:pt x="312" y="230"/>
                  </a:lnTo>
                  <a:lnTo>
                    <a:pt x="307" y="233"/>
                  </a:lnTo>
                  <a:lnTo>
                    <a:pt x="301" y="237"/>
                  </a:lnTo>
                  <a:lnTo>
                    <a:pt x="302" y="243"/>
                  </a:lnTo>
                  <a:lnTo>
                    <a:pt x="302" y="249"/>
                  </a:lnTo>
                  <a:lnTo>
                    <a:pt x="305" y="253"/>
                  </a:lnTo>
                  <a:lnTo>
                    <a:pt x="307" y="256"/>
                  </a:lnTo>
                  <a:lnTo>
                    <a:pt x="308" y="256"/>
                  </a:lnTo>
                  <a:lnTo>
                    <a:pt x="308" y="256"/>
                  </a:lnTo>
                  <a:lnTo>
                    <a:pt x="318" y="253"/>
                  </a:lnTo>
                  <a:lnTo>
                    <a:pt x="328" y="250"/>
                  </a:lnTo>
                  <a:lnTo>
                    <a:pt x="334" y="256"/>
                  </a:lnTo>
                  <a:lnTo>
                    <a:pt x="339" y="260"/>
                  </a:lnTo>
                  <a:lnTo>
                    <a:pt x="354" y="253"/>
                  </a:lnTo>
                  <a:lnTo>
                    <a:pt x="367" y="247"/>
                  </a:lnTo>
                  <a:lnTo>
                    <a:pt x="382" y="247"/>
                  </a:lnTo>
                  <a:lnTo>
                    <a:pt x="399" y="245"/>
                  </a:lnTo>
                  <a:lnTo>
                    <a:pt x="405" y="230"/>
                  </a:lnTo>
                  <a:lnTo>
                    <a:pt x="412" y="216"/>
                  </a:lnTo>
                  <a:lnTo>
                    <a:pt x="419" y="215"/>
                  </a:lnTo>
                  <a:lnTo>
                    <a:pt x="425" y="216"/>
                  </a:lnTo>
                  <a:lnTo>
                    <a:pt x="431" y="219"/>
                  </a:lnTo>
                  <a:lnTo>
                    <a:pt x="435" y="220"/>
                  </a:lnTo>
                  <a:lnTo>
                    <a:pt x="437" y="217"/>
                  </a:lnTo>
                  <a:lnTo>
                    <a:pt x="439" y="215"/>
                  </a:lnTo>
                  <a:lnTo>
                    <a:pt x="434" y="207"/>
                  </a:lnTo>
                  <a:lnTo>
                    <a:pt x="429" y="202"/>
                  </a:lnTo>
                  <a:lnTo>
                    <a:pt x="429" y="197"/>
                  </a:lnTo>
                  <a:lnTo>
                    <a:pt x="429" y="192"/>
                  </a:lnTo>
                  <a:lnTo>
                    <a:pt x="444" y="195"/>
                  </a:lnTo>
                  <a:lnTo>
                    <a:pt x="458" y="195"/>
                  </a:lnTo>
                  <a:lnTo>
                    <a:pt x="465" y="195"/>
                  </a:lnTo>
                  <a:lnTo>
                    <a:pt x="471" y="192"/>
                  </a:lnTo>
                  <a:lnTo>
                    <a:pt x="475" y="189"/>
                  </a:lnTo>
                  <a:lnTo>
                    <a:pt x="479" y="183"/>
                  </a:lnTo>
                  <a:lnTo>
                    <a:pt x="471" y="182"/>
                  </a:lnTo>
                  <a:lnTo>
                    <a:pt x="462" y="180"/>
                  </a:lnTo>
                  <a:lnTo>
                    <a:pt x="452" y="182"/>
                  </a:lnTo>
                  <a:lnTo>
                    <a:pt x="444" y="182"/>
                  </a:lnTo>
                  <a:lnTo>
                    <a:pt x="434" y="182"/>
                  </a:lnTo>
                  <a:lnTo>
                    <a:pt x="424" y="182"/>
                  </a:lnTo>
                  <a:lnTo>
                    <a:pt x="415" y="180"/>
                  </a:lnTo>
                  <a:lnTo>
                    <a:pt x="407" y="176"/>
                  </a:lnTo>
                  <a:lnTo>
                    <a:pt x="407" y="175"/>
                  </a:lnTo>
                  <a:lnTo>
                    <a:pt x="407" y="173"/>
                  </a:lnTo>
                  <a:lnTo>
                    <a:pt x="407" y="165"/>
                  </a:lnTo>
                  <a:lnTo>
                    <a:pt x="405" y="155"/>
                  </a:lnTo>
                  <a:lnTo>
                    <a:pt x="421" y="145"/>
                  </a:lnTo>
                  <a:lnTo>
                    <a:pt x="435" y="133"/>
                  </a:lnTo>
                  <a:lnTo>
                    <a:pt x="434" y="127"/>
                  </a:lnTo>
                  <a:lnTo>
                    <a:pt x="434" y="125"/>
                  </a:lnTo>
                  <a:lnTo>
                    <a:pt x="431" y="122"/>
                  </a:lnTo>
                  <a:lnTo>
                    <a:pt x="429" y="119"/>
                  </a:lnTo>
                  <a:lnTo>
                    <a:pt x="428" y="119"/>
                  </a:lnTo>
                  <a:lnTo>
                    <a:pt x="428" y="119"/>
                  </a:lnTo>
                  <a:lnTo>
                    <a:pt x="419" y="120"/>
                  </a:lnTo>
                  <a:lnTo>
                    <a:pt x="411" y="123"/>
                  </a:lnTo>
                  <a:lnTo>
                    <a:pt x="402" y="127"/>
                  </a:lnTo>
                  <a:lnTo>
                    <a:pt x="395" y="133"/>
                  </a:lnTo>
                  <a:lnTo>
                    <a:pt x="381" y="146"/>
                  </a:lnTo>
                  <a:lnTo>
                    <a:pt x="369" y="156"/>
                  </a:lnTo>
                  <a:lnTo>
                    <a:pt x="369" y="166"/>
                  </a:lnTo>
                  <a:lnTo>
                    <a:pt x="371" y="175"/>
                  </a:lnTo>
                  <a:lnTo>
                    <a:pt x="372" y="179"/>
                  </a:lnTo>
                  <a:lnTo>
                    <a:pt x="377" y="182"/>
                  </a:lnTo>
                  <a:lnTo>
                    <a:pt x="381" y="185"/>
                  </a:lnTo>
                  <a:lnTo>
                    <a:pt x="385" y="186"/>
                  </a:lnTo>
                  <a:lnTo>
                    <a:pt x="384" y="189"/>
                  </a:lnTo>
                  <a:lnTo>
                    <a:pt x="384" y="192"/>
                  </a:lnTo>
                  <a:lnTo>
                    <a:pt x="372" y="196"/>
                  </a:lnTo>
                  <a:lnTo>
                    <a:pt x="362" y="202"/>
                  </a:lnTo>
                  <a:lnTo>
                    <a:pt x="365" y="209"/>
                  </a:lnTo>
                  <a:lnTo>
                    <a:pt x="364" y="216"/>
                  </a:lnTo>
                  <a:lnTo>
                    <a:pt x="361" y="223"/>
                  </a:lnTo>
                  <a:lnTo>
                    <a:pt x="357" y="229"/>
                  </a:lnTo>
                  <a:lnTo>
                    <a:pt x="349" y="230"/>
                  </a:lnTo>
                  <a:lnTo>
                    <a:pt x="342" y="232"/>
                  </a:lnTo>
                  <a:lnTo>
                    <a:pt x="342" y="236"/>
                  </a:lnTo>
                  <a:lnTo>
                    <a:pt x="341" y="237"/>
                  </a:lnTo>
                  <a:lnTo>
                    <a:pt x="341" y="240"/>
                  </a:lnTo>
                  <a:lnTo>
                    <a:pt x="338" y="242"/>
                  </a:lnTo>
                  <a:lnTo>
                    <a:pt x="334" y="237"/>
                  </a:lnTo>
                  <a:lnTo>
                    <a:pt x="331" y="233"/>
                  </a:lnTo>
                  <a:lnTo>
                    <a:pt x="327" y="227"/>
                  </a:lnTo>
                  <a:lnTo>
                    <a:pt x="324" y="220"/>
                  </a:lnTo>
                  <a:lnTo>
                    <a:pt x="321" y="206"/>
                  </a:lnTo>
                  <a:lnTo>
                    <a:pt x="319" y="192"/>
                  </a:lnTo>
                  <a:lnTo>
                    <a:pt x="311" y="193"/>
                  </a:lnTo>
                  <a:lnTo>
                    <a:pt x="304" y="195"/>
                  </a:lnTo>
                  <a:lnTo>
                    <a:pt x="299" y="197"/>
                  </a:lnTo>
                  <a:lnTo>
                    <a:pt x="294" y="200"/>
                  </a:lnTo>
                  <a:lnTo>
                    <a:pt x="289" y="203"/>
                  </a:lnTo>
                  <a:lnTo>
                    <a:pt x="285" y="205"/>
                  </a:lnTo>
                  <a:lnTo>
                    <a:pt x="278" y="207"/>
                  </a:lnTo>
                  <a:lnTo>
                    <a:pt x="271" y="207"/>
                  </a:lnTo>
                  <a:lnTo>
                    <a:pt x="271" y="206"/>
                  </a:lnTo>
                  <a:lnTo>
                    <a:pt x="271" y="205"/>
                  </a:lnTo>
                  <a:lnTo>
                    <a:pt x="267" y="197"/>
                  </a:lnTo>
                  <a:lnTo>
                    <a:pt x="262" y="186"/>
                  </a:lnTo>
                  <a:lnTo>
                    <a:pt x="259" y="175"/>
                  </a:lnTo>
                  <a:lnTo>
                    <a:pt x="258" y="166"/>
                  </a:lnTo>
                  <a:lnTo>
                    <a:pt x="271" y="160"/>
                  </a:lnTo>
                  <a:lnTo>
                    <a:pt x="287" y="153"/>
                  </a:lnTo>
                  <a:lnTo>
                    <a:pt x="301" y="147"/>
                  </a:lnTo>
                  <a:lnTo>
                    <a:pt x="314" y="139"/>
                  </a:lnTo>
                  <a:lnTo>
                    <a:pt x="325" y="123"/>
                  </a:lnTo>
                  <a:lnTo>
                    <a:pt x="344" y="97"/>
                  </a:lnTo>
                  <a:lnTo>
                    <a:pt x="354" y="87"/>
                  </a:lnTo>
                  <a:lnTo>
                    <a:pt x="364" y="79"/>
                  </a:lnTo>
                  <a:lnTo>
                    <a:pt x="368" y="77"/>
                  </a:lnTo>
                  <a:lnTo>
                    <a:pt x="371" y="77"/>
                  </a:lnTo>
                  <a:lnTo>
                    <a:pt x="374" y="79"/>
                  </a:lnTo>
                  <a:lnTo>
                    <a:pt x="377" y="83"/>
                  </a:lnTo>
                  <a:lnTo>
                    <a:pt x="387" y="76"/>
                  </a:lnTo>
                  <a:lnTo>
                    <a:pt x="398" y="72"/>
                  </a:lnTo>
                  <a:lnTo>
                    <a:pt x="409" y="69"/>
                  </a:lnTo>
                  <a:lnTo>
                    <a:pt x="419" y="67"/>
                  </a:lnTo>
                  <a:lnTo>
                    <a:pt x="442" y="67"/>
                  </a:lnTo>
                  <a:lnTo>
                    <a:pt x="467" y="70"/>
                  </a:lnTo>
                  <a:lnTo>
                    <a:pt x="467" y="75"/>
                  </a:lnTo>
                  <a:lnTo>
                    <a:pt x="465" y="79"/>
                  </a:lnTo>
                  <a:lnTo>
                    <a:pt x="481" y="79"/>
                  </a:lnTo>
                  <a:lnTo>
                    <a:pt x="495" y="80"/>
                  </a:lnTo>
                  <a:lnTo>
                    <a:pt x="509" y="82"/>
                  </a:lnTo>
                  <a:lnTo>
                    <a:pt x="524" y="86"/>
                  </a:lnTo>
                  <a:lnTo>
                    <a:pt x="536" y="90"/>
                  </a:lnTo>
                  <a:lnTo>
                    <a:pt x="549" y="96"/>
                  </a:lnTo>
                  <a:lnTo>
                    <a:pt x="559" y="103"/>
                  </a:lnTo>
                  <a:lnTo>
                    <a:pt x="566" y="113"/>
                  </a:lnTo>
                  <a:lnTo>
                    <a:pt x="565" y="115"/>
                  </a:lnTo>
                  <a:lnTo>
                    <a:pt x="562" y="116"/>
                  </a:lnTo>
                  <a:lnTo>
                    <a:pt x="554" y="117"/>
                  </a:lnTo>
                  <a:lnTo>
                    <a:pt x="545" y="117"/>
                  </a:lnTo>
                  <a:lnTo>
                    <a:pt x="536" y="117"/>
                  </a:lnTo>
                  <a:lnTo>
                    <a:pt x="528" y="115"/>
                  </a:lnTo>
                  <a:lnTo>
                    <a:pt x="509" y="109"/>
                  </a:lnTo>
                  <a:lnTo>
                    <a:pt x="494" y="106"/>
                  </a:lnTo>
                  <a:lnTo>
                    <a:pt x="494" y="106"/>
                  </a:lnTo>
                  <a:lnTo>
                    <a:pt x="494" y="107"/>
                  </a:lnTo>
                  <a:lnTo>
                    <a:pt x="504" y="119"/>
                  </a:lnTo>
                  <a:lnTo>
                    <a:pt x="514" y="130"/>
                  </a:lnTo>
                  <a:lnTo>
                    <a:pt x="519" y="135"/>
                  </a:lnTo>
                  <a:lnTo>
                    <a:pt x="525" y="139"/>
                  </a:lnTo>
                  <a:lnTo>
                    <a:pt x="534" y="143"/>
                  </a:lnTo>
                  <a:lnTo>
                    <a:pt x="542" y="145"/>
                  </a:lnTo>
                  <a:lnTo>
                    <a:pt x="538" y="137"/>
                  </a:lnTo>
                  <a:lnTo>
                    <a:pt x="535" y="129"/>
                  </a:lnTo>
                  <a:lnTo>
                    <a:pt x="536" y="127"/>
                  </a:lnTo>
                  <a:lnTo>
                    <a:pt x="538" y="126"/>
                  </a:lnTo>
                  <a:lnTo>
                    <a:pt x="549" y="132"/>
                  </a:lnTo>
                  <a:lnTo>
                    <a:pt x="562" y="135"/>
                  </a:lnTo>
                  <a:lnTo>
                    <a:pt x="562" y="133"/>
                  </a:lnTo>
                  <a:lnTo>
                    <a:pt x="562" y="130"/>
                  </a:lnTo>
                  <a:lnTo>
                    <a:pt x="559" y="129"/>
                  </a:lnTo>
                  <a:lnTo>
                    <a:pt x="558" y="125"/>
                  </a:lnTo>
                  <a:lnTo>
                    <a:pt x="571" y="117"/>
                  </a:lnTo>
                  <a:lnTo>
                    <a:pt x="586" y="112"/>
                  </a:lnTo>
                  <a:lnTo>
                    <a:pt x="585" y="99"/>
                  </a:lnTo>
                  <a:lnTo>
                    <a:pt x="584" y="87"/>
                  </a:lnTo>
                  <a:lnTo>
                    <a:pt x="596" y="90"/>
                  </a:lnTo>
                  <a:lnTo>
                    <a:pt x="606" y="93"/>
                  </a:lnTo>
                  <a:lnTo>
                    <a:pt x="608" y="95"/>
                  </a:lnTo>
                  <a:lnTo>
                    <a:pt x="608" y="96"/>
                  </a:lnTo>
                  <a:lnTo>
                    <a:pt x="608" y="97"/>
                  </a:lnTo>
                  <a:lnTo>
                    <a:pt x="606" y="99"/>
                  </a:lnTo>
                  <a:lnTo>
                    <a:pt x="604" y="100"/>
                  </a:lnTo>
                  <a:lnTo>
                    <a:pt x="599" y="100"/>
                  </a:lnTo>
                  <a:lnTo>
                    <a:pt x="599" y="106"/>
                  </a:lnTo>
                  <a:lnTo>
                    <a:pt x="599" y="110"/>
                  </a:lnTo>
                  <a:lnTo>
                    <a:pt x="608" y="109"/>
                  </a:lnTo>
                  <a:lnTo>
                    <a:pt x="616" y="106"/>
                  </a:lnTo>
                  <a:lnTo>
                    <a:pt x="624" y="103"/>
                  </a:lnTo>
                  <a:lnTo>
                    <a:pt x="629" y="99"/>
                  </a:lnTo>
                  <a:lnTo>
                    <a:pt x="636" y="95"/>
                  </a:lnTo>
                  <a:lnTo>
                    <a:pt x="645" y="92"/>
                  </a:lnTo>
                  <a:lnTo>
                    <a:pt x="654" y="89"/>
                  </a:lnTo>
                  <a:lnTo>
                    <a:pt x="665" y="87"/>
                  </a:lnTo>
                  <a:lnTo>
                    <a:pt x="665" y="92"/>
                  </a:lnTo>
                  <a:lnTo>
                    <a:pt x="665" y="95"/>
                  </a:lnTo>
                  <a:lnTo>
                    <a:pt x="679" y="95"/>
                  </a:lnTo>
                  <a:lnTo>
                    <a:pt x="694" y="92"/>
                  </a:lnTo>
                  <a:lnTo>
                    <a:pt x="708" y="89"/>
                  </a:lnTo>
                  <a:lnTo>
                    <a:pt x="719" y="85"/>
                  </a:lnTo>
                  <a:lnTo>
                    <a:pt x="718" y="83"/>
                  </a:lnTo>
                  <a:lnTo>
                    <a:pt x="716" y="80"/>
                  </a:lnTo>
                  <a:lnTo>
                    <a:pt x="706" y="79"/>
                  </a:lnTo>
                  <a:lnTo>
                    <a:pt x="698" y="76"/>
                  </a:lnTo>
                  <a:lnTo>
                    <a:pt x="696" y="70"/>
                  </a:lnTo>
                  <a:lnTo>
                    <a:pt x="696" y="66"/>
                  </a:lnTo>
                  <a:lnTo>
                    <a:pt x="718" y="72"/>
                  </a:lnTo>
                  <a:lnTo>
                    <a:pt x="741" y="79"/>
                  </a:lnTo>
                  <a:lnTo>
                    <a:pt x="763" y="87"/>
                  </a:lnTo>
                  <a:lnTo>
                    <a:pt x="786" y="93"/>
                  </a:lnTo>
                  <a:lnTo>
                    <a:pt x="789" y="92"/>
                  </a:lnTo>
                  <a:lnTo>
                    <a:pt x="791" y="89"/>
                  </a:lnTo>
                  <a:lnTo>
                    <a:pt x="773" y="79"/>
                  </a:lnTo>
                  <a:lnTo>
                    <a:pt x="759" y="70"/>
                  </a:lnTo>
                  <a:lnTo>
                    <a:pt x="759" y="62"/>
                  </a:lnTo>
                  <a:lnTo>
                    <a:pt x="761" y="55"/>
                  </a:lnTo>
                  <a:lnTo>
                    <a:pt x="763" y="49"/>
                  </a:lnTo>
                  <a:lnTo>
                    <a:pt x="765" y="45"/>
                  </a:lnTo>
                  <a:lnTo>
                    <a:pt x="768" y="43"/>
                  </a:lnTo>
                  <a:lnTo>
                    <a:pt x="771" y="40"/>
                  </a:lnTo>
                  <a:lnTo>
                    <a:pt x="782" y="45"/>
                  </a:lnTo>
                  <a:lnTo>
                    <a:pt x="795" y="48"/>
                  </a:lnTo>
                  <a:lnTo>
                    <a:pt x="796" y="56"/>
                  </a:lnTo>
                  <a:lnTo>
                    <a:pt x="799" y="63"/>
                  </a:lnTo>
                  <a:lnTo>
                    <a:pt x="803" y="69"/>
                  </a:lnTo>
                  <a:lnTo>
                    <a:pt x="809" y="75"/>
                  </a:lnTo>
                  <a:lnTo>
                    <a:pt x="815" y="80"/>
                  </a:lnTo>
                  <a:lnTo>
                    <a:pt x="819" y="86"/>
                  </a:lnTo>
                  <a:lnTo>
                    <a:pt x="823" y="92"/>
                  </a:lnTo>
                  <a:lnTo>
                    <a:pt x="826" y="97"/>
                  </a:lnTo>
                  <a:lnTo>
                    <a:pt x="821" y="103"/>
                  </a:lnTo>
                  <a:lnTo>
                    <a:pt x="815" y="110"/>
                  </a:lnTo>
                  <a:lnTo>
                    <a:pt x="818" y="113"/>
                  </a:lnTo>
                  <a:lnTo>
                    <a:pt x="821" y="117"/>
                  </a:lnTo>
                  <a:lnTo>
                    <a:pt x="825" y="117"/>
                  </a:lnTo>
                  <a:lnTo>
                    <a:pt x="829" y="117"/>
                  </a:lnTo>
                  <a:lnTo>
                    <a:pt x="835" y="112"/>
                  </a:lnTo>
                  <a:lnTo>
                    <a:pt x="839" y="107"/>
                  </a:lnTo>
                  <a:lnTo>
                    <a:pt x="839" y="97"/>
                  </a:lnTo>
                  <a:lnTo>
                    <a:pt x="835" y="90"/>
                  </a:lnTo>
                  <a:lnTo>
                    <a:pt x="835" y="90"/>
                  </a:lnTo>
                  <a:lnTo>
                    <a:pt x="835" y="89"/>
                  </a:lnTo>
                  <a:lnTo>
                    <a:pt x="846" y="90"/>
                  </a:lnTo>
                  <a:lnTo>
                    <a:pt x="855" y="92"/>
                  </a:lnTo>
                  <a:lnTo>
                    <a:pt x="856" y="96"/>
                  </a:lnTo>
                  <a:lnTo>
                    <a:pt x="856" y="97"/>
                  </a:lnTo>
                  <a:lnTo>
                    <a:pt x="859" y="97"/>
                  </a:lnTo>
                  <a:lnTo>
                    <a:pt x="863" y="97"/>
                  </a:lnTo>
                  <a:lnTo>
                    <a:pt x="862" y="96"/>
                  </a:lnTo>
                  <a:lnTo>
                    <a:pt x="861" y="95"/>
                  </a:lnTo>
                  <a:lnTo>
                    <a:pt x="858" y="90"/>
                  </a:lnTo>
                  <a:lnTo>
                    <a:pt x="855" y="86"/>
                  </a:lnTo>
                  <a:lnTo>
                    <a:pt x="842" y="86"/>
                  </a:lnTo>
                  <a:lnTo>
                    <a:pt x="829" y="86"/>
                  </a:lnTo>
                  <a:lnTo>
                    <a:pt x="819" y="72"/>
                  </a:lnTo>
                  <a:lnTo>
                    <a:pt x="809" y="59"/>
                  </a:lnTo>
                  <a:lnTo>
                    <a:pt x="811" y="53"/>
                  </a:lnTo>
                  <a:lnTo>
                    <a:pt x="812" y="50"/>
                  </a:lnTo>
                  <a:lnTo>
                    <a:pt x="819" y="56"/>
                  </a:lnTo>
                  <a:lnTo>
                    <a:pt x="826" y="62"/>
                  </a:lnTo>
                  <a:lnTo>
                    <a:pt x="831" y="63"/>
                  </a:lnTo>
                  <a:lnTo>
                    <a:pt x="836" y="65"/>
                  </a:lnTo>
                  <a:lnTo>
                    <a:pt x="842" y="65"/>
                  </a:lnTo>
                  <a:lnTo>
                    <a:pt x="848" y="63"/>
                  </a:lnTo>
                  <a:lnTo>
                    <a:pt x="839" y="60"/>
                  </a:lnTo>
                  <a:lnTo>
                    <a:pt x="832" y="58"/>
                  </a:lnTo>
                  <a:lnTo>
                    <a:pt x="832" y="52"/>
                  </a:lnTo>
                  <a:lnTo>
                    <a:pt x="832" y="46"/>
                  </a:lnTo>
                  <a:lnTo>
                    <a:pt x="845" y="50"/>
                  </a:lnTo>
                  <a:lnTo>
                    <a:pt x="856" y="56"/>
                  </a:lnTo>
                  <a:lnTo>
                    <a:pt x="861" y="58"/>
                  </a:lnTo>
                  <a:lnTo>
                    <a:pt x="866" y="59"/>
                  </a:lnTo>
                  <a:lnTo>
                    <a:pt x="872" y="60"/>
                  </a:lnTo>
                  <a:lnTo>
                    <a:pt x="878" y="60"/>
                  </a:lnTo>
                  <a:lnTo>
                    <a:pt x="876" y="58"/>
                  </a:lnTo>
                  <a:lnTo>
                    <a:pt x="875" y="56"/>
                  </a:lnTo>
                  <a:lnTo>
                    <a:pt x="861" y="49"/>
                  </a:lnTo>
                  <a:lnTo>
                    <a:pt x="848" y="43"/>
                  </a:lnTo>
                  <a:lnTo>
                    <a:pt x="848" y="40"/>
                  </a:lnTo>
                  <a:lnTo>
                    <a:pt x="848" y="38"/>
                  </a:lnTo>
                  <a:lnTo>
                    <a:pt x="849" y="36"/>
                  </a:lnTo>
                  <a:lnTo>
                    <a:pt x="851" y="35"/>
                  </a:lnTo>
                  <a:lnTo>
                    <a:pt x="863" y="35"/>
                  </a:lnTo>
                  <a:lnTo>
                    <a:pt x="875" y="36"/>
                  </a:lnTo>
                  <a:lnTo>
                    <a:pt x="885" y="38"/>
                  </a:lnTo>
                  <a:lnTo>
                    <a:pt x="896" y="39"/>
                  </a:lnTo>
                  <a:lnTo>
                    <a:pt x="896" y="39"/>
                  </a:lnTo>
                  <a:lnTo>
                    <a:pt x="896" y="38"/>
                  </a:lnTo>
                  <a:lnTo>
                    <a:pt x="892" y="35"/>
                  </a:lnTo>
                  <a:lnTo>
                    <a:pt x="889" y="32"/>
                  </a:lnTo>
                  <a:lnTo>
                    <a:pt x="888" y="28"/>
                  </a:lnTo>
                  <a:lnTo>
                    <a:pt x="888" y="22"/>
                  </a:lnTo>
                  <a:lnTo>
                    <a:pt x="901" y="22"/>
                  </a:lnTo>
                  <a:lnTo>
                    <a:pt x="915" y="22"/>
                  </a:lnTo>
                  <a:lnTo>
                    <a:pt x="928" y="20"/>
                  </a:lnTo>
                  <a:lnTo>
                    <a:pt x="939" y="18"/>
                  </a:lnTo>
                  <a:lnTo>
                    <a:pt x="952" y="15"/>
                  </a:lnTo>
                  <a:lnTo>
                    <a:pt x="962" y="10"/>
                  </a:lnTo>
                  <a:lnTo>
                    <a:pt x="971" y="6"/>
                  </a:lnTo>
                  <a:lnTo>
                    <a:pt x="978" y="0"/>
                  </a:lnTo>
                  <a:lnTo>
                    <a:pt x="992" y="0"/>
                  </a:lnTo>
                  <a:lnTo>
                    <a:pt x="1002" y="2"/>
                  </a:lnTo>
                  <a:lnTo>
                    <a:pt x="1010" y="6"/>
                  </a:lnTo>
                  <a:lnTo>
                    <a:pt x="1019" y="10"/>
                  </a:lnTo>
                  <a:lnTo>
                    <a:pt x="1040" y="10"/>
                  </a:lnTo>
                  <a:lnTo>
                    <a:pt x="1062" y="10"/>
                  </a:lnTo>
                  <a:lnTo>
                    <a:pt x="1066" y="16"/>
                  </a:lnTo>
                  <a:lnTo>
                    <a:pt x="1072" y="22"/>
                  </a:lnTo>
                  <a:lnTo>
                    <a:pt x="1073" y="25"/>
                  </a:lnTo>
                  <a:lnTo>
                    <a:pt x="1075" y="29"/>
                  </a:lnTo>
                  <a:lnTo>
                    <a:pt x="1073" y="29"/>
                  </a:lnTo>
                  <a:lnTo>
                    <a:pt x="1072" y="29"/>
                  </a:lnTo>
                  <a:lnTo>
                    <a:pt x="1065" y="32"/>
                  </a:lnTo>
                  <a:lnTo>
                    <a:pt x="1059" y="33"/>
                  </a:lnTo>
                  <a:lnTo>
                    <a:pt x="1055" y="36"/>
                  </a:lnTo>
                  <a:lnTo>
                    <a:pt x="1050" y="42"/>
                  </a:lnTo>
                  <a:lnTo>
                    <a:pt x="1050" y="43"/>
                  </a:lnTo>
                  <a:lnTo>
                    <a:pt x="1050" y="43"/>
                  </a:lnTo>
                  <a:lnTo>
                    <a:pt x="1052" y="43"/>
                  </a:lnTo>
                  <a:lnTo>
                    <a:pt x="1055" y="43"/>
                  </a:lnTo>
                  <a:lnTo>
                    <a:pt x="1059" y="43"/>
                  </a:lnTo>
                  <a:lnTo>
                    <a:pt x="1063" y="42"/>
                  </a:lnTo>
                  <a:lnTo>
                    <a:pt x="1068" y="39"/>
                  </a:lnTo>
                  <a:lnTo>
                    <a:pt x="1073" y="36"/>
                  </a:lnTo>
                  <a:lnTo>
                    <a:pt x="1080" y="33"/>
                  </a:lnTo>
                  <a:lnTo>
                    <a:pt x="1086" y="32"/>
                  </a:lnTo>
                  <a:lnTo>
                    <a:pt x="1093" y="32"/>
                  </a:lnTo>
                  <a:lnTo>
                    <a:pt x="1099" y="33"/>
                  </a:lnTo>
                  <a:lnTo>
                    <a:pt x="1118" y="39"/>
                  </a:lnTo>
                  <a:lnTo>
                    <a:pt x="1139" y="43"/>
                  </a:lnTo>
                  <a:lnTo>
                    <a:pt x="1160" y="46"/>
                  </a:lnTo>
                  <a:lnTo>
                    <a:pt x="1182" y="46"/>
                  </a:lnTo>
                  <a:lnTo>
                    <a:pt x="1183" y="43"/>
                  </a:lnTo>
                  <a:lnTo>
                    <a:pt x="1186" y="39"/>
                  </a:lnTo>
                  <a:lnTo>
                    <a:pt x="1202" y="40"/>
                  </a:lnTo>
                  <a:lnTo>
                    <a:pt x="1220" y="42"/>
                  </a:lnTo>
                  <a:lnTo>
                    <a:pt x="1232" y="49"/>
                  </a:lnTo>
                  <a:lnTo>
                    <a:pt x="1242" y="56"/>
                  </a:lnTo>
                  <a:lnTo>
                    <a:pt x="1247" y="60"/>
                  </a:lnTo>
                  <a:lnTo>
                    <a:pt x="1255" y="63"/>
                  </a:lnTo>
                  <a:lnTo>
                    <a:pt x="1262" y="65"/>
                  </a:lnTo>
                  <a:lnTo>
                    <a:pt x="1272"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6" name="Freeform 447"/>
            <p:cNvSpPr>
              <a:spLocks/>
            </p:cNvSpPr>
            <p:nvPr/>
          </p:nvSpPr>
          <p:spPr bwMode="auto">
            <a:xfrm>
              <a:off x="4328" y="2368"/>
              <a:ext cx="101" cy="64"/>
            </a:xfrm>
            <a:custGeom>
              <a:avLst/>
              <a:gdLst>
                <a:gd name="T0" fmla="*/ 101 w 101"/>
                <a:gd name="T1" fmla="*/ 13 h 64"/>
                <a:gd name="T2" fmla="*/ 89 w 101"/>
                <a:gd name="T3" fmla="*/ 13 h 64"/>
                <a:gd name="T4" fmla="*/ 77 w 101"/>
                <a:gd name="T5" fmla="*/ 13 h 64"/>
                <a:gd name="T6" fmla="*/ 67 w 101"/>
                <a:gd name="T7" fmla="*/ 15 h 64"/>
                <a:gd name="T8" fmla="*/ 57 w 101"/>
                <a:gd name="T9" fmla="*/ 17 h 64"/>
                <a:gd name="T10" fmla="*/ 47 w 101"/>
                <a:gd name="T11" fmla="*/ 20 h 64"/>
                <a:gd name="T12" fmla="*/ 40 w 101"/>
                <a:gd name="T13" fmla="*/ 25 h 64"/>
                <a:gd name="T14" fmla="*/ 33 w 101"/>
                <a:gd name="T15" fmla="*/ 30 h 64"/>
                <a:gd name="T16" fmla="*/ 29 w 101"/>
                <a:gd name="T17" fmla="*/ 37 h 64"/>
                <a:gd name="T18" fmla="*/ 29 w 101"/>
                <a:gd name="T19" fmla="*/ 45 h 64"/>
                <a:gd name="T20" fmla="*/ 27 w 101"/>
                <a:gd name="T21" fmla="*/ 53 h 64"/>
                <a:gd name="T22" fmla="*/ 33 w 101"/>
                <a:gd name="T23" fmla="*/ 55 h 64"/>
                <a:gd name="T24" fmla="*/ 40 w 101"/>
                <a:gd name="T25" fmla="*/ 57 h 64"/>
                <a:gd name="T26" fmla="*/ 47 w 101"/>
                <a:gd name="T27" fmla="*/ 60 h 64"/>
                <a:gd name="T28" fmla="*/ 51 w 101"/>
                <a:gd name="T29" fmla="*/ 64 h 64"/>
                <a:gd name="T30" fmla="*/ 33 w 101"/>
                <a:gd name="T31" fmla="*/ 64 h 64"/>
                <a:gd name="T32" fmla="*/ 16 w 101"/>
                <a:gd name="T33" fmla="*/ 64 h 64"/>
                <a:gd name="T34" fmla="*/ 13 w 101"/>
                <a:gd name="T35" fmla="*/ 60 h 64"/>
                <a:gd name="T36" fmla="*/ 10 w 101"/>
                <a:gd name="T37" fmla="*/ 57 h 64"/>
                <a:gd name="T38" fmla="*/ 6 w 101"/>
                <a:gd name="T39" fmla="*/ 56 h 64"/>
                <a:gd name="T40" fmla="*/ 0 w 101"/>
                <a:gd name="T41" fmla="*/ 56 h 64"/>
                <a:gd name="T42" fmla="*/ 0 w 101"/>
                <a:gd name="T43" fmla="*/ 46 h 64"/>
                <a:gd name="T44" fmla="*/ 3 w 101"/>
                <a:gd name="T45" fmla="*/ 39 h 64"/>
                <a:gd name="T46" fmla="*/ 11 w 101"/>
                <a:gd name="T47" fmla="*/ 36 h 64"/>
                <a:gd name="T48" fmla="*/ 20 w 101"/>
                <a:gd name="T49" fmla="*/ 33 h 64"/>
                <a:gd name="T50" fmla="*/ 17 w 101"/>
                <a:gd name="T51" fmla="*/ 30 h 64"/>
                <a:gd name="T52" fmla="*/ 14 w 101"/>
                <a:gd name="T53" fmla="*/ 27 h 64"/>
                <a:gd name="T54" fmla="*/ 33 w 101"/>
                <a:gd name="T55" fmla="*/ 19 h 64"/>
                <a:gd name="T56" fmla="*/ 54 w 101"/>
                <a:gd name="T57" fmla="*/ 9 h 64"/>
                <a:gd name="T58" fmla="*/ 66 w 101"/>
                <a:gd name="T59" fmla="*/ 5 h 64"/>
                <a:gd name="T60" fmla="*/ 77 w 101"/>
                <a:gd name="T61" fmla="*/ 2 h 64"/>
                <a:gd name="T62" fmla="*/ 90 w 101"/>
                <a:gd name="T63" fmla="*/ 0 h 64"/>
                <a:gd name="T64" fmla="*/ 101 w 101"/>
                <a:gd name="T65" fmla="*/ 2 h 64"/>
                <a:gd name="T66" fmla="*/ 101 w 101"/>
                <a:gd name="T67" fmla="*/ 7 h 64"/>
                <a:gd name="T68" fmla="*/ 101 w 101"/>
                <a:gd name="T69"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 h="64">
                  <a:moveTo>
                    <a:pt x="101" y="13"/>
                  </a:moveTo>
                  <a:lnTo>
                    <a:pt x="89" y="13"/>
                  </a:lnTo>
                  <a:lnTo>
                    <a:pt x="77" y="13"/>
                  </a:lnTo>
                  <a:lnTo>
                    <a:pt x="67" y="15"/>
                  </a:lnTo>
                  <a:lnTo>
                    <a:pt x="57" y="17"/>
                  </a:lnTo>
                  <a:lnTo>
                    <a:pt x="47" y="20"/>
                  </a:lnTo>
                  <a:lnTo>
                    <a:pt x="40" y="25"/>
                  </a:lnTo>
                  <a:lnTo>
                    <a:pt x="33" y="30"/>
                  </a:lnTo>
                  <a:lnTo>
                    <a:pt x="29" y="37"/>
                  </a:lnTo>
                  <a:lnTo>
                    <a:pt x="29" y="45"/>
                  </a:lnTo>
                  <a:lnTo>
                    <a:pt x="27" y="53"/>
                  </a:lnTo>
                  <a:lnTo>
                    <a:pt x="33" y="55"/>
                  </a:lnTo>
                  <a:lnTo>
                    <a:pt x="40" y="57"/>
                  </a:lnTo>
                  <a:lnTo>
                    <a:pt x="47" y="60"/>
                  </a:lnTo>
                  <a:lnTo>
                    <a:pt x="51" y="64"/>
                  </a:lnTo>
                  <a:lnTo>
                    <a:pt x="33" y="64"/>
                  </a:lnTo>
                  <a:lnTo>
                    <a:pt x="16" y="64"/>
                  </a:lnTo>
                  <a:lnTo>
                    <a:pt x="13" y="60"/>
                  </a:lnTo>
                  <a:lnTo>
                    <a:pt x="10" y="57"/>
                  </a:lnTo>
                  <a:lnTo>
                    <a:pt x="6" y="56"/>
                  </a:lnTo>
                  <a:lnTo>
                    <a:pt x="0" y="56"/>
                  </a:lnTo>
                  <a:lnTo>
                    <a:pt x="0" y="46"/>
                  </a:lnTo>
                  <a:lnTo>
                    <a:pt x="3" y="39"/>
                  </a:lnTo>
                  <a:lnTo>
                    <a:pt x="11" y="36"/>
                  </a:lnTo>
                  <a:lnTo>
                    <a:pt x="20" y="33"/>
                  </a:lnTo>
                  <a:lnTo>
                    <a:pt x="17" y="30"/>
                  </a:lnTo>
                  <a:lnTo>
                    <a:pt x="14" y="27"/>
                  </a:lnTo>
                  <a:lnTo>
                    <a:pt x="33" y="19"/>
                  </a:lnTo>
                  <a:lnTo>
                    <a:pt x="54" y="9"/>
                  </a:lnTo>
                  <a:lnTo>
                    <a:pt x="66" y="5"/>
                  </a:lnTo>
                  <a:lnTo>
                    <a:pt x="77" y="2"/>
                  </a:lnTo>
                  <a:lnTo>
                    <a:pt x="90" y="0"/>
                  </a:lnTo>
                  <a:lnTo>
                    <a:pt x="101" y="2"/>
                  </a:lnTo>
                  <a:lnTo>
                    <a:pt x="101" y="7"/>
                  </a:lnTo>
                  <a:lnTo>
                    <a:pt x="10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7" name="Freeform 448"/>
            <p:cNvSpPr>
              <a:spLocks/>
            </p:cNvSpPr>
            <p:nvPr/>
          </p:nvSpPr>
          <p:spPr bwMode="auto">
            <a:xfrm>
              <a:off x="3150" y="2371"/>
              <a:ext cx="66" cy="16"/>
            </a:xfrm>
            <a:custGeom>
              <a:avLst/>
              <a:gdLst>
                <a:gd name="T0" fmla="*/ 32 w 66"/>
                <a:gd name="T1" fmla="*/ 0 h 16"/>
                <a:gd name="T2" fmla="*/ 37 w 66"/>
                <a:gd name="T3" fmla="*/ 0 h 16"/>
                <a:gd name="T4" fmla="*/ 42 w 66"/>
                <a:gd name="T5" fmla="*/ 0 h 16"/>
                <a:gd name="T6" fmla="*/ 44 w 66"/>
                <a:gd name="T7" fmla="*/ 0 h 16"/>
                <a:gd name="T8" fmla="*/ 47 w 66"/>
                <a:gd name="T9" fmla="*/ 3 h 16"/>
                <a:gd name="T10" fmla="*/ 46 w 66"/>
                <a:gd name="T11" fmla="*/ 6 h 16"/>
                <a:gd name="T12" fmla="*/ 44 w 66"/>
                <a:gd name="T13" fmla="*/ 9 h 16"/>
                <a:gd name="T14" fmla="*/ 54 w 66"/>
                <a:gd name="T15" fmla="*/ 10 h 16"/>
                <a:gd name="T16" fmla="*/ 66 w 66"/>
                <a:gd name="T17" fmla="*/ 12 h 16"/>
                <a:gd name="T18" fmla="*/ 64 w 66"/>
                <a:gd name="T19" fmla="*/ 13 h 16"/>
                <a:gd name="T20" fmla="*/ 63 w 66"/>
                <a:gd name="T21" fmla="*/ 16 h 16"/>
                <a:gd name="T22" fmla="*/ 46 w 66"/>
                <a:gd name="T23" fmla="*/ 16 h 16"/>
                <a:gd name="T24" fmla="*/ 30 w 66"/>
                <a:gd name="T25" fmla="*/ 14 h 16"/>
                <a:gd name="T26" fmla="*/ 14 w 66"/>
                <a:gd name="T27" fmla="*/ 12 h 16"/>
                <a:gd name="T28" fmla="*/ 0 w 66"/>
                <a:gd name="T29" fmla="*/ 9 h 16"/>
                <a:gd name="T30" fmla="*/ 0 w 66"/>
                <a:gd name="T31" fmla="*/ 7 h 16"/>
                <a:gd name="T32" fmla="*/ 0 w 66"/>
                <a:gd name="T33" fmla="*/ 6 h 16"/>
                <a:gd name="T34" fmla="*/ 2 w 66"/>
                <a:gd name="T35" fmla="*/ 4 h 16"/>
                <a:gd name="T36" fmla="*/ 2 w 66"/>
                <a:gd name="T37" fmla="*/ 3 h 16"/>
                <a:gd name="T38" fmla="*/ 12 w 66"/>
                <a:gd name="T39" fmla="*/ 3 h 16"/>
                <a:gd name="T40" fmla="*/ 19 w 66"/>
                <a:gd name="T41" fmla="*/ 4 h 16"/>
                <a:gd name="T42" fmla="*/ 23 w 66"/>
                <a:gd name="T43" fmla="*/ 4 h 16"/>
                <a:gd name="T44" fmla="*/ 26 w 66"/>
                <a:gd name="T45" fmla="*/ 4 h 16"/>
                <a:gd name="T46" fmla="*/ 29 w 66"/>
                <a:gd name="T47" fmla="*/ 3 h 16"/>
                <a:gd name="T48" fmla="*/ 32 w 66"/>
                <a:gd name="T4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6" h="16">
                  <a:moveTo>
                    <a:pt x="32" y="0"/>
                  </a:moveTo>
                  <a:lnTo>
                    <a:pt x="37" y="0"/>
                  </a:lnTo>
                  <a:lnTo>
                    <a:pt x="42" y="0"/>
                  </a:lnTo>
                  <a:lnTo>
                    <a:pt x="44" y="0"/>
                  </a:lnTo>
                  <a:lnTo>
                    <a:pt x="47" y="3"/>
                  </a:lnTo>
                  <a:lnTo>
                    <a:pt x="46" y="6"/>
                  </a:lnTo>
                  <a:lnTo>
                    <a:pt x="44" y="9"/>
                  </a:lnTo>
                  <a:lnTo>
                    <a:pt x="54" y="10"/>
                  </a:lnTo>
                  <a:lnTo>
                    <a:pt x="66" y="12"/>
                  </a:lnTo>
                  <a:lnTo>
                    <a:pt x="64" y="13"/>
                  </a:lnTo>
                  <a:lnTo>
                    <a:pt x="63" y="16"/>
                  </a:lnTo>
                  <a:lnTo>
                    <a:pt x="46" y="16"/>
                  </a:lnTo>
                  <a:lnTo>
                    <a:pt x="30" y="14"/>
                  </a:lnTo>
                  <a:lnTo>
                    <a:pt x="14" y="12"/>
                  </a:lnTo>
                  <a:lnTo>
                    <a:pt x="0" y="9"/>
                  </a:lnTo>
                  <a:lnTo>
                    <a:pt x="0" y="7"/>
                  </a:lnTo>
                  <a:lnTo>
                    <a:pt x="0" y="6"/>
                  </a:lnTo>
                  <a:lnTo>
                    <a:pt x="2" y="4"/>
                  </a:lnTo>
                  <a:lnTo>
                    <a:pt x="2" y="3"/>
                  </a:lnTo>
                  <a:lnTo>
                    <a:pt x="12" y="3"/>
                  </a:lnTo>
                  <a:lnTo>
                    <a:pt x="19" y="4"/>
                  </a:lnTo>
                  <a:lnTo>
                    <a:pt x="23" y="4"/>
                  </a:lnTo>
                  <a:lnTo>
                    <a:pt x="26" y="4"/>
                  </a:lnTo>
                  <a:lnTo>
                    <a:pt x="29" y="3"/>
                  </a:ln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8" name="Freeform 449"/>
            <p:cNvSpPr>
              <a:spLocks/>
            </p:cNvSpPr>
            <p:nvPr/>
          </p:nvSpPr>
          <p:spPr bwMode="auto">
            <a:xfrm>
              <a:off x="3229" y="2373"/>
              <a:ext cx="90" cy="18"/>
            </a:xfrm>
            <a:custGeom>
              <a:avLst/>
              <a:gdLst>
                <a:gd name="T0" fmla="*/ 7 w 90"/>
                <a:gd name="T1" fmla="*/ 0 h 18"/>
                <a:gd name="T2" fmla="*/ 11 w 90"/>
                <a:gd name="T3" fmla="*/ 0 h 18"/>
                <a:gd name="T4" fmla="*/ 14 w 90"/>
                <a:gd name="T5" fmla="*/ 0 h 18"/>
                <a:gd name="T6" fmla="*/ 18 w 90"/>
                <a:gd name="T7" fmla="*/ 0 h 18"/>
                <a:gd name="T8" fmla="*/ 21 w 90"/>
                <a:gd name="T9" fmla="*/ 1 h 18"/>
                <a:gd name="T10" fmla="*/ 37 w 90"/>
                <a:gd name="T11" fmla="*/ 5 h 18"/>
                <a:gd name="T12" fmla="*/ 58 w 90"/>
                <a:gd name="T13" fmla="*/ 8 h 18"/>
                <a:gd name="T14" fmla="*/ 80 w 90"/>
                <a:gd name="T15" fmla="*/ 11 h 18"/>
                <a:gd name="T16" fmla="*/ 90 w 90"/>
                <a:gd name="T17" fmla="*/ 14 h 18"/>
                <a:gd name="T18" fmla="*/ 88 w 90"/>
                <a:gd name="T19" fmla="*/ 15 h 18"/>
                <a:gd name="T20" fmla="*/ 88 w 90"/>
                <a:gd name="T21" fmla="*/ 17 h 18"/>
                <a:gd name="T22" fmla="*/ 64 w 90"/>
                <a:gd name="T23" fmla="*/ 18 h 18"/>
                <a:gd name="T24" fmla="*/ 42 w 90"/>
                <a:gd name="T25" fmla="*/ 18 h 18"/>
                <a:gd name="T26" fmla="*/ 21 w 90"/>
                <a:gd name="T27" fmla="*/ 17 h 18"/>
                <a:gd name="T28" fmla="*/ 0 w 90"/>
                <a:gd name="T29" fmla="*/ 14 h 18"/>
                <a:gd name="T30" fmla="*/ 2 w 90"/>
                <a:gd name="T31" fmla="*/ 5 h 18"/>
                <a:gd name="T32" fmla="*/ 7 w 90"/>
                <a:gd name="T3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8">
                  <a:moveTo>
                    <a:pt x="7" y="0"/>
                  </a:moveTo>
                  <a:lnTo>
                    <a:pt x="11" y="0"/>
                  </a:lnTo>
                  <a:lnTo>
                    <a:pt x="14" y="0"/>
                  </a:lnTo>
                  <a:lnTo>
                    <a:pt x="18" y="0"/>
                  </a:lnTo>
                  <a:lnTo>
                    <a:pt x="21" y="1"/>
                  </a:lnTo>
                  <a:lnTo>
                    <a:pt x="37" y="5"/>
                  </a:lnTo>
                  <a:lnTo>
                    <a:pt x="58" y="8"/>
                  </a:lnTo>
                  <a:lnTo>
                    <a:pt x="80" y="11"/>
                  </a:lnTo>
                  <a:lnTo>
                    <a:pt x="90" y="14"/>
                  </a:lnTo>
                  <a:lnTo>
                    <a:pt x="88" y="15"/>
                  </a:lnTo>
                  <a:lnTo>
                    <a:pt x="88" y="17"/>
                  </a:lnTo>
                  <a:lnTo>
                    <a:pt x="64" y="18"/>
                  </a:lnTo>
                  <a:lnTo>
                    <a:pt x="42" y="18"/>
                  </a:lnTo>
                  <a:lnTo>
                    <a:pt x="21" y="17"/>
                  </a:lnTo>
                  <a:lnTo>
                    <a:pt x="0" y="14"/>
                  </a:lnTo>
                  <a:lnTo>
                    <a:pt x="2" y="5"/>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9" name="Freeform 450"/>
            <p:cNvSpPr>
              <a:spLocks/>
            </p:cNvSpPr>
            <p:nvPr/>
          </p:nvSpPr>
          <p:spPr bwMode="auto">
            <a:xfrm>
              <a:off x="4669" y="2375"/>
              <a:ext cx="2" cy="3"/>
            </a:xfrm>
            <a:custGeom>
              <a:avLst/>
              <a:gdLst>
                <a:gd name="T0" fmla="*/ 0 w 2"/>
                <a:gd name="T1" fmla="*/ 0 h 3"/>
                <a:gd name="T2" fmla="*/ 2 w 2"/>
                <a:gd name="T3" fmla="*/ 2 h 3"/>
                <a:gd name="T4" fmla="*/ 2 w 2"/>
                <a:gd name="T5" fmla="*/ 3 h 3"/>
                <a:gd name="T6" fmla="*/ 2 w 2"/>
                <a:gd name="T7" fmla="*/ 2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lnTo>
                    <a:pt x="2" y="2"/>
                  </a:lnTo>
                  <a:lnTo>
                    <a:pt x="2" y="3"/>
                  </a:lnTo>
                  <a:lnTo>
                    <a:pt x="2"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0" name="Freeform 451"/>
            <p:cNvSpPr>
              <a:spLocks/>
            </p:cNvSpPr>
            <p:nvPr/>
          </p:nvSpPr>
          <p:spPr bwMode="auto">
            <a:xfrm>
              <a:off x="4946" y="2380"/>
              <a:ext cx="63" cy="14"/>
            </a:xfrm>
            <a:custGeom>
              <a:avLst/>
              <a:gdLst>
                <a:gd name="T0" fmla="*/ 0 w 63"/>
                <a:gd name="T1" fmla="*/ 0 h 14"/>
                <a:gd name="T2" fmla="*/ 16 w 63"/>
                <a:gd name="T3" fmla="*/ 1 h 14"/>
                <a:gd name="T4" fmla="*/ 32 w 63"/>
                <a:gd name="T5" fmla="*/ 1 h 14"/>
                <a:gd name="T6" fmla="*/ 47 w 63"/>
                <a:gd name="T7" fmla="*/ 3 h 14"/>
                <a:gd name="T8" fmla="*/ 63 w 63"/>
                <a:gd name="T9" fmla="*/ 4 h 14"/>
                <a:gd name="T10" fmla="*/ 63 w 63"/>
                <a:gd name="T11" fmla="*/ 7 h 14"/>
                <a:gd name="T12" fmla="*/ 63 w 63"/>
                <a:gd name="T13" fmla="*/ 10 h 14"/>
                <a:gd name="T14" fmla="*/ 56 w 63"/>
                <a:gd name="T15" fmla="*/ 13 h 14"/>
                <a:gd name="T16" fmla="*/ 47 w 63"/>
                <a:gd name="T17" fmla="*/ 13 h 14"/>
                <a:gd name="T18" fmla="*/ 39 w 63"/>
                <a:gd name="T19" fmla="*/ 14 h 14"/>
                <a:gd name="T20" fmla="*/ 30 w 63"/>
                <a:gd name="T21" fmla="*/ 13 h 14"/>
                <a:gd name="T22" fmla="*/ 14 w 63"/>
                <a:gd name="T23" fmla="*/ 10 h 14"/>
                <a:gd name="T24" fmla="*/ 0 w 63"/>
                <a:gd name="T25" fmla="*/ 4 h 14"/>
                <a:gd name="T26" fmla="*/ 0 w 63"/>
                <a:gd name="T27" fmla="*/ 1 h 14"/>
                <a:gd name="T28" fmla="*/ 0 w 63"/>
                <a:gd name="T2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 h="14">
                  <a:moveTo>
                    <a:pt x="0" y="0"/>
                  </a:moveTo>
                  <a:lnTo>
                    <a:pt x="16" y="1"/>
                  </a:lnTo>
                  <a:lnTo>
                    <a:pt x="32" y="1"/>
                  </a:lnTo>
                  <a:lnTo>
                    <a:pt x="47" y="3"/>
                  </a:lnTo>
                  <a:lnTo>
                    <a:pt x="63" y="4"/>
                  </a:lnTo>
                  <a:lnTo>
                    <a:pt x="63" y="7"/>
                  </a:lnTo>
                  <a:lnTo>
                    <a:pt x="63" y="10"/>
                  </a:lnTo>
                  <a:lnTo>
                    <a:pt x="56" y="13"/>
                  </a:lnTo>
                  <a:lnTo>
                    <a:pt x="47" y="13"/>
                  </a:lnTo>
                  <a:lnTo>
                    <a:pt x="39" y="14"/>
                  </a:lnTo>
                  <a:lnTo>
                    <a:pt x="30" y="13"/>
                  </a:lnTo>
                  <a:lnTo>
                    <a:pt x="14" y="10"/>
                  </a:lnTo>
                  <a:lnTo>
                    <a:pt x="0" y="4"/>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1" name="Freeform 452"/>
            <p:cNvSpPr>
              <a:spLocks/>
            </p:cNvSpPr>
            <p:nvPr/>
          </p:nvSpPr>
          <p:spPr bwMode="auto">
            <a:xfrm>
              <a:off x="2936" y="2390"/>
              <a:ext cx="168" cy="60"/>
            </a:xfrm>
            <a:custGeom>
              <a:avLst/>
              <a:gdLst>
                <a:gd name="T0" fmla="*/ 58 w 168"/>
                <a:gd name="T1" fmla="*/ 1 h 60"/>
                <a:gd name="T2" fmla="*/ 84 w 168"/>
                <a:gd name="T3" fmla="*/ 5 h 60"/>
                <a:gd name="T4" fmla="*/ 91 w 168"/>
                <a:gd name="T5" fmla="*/ 10 h 60"/>
                <a:gd name="T6" fmla="*/ 94 w 168"/>
                <a:gd name="T7" fmla="*/ 14 h 60"/>
                <a:gd name="T8" fmla="*/ 98 w 168"/>
                <a:gd name="T9" fmla="*/ 15 h 60"/>
                <a:gd name="T10" fmla="*/ 104 w 168"/>
                <a:gd name="T11" fmla="*/ 15 h 60"/>
                <a:gd name="T12" fmla="*/ 110 w 168"/>
                <a:gd name="T13" fmla="*/ 14 h 60"/>
                <a:gd name="T14" fmla="*/ 116 w 168"/>
                <a:gd name="T15" fmla="*/ 18 h 60"/>
                <a:gd name="T16" fmla="*/ 120 w 168"/>
                <a:gd name="T17" fmla="*/ 23 h 60"/>
                <a:gd name="T18" fmla="*/ 124 w 168"/>
                <a:gd name="T19" fmla="*/ 20 h 60"/>
                <a:gd name="T20" fmla="*/ 128 w 168"/>
                <a:gd name="T21" fmla="*/ 17 h 60"/>
                <a:gd name="T22" fmla="*/ 133 w 168"/>
                <a:gd name="T23" fmla="*/ 21 h 60"/>
                <a:gd name="T24" fmla="*/ 146 w 168"/>
                <a:gd name="T25" fmla="*/ 20 h 60"/>
                <a:gd name="T26" fmla="*/ 160 w 168"/>
                <a:gd name="T27" fmla="*/ 14 h 60"/>
                <a:gd name="T28" fmla="*/ 164 w 168"/>
                <a:gd name="T29" fmla="*/ 20 h 60"/>
                <a:gd name="T30" fmla="*/ 158 w 168"/>
                <a:gd name="T31" fmla="*/ 31 h 60"/>
                <a:gd name="T32" fmla="*/ 153 w 168"/>
                <a:gd name="T33" fmla="*/ 40 h 60"/>
                <a:gd name="T34" fmla="*/ 160 w 168"/>
                <a:gd name="T35" fmla="*/ 41 h 60"/>
                <a:gd name="T36" fmla="*/ 164 w 168"/>
                <a:gd name="T37" fmla="*/ 48 h 60"/>
                <a:gd name="T38" fmla="*/ 151 w 168"/>
                <a:gd name="T39" fmla="*/ 57 h 60"/>
                <a:gd name="T40" fmla="*/ 128 w 168"/>
                <a:gd name="T41" fmla="*/ 55 h 60"/>
                <a:gd name="T42" fmla="*/ 91 w 168"/>
                <a:gd name="T43" fmla="*/ 58 h 60"/>
                <a:gd name="T44" fmla="*/ 57 w 168"/>
                <a:gd name="T45" fmla="*/ 58 h 60"/>
                <a:gd name="T46" fmla="*/ 37 w 168"/>
                <a:gd name="T47" fmla="*/ 50 h 60"/>
                <a:gd name="T48" fmla="*/ 51 w 168"/>
                <a:gd name="T49" fmla="*/ 44 h 60"/>
                <a:gd name="T50" fmla="*/ 53 w 168"/>
                <a:gd name="T51" fmla="*/ 41 h 60"/>
                <a:gd name="T52" fmla="*/ 40 w 168"/>
                <a:gd name="T53" fmla="*/ 38 h 60"/>
                <a:gd name="T54" fmla="*/ 43 w 168"/>
                <a:gd name="T55" fmla="*/ 34 h 60"/>
                <a:gd name="T56" fmla="*/ 51 w 168"/>
                <a:gd name="T57" fmla="*/ 35 h 60"/>
                <a:gd name="T58" fmla="*/ 61 w 168"/>
                <a:gd name="T59" fmla="*/ 37 h 60"/>
                <a:gd name="T60" fmla="*/ 57 w 168"/>
                <a:gd name="T61" fmla="*/ 33 h 60"/>
                <a:gd name="T62" fmla="*/ 48 w 168"/>
                <a:gd name="T63" fmla="*/ 28 h 60"/>
                <a:gd name="T64" fmla="*/ 53 w 168"/>
                <a:gd name="T65" fmla="*/ 23 h 60"/>
                <a:gd name="T66" fmla="*/ 57 w 168"/>
                <a:gd name="T67" fmla="*/ 20 h 60"/>
                <a:gd name="T68" fmla="*/ 43 w 168"/>
                <a:gd name="T69" fmla="*/ 23 h 60"/>
                <a:gd name="T70" fmla="*/ 24 w 168"/>
                <a:gd name="T71" fmla="*/ 31 h 60"/>
                <a:gd name="T72" fmla="*/ 10 w 168"/>
                <a:gd name="T73" fmla="*/ 34 h 60"/>
                <a:gd name="T74" fmla="*/ 1 w 168"/>
                <a:gd name="T75" fmla="*/ 27 h 60"/>
                <a:gd name="T76" fmla="*/ 14 w 168"/>
                <a:gd name="T77" fmla="*/ 18 h 60"/>
                <a:gd name="T78" fmla="*/ 36 w 168"/>
                <a:gd name="T79" fmla="*/ 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8" h="60">
                  <a:moveTo>
                    <a:pt x="43" y="0"/>
                  </a:moveTo>
                  <a:lnTo>
                    <a:pt x="58" y="1"/>
                  </a:lnTo>
                  <a:lnTo>
                    <a:pt x="73" y="4"/>
                  </a:lnTo>
                  <a:lnTo>
                    <a:pt x="84" y="5"/>
                  </a:lnTo>
                  <a:lnTo>
                    <a:pt x="93" y="4"/>
                  </a:lnTo>
                  <a:lnTo>
                    <a:pt x="91" y="10"/>
                  </a:lnTo>
                  <a:lnTo>
                    <a:pt x="90" y="14"/>
                  </a:lnTo>
                  <a:lnTo>
                    <a:pt x="94" y="14"/>
                  </a:lnTo>
                  <a:lnTo>
                    <a:pt x="97" y="14"/>
                  </a:lnTo>
                  <a:lnTo>
                    <a:pt x="98" y="15"/>
                  </a:lnTo>
                  <a:lnTo>
                    <a:pt x="100" y="18"/>
                  </a:lnTo>
                  <a:lnTo>
                    <a:pt x="104" y="15"/>
                  </a:lnTo>
                  <a:lnTo>
                    <a:pt x="106" y="14"/>
                  </a:lnTo>
                  <a:lnTo>
                    <a:pt x="110" y="14"/>
                  </a:lnTo>
                  <a:lnTo>
                    <a:pt x="116" y="14"/>
                  </a:lnTo>
                  <a:lnTo>
                    <a:pt x="116" y="18"/>
                  </a:lnTo>
                  <a:lnTo>
                    <a:pt x="117" y="23"/>
                  </a:lnTo>
                  <a:lnTo>
                    <a:pt x="120" y="23"/>
                  </a:lnTo>
                  <a:lnTo>
                    <a:pt x="123" y="23"/>
                  </a:lnTo>
                  <a:lnTo>
                    <a:pt x="124" y="20"/>
                  </a:lnTo>
                  <a:lnTo>
                    <a:pt x="126" y="17"/>
                  </a:lnTo>
                  <a:lnTo>
                    <a:pt x="128" y="17"/>
                  </a:lnTo>
                  <a:lnTo>
                    <a:pt x="134" y="15"/>
                  </a:lnTo>
                  <a:lnTo>
                    <a:pt x="133" y="21"/>
                  </a:lnTo>
                  <a:lnTo>
                    <a:pt x="133" y="25"/>
                  </a:lnTo>
                  <a:lnTo>
                    <a:pt x="146" y="20"/>
                  </a:lnTo>
                  <a:lnTo>
                    <a:pt x="156" y="11"/>
                  </a:lnTo>
                  <a:lnTo>
                    <a:pt x="160" y="14"/>
                  </a:lnTo>
                  <a:lnTo>
                    <a:pt x="164" y="15"/>
                  </a:lnTo>
                  <a:lnTo>
                    <a:pt x="164" y="20"/>
                  </a:lnTo>
                  <a:lnTo>
                    <a:pt x="164" y="23"/>
                  </a:lnTo>
                  <a:lnTo>
                    <a:pt x="158" y="31"/>
                  </a:lnTo>
                  <a:lnTo>
                    <a:pt x="153" y="40"/>
                  </a:lnTo>
                  <a:lnTo>
                    <a:pt x="153" y="40"/>
                  </a:lnTo>
                  <a:lnTo>
                    <a:pt x="153" y="41"/>
                  </a:lnTo>
                  <a:lnTo>
                    <a:pt x="160" y="41"/>
                  </a:lnTo>
                  <a:lnTo>
                    <a:pt x="168" y="42"/>
                  </a:lnTo>
                  <a:lnTo>
                    <a:pt x="164" y="48"/>
                  </a:lnTo>
                  <a:lnTo>
                    <a:pt x="158" y="52"/>
                  </a:lnTo>
                  <a:lnTo>
                    <a:pt x="151" y="57"/>
                  </a:lnTo>
                  <a:lnTo>
                    <a:pt x="147" y="60"/>
                  </a:lnTo>
                  <a:lnTo>
                    <a:pt x="128" y="55"/>
                  </a:lnTo>
                  <a:lnTo>
                    <a:pt x="113" y="54"/>
                  </a:lnTo>
                  <a:lnTo>
                    <a:pt x="91" y="58"/>
                  </a:lnTo>
                  <a:lnTo>
                    <a:pt x="74" y="60"/>
                  </a:lnTo>
                  <a:lnTo>
                    <a:pt x="57" y="58"/>
                  </a:lnTo>
                  <a:lnTo>
                    <a:pt x="36" y="54"/>
                  </a:lnTo>
                  <a:lnTo>
                    <a:pt x="37" y="50"/>
                  </a:lnTo>
                  <a:lnTo>
                    <a:pt x="37" y="47"/>
                  </a:lnTo>
                  <a:lnTo>
                    <a:pt x="51" y="44"/>
                  </a:lnTo>
                  <a:lnTo>
                    <a:pt x="66" y="41"/>
                  </a:lnTo>
                  <a:lnTo>
                    <a:pt x="53" y="41"/>
                  </a:lnTo>
                  <a:lnTo>
                    <a:pt x="40" y="41"/>
                  </a:lnTo>
                  <a:lnTo>
                    <a:pt x="40" y="38"/>
                  </a:lnTo>
                  <a:lnTo>
                    <a:pt x="40" y="35"/>
                  </a:lnTo>
                  <a:lnTo>
                    <a:pt x="43" y="34"/>
                  </a:lnTo>
                  <a:lnTo>
                    <a:pt x="46" y="34"/>
                  </a:lnTo>
                  <a:lnTo>
                    <a:pt x="51" y="35"/>
                  </a:lnTo>
                  <a:lnTo>
                    <a:pt x="56" y="35"/>
                  </a:lnTo>
                  <a:lnTo>
                    <a:pt x="61" y="37"/>
                  </a:lnTo>
                  <a:lnTo>
                    <a:pt x="67" y="35"/>
                  </a:lnTo>
                  <a:lnTo>
                    <a:pt x="57" y="33"/>
                  </a:lnTo>
                  <a:lnTo>
                    <a:pt x="47" y="31"/>
                  </a:lnTo>
                  <a:lnTo>
                    <a:pt x="48" y="28"/>
                  </a:lnTo>
                  <a:lnTo>
                    <a:pt x="48" y="25"/>
                  </a:lnTo>
                  <a:lnTo>
                    <a:pt x="53" y="23"/>
                  </a:lnTo>
                  <a:lnTo>
                    <a:pt x="57" y="20"/>
                  </a:lnTo>
                  <a:lnTo>
                    <a:pt x="57" y="20"/>
                  </a:lnTo>
                  <a:lnTo>
                    <a:pt x="57" y="18"/>
                  </a:lnTo>
                  <a:lnTo>
                    <a:pt x="43" y="23"/>
                  </a:lnTo>
                  <a:lnTo>
                    <a:pt x="30" y="28"/>
                  </a:lnTo>
                  <a:lnTo>
                    <a:pt x="24" y="31"/>
                  </a:lnTo>
                  <a:lnTo>
                    <a:pt x="17" y="33"/>
                  </a:lnTo>
                  <a:lnTo>
                    <a:pt x="10" y="34"/>
                  </a:lnTo>
                  <a:lnTo>
                    <a:pt x="0" y="33"/>
                  </a:lnTo>
                  <a:lnTo>
                    <a:pt x="1" y="27"/>
                  </a:lnTo>
                  <a:lnTo>
                    <a:pt x="1" y="21"/>
                  </a:lnTo>
                  <a:lnTo>
                    <a:pt x="14" y="18"/>
                  </a:lnTo>
                  <a:lnTo>
                    <a:pt x="26" y="14"/>
                  </a:lnTo>
                  <a:lnTo>
                    <a:pt x="36" y="7"/>
                  </a:lnTo>
                  <a:lnTo>
                    <a:pt x="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2" name="Freeform 453"/>
            <p:cNvSpPr>
              <a:spLocks/>
            </p:cNvSpPr>
            <p:nvPr/>
          </p:nvSpPr>
          <p:spPr bwMode="auto">
            <a:xfrm>
              <a:off x="3123" y="2397"/>
              <a:ext cx="51" cy="30"/>
            </a:xfrm>
            <a:custGeom>
              <a:avLst/>
              <a:gdLst>
                <a:gd name="T0" fmla="*/ 23 w 51"/>
                <a:gd name="T1" fmla="*/ 0 h 30"/>
                <a:gd name="T2" fmla="*/ 37 w 51"/>
                <a:gd name="T3" fmla="*/ 0 h 30"/>
                <a:gd name="T4" fmla="*/ 51 w 51"/>
                <a:gd name="T5" fmla="*/ 0 h 30"/>
                <a:gd name="T6" fmla="*/ 44 w 51"/>
                <a:gd name="T7" fmla="*/ 8 h 30"/>
                <a:gd name="T8" fmla="*/ 37 w 51"/>
                <a:gd name="T9" fmla="*/ 14 h 30"/>
                <a:gd name="T10" fmla="*/ 40 w 51"/>
                <a:gd name="T11" fmla="*/ 17 h 30"/>
                <a:gd name="T12" fmla="*/ 40 w 51"/>
                <a:gd name="T13" fmla="*/ 20 h 30"/>
                <a:gd name="T14" fmla="*/ 37 w 51"/>
                <a:gd name="T15" fmla="*/ 23 h 30"/>
                <a:gd name="T16" fmla="*/ 34 w 51"/>
                <a:gd name="T17" fmla="*/ 26 h 30"/>
                <a:gd name="T18" fmla="*/ 26 w 51"/>
                <a:gd name="T19" fmla="*/ 24 h 30"/>
                <a:gd name="T20" fmla="*/ 20 w 51"/>
                <a:gd name="T21" fmla="*/ 26 h 30"/>
                <a:gd name="T22" fmla="*/ 13 w 51"/>
                <a:gd name="T23" fmla="*/ 27 h 30"/>
                <a:gd name="T24" fmla="*/ 7 w 51"/>
                <a:gd name="T25" fmla="*/ 30 h 30"/>
                <a:gd name="T26" fmla="*/ 7 w 51"/>
                <a:gd name="T27" fmla="*/ 23 h 30"/>
                <a:gd name="T28" fmla="*/ 6 w 51"/>
                <a:gd name="T29" fmla="*/ 18 h 30"/>
                <a:gd name="T30" fmla="*/ 3 w 51"/>
                <a:gd name="T31" fmla="*/ 16 h 30"/>
                <a:gd name="T32" fmla="*/ 0 w 51"/>
                <a:gd name="T33" fmla="*/ 10 h 30"/>
                <a:gd name="T34" fmla="*/ 7 w 51"/>
                <a:gd name="T35" fmla="*/ 13 h 30"/>
                <a:gd name="T36" fmla="*/ 14 w 51"/>
                <a:gd name="T37" fmla="*/ 14 h 30"/>
                <a:gd name="T38" fmla="*/ 19 w 51"/>
                <a:gd name="T39" fmla="*/ 7 h 30"/>
                <a:gd name="T40" fmla="*/ 23 w 51"/>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30">
                  <a:moveTo>
                    <a:pt x="23" y="0"/>
                  </a:moveTo>
                  <a:lnTo>
                    <a:pt x="37" y="0"/>
                  </a:lnTo>
                  <a:lnTo>
                    <a:pt x="51" y="0"/>
                  </a:lnTo>
                  <a:lnTo>
                    <a:pt x="44" y="8"/>
                  </a:lnTo>
                  <a:lnTo>
                    <a:pt x="37" y="14"/>
                  </a:lnTo>
                  <a:lnTo>
                    <a:pt x="40" y="17"/>
                  </a:lnTo>
                  <a:lnTo>
                    <a:pt x="40" y="20"/>
                  </a:lnTo>
                  <a:lnTo>
                    <a:pt x="37" y="23"/>
                  </a:lnTo>
                  <a:lnTo>
                    <a:pt x="34" y="26"/>
                  </a:lnTo>
                  <a:lnTo>
                    <a:pt x="26" y="24"/>
                  </a:lnTo>
                  <a:lnTo>
                    <a:pt x="20" y="26"/>
                  </a:lnTo>
                  <a:lnTo>
                    <a:pt x="13" y="27"/>
                  </a:lnTo>
                  <a:lnTo>
                    <a:pt x="7" y="30"/>
                  </a:lnTo>
                  <a:lnTo>
                    <a:pt x="7" y="23"/>
                  </a:lnTo>
                  <a:lnTo>
                    <a:pt x="6" y="18"/>
                  </a:lnTo>
                  <a:lnTo>
                    <a:pt x="3" y="16"/>
                  </a:lnTo>
                  <a:lnTo>
                    <a:pt x="0" y="10"/>
                  </a:lnTo>
                  <a:lnTo>
                    <a:pt x="7" y="13"/>
                  </a:lnTo>
                  <a:lnTo>
                    <a:pt x="14" y="14"/>
                  </a:lnTo>
                  <a:lnTo>
                    <a:pt x="19" y="7"/>
                  </a:lnTo>
                  <a:lnTo>
                    <a:pt x="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3" name="Freeform 454"/>
            <p:cNvSpPr>
              <a:spLocks/>
            </p:cNvSpPr>
            <p:nvPr/>
          </p:nvSpPr>
          <p:spPr bwMode="auto">
            <a:xfrm>
              <a:off x="3177" y="2397"/>
              <a:ext cx="37" cy="23"/>
            </a:xfrm>
            <a:custGeom>
              <a:avLst/>
              <a:gdLst>
                <a:gd name="T0" fmla="*/ 13 w 37"/>
                <a:gd name="T1" fmla="*/ 0 h 23"/>
                <a:gd name="T2" fmla="*/ 25 w 37"/>
                <a:gd name="T3" fmla="*/ 0 h 23"/>
                <a:gd name="T4" fmla="*/ 36 w 37"/>
                <a:gd name="T5" fmla="*/ 0 h 23"/>
                <a:gd name="T6" fmla="*/ 36 w 37"/>
                <a:gd name="T7" fmla="*/ 1 h 23"/>
                <a:gd name="T8" fmla="*/ 36 w 37"/>
                <a:gd name="T9" fmla="*/ 3 h 23"/>
                <a:gd name="T10" fmla="*/ 36 w 37"/>
                <a:gd name="T11" fmla="*/ 6 h 23"/>
                <a:gd name="T12" fmla="*/ 37 w 37"/>
                <a:gd name="T13" fmla="*/ 8 h 23"/>
                <a:gd name="T14" fmla="*/ 36 w 37"/>
                <a:gd name="T15" fmla="*/ 10 h 23"/>
                <a:gd name="T16" fmla="*/ 36 w 37"/>
                <a:gd name="T17" fmla="*/ 10 h 23"/>
                <a:gd name="T18" fmla="*/ 25 w 37"/>
                <a:gd name="T19" fmla="*/ 11 h 23"/>
                <a:gd name="T20" fmla="*/ 16 w 37"/>
                <a:gd name="T21" fmla="*/ 13 h 23"/>
                <a:gd name="T22" fmla="*/ 9 w 37"/>
                <a:gd name="T23" fmla="*/ 17 h 23"/>
                <a:gd name="T24" fmla="*/ 3 w 37"/>
                <a:gd name="T25" fmla="*/ 23 h 23"/>
                <a:gd name="T26" fmla="*/ 2 w 37"/>
                <a:gd name="T27" fmla="*/ 21 h 23"/>
                <a:gd name="T28" fmla="*/ 0 w 37"/>
                <a:gd name="T29" fmla="*/ 21 h 23"/>
                <a:gd name="T30" fmla="*/ 0 w 37"/>
                <a:gd name="T31" fmla="*/ 20 h 23"/>
                <a:gd name="T32" fmla="*/ 0 w 37"/>
                <a:gd name="T33" fmla="*/ 18 h 23"/>
                <a:gd name="T34" fmla="*/ 2 w 37"/>
                <a:gd name="T35" fmla="*/ 13 h 23"/>
                <a:gd name="T36" fmla="*/ 5 w 37"/>
                <a:gd name="T37" fmla="*/ 7 h 23"/>
                <a:gd name="T38" fmla="*/ 9 w 37"/>
                <a:gd name="T39" fmla="*/ 4 h 23"/>
                <a:gd name="T40" fmla="*/ 13 w 37"/>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23">
                  <a:moveTo>
                    <a:pt x="13" y="0"/>
                  </a:moveTo>
                  <a:lnTo>
                    <a:pt x="25" y="0"/>
                  </a:lnTo>
                  <a:lnTo>
                    <a:pt x="36" y="0"/>
                  </a:lnTo>
                  <a:lnTo>
                    <a:pt x="36" y="1"/>
                  </a:lnTo>
                  <a:lnTo>
                    <a:pt x="36" y="3"/>
                  </a:lnTo>
                  <a:lnTo>
                    <a:pt x="36" y="6"/>
                  </a:lnTo>
                  <a:lnTo>
                    <a:pt x="37" y="8"/>
                  </a:lnTo>
                  <a:lnTo>
                    <a:pt x="36" y="10"/>
                  </a:lnTo>
                  <a:lnTo>
                    <a:pt x="36" y="10"/>
                  </a:lnTo>
                  <a:lnTo>
                    <a:pt x="25" y="11"/>
                  </a:lnTo>
                  <a:lnTo>
                    <a:pt x="16" y="13"/>
                  </a:lnTo>
                  <a:lnTo>
                    <a:pt x="9" y="17"/>
                  </a:lnTo>
                  <a:lnTo>
                    <a:pt x="3" y="23"/>
                  </a:lnTo>
                  <a:lnTo>
                    <a:pt x="2" y="21"/>
                  </a:lnTo>
                  <a:lnTo>
                    <a:pt x="0" y="21"/>
                  </a:lnTo>
                  <a:lnTo>
                    <a:pt x="0" y="20"/>
                  </a:lnTo>
                  <a:lnTo>
                    <a:pt x="0" y="18"/>
                  </a:lnTo>
                  <a:lnTo>
                    <a:pt x="2" y="13"/>
                  </a:lnTo>
                  <a:lnTo>
                    <a:pt x="5" y="7"/>
                  </a:lnTo>
                  <a:lnTo>
                    <a:pt x="9" y="4"/>
                  </a:lnTo>
                  <a:lnTo>
                    <a:pt x="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4" name="Freeform 455"/>
            <p:cNvSpPr>
              <a:spLocks/>
            </p:cNvSpPr>
            <p:nvPr/>
          </p:nvSpPr>
          <p:spPr bwMode="auto">
            <a:xfrm>
              <a:off x="2371" y="2397"/>
              <a:ext cx="1120" cy="1599"/>
            </a:xfrm>
            <a:custGeom>
              <a:avLst/>
              <a:gdLst>
                <a:gd name="T0" fmla="*/ 1020 w 1120"/>
                <a:gd name="T1" fmla="*/ 74 h 1599"/>
                <a:gd name="T2" fmla="*/ 972 w 1120"/>
                <a:gd name="T3" fmla="*/ 117 h 1599"/>
                <a:gd name="T4" fmla="*/ 909 w 1120"/>
                <a:gd name="T5" fmla="*/ 103 h 1599"/>
                <a:gd name="T6" fmla="*/ 950 w 1120"/>
                <a:gd name="T7" fmla="*/ 75 h 1599"/>
                <a:gd name="T8" fmla="*/ 866 w 1120"/>
                <a:gd name="T9" fmla="*/ 71 h 1599"/>
                <a:gd name="T10" fmla="*/ 782 w 1120"/>
                <a:gd name="T11" fmla="*/ 88 h 1599"/>
                <a:gd name="T12" fmla="*/ 738 w 1120"/>
                <a:gd name="T13" fmla="*/ 108 h 1599"/>
                <a:gd name="T14" fmla="*/ 682 w 1120"/>
                <a:gd name="T15" fmla="*/ 184 h 1599"/>
                <a:gd name="T16" fmla="*/ 761 w 1120"/>
                <a:gd name="T17" fmla="*/ 257 h 1599"/>
                <a:gd name="T18" fmla="*/ 859 w 1120"/>
                <a:gd name="T19" fmla="*/ 124 h 1599"/>
                <a:gd name="T20" fmla="*/ 943 w 1120"/>
                <a:gd name="T21" fmla="*/ 163 h 1599"/>
                <a:gd name="T22" fmla="*/ 1000 w 1120"/>
                <a:gd name="T23" fmla="*/ 234 h 1599"/>
                <a:gd name="T24" fmla="*/ 852 w 1120"/>
                <a:gd name="T25" fmla="*/ 287 h 1599"/>
                <a:gd name="T26" fmla="*/ 886 w 1120"/>
                <a:gd name="T27" fmla="*/ 294 h 1599"/>
                <a:gd name="T28" fmla="*/ 918 w 1120"/>
                <a:gd name="T29" fmla="*/ 327 h 1599"/>
                <a:gd name="T30" fmla="*/ 883 w 1120"/>
                <a:gd name="T31" fmla="*/ 328 h 1599"/>
                <a:gd name="T32" fmla="*/ 728 w 1120"/>
                <a:gd name="T33" fmla="*/ 425 h 1599"/>
                <a:gd name="T34" fmla="*/ 645 w 1120"/>
                <a:gd name="T35" fmla="*/ 574 h 1599"/>
                <a:gd name="T36" fmla="*/ 512 w 1120"/>
                <a:gd name="T37" fmla="*/ 528 h 1599"/>
                <a:gd name="T38" fmla="*/ 455 w 1120"/>
                <a:gd name="T39" fmla="*/ 662 h 1599"/>
                <a:gd name="T40" fmla="*/ 565 w 1120"/>
                <a:gd name="T41" fmla="*/ 639 h 1599"/>
                <a:gd name="T42" fmla="*/ 588 w 1120"/>
                <a:gd name="T43" fmla="*/ 734 h 1599"/>
                <a:gd name="T44" fmla="*/ 668 w 1120"/>
                <a:gd name="T45" fmla="*/ 776 h 1599"/>
                <a:gd name="T46" fmla="*/ 746 w 1120"/>
                <a:gd name="T47" fmla="*/ 762 h 1599"/>
                <a:gd name="T48" fmla="*/ 868 w 1120"/>
                <a:gd name="T49" fmla="*/ 826 h 1599"/>
                <a:gd name="T50" fmla="*/ 952 w 1120"/>
                <a:gd name="T51" fmla="*/ 928 h 1599"/>
                <a:gd name="T52" fmla="*/ 1073 w 1120"/>
                <a:gd name="T53" fmla="*/ 951 h 1599"/>
                <a:gd name="T54" fmla="*/ 1077 w 1120"/>
                <a:gd name="T55" fmla="*/ 1105 h 1599"/>
                <a:gd name="T56" fmla="*/ 996 w 1120"/>
                <a:gd name="T57" fmla="*/ 1223 h 1599"/>
                <a:gd name="T58" fmla="*/ 925 w 1120"/>
                <a:gd name="T59" fmla="*/ 1379 h 1599"/>
                <a:gd name="T60" fmla="*/ 859 w 1120"/>
                <a:gd name="T61" fmla="*/ 1436 h 1599"/>
                <a:gd name="T62" fmla="*/ 859 w 1120"/>
                <a:gd name="T63" fmla="*/ 1543 h 1599"/>
                <a:gd name="T64" fmla="*/ 792 w 1120"/>
                <a:gd name="T65" fmla="*/ 1526 h 1599"/>
                <a:gd name="T66" fmla="*/ 786 w 1120"/>
                <a:gd name="T67" fmla="*/ 1468 h 1599"/>
                <a:gd name="T68" fmla="*/ 751 w 1120"/>
                <a:gd name="T69" fmla="*/ 1358 h 1599"/>
                <a:gd name="T70" fmla="*/ 668 w 1120"/>
                <a:gd name="T71" fmla="*/ 1086 h 1599"/>
                <a:gd name="T72" fmla="*/ 601 w 1120"/>
                <a:gd name="T73" fmla="*/ 929 h 1599"/>
                <a:gd name="T74" fmla="*/ 635 w 1120"/>
                <a:gd name="T75" fmla="*/ 795 h 1599"/>
                <a:gd name="T76" fmla="*/ 551 w 1120"/>
                <a:gd name="T77" fmla="*/ 752 h 1599"/>
                <a:gd name="T78" fmla="*/ 454 w 1120"/>
                <a:gd name="T79" fmla="*/ 702 h 1599"/>
                <a:gd name="T80" fmla="*/ 325 w 1120"/>
                <a:gd name="T81" fmla="*/ 562 h 1599"/>
                <a:gd name="T82" fmla="*/ 317 w 1120"/>
                <a:gd name="T83" fmla="*/ 611 h 1599"/>
                <a:gd name="T84" fmla="*/ 244 w 1120"/>
                <a:gd name="T85" fmla="*/ 462 h 1599"/>
                <a:gd name="T86" fmla="*/ 307 w 1120"/>
                <a:gd name="T87" fmla="*/ 292 h 1599"/>
                <a:gd name="T88" fmla="*/ 328 w 1120"/>
                <a:gd name="T89" fmla="*/ 281 h 1599"/>
                <a:gd name="T90" fmla="*/ 317 w 1120"/>
                <a:gd name="T91" fmla="*/ 174 h 1599"/>
                <a:gd name="T92" fmla="*/ 225 w 1120"/>
                <a:gd name="T93" fmla="*/ 140 h 1599"/>
                <a:gd name="T94" fmla="*/ 124 w 1120"/>
                <a:gd name="T95" fmla="*/ 177 h 1599"/>
                <a:gd name="T96" fmla="*/ 65 w 1120"/>
                <a:gd name="T97" fmla="*/ 191 h 1599"/>
                <a:gd name="T98" fmla="*/ 71 w 1120"/>
                <a:gd name="T99" fmla="*/ 138 h 1599"/>
                <a:gd name="T100" fmla="*/ 121 w 1120"/>
                <a:gd name="T101" fmla="*/ 97 h 1599"/>
                <a:gd name="T102" fmla="*/ 177 w 1120"/>
                <a:gd name="T103" fmla="*/ 55 h 1599"/>
                <a:gd name="T104" fmla="*/ 469 w 1120"/>
                <a:gd name="T105" fmla="*/ 50 h 1599"/>
                <a:gd name="T106" fmla="*/ 591 w 1120"/>
                <a:gd name="T107" fmla="*/ 54 h 1599"/>
                <a:gd name="T108" fmla="*/ 666 w 1120"/>
                <a:gd name="T109" fmla="*/ 57 h 1599"/>
                <a:gd name="T110" fmla="*/ 743 w 1120"/>
                <a:gd name="T111" fmla="*/ 55 h 1599"/>
                <a:gd name="T112" fmla="*/ 793 w 1120"/>
                <a:gd name="T113" fmla="*/ 26 h 1599"/>
                <a:gd name="T114" fmla="*/ 812 w 1120"/>
                <a:gd name="T115" fmla="*/ 71 h 1599"/>
                <a:gd name="T116" fmla="*/ 863 w 1120"/>
                <a:gd name="T117" fmla="*/ 7 h 1599"/>
                <a:gd name="T118" fmla="*/ 910 w 1120"/>
                <a:gd name="T119" fmla="*/ 6 h 1599"/>
                <a:gd name="T120" fmla="*/ 928 w 1120"/>
                <a:gd name="T121" fmla="*/ 10 h 1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20" h="1599">
                  <a:moveTo>
                    <a:pt x="928" y="0"/>
                  </a:moveTo>
                  <a:lnTo>
                    <a:pt x="940" y="1"/>
                  </a:lnTo>
                  <a:lnTo>
                    <a:pt x="953" y="3"/>
                  </a:lnTo>
                  <a:lnTo>
                    <a:pt x="958" y="14"/>
                  </a:lnTo>
                  <a:lnTo>
                    <a:pt x="962" y="27"/>
                  </a:lnTo>
                  <a:lnTo>
                    <a:pt x="969" y="26"/>
                  </a:lnTo>
                  <a:lnTo>
                    <a:pt x="976" y="26"/>
                  </a:lnTo>
                  <a:lnTo>
                    <a:pt x="978" y="30"/>
                  </a:lnTo>
                  <a:lnTo>
                    <a:pt x="978" y="34"/>
                  </a:lnTo>
                  <a:lnTo>
                    <a:pt x="982" y="34"/>
                  </a:lnTo>
                  <a:lnTo>
                    <a:pt x="985" y="34"/>
                  </a:lnTo>
                  <a:lnTo>
                    <a:pt x="985" y="43"/>
                  </a:lnTo>
                  <a:lnTo>
                    <a:pt x="985" y="50"/>
                  </a:lnTo>
                  <a:lnTo>
                    <a:pt x="988" y="55"/>
                  </a:lnTo>
                  <a:lnTo>
                    <a:pt x="990" y="63"/>
                  </a:lnTo>
                  <a:lnTo>
                    <a:pt x="1000" y="65"/>
                  </a:lnTo>
                  <a:lnTo>
                    <a:pt x="1012" y="70"/>
                  </a:lnTo>
                  <a:lnTo>
                    <a:pt x="1020" y="74"/>
                  </a:lnTo>
                  <a:lnTo>
                    <a:pt x="1026" y="81"/>
                  </a:lnTo>
                  <a:lnTo>
                    <a:pt x="1018" y="83"/>
                  </a:lnTo>
                  <a:lnTo>
                    <a:pt x="1010" y="85"/>
                  </a:lnTo>
                  <a:lnTo>
                    <a:pt x="1005" y="90"/>
                  </a:lnTo>
                  <a:lnTo>
                    <a:pt x="999" y="95"/>
                  </a:lnTo>
                  <a:lnTo>
                    <a:pt x="996" y="95"/>
                  </a:lnTo>
                  <a:lnTo>
                    <a:pt x="993" y="95"/>
                  </a:lnTo>
                  <a:lnTo>
                    <a:pt x="993" y="93"/>
                  </a:lnTo>
                  <a:lnTo>
                    <a:pt x="990" y="88"/>
                  </a:lnTo>
                  <a:lnTo>
                    <a:pt x="988" y="85"/>
                  </a:lnTo>
                  <a:lnTo>
                    <a:pt x="983" y="83"/>
                  </a:lnTo>
                  <a:lnTo>
                    <a:pt x="980" y="81"/>
                  </a:lnTo>
                  <a:lnTo>
                    <a:pt x="976" y="80"/>
                  </a:lnTo>
                  <a:lnTo>
                    <a:pt x="973" y="81"/>
                  </a:lnTo>
                  <a:lnTo>
                    <a:pt x="970" y="85"/>
                  </a:lnTo>
                  <a:lnTo>
                    <a:pt x="973" y="98"/>
                  </a:lnTo>
                  <a:lnTo>
                    <a:pt x="978" y="114"/>
                  </a:lnTo>
                  <a:lnTo>
                    <a:pt x="972" y="117"/>
                  </a:lnTo>
                  <a:lnTo>
                    <a:pt x="965" y="120"/>
                  </a:lnTo>
                  <a:lnTo>
                    <a:pt x="959" y="115"/>
                  </a:lnTo>
                  <a:lnTo>
                    <a:pt x="953" y="110"/>
                  </a:lnTo>
                  <a:lnTo>
                    <a:pt x="952" y="110"/>
                  </a:lnTo>
                  <a:lnTo>
                    <a:pt x="950" y="110"/>
                  </a:lnTo>
                  <a:lnTo>
                    <a:pt x="949" y="113"/>
                  </a:lnTo>
                  <a:lnTo>
                    <a:pt x="948" y="114"/>
                  </a:lnTo>
                  <a:lnTo>
                    <a:pt x="953" y="120"/>
                  </a:lnTo>
                  <a:lnTo>
                    <a:pt x="959" y="124"/>
                  </a:lnTo>
                  <a:lnTo>
                    <a:pt x="959" y="128"/>
                  </a:lnTo>
                  <a:lnTo>
                    <a:pt x="959" y="131"/>
                  </a:lnTo>
                  <a:lnTo>
                    <a:pt x="956" y="131"/>
                  </a:lnTo>
                  <a:lnTo>
                    <a:pt x="953" y="131"/>
                  </a:lnTo>
                  <a:lnTo>
                    <a:pt x="938" y="125"/>
                  </a:lnTo>
                  <a:lnTo>
                    <a:pt x="923" y="118"/>
                  </a:lnTo>
                  <a:lnTo>
                    <a:pt x="918" y="114"/>
                  </a:lnTo>
                  <a:lnTo>
                    <a:pt x="912" y="108"/>
                  </a:lnTo>
                  <a:lnTo>
                    <a:pt x="909" y="103"/>
                  </a:lnTo>
                  <a:lnTo>
                    <a:pt x="906" y="95"/>
                  </a:lnTo>
                  <a:lnTo>
                    <a:pt x="915" y="90"/>
                  </a:lnTo>
                  <a:lnTo>
                    <a:pt x="920" y="85"/>
                  </a:lnTo>
                  <a:lnTo>
                    <a:pt x="925" y="83"/>
                  </a:lnTo>
                  <a:lnTo>
                    <a:pt x="929" y="81"/>
                  </a:lnTo>
                  <a:lnTo>
                    <a:pt x="935" y="80"/>
                  </a:lnTo>
                  <a:lnTo>
                    <a:pt x="943" y="80"/>
                  </a:lnTo>
                  <a:lnTo>
                    <a:pt x="945" y="81"/>
                  </a:lnTo>
                  <a:lnTo>
                    <a:pt x="946" y="84"/>
                  </a:lnTo>
                  <a:lnTo>
                    <a:pt x="948" y="84"/>
                  </a:lnTo>
                  <a:lnTo>
                    <a:pt x="950" y="85"/>
                  </a:lnTo>
                  <a:lnTo>
                    <a:pt x="955" y="84"/>
                  </a:lnTo>
                  <a:lnTo>
                    <a:pt x="960" y="83"/>
                  </a:lnTo>
                  <a:lnTo>
                    <a:pt x="960" y="81"/>
                  </a:lnTo>
                  <a:lnTo>
                    <a:pt x="960" y="81"/>
                  </a:lnTo>
                  <a:lnTo>
                    <a:pt x="959" y="78"/>
                  </a:lnTo>
                  <a:lnTo>
                    <a:pt x="956" y="77"/>
                  </a:lnTo>
                  <a:lnTo>
                    <a:pt x="950" y="75"/>
                  </a:lnTo>
                  <a:lnTo>
                    <a:pt x="945" y="75"/>
                  </a:lnTo>
                  <a:lnTo>
                    <a:pt x="945" y="68"/>
                  </a:lnTo>
                  <a:lnTo>
                    <a:pt x="946" y="61"/>
                  </a:lnTo>
                  <a:lnTo>
                    <a:pt x="940" y="60"/>
                  </a:lnTo>
                  <a:lnTo>
                    <a:pt x="938" y="57"/>
                  </a:lnTo>
                  <a:lnTo>
                    <a:pt x="933" y="54"/>
                  </a:lnTo>
                  <a:lnTo>
                    <a:pt x="930" y="50"/>
                  </a:lnTo>
                  <a:lnTo>
                    <a:pt x="925" y="43"/>
                  </a:lnTo>
                  <a:lnTo>
                    <a:pt x="918" y="35"/>
                  </a:lnTo>
                  <a:lnTo>
                    <a:pt x="900" y="40"/>
                  </a:lnTo>
                  <a:lnTo>
                    <a:pt x="879" y="43"/>
                  </a:lnTo>
                  <a:lnTo>
                    <a:pt x="879" y="48"/>
                  </a:lnTo>
                  <a:lnTo>
                    <a:pt x="879" y="53"/>
                  </a:lnTo>
                  <a:lnTo>
                    <a:pt x="873" y="57"/>
                  </a:lnTo>
                  <a:lnTo>
                    <a:pt x="868" y="61"/>
                  </a:lnTo>
                  <a:lnTo>
                    <a:pt x="868" y="65"/>
                  </a:lnTo>
                  <a:lnTo>
                    <a:pt x="868" y="68"/>
                  </a:lnTo>
                  <a:lnTo>
                    <a:pt x="866" y="71"/>
                  </a:lnTo>
                  <a:lnTo>
                    <a:pt x="863" y="75"/>
                  </a:lnTo>
                  <a:lnTo>
                    <a:pt x="852" y="75"/>
                  </a:lnTo>
                  <a:lnTo>
                    <a:pt x="840" y="77"/>
                  </a:lnTo>
                  <a:lnTo>
                    <a:pt x="840" y="80"/>
                  </a:lnTo>
                  <a:lnTo>
                    <a:pt x="842" y="83"/>
                  </a:lnTo>
                  <a:lnTo>
                    <a:pt x="835" y="81"/>
                  </a:lnTo>
                  <a:lnTo>
                    <a:pt x="829" y="83"/>
                  </a:lnTo>
                  <a:lnTo>
                    <a:pt x="825" y="83"/>
                  </a:lnTo>
                  <a:lnTo>
                    <a:pt x="819" y="84"/>
                  </a:lnTo>
                  <a:lnTo>
                    <a:pt x="809" y="88"/>
                  </a:lnTo>
                  <a:lnTo>
                    <a:pt x="798" y="91"/>
                  </a:lnTo>
                  <a:lnTo>
                    <a:pt x="793" y="88"/>
                  </a:lnTo>
                  <a:lnTo>
                    <a:pt x="791" y="85"/>
                  </a:lnTo>
                  <a:lnTo>
                    <a:pt x="786" y="84"/>
                  </a:lnTo>
                  <a:lnTo>
                    <a:pt x="779" y="83"/>
                  </a:lnTo>
                  <a:lnTo>
                    <a:pt x="778" y="85"/>
                  </a:lnTo>
                  <a:lnTo>
                    <a:pt x="776" y="88"/>
                  </a:lnTo>
                  <a:lnTo>
                    <a:pt x="782" y="88"/>
                  </a:lnTo>
                  <a:lnTo>
                    <a:pt x="785" y="90"/>
                  </a:lnTo>
                  <a:lnTo>
                    <a:pt x="788" y="93"/>
                  </a:lnTo>
                  <a:lnTo>
                    <a:pt x="791" y="95"/>
                  </a:lnTo>
                  <a:lnTo>
                    <a:pt x="789" y="101"/>
                  </a:lnTo>
                  <a:lnTo>
                    <a:pt x="789" y="105"/>
                  </a:lnTo>
                  <a:lnTo>
                    <a:pt x="775" y="107"/>
                  </a:lnTo>
                  <a:lnTo>
                    <a:pt x="761" y="107"/>
                  </a:lnTo>
                  <a:lnTo>
                    <a:pt x="761" y="111"/>
                  </a:lnTo>
                  <a:lnTo>
                    <a:pt x="761" y="113"/>
                  </a:lnTo>
                  <a:lnTo>
                    <a:pt x="759" y="113"/>
                  </a:lnTo>
                  <a:lnTo>
                    <a:pt x="755" y="113"/>
                  </a:lnTo>
                  <a:lnTo>
                    <a:pt x="751" y="110"/>
                  </a:lnTo>
                  <a:lnTo>
                    <a:pt x="746" y="108"/>
                  </a:lnTo>
                  <a:lnTo>
                    <a:pt x="742" y="107"/>
                  </a:lnTo>
                  <a:lnTo>
                    <a:pt x="736" y="105"/>
                  </a:lnTo>
                  <a:lnTo>
                    <a:pt x="736" y="107"/>
                  </a:lnTo>
                  <a:lnTo>
                    <a:pt x="736" y="107"/>
                  </a:lnTo>
                  <a:lnTo>
                    <a:pt x="738" y="108"/>
                  </a:lnTo>
                  <a:lnTo>
                    <a:pt x="739" y="108"/>
                  </a:lnTo>
                  <a:lnTo>
                    <a:pt x="745" y="113"/>
                  </a:lnTo>
                  <a:lnTo>
                    <a:pt x="752" y="117"/>
                  </a:lnTo>
                  <a:lnTo>
                    <a:pt x="741" y="120"/>
                  </a:lnTo>
                  <a:lnTo>
                    <a:pt x="731" y="123"/>
                  </a:lnTo>
                  <a:lnTo>
                    <a:pt x="721" y="127"/>
                  </a:lnTo>
                  <a:lnTo>
                    <a:pt x="712" y="133"/>
                  </a:lnTo>
                  <a:lnTo>
                    <a:pt x="696" y="143"/>
                  </a:lnTo>
                  <a:lnTo>
                    <a:pt x="679" y="153"/>
                  </a:lnTo>
                  <a:lnTo>
                    <a:pt x="679" y="160"/>
                  </a:lnTo>
                  <a:lnTo>
                    <a:pt x="681" y="167"/>
                  </a:lnTo>
                  <a:lnTo>
                    <a:pt x="685" y="170"/>
                  </a:lnTo>
                  <a:lnTo>
                    <a:pt x="691" y="173"/>
                  </a:lnTo>
                  <a:lnTo>
                    <a:pt x="691" y="175"/>
                  </a:lnTo>
                  <a:lnTo>
                    <a:pt x="691" y="180"/>
                  </a:lnTo>
                  <a:lnTo>
                    <a:pt x="686" y="181"/>
                  </a:lnTo>
                  <a:lnTo>
                    <a:pt x="682" y="184"/>
                  </a:lnTo>
                  <a:lnTo>
                    <a:pt x="682" y="184"/>
                  </a:lnTo>
                  <a:lnTo>
                    <a:pt x="682" y="185"/>
                  </a:lnTo>
                  <a:lnTo>
                    <a:pt x="693" y="185"/>
                  </a:lnTo>
                  <a:lnTo>
                    <a:pt x="703" y="187"/>
                  </a:lnTo>
                  <a:lnTo>
                    <a:pt x="711" y="190"/>
                  </a:lnTo>
                  <a:lnTo>
                    <a:pt x="715" y="193"/>
                  </a:lnTo>
                  <a:lnTo>
                    <a:pt x="723" y="201"/>
                  </a:lnTo>
                  <a:lnTo>
                    <a:pt x="735" y="210"/>
                  </a:lnTo>
                  <a:lnTo>
                    <a:pt x="746" y="210"/>
                  </a:lnTo>
                  <a:lnTo>
                    <a:pt x="755" y="213"/>
                  </a:lnTo>
                  <a:lnTo>
                    <a:pt x="756" y="218"/>
                  </a:lnTo>
                  <a:lnTo>
                    <a:pt x="755" y="224"/>
                  </a:lnTo>
                  <a:lnTo>
                    <a:pt x="753" y="228"/>
                  </a:lnTo>
                  <a:lnTo>
                    <a:pt x="752" y="234"/>
                  </a:lnTo>
                  <a:lnTo>
                    <a:pt x="751" y="240"/>
                  </a:lnTo>
                  <a:lnTo>
                    <a:pt x="749" y="245"/>
                  </a:lnTo>
                  <a:lnTo>
                    <a:pt x="749" y="251"/>
                  </a:lnTo>
                  <a:lnTo>
                    <a:pt x="752" y="258"/>
                  </a:lnTo>
                  <a:lnTo>
                    <a:pt x="761" y="257"/>
                  </a:lnTo>
                  <a:lnTo>
                    <a:pt x="768" y="257"/>
                  </a:lnTo>
                  <a:lnTo>
                    <a:pt x="775" y="247"/>
                  </a:lnTo>
                  <a:lnTo>
                    <a:pt x="781" y="235"/>
                  </a:lnTo>
                  <a:lnTo>
                    <a:pt x="786" y="223"/>
                  </a:lnTo>
                  <a:lnTo>
                    <a:pt x="791" y="211"/>
                  </a:lnTo>
                  <a:lnTo>
                    <a:pt x="802" y="210"/>
                  </a:lnTo>
                  <a:lnTo>
                    <a:pt x="811" y="205"/>
                  </a:lnTo>
                  <a:lnTo>
                    <a:pt x="819" y="201"/>
                  </a:lnTo>
                  <a:lnTo>
                    <a:pt x="828" y="197"/>
                  </a:lnTo>
                  <a:lnTo>
                    <a:pt x="828" y="181"/>
                  </a:lnTo>
                  <a:lnTo>
                    <a:pt x="828" y="164"/>
                  </a:lnTo>
                  <a:lnTo>
                    <a:pt x="835" y="160"/>
                  </a:lnTo>
                  <a:lnTo>
                    <a:pt x="839" y="154"/>
                  </a:lnTo>
                  <a:lnTo>
                    <a:pt x="842" y="147"/>
                  </a:lnTo>
                  <a:lnTo>
                    <a:pt x="846" y="141"/>
                  </a:lnTo>
                  <a:lnTo>
                    <a:pt x="849" y="134"/>
                  </a:lnTo>
                  <a:lnTo>
                    <a:pt x="853" y="128"/>
                  </a:lnTo>
                  <a:lnTo>
                    <a:pt x="859" y="124"/>
                  </a:lnTo>
                  <a:lnTo>
                    <a:pt x="866" y="121"/>
                  </a:lnTo>
                  <a:lnTo>
                    <a:pt x="870" y="124"/>
                  </a:lnTo>
                  <a:lnTo>
                    <a:pt x="873" y="125"/>
                  </a:lnTo>
                  <a:lnTo>
                    <a:pt x="876" y="127"/>
                  </a:lnTo>
                  <a:lnTo>
                    <a:pt x="879" y="125"/>
                  </a:lnTo>
                  <a:lnTo>
                    <a:pt x="886" y="124"/>
                  </a:lnTo>
                  <a:lnTo>
                    <a:pt x="895" y="121"/>
                  </a:lnTo>
                  <a:lnTo>
                    <a:pt x="898" y="128"/>
                  </a:lnTo>
                  <a:lnTo>
                    <a:pt x="902" y="134"/>
                  </a:lnTo>
                  <a:lnTo>
                    <a:pt x="909" y="138"/>
                  </a:lnTo>
                  <a:lnTo>
                    <a:pt x="915" y="143"/>
                  </a:lnTo>
                  <a:lnTo>
                    <a:pt x="910" y="154"/>
                  </a:lnTo>
                  <a:lnTo>
                    <a:pt x="908" y="165"/>
                  </a:lnTo>
                  <a:lnTo>
                    <a:pt x="913" y="171"/>
                  </a:lnTo>
                  <a:lnTo>
                    <a:pt x="919" y="174"/>
                  </a:lnTo>
                  <a:lnTo>
                    <a:pt x="926" y="173"/>
                  </a:lnTo>
                  <a:lnTo>
                    <a:pt x="932" y="171"/>
                  </a:lnTo>
                  <a:lnTo>
                    <a:pt x="943" y="163"/>
                  </a:lnTo>
                  <a:lnTo>
                    <a:pt x="955" y="153"/>
                  </a:lnTo>
                  <a:lnTo>
                    <a:pt x="958" y="154"/>
                  </a:lnTo>
                  <a:lnTo>
                    <a:pt x="960" y="157"/>
                  </a:lnTo>
                  <a:lnTo>
                    <a:pt x="965" y="171"/>
                  </a:lnTo>
                  <a:lnTo>
                    <a:pt x="968" y="187"/>
                  </a:lnTo>
                  <a:lnTo>
                    <a:pt x="963" y="190"/>
                  </a:lnTo>
                  <a:lnTo>
                    <a:pt x="959" y="193"/>
                  </a:lnTo>
                  <a:lnTo>
                    <a:pt x="962" y="197"/>
                  </a:lnTo>
                  <a:lnTo>
                    <a:pt x="965" y="200"/>
                  </a:lnTo>
                  <a:lnTo>
                    <a:pt x="966" y="204"/>
                  </a:lnTo>
                  <a:lnTo>
                    <a:pt x="966" y="210"/>
                  </a:lnTo>
                  <a:lnTo>
                    <a:pt x="976" y="211"/>
                  </a:lnTo>
                  <a:lnTo>
                    <a:pt x="985" y="211"/>
                  </a:lnTo>
                  <a:lnTo>
                    <a:pt x="988" y="220"/>
                  </a:lnTo>
                  <a:lnTo>
                    <a:pt x="989" y="228"/>
                  </a:lnTo>
                  <a:lnTo>
                    <a:pt x="996" y="228"/>
                  </a:lnTo>
                  <a:lnTo>
                    <a:pt x="1002" y="227"/>
                  </a:lnTo>
                  <a:lnTo>
                    <a:pt x="1000" y="234"/>
                  </a:lnTo>
                  <a:lnTo>
                    <a:pt x="1000" y="241"/>
                  </a:lnTo>
                  <a:lnTo>
                    <a:pt x="995" y="245"/>
                  </a:lnTo>
                  <a:lnTo>
                    <a:pt x="989" y="250"/>
                  </a:lnTo>
                  <a:lnTo>
                    <a:pt x="980" y="255"/>
                  </a:lnTo>
                  <a:lnTo>
                    <a:pt x="972" y="261"/>
                  </a:lnTo>
                  <a:lnTo>
                    <a:pt x="962" y="265"/>
                  </a:lnTo>
                  <a:lnTo>
                    <a:pt x="952" y="270"/>
                  </a:lnTo>
                  <a:lnTo>
                    <a:pt x="943" y="272"/>
                  </a:lnTo>
                  <a:lnTo>
                    <a:pt x="936" y="272"/>
                  </a:lnTo>
                  <a:lnTo>
                    <a:pt x="925" y="271"/>
                  </a:lnTo>
                  <a:lnTo>
                    <a:pt x="910" y="268"/>
                  </a:lnTo>
                  <a:lnTo>
                    <a:pt x="903" y="267"/>
                  </a:lnTo>
                  <a:lnTo>
                    <a:pt x="896" y="265"/>
                  </a:lnTo>
                  <a:lnTo>
                    <a:pt x="888" y="267"/>
                  </a:lnTo>
                  <a:lnTo>
                    <a:pt x="880" y="268"/>
                  </a:lnTo>
                  <a:lnTo>
                    <a:pt x="869" y="275"/>
                  </a:lnTo>
                  <a:lnTo>
                    <a:pt x="858" y="282"/>
                  </a:lnTo>
                  <a:lnTo>
                    <a:pt x="852" y="287"/>
                  </a:lnTo>
                  <a:lnTo>
                    <a:pt x="846" y="290"/>
                  </a:lnTo>
                  <a:lnTo>
                    <a:pt x="840" y="292"/>
                  </a:lnTo>
                  <a:lnTo>
                    <a:pt x="832" y="295"/>
                  </a:lnTo>
                  <a:lnTo>
                    <a:pt x="829" y="301"/>
                  </a:lnTo>
                  <a:lnTo>
                    <a:pt x="826" y="307"/>
                  </a:lnTo>
                  <a:lnTo>
                    <a:pt x="828" y="307"/>
                  </a:lnTo>
                  <a:lnTo>
                    <a:pt x="828" y="307"/>
                  </a:lnTo>
                  <a:lnTo>
                    <a:pt x="843" y="297"/>
                  </a:lnTo>
                  <a:lnTo>
                    <a:pt x="859" y="287"/>
                  </a:lnTo>
                  <a:lnTo>
                    <a:pt x="869" y="284"/>
                  </a:lnTo>
                  <a:lnTo>
                    <a:pt x="879" y="281"/>
                  </a:lnTo>
                  <a:lnTo>
                    <a:pt x="889" y="280"/>
                  </a:lnTo>
                  <a:lnTo>
                    <a:pt x="900" y="281"/>
                  </a:lnTo>
                  <a:lnTo>
                    <a:pt x="899" y="287"/>
                  </a:lnTo>
                  <a:lnTo>
                    <a:pt x="899" y="292"/>
                  </a:lnTo>
                  <a:lnTo>
                    <a:pt x="893" y="292"/>
                  </a:lnTo>
                  <a:lnTo>
                    <a:pt x="889" y="292"/>
                  </a:lnTo>
                  <a:lnTo>
                    <a:pt x="886" y="294"/>
                  </a:lnTo>
                  <a:lnTo>
                    <a:pt x="882" y="297"/>
                  </a:lnTo>
                  <a:lnTo>
                    <a:pt x="882" y="297"/>
                  </a:lnTo>
                  <a:lnTo>
                    <a:pt x="882" y="298"/>
                  </a:lnTo>
                  <a:lnTo>
                    <a:pt x="886" y="301"/>
                  </a:lnTo>
                  <a:lnTo>
                    <a:pt x="890" y="304"/>
                  </a:lnTo>
                  <a:lnTo>
                    <a:pt x="886" y="307"/>
                  </a:lnTo>
                  <a:lnTo>
                    <a:pt x="882" y="310"/>
                  </a:lnTo>
                  <a:lnTo>
                    <a:pt x="886" y="312"/>
                  </a:lnTo>
                  <a:lnTo>
                    <a:pt x="886" y="314"/>
                  </a:lnTo>
                  <a:lnTo>
                    <a:pt x="888" y="317"/>
                  </a:lnTo>
                  <a:lnTo>
                    <a:pt x="886" y="322"/>
                  </a:lnTo>
                  <a:lnTo>
                    <a:pt x="896" y="325"/>
                  </a:lnTo>
                  <a:lnTo>
                    <a:pt x="903" y="327"/>
                  </a:lnTo>
                  <a:lnTo>
                    <a:pt x="906" y="327"/>
                  </a:lnTo>
                  <a:lnTo>
                    <a:pt x="909" y="327"/>
                  </a:lnTo>
                  <a:lnTo>
                    <a:pt x="913" y="325"/>
                  </a:lnTo>
                  <a:lnTo>
                    <a:pt x="918" y="322"/>
                  </a:lnTo>
                  <a:lnTo>
                    <a:pt x="918" y="327"/>
                  </a:lnTo>
                  <a:lnTo>
                    <a:pt x="918" y="330"/>
                  </a:lnTo>
                  <a:lnTo>
                    <a:pt x="916" y="330"/>
                  </a:lnTo>
                  <a:lnTo>
                    <a:pt x="915" y="330"/>
                  </a:lnTo>
                  <a:lnTo>
                    <a:pt x="902" y="335"/>
                  </a:lnTo>
                  <a:lnTo>
                    <a:pt x="889" y="341"/>
                  </a:lnTo>
                  <a:lnTo>
                    <a:pt x="878" y="347"/>
                  </a:lnTo>
                  <a:lnTo>
                    <a:pt x="865" y="354"/>
                  </a:lnTo>
                  <a:lnTo>
                    <a:pt x="860" y="352"/>
                  </a:lnTo>
                  <a:lnTo>
                    <a:pt x="856" y="351"/>
                  </a:lnTo>
                  <a:lnTo>
                    <a:pt x="855" y="348"/>
                  </a:lnTo>
                  <a:lnTo>
                    <a:pt x="855" y="347"/>
                  </a:lnTo>
                  <a:lnTo>
                    <a:pt x="855" y="344"/>
                  </a:lnTo>
                  <a:lnTo>
                    <a:pt x="856" y="342"/>
                  </a:lnTo>
                  <a:lnTo>
                    <a:pt x="869" y="337"/>
                  </a:lnTo>
                  <a:lnTo>
                    <a:pt x="882" y="332"/>
                  </a:lnTo>
                  <a:lnTo>
                    <a:pt x="883" y="331"/>
                  </a:lnTo>
                  <a:lnTo>
                    <a:pt x="883" y="330"/>
                  </a:lnTo>
                  <a:lnTo>
                    <a:pt x="883" y="328"/>
                  </a:lnTo>
                  <a:lnTo>
                    <a:pt x="882" y="327"/>
                  </a:lnTo>
                  <a:lnTo>
                    <a:pt x="876" y="327"/>
                  </a:lnTo>
                  <a:lnTo>
                    <a:pt x="869" y="325"/>
                  </a:lnTo>
                  <a:lnTo>
                    <a:pt x="862" y="331"/>
                  </a:lnTo>
                  <a:lnTo>
                    <a:pt x="855" y="337"/>
                  </a:lnTo>
                  <a:lnTo>
                    <a:pt x="846" y="341"/>
                  </a:lnTo>
                  <a:lnTo>
                    <a:pt x="836" y="345"/>
                  </a:lnTo>
                  <a:lnTo>
                    <a:pt x="818" y="354"/>
                  </a:lnTo>
                  <a:lnTo>
                    <a:pt x="802" y="362"/>
                  </a:lnTo>
                  <a:lnTo>
                    <a:pt x="801" y="370"/>
                  </a:lnTo>
                  <a:lnTo>
                    <a:pt x="801" y="377"/>
                  </a:lnTo>
                  <a:lnTo>
                    <a:pt x="789" y="381"/>
                  </a:lnTo>
                  <a:lnTo>
                    <a:pt x="776" y="387"/>
                  </a:lnTo>
                  <a:lnTo>
                    <a:pt x="766" y="392"/>
                  </a:lnTo>
                  <a:lnTo>
                    <a:pt x="755" y="400"/>
                  </a:lnTo>
                  <a:lnTo>
                    <a:pt x="745" y="407"/>
                  </a:lnTo>
                  <a:lnTo>
                    <a:pt x="736" y="415"/>
                  </a:lnTo>
                  <a:lnTo>
                    <a:pt x="728" y="425"/>
                  </a:lnTo>
                  <a:lnTo>
                    <a:pt x="722" y="434"/>
                  </a:lnTo>
                  <a:lnTo>
                    <a:pt x="719" y="442"/>
                  </a:lnTo>
                  <a:lnTo>
                    <a:pt x="718" y="450"/>
                  </a:lnTo>
                  <a:lnTo>
                    <a:pt x="715" y="455"/>
                  </a:lnTo>
                  <a:lnTo>
                    <a:pt x="709" y="461"/>
                  </a:lnTo>
                  <a:lnTo>
                    <a:pt x="692" y="471"/>
                  </a:lnTo>
                  <a:lnTo>
                    <a:pt x="672" y="482"/>
                  </a:lnTo>
                  <a:lnTo>
                    <a:pt x="662" y="490"/>
                  </a:lnTo>
                  <a:lnTo>
                    <a:pt x="653" y="497"/>
                  </a:lnTo>
                  <a:lnTo>
                    <a:pt x="646" y="504"/>
                  </a:lnTo>
                  <a:lnTo>
                    <a:pt x="642" y="512"/>
                  </a:lnTo>
                  <a:lnTo>
                    <a:pt x="641" y="519"/>
                  </a:lnTo>
                  <a:lnTo>
                    <a:pt x="641" y="528"/>
                  </a:lnTo>
                  <a:lnTo>
                    <a:pt x="641" y="537"/>
                  </a:lnTo>
                  <a:lnTo>
                    <a:pt x="642" y="545"/>
                  </a:lnTo>
                  <a:lnTo>
                    <a:pt x="643" y="555"/>
                  </a:lnTo>
                  <a:lnTo>
                    <a:pt x="645" y="564"/>
                  </a:lnTo>
                  <a:lnTo>
                    <a:pt x="645" y="574"/>
                  </a:lnTo>
                  <a:lnTo>
                    <a:pt x="643" y="582"/>
                  </a:lnTo>
                  <a:lnTo>
                    <a:pt x="636" y="582"/>
                  </a:lnTo>
                  <a:lnTo>
                    <a:pt x="631" y="581"/>
                  </a:lnTo>
                  <a:lnTo>
                    <a:pt x="626" y="569"/>
                  </a:lnTo>
                  <a:lnTo>
                    <a:pt x="621" y="562"/>
                  </a:lnTo>
                  <a:lnTo>
                    <a:pt x="622" y="548"/>
                  </a:lnTo>
                  <a:lnTo>
                    <a:pt x="622" y="535"/>
                  </a:lnTo>
                  <a:lnTo>
                    <a:pt x="619" y="531"/>
                  </a:lnTo>
                  <a:lnTo>
                    <a:pt x="615" y="527"/>
                  </a:lnTo>
                  <a:lnTo>
                    <a:pt x="609" y="524"/>
                  </a:lnTo>
                  <a:lnTo>
                    <a:pt x="602" y="522"/>
                  </a:lnTo>
                  <a:lnTo>
                    <a:pt x="586" y="519"/>
                  </a:lnTo>
                  <a:lnTo>
                    <a:pt x="574" y="515"/>
                  </a:lnTo>
                  <a:lnTo>
                    <a:pt x="562" y="525"/>
                  </a:lnTo>
                  <a:lnTo>
                    <a:pt x="552" y="534"/>
                  </a:lnTo>
                  <a:lnTo>
                    <a:pt x="539" y="529"/>
                  </a:lnTo>
                  <a:lnTo>
                    <a:pt x="526" y="528"/>
                  </a:lnTo>
                  <a:lnTo>
                    <a:pt x="512" y="528"/>
                  </a:lnTo>
                  <a:lnTo>
                    <a:pt x="499" y="529"/>
                  </a:lnTo>
                  <a:lnTo>
                    <a:pt x="486" y="534"/>
                  </a:lnTo>
                  <a:lnTo>
                    <a:pt x="475" y="541"/>
                  </a:lnTo>
                  <a:lnTo>
                    <a:pt x="469" y="544"/>
                  </a:lnTo>
                  <a:lnTo>
                    <a:pt x="465" y="548"/>
                  </a:lnTo>
                  <a:lnTo>
                    <a:pt x="462" y="554"/>
                  </a:lnTo>
                  <a:lnTo>
                    <a:pt x="458" y="559"/>
                  </a:lnTo>
                  <a:lnTo>
                    <a:pt x="456" y="568"/>
                  </a:lnTo>
                  <a:lnTo>
                    <a:pt x="455" y="578"/>
                  </a:lnTo>
                  <a:lnTo>
                    <a:pt x="451" y="587"/>
                  </a:lnTo>
                  <a:lnTo>
                    <a:pt x="445" y="598"/>
                  </a:lnTo>
                  <a:lnTo>
                    <a:pt x="442" y="604"/>
                  </a:lnTo>
                  <a:lnTo>
                    <a:pt x="441" y="611"/>
                  </a:lnTo>
                  <a:lnTo>
                    <a:pt x="441" y="617"/>
                  </a:lnTo>
                  <a:lnTo>
                    <a:pt x="441" y="624"/>
                  </a:lnTo>
                  <a:lnTo>
                    <a:pt x="444" y="638"/>
                  </a:lnTo>
                  <a:lnTo>
                    <a:pt x="449" y="651"/>
                  </a:lnTo>
                  <a:lnTo>
                    <a:pt x="455" y="662"/>
                  </a:lnTo>
                  <a:lnTo>
                    <a:pt x="461" y="674"/>
                  </a:lnTo>
                  <a:lnTo>
                    <a:pt x="472" y="674"/>
                  </a:lnTo>
                  <a:lnTo>
                    <a:pt x="484" y="672"/>
                  </a:lnTo>
                  <a:lnTo>
                    <a:pt x="494" y="671"/>
                  </a:lnTo>
                  <a:lnTo>
                    <a:pt x="505" y="671"/>
                  </a:lnTo>
                  <a:lnTo>
                    <a:pt x="509" y="662"/>
                  </a:lnTo>
                  <a:lnTo>
                    <a:pt x="514" y="655"/>
                  </a:lnTo>
                  <a:lnTo>
                    <a:pt x="519" y="647"/>
                  </a:lnTo>
                  <a:lnTo>
                    <a:pt x="526" y="639"/>
                  </a:lnTo>
                  <a:lnTo>
                    <a:pt x="534" y="634"/>
                  </a:lnTo>
                  <a:lnTo>
                    <a:pt x="544" y="629"/>
                  </a:lnTo>
                  <a:lnTo>
                    <a:pt x="548" y="629"/>
                  </a:lnTo>
                  <a:lnTo>
                    <a:pt x="554" y="629"/>
                  </a:lnTo>
                  <a:lnTo>
                    <a:pt x="559" y="631"/>
                  </a:lnTo>
                  <a:lnTo>
                    <a:pt x="565" y="634"/>
                  </a:lnTo>
                  <a:lnTo>
                    <a:pt x="565" y="635"/>
                  </a:lnTo>
                  <a:lnTo>
                    <a:pt x="565" y="635"/>
                  </a:lnTo>
                  <a:lnTo>
                    <a:pt x="565" y="639"/>
                  </a:lnTo>
                  <a:lnTo>
                    <a:pt x="564" y="642"/>
                  </a:lnTo>
                  <a:lnTo>
                    <a:pt x="558" y="645"/>
                  </a:lnTo>
                  <a:lnTo>
                    <a:pt x="552" y="651"/>
                  </a:lnTo>
                  <a:lnTo>
                    <a:pt x="548" y="658"/>
                  </a:lnTo>
                  <a:lnTo>
                    <a:pt x="544" y="667"/>
                  </a:lnTo>
                  <a:lnTo>
                    <a:pt x="539" y="675"/>
                  </a:lnTo>
                  <a:lnTo>
                    <a:pt x="538" y="684"/>
                  </a:lnTo>
                  <a:lnTo>
                    <a:pt x="536" y="692"/>
                  </a:lnTo>
                  <a:lnTo>
                    <a:pt x="538" y="698"/>
                  </a:lnTo>
                  <a:lnTo>
                    <a:pt x="552" y="701"/>
                  </a:lnTo>
                  <a:lnTo>
                    <a:pt x="565" y="701"/>
                  </a:lnTo>
                  <a:lnTo>
                    <a:pt x="571" y="702"/>
                  </a:lnTo>
                  <a:lnTo>
                    <a:pt x="576" y="702"/>
                  </a:lnTo>
                  <a:lnTo>
                    <a:pt x="584" y="705"/>
                  </a:lnTo>
                  <a:lnTo>
                    <a:pt x="589" y="708"/>
                  </a:lnTo>
                  <a:lnTo>
                    <a:pt x="589" y="711"/>
                  </a:lnTo>
                  <a:lnTo>
                    <a:pt x="591" y="712"/>
                  </a:lnTo>
                  <a:lnTo>
                    <a:pt x="588" y="734"/>
                  </a:lnTo>
                  <a:lnTo>
                    <a:pt x="584" y="752"/>
                  </a:lnTo>
                  <a:lnTo>
                    <a:pt x="584" y="759"/>
                  </a:lnTo>
                  <a:lnTo>
                    <a:pt x="585" y="769"/>
                  </a:lnTo>
                  <a:lnTo>
                    <a:pt x="586" y="779"/>
                  </a:lnTo>
                  <a:lnTo>
                    <a:pt x="591" y="791"/>
                  </a:lnTo>
                  <a:lnTo>
                    <a:pt x="615" y="785"/>
                  </a:lnTo>
                  <a:lnTo>
                    <a:pt x="632" y="784"/>
                  </a:lnTo>
                  <a:lnTo>
                    <a:pt x="638" y="786"/>
                  </a:lnTo>
                  <a:lnTo>
                    <a:pt x="642" y="792"/>
                  </a:lnTo>
                  <a:lnTo>
                    <a:pt x="645" y="798"/>
                  </a:lnTo>
                  <a:lnTo>
                    <a:pt x="648" y="804"/>
                  </a:lnTo>
                  <a:lnTo>
                    <a:pt x="649" y="802"/>
                  </a:lnTo>
                  <a:lnTo>
                    <a:pt x="652" y="801"/>
                  </a:lnTo>
                  <a:lnTo>
                    <a:pt x="656" y="794"/>
                  </a:lnTo>
                  <a:lnTo>
                    <a:pt x="662" y="788"/>
                  </a:lnTo>
                  <a:lnTo>
                    <a:pt x="665" y="785"/>
                  </a:lnTo>
                  <a:lnTo>
                    <a:pt x="666" y="782"/>
                  </a:lnTo>
                  <a:lnTo>
                    <a:pt x="668" y="776"/>
                  </a:lnTo>
                  <a:lnTo>
                    <a:pt x="668" y="771"/>
                  </a:lnTo>
                  <a:lnTo>
                    <a:pt x="679" y="766"/>
                  </a:lnTo>
                  <a:lnTo>
                    <a:pt x="691" y="762"/>
                  </a:lnTo>
                  <a:lnTo>
                    <a:pt x="701" y="758"/>
                  </a:lnTo>
                  <a:lnTo>
                    <a:pt x="712" y="754"/>
                  </a:lnTo>
                  <a:lnTo>
                    <a:pt x="713" y="755"/>
                  </a:lnTo>
                  <a:lnTo>
                    <a:pt x="715" y="755"/>
                  </a:lnTo>
                  <a:lnTo>
                    <a:pt x="712" y="764"/>
                  </a:lnTo>
                  <a:lnTo>
                    <a:pt x="711" y="775"/>
                  </a:lnTo>
                  <a:lnTo>
                    <a:pt x="711" y="781"/>
                  </a:lnTo>
                  <a:lnTo>
                    <a:pt x="712" y="785"/>
                  </a:lnTo>
                  <a:lnTo>
                    <a:pt x="715" y="789"/>
                  </a:lnTo>
                  <a:lnTo>
                    <a:pt x="718" y="792"/>
                  </a:lnTo>
                  <a:lnTo>
                    <a:pt x="718" y="781"/>
                  </a:lnTo>
                  <a:lnTo>
                    <a:pt x="716" y="771"/>
                  </a:lnTo>
                  <a:lnTo>
                    <a:pt x="725" y="765"/>
                  </a:lnTo>
                  <a:lnTo>
                    <a:pt x="735" y="758"/>
                  </a:lnTo>
                  <a:lnTo>
                    <a:pt x="746" y="762"/>
                  </a:lnTo>
                  <a:lnTo>
                    <a:pt x="756" y="768"/>
                  </a:lnTo>
                  <a:lnTo>
                    <a:pt x="768" y="772"/>
                  </a:lnTo>
                  <a:lnTo>
                    <a:pt x="781" y="776"/>
                  </a:lnTo>
                  <a:lnTo>
                    <a:pt x="796" y="774"/>
                  </a:lnTo>
                  <a:lnTo>
                    <a:pt x="811" y="772"/>
                  </a:lnTo>
                  <a:lnTo>
                    <a:pt x="812" y="775"/>
                  </a:lnTo>
                  <a:lnTo>
                    <a:pt x="813" y="778"/>
                  </a:lnTo>
                  <a:lnTo>
                    <a:pt x="815" y="781"/>
                  </a:lnTo>
                  <a:lnTo>
                    <a:pt x="818" y="782"/>
                  </a:lnTo>
                  <a:lnTo>
                    <a:pt x="823" y="785"/>
                  </a:lnTo>
                  <a:lnTo>
                    <a:pt x="829" y="786"/>
                  </a:lnTo>
                  <a:lnTo>
                    <a:pt x="829" y="791"/>
                  </a:lnTo>
                  <a:lnTo>
                    <a:pt x="829" y="795"/>
                  </a:lnTo>
                  <a:lnTo>
                    <a:pt x="840" y="798"/>
                  </a:lnTo>
                  <a:lnTo>
                    <a:pt x="850" y="801"/>
                  </a:lnTo>
                  <a:lnTo>
                    <a:pt x="855" y="811"/>
                  </a:lnTo>
                  <a:lnTo>
                    <a:pt x="860" y="819"/>
                  </a:lnTo>
                  <a:lnTo>
                    <a:pt x="868" y="826"/>
                  </a:lnTo>
                  <a:lnTo>
                    <a:pt x="875" y="834"/>
                  </a:lnTo>
                  <a:lnTo>
                    <a:pt x="892" y="834"/>
                  </a:lnTo>
                  <a:lnTo>
                    <a:pt x="906" y="836"/>
                  </a:lnTo>
                  <a:lnTo>
                    <a:pt x="919" y="841"/>
                  </a:lnTo>
                  <a:lnTo>
                    <a:pt x="929" y="846"/>
                  </a:lnTo>
                  <a:lnTo>
                    <a:pt x="933" y="851"/>
                  </a:lnTo>
                  <a:lnTo>
                    <a:pt x="938" y="856"/>
                  </a:lnTo>
                  <a:lnTo>
                    <a:pt x="942" y="861"/>
                  </a:lnTo>
                  <a:lnTo>
                    <a:pt x="945" y="866"/>
                  </a:lnTo>
                  <a:lnTo>
                    <a:pt x="949" y="879"/>
                  </a:lnTo>
                  <a:lnTo>
                    <a:pt x="950" y="895"/>
                  </a:lnTo>
                  <a:lnTo>
                    <a:pt x="943" y="901"/>
                  </a:lnTo>
                  <a:lnTo>
                    <a:pt x="939" y="908"/>
                  </a:lnTo>
                  <a:lnTo>
                    <a:pt x="935" y="915"/>
                  </a:lnTo>
                  <a:lnTo>
                    <a:pt x="930" y="924"/>
                  </a:lnTo>
                  <a:lnTo>
                    <a:pt x="939" y="922"/>
                  </a:lnTo>
                  <a:lnTo>
                    <a:pt x="946" y="924"/>
                  </a:lnTo>
                  <a:lnTo>
                    <a:pt x="952" y="928"/>
                  </a:lnTo>
                  <a:lnTo>
                    <a:pt x="958" y="934"/>
                  </a:lnTo>
                  <a:lnTo>
                    <a:pt x="965" y="928"/>
                  </a:lnTo>
                  <a:lnTo>
                    <a:pt x="969" y="922"/>
                  </a:lnTo>
                  <a:lnTo>
                    <a:pt x="972" y="919"/>
                  </a:lnTo>
                  <a:lnTo>
                    <a:pt x="975" y="918"/>
                  </a:lnTo>
                  <a:lnTo>
                    <a:pt x="979" y="915"/>
                  </a:lnTo>
                  <a:lnTo>
                    <a:pt x="985" y="914"/>
                  </a:lnTo>
                  <a:lnTo>
                    <a:pt x="995" y="921"/>
                  </a:lnTo>
                  <a:lnTo>
                    <a:pt x="1000" y="926"/>
                  </a:lnTo>
                  <a:lnTo>
                    <a:pt x="1006" y="934"/>
                  </a:lnTo>
                  <a:lnTo>
                    <a:pt x="1012" y="945"/>
                  </a:lnTo>
                  <a:lnTo>
                    <a:pt x="1019" y="942"/>
                  </a:lnTo>
                  <a:lnTo>
                    <a:pt x="1026" y="942"/>
                  </a:lnTo>
                  <a:lnTo>
                    <a:pt x="1035" y="942"/>
                  </a:lnTo>
                  <a:lnTo>
                    <a:pt x="1045" y="942"/>
                  </a:lnTo>
                  <a:lnTo>
                    <a:pt x="1053" y="944"/>
                  </a:lnTo>
                  <a:lnTo>
                    <a:pt x="1063" y="946"/>
                  </a:lnTo>
                  <a:lnTo>
                    <a:pt x="1073" y="951"/>
                  </a:lnTo>
                  <a:lnTo>
                    <a:pt x="1082" y="955"/>
                  </a:lnTo>
                  <a:lnTo>
                    <a:pt x="1090" y="961"/>
                  </a:lnTo>
                  <a:lnTo>
                    <a:pt x="1099" y="966"/>
                  </a:lnTo>
                  <a:lnTo>
                    <a:pt x="1106" y="972"/>
                  </a:lnTo>
                  <a:lnTo>
                    <a:pt x="1112" y="979"/>
                  </a:lnTo>
                  <a:lnTo>
                    <a:pt x="1116" y="986"/>
                  </a:lnTo>
                  <a:lnTo>
                    <a:pt x="1119" y="995"/>
                  </a:lnTo>
                  <a:lnTo>
                    <a:pt x="1120" y="1002"/>
                  </a:lnTo>
                  <a:lnTo>
                    <a:pt x="1120" y="1011"/>
                  </a:lnTo>
                  <a:lnTo>
                    <a:pt x="1117" y="1019"/>
                  </a:lnTo>
                  <a:lnTo>
                    <a:pt x="1113" y="1028"/>
                  </a:lnTo>
                  <a:lnTo>
                    <a:pt x="1109" y="1036"/>
                  </a:lnTo>
                  <a:lnTo>
                    <a:pt x="1103" y="1043"/>
                  </a:lnTo>
                  <a:lnTo>
                    <a:pt x="1090" y="1058"/>
                  </a:lnTo>
                  <a:lnTo>
                    <a:pt x="1079" y="1071"/>
                  </a:lnTo>
                  <a:lnTo>
                    <a:pt x="1079" y="1082"/>
                  </a:lnTo>
                  <a:lnTo>
                    <a:pt x="1079" y="1093"/>
                  </a:lnTo>
                  <a:lnTo>
                    <a:pt x="1077" y="1105"/>
                  </a:lnTo>
                  <a:lnTo>
                    <a:pt x="1077" y="1116"/>
                  </a:lnTo>
                  <a:lnTo>
                    <a:pt x="1077" y="1131"/>
                  </a:lnTo>
                  <a:lnTo>
                    <a:pt x="1076" y="1142"/>
                  </a:lnTo>
                  <a:lnTo>
                    <a:pt x="1075" y="1153"/>
                  </a:lnTo>
                  <a:lnTo>
                    <a:pt x="1072" y="1165"/>
                  </a:lnTo>
                  <a:lnTo>
                    <a:pt x="1068" y="1175"/>
                  </a:lnTo>
                  <a:lnTo>
                    <a:pt x="1063" y="1183"/>
                  </a:lnTo>
                  <a:lnTo>
                    <a:pt x="1058" y="1192"/>
                  </a:lnTo>
                  <a:lnTo>
                    <a:pt x="1052" y="1201"/>
                  </a:lnTo>
                  <a:lnTo>
                    <a:pt x="1042" y="1201"/>
                  </a:lnTo>
                  <a:lnTo>
                    <a:pt x="1033" y="1201"/>
                  </a:lnTo>
                  <a:lnTo>
                    <a:pt x="1026" y="1202"/>
                  </a:lnTo>
                  <a:lnTo>
                    <a:pt x="1019" y="1203"/>
                  </a:lnTo>
                  <a:lnTo>
                    <a:pt x="1013" y="1206"/>
                  </a:lnTo>
                  <a:lnTo>
                    <a:pt x="1008" y="1209"/>
                  </a:lnTo>
                  <a:lnTo>
                    <a:pt x="1003" y="1213"/>
                  </a:lnTo>
                  <a:lnTo>
                    <a:pt x="999" y="1218"/>
                  </a:lnTo>
                  <a:lnTo>
                    <a:pt x="996" y="1223"/>
                  </a:lnTo>
                  <a:lnTo>
                    <a:pt x="993" y="1228"/>
                  </a:lnTo>
                  <a:lnTo>
                    <a:pt x="990" y="1235"/>
                  </a:lnTo>
                  <a:lnTo>
                    <a:pt x="989" y="1241"/>
                  </a:lnTo>
                  <a:lnTo>
                    <a:pt x="986" y="1256"/>
                  </a:lnTo>
                  <a:lnTo>
                    <a:pt x="986" y="1273"/>
                  </a:lnTo>
                  <a:lnTo>
                    <a:pt x="978" y="1280"/>
                  </a:lnTo>
                  <a:lnTo>
                    <a:pt x="970" y="1288"/>
                  </a:lnTo>
                  <a:lnTo>
                    <a:pt x="965" y="1296"/>
                  </a:lnTo>
                  <a:lnTo>
                    <a:pt x="960" y="1305"/>
                  </a:lnTo>
                  <a:lnTo>
                    <a:pt x="953" y="1326"/>
                  </a:lnTo>
                  <a:lnTo>
                    <a:pt x="945" y="1348"/>
                  </a:lnTo>
                  <a:lnTo>
                    <a:pt x="925" y="1346"/>
                  </a:lnTo>
                  <a:lnTo>
                    <a:pt x="906" y="1345"/>
                  </a:lnTo>
                  <a:lnTo>
                    <a:pt x="912" y="1353"/>
                  </a:lnTo>
                  <a:lnTo>
                    <a:pt x="919" y="1363"/>
                  </a:lnTo>
                  <a:lnTo>
                    <a:pt x="922" y="1369"/>
                  </a:lnTo>
                  <a:lnTo>
                    <a:pt x="925" y="1375"/>
                  </a:lnTo>
                  <a:lnTo>
                    <a:pt x="925" y="1379"/>
                  </a:lnTo>
                  <a:lnTo>
                    <a:pt x="923" y="1383"/>
                  </a:lnTo>
                  <a:lnTo>
                    <a:pt x="919" y="1389"/>
                  </a:lnTo>
                  <a:lnTo>
                    <a:pt x="912" y="1393"/>
                  </a:lnTo>
                  <a:lnTo>
                    <a:pt x="905" y="1396"/>
                  </a:lnTo>
                  <a:lnTo>
                    <a:pt x="898" y="1398"/>
                  </a:lnTo>
                  <a:lnTo>
                    <a:pt x="882" y="1399"/>
                  </a:lnTo>
                  <a:lnTo>
                    <a:pt x="869" y="1405"/>
                  </a:lnTo>
                  <a:lnTo>
                    <a:pt x="873" y="1409"/>
                  </a:lnTo>
                  <a:lnTo>
                    <a:pt x="875" y="1415"/>
                  </a:lnTo>
                  <a:lnTo>
                    <a:pt x="876" y="1420"/>
                  </a:lnTo>
                  <a:lnTo>
                    <a:pt x="873" y="1428"/>
                  </a:lnTo>
                  <a:lnTo>
                    <a:pt x="873" y="1428"/>
                  </a:lnTo>
                  <a:lnTo>
                    <a:pt x="872" y="1428"/>
                  </a:lnTo>
                  <a:lnTo>
                    <a:pt x="862" y="1426"/>
                  </a:lnTo>
                  <a:lnTo>
                    <a:pt x="853" y="1426"/>
                  </a:lnTo>
                  <a:lnTo>
                    <a:pt x="853" y="1428"/>
                  </a:lnTo>
                  <a:lnTo>
                    <a:pt x="853" y="1428"/>
                  </a:lnTo>
                  <a:lnTo>
                    <a:pt x="859" y="1436"/>
                  </a:lnTo>
                  <a:lnTo>
                    <a:pt x="865" y="1445"/>
                  </a:lnTo>
                  <a:lnTo>
                    <a:pt x="863" y="1462"/>
                  </a:lnTo>
                  <a:lnTo>
                    <a:pt x="859" y="1475"/>
                  </a:lnTo>
                  <a:lnTo>
                    <a:pt x="853" y="1478"/>
                  </a:lnTo>
                  <a:lnTo>
                    <a:pt x="849" y="1480"/>
                  </a:lnTo>
                  <a:lnTo>
                    <a:pt x="849" y="1486"/>
                  </a:lnTo>
                  <a:lnTo>
                    <a:pt x="850" y="1490"/>
                  </a:lnTo>
                  <a:lnTo>
                    <a:pt x="852" y="1493"/>
                  </a:lnTo>
                  <a:lnTo>
                    <a:pt x="855" y="1496"/>
                  </a:lnTo>
                  <a:lnTo>
                    <a:pt x="860" y="1497"/>
                  </a:lnTo>
                  <a:lnTo>
                    <a:pt x="863" y="1499"/>
                  </a:lnTo>
                  <a:lnTo>
                    <a:pt x="868" y="1502"/>
                  </a:lnTo>
                  <a:lnTo>
                    <a:pt x="870" y="1503"/>
                  </a:lnTo>
                  <a:lnTo>
                    <a:pt x="870" y="1512"/>
                  </a:lnTo>
                  <a:lnTo>
                    <a:pt x="869" y="1519"/>
                  </a:lnTo>
                  <a:lnTo>
                    <a:pt x="866" y="1525"/>
                  </a:lnTo>
                  <a:lnTo>
                    <a:pt x="863" y="1530"/>
                  </a:lnTo>
                  <a:lnTo>
                    <a:pt x="859" y="1543"/>
                  </a:lnTo>
                  <a:lnTo>
                    <a:pt x="856" y="1556"/>
                  </a:lnTo>
                  <a:lnTo>
                    <a:pt x="868" y="1565"/>
                  </a:lnTo>
                  <a:lnTo>
                    <a:pt x="886" y="1577"/>
                  </a:lnTo>
                  <a:lnTo>
                    <a:pt x="905" y="1592"/>
                  </a:lnTo>
                  <a:lnTo>
                    <a:pt x="913" y="1599"/>
                  </a:lnTo>
                  <a:lnTo>
                    <a:pt x="892" y="1599"/>
                  </a:lnTo>
                  <a:lnTo>
                    <a:pt x="876" y="1597"/>
                  </a:lnTo>
                  <a:lnTo>
                    <a:pt x="863" y="1593"/>
                  </a:lnTo>
                  <a:lnTo>
                    <a:pt x="852" y="1587"/>
                  </a:lnTo>
                  <a:lnTo>
                    <a:pt x="833" y="1573"/>
                  </a:lnTo>
                  <a:lnTo>
                    <a:pt x="808" y="1555"/>
                  </a:lnTo>
                  <a:lnTo>
                    <a:pt x="809" y="1550"/>
                  </a:lnTo>
                  <a:lnTo>
                    <a:pt x="809" y="1545"/>
                  </a:lnTo>
                  <a:lnTo>
                    <a:pt x="809" y="1543"/>
                  </a:lnTo>
                  <a:lnTo>
                    <a:pt x="809" y="1540"/>
                  </a:lnTo>
                  <a:lnTo>
                    <a:pt x="808" y="1539"/>
                  </a:lnTo>
                  <a:lnTo>
                    <a:pt x="806" y="1537"/>
                  </a:lnTo>
                  <a:lnTo>
                    <a:pt x="792" y="1526"/>
                  </a:lnTo>
                  <a:lnTo>
                    <a:pt x="779" y="1513"/>
                  </a:lnTo>
                  <a:lnTo>
                    <a:pt x="788" y="1513"/>
                  </a:lnTo>
                  <a:lnTo>
                    <a:pt x="796" y="1515"/>
                  </a:lnTo>
                  <a:lnTo>
                    <a:pt x="795" y="1512"/>
                  </a:lnTo>
                  <a:lnTo>
                    <a:pt x="795" y="1510"/>
                  </a:lnTo>
                  <a:lnTo>
                    <a:pt x="788" y="1506"/>
                  </a:lnTo>
                  <a:lnTo>
                    <a:pt x="779" y="1502"/>
                  </a:lnTo>
                  <a:lnTo>
                    <a:pt x="772" y="1496"/>
                  </a:lnTo>
                  <a:lnTo>
                    <a:pt x="768" y="1490"/>
                  </a:lnTo>
                  <a:lnTo>
                    <a:pt x="772" y="1490"/>
                  </a:lnTo>
                  <a:lnTo>
                    <a:pt x="776" y="1489"/>
                  </a:lnTo>
                  <a:lnTo>
                    <a:pt x="776" y="1485"/>
                  </a:lnTo>
                  <a:lnTo>
                    <a:pt x="776" y="1480"/>
                  </a:lnTo>
                  <a:lnTo>
                    <a:pt x="783" y="1480"/>
                  </a:lnTo>
                  <a:lnTo>
                    <a:pt x="791" y="1480"/>
                  </a:lnTo>
                  <a:lnTo>
                    <a:pt x="791" y="1475"/>
                  </a:lnTo>
                  <a:lnTo>
                    <a:pt x="791" y="1470"/>
                  </a:lnTo>
                  <a:lnTo>
                    <a:pt x="786" y="1468"/>
                  </a:lnTo>
                  <a:lnTo>
                    <a:pt x="783" y="1465"/>
                  </a:lnTo>
                  <a:lnTo>
                    <a:pt x="781" y="1462"/>
                  </a:lnTo>
                  <a:lnTo>
                    <a:pt x="781" y="1458"/>
                  </a:lnTo>
                  <a:lnTo>
                    <a:pt x="781" y="1449"/>
                  </a:lnTo>
                  <a:lnTo>
                    <a:pt x="781" y="1438"/>
                  </a:lnTo>
                  <a:lnTo>
                    <a:pt x="776" y="1435"/>
                  </a:lnTo>
                  <a:lnTo>
                    <a:pt x="772" y="1429"/>
                  </a:lnTo>
                  <a:lnTo>
                    <a:pt x="771" y="1429"/>
                  </a:lnTo>
                  <a:lnTo>
                    <a:pt x="769" y="1429"/>
                  </a:lnTo>
                  <a:lnTo>
                    <a:pt x="768" y="1438"/>
                  </a:lnTo>
                  <a:lnTo>
                    <a:pt x="766" y="1446"/>
                  </a:lnTo>
                  <a:lnTo>
                    <a:pt x="765" y="1446"/>
                  </a:lnTo>
                  <a:lnTo>
                    <a:pt x="763" y="1445"/>
                  </a:lnTo>
                  <a:lnTo>
                    <a:pt x="762" y="1426"/>
                  </a:lnTo>
                  <a:lnTo>
                    <a:pt x="759" y="1409"/>
                  </a:lnTo>
                  <a:lnTo>
                    <a:pt x="755" y="1392"/>
                  </a:lnTo>
                  <a:lnTo>
                    <a:pt x="751" y="1373"/>
                  </a:lnTo>
                  <a:lnTo>
                    <a:pt x="751" y="1358"/>
                  </a:lnTo>
                  <a:lnTo>
                    <a:pt x="751" y="1343"/>
                  </a:lnTo>
                  <a:lnTo>
                    <a:pt x="752" y="1328"/>
                  </a:lnTo>
                  <a:lnTo>
                    <a:pt x="752" y="1313"/>
                  </a:lnTo>
                  <a:lnTo>
                    <a:pt x="748" y="1290"/>
                  </a:lnTo>
                  <a:lnTo>
                    <a:pt x="745" y="1265"/>
                  </a:lnTo>
                  <a:lnTo>
                    <a:pt x="743" y="1239"/>
                  </a:lnTo>
                  <a:lnTo>
                    <a:pt x="741" y="1213"/>
                  </a:lnTo>
                  <a:lnTo>
                    <a:pt x="738" y="1192"/>
                  </a:lnTo>
                  <a:lnTo>
                    <a:pt x="738" y="1172"/>
                  </a:lnTo>
                  <a:lnTo>
                    <a:pt x="738" y="1162"/>
                  </a:lnTo>
                  <a:lnTo>
                    <a:pt x="736" y="1152"/>
                  </a:lnTo>
                  <a:lnTo>
                    <a:pt x="735" y="1143"/>
                  </a:lnTo>
                  <a:lnTo>
                    <a:pt x="732" y="1136"/>
                  </a:lnTo>
                  <a:lnTo>
                    <a:pt x="716" y="1129"/>
                  </a:lnTo>
                  <a:lnTo>
                    <a:pt x="703" y="1121"/>
                  </a:lnTo>
                  <a:lnTo>
                    <a:pt x="691" y="1111"/>
                  </a:lnTo>
                  <a:lnTo>
                    <a:pt x="678" y="1099"/>
                  </a:lnTo>
                  <a:lnTo>
                    <a:pt x="668" y="1086"/>
                  </a:lnTo>
                  <a:lnTo>
                    <a:pt x="658" y="1073"/>
                  </a:lnTo>
                  <a:lnTo>
                    <a:pt x="649" y="1059"/>
                  </a:lnTo>
                  <a:lnTo>
                    <a:pt x="642" y="1045"/>
                  </a:lnTo>
                  <a:lnTo>
                    <a:pt x="636" y="1026"/>
                  </a:lnTo>
                  <a:lnTo>
                    <a:pt x="632" y="1009"/>
                  </a:lnTo>
                  <a:lnTo>
                    <a:pt x="615" y="991"/>
                  </a:lnTo>
                  <a:lnTo>
                    <a:pt x="598" y="971"/>
                  </a:lnTo>
                  <a:lnTo>
                    <a:pt x="601" y="958"/>
                  </a:lnTo>
                  <a:lnTo>
                    <a:pt x="606" y="946"/>
                  </a:lnTo>
                  <a:lnTo>
                    <a:pt x="611" y="946"/>
                  </a:lnTo>
                  <a:lnTo>
                    <a:pt x="613" y="946"/>
                  </a:lnTo>
                  <a:lnTo>
                    <a:pt x="615" y="945"/>
                  </a:lnTo>
                  <a:lnTo>
                    <a:pt x="616" y="942"/>
                  </a:lnTo>
                  <a:lnTo>
                    <a:pt x="616" y="941"/>
                  </a:lnTo>
                  <a:lnTo>
                    <a:pt x="615" y="939"/>
                  </a:lnTo>
                  <a:lnTo>
                    <a:pt x="606" y="938"/>
                  </a:lnTo>
                  <a:lnTo>
                    <a:pt x="601" y="935"/>
                  </a:lnTo>
                  <a:lnTo>
                    <a:pt x="601" y="929"/>
                  </a:lnTo>
                  <a:lnTo>
                    <a:pt x="599" y="925"/>
                  </a:lnTo>
                  <a:lnTo>
                    <a:pt x="606" y="909"/>
                  </a:lnTo>
                  <a:lnTo>
                    <a:pt x="612" y="892"/>
                  </a:lnTo>
                  <a:lnTo>
                    <a:pt x="619" y="891"/>
                  </a:lnTo>
                  <a:lnTo>
                    <a:pt x="623" y="891"/>
                  </a:lnTo>
                  <a:lnTo>
                    <a:pt x="625" y="888"/>
                  </a:lnTo>
                  <a:lnTo>
                    <a:pt x="626" y="886"/>
                  </a:lnTo>
                  <a:lnTo>
                    <a:pt x="628" y="881"/>
                  </a:lnTo>
                  <a:lnTo>
                    <a:pt x="632" y="874"/>
                  </a:lnTo>
                  <a:lnTo>
                    <a:pt x="638" y="862"/>
                  </a:lnTo>
                  <a:lnTo>
                    <a:pt x="642" y="851"/>
                  </a:lnTo>
                  <a:lnTo>
                    <a:pt x="642" y="841"/>
                  </a:lnTo>
                  <a:lnTo>
                    <a:pt x="642" y="831"/>
                  </a:lnTo>
                  <a:lnTo>
                    <a:pt x="641" y="822"/>
                  </a:lnTo>
                  <a:lnTo>
                    <a:pt x="639" y="814"/>
                  </a:lnTo>
                  <a:lnTo>
                    <a:pt x="639" y="805"/>
                  </a:lnTo>
                  <a:lnTo>
                    <a:pt x="641" y="796"/>
                  </a:lnTo>
                  <a:lnTo>
                    <a:pt x="635" y="795"/>
                  </a:lnTo>
                  <a:lnTo>
                    <a:pt x="631" y="794"/>
                  </a:lnTo>
                  <a:lnTo>
                    <a:pt x="626" y="794"/>
                  </a:lnTo>
                  <a:lnTo>
                    <a:pt x="621" y="795"/>
                  </a:lnTo>
                  <a:lnTo>
                    <a:pt x="618" y="796"/>
                  </a:lnTo>
                  <a:lnTo>
                    <a:pt x="615" y="798"/>
                  </a:lnTo>
                  <a:lnTo>
                    <a:pt x="616" y="804"/>
                  </a:lnTo>
                  <a:lnTo>
                    <a:pt x="618" y="808"/>
                  </a:lnTo>
                  <a:lnTo>
                    <a:pt x="616" y="811"/>
                  </a:lnTo>
                  <a:lnTo>
                    <a:pt x="611" y="812"/>
                  </a:lnTo>
                  <a:lnTo>
                    <a:pt x="605" y="806"/>
                  </a:lnTo>
                  <a:lnTo>
                    <a:pt x="598" y="804"/>
                  </a:lnTo>
                  <a:lnTo>
                    <a:pt x="591" y="801"/>
                  </a:lnTo>
                  <a:lnTo>
                    <a:pt x="582" y="796"/>
                  </a:lnTo>
                  <a:lnTo>
                    <a:pt x="575" y="791"/>
                  </a:lnTo>
                  <a:lnTo>
                    <a:pt x="568" y="785"/>
                  </a:lnTo>
                  <a:lnTo>
                    <a:pt x="564" y="778"/>
                  </a:lnTo>
                  <a:lnTo>
                    <a:pt x="558" y="769"/>
                  </a:lnTo>
                  <a:lnTo>
                    <a:pt x="551" y="752"/>
                  </a:lnTo>
                  <a:lnTo>
                    <a:pt x="542" y="734"/>
                  </a:lnTo>
                  <a:lnTo>
                    <a:pt x="538" y="732"/>
                  </a:lnTo>
                  <a:lnTo>
                    <a:pt x="535" y="732"/>
                  </a:lnTo>
                  <a:lnTo>
                    <a:pt x="532" y="735"/>
                  </a:lnTo>
                  <a:lnTo>
                    <a:pt x="531" y="739"/>
                  </a:lnTo>
                  <a:lnTo>
                    <a:pt x="522" y="738"/>
                  </a:lnTo>
                  <a:lnTo>
                    <a:pt x="518" y="735"/>
                  </a:lnTo>
                  <a:lnTo>
                    <a:pt x="515" y="731"/>
                  </a:lnTo>
                  <a:lnTo>
                    <a:pt x="509" y="727"/>
                  </a:lnTo>
                  <a:lnTo>
                    <a:pt x="504" y="728"/>
                  </a:lnTo>
                  <a:lnTo>
                    <a:pt x="495" y="728"/>
                  </a:lnTo>
                  <a:lnTo>
                    <a:pt x="484" y="712"/>
                  </a:lnTo>
                  <a:lnTo>
                    <a:pt x="474" y="697"/>
                  </a:lnTo>
                  <a:lnTo>
                    <a:pt x="468" y="695"/>
                  </a:lnTo>
                  <a:lnTo>
                    <a:pt x="464" y="697"/>
                  </a:lnTo>
                  <a:lnTo>
                    <a:pt x="461" y="698"/>
                  </a:lnTo>
                  <a:lnTo>
                    <a:pt x="456" y="699"/>
                  </a:lnTo>
                  <a:lnTo>
                    <a:pt x="454" y="702"/>
                  </a:lnTo>
                  <a:lnTo>
                    <a:pt x="449" y="704"/>
                  </a:lnTo>
                  <a:lnTo>
                    <a:pt x="446" y="705"/>
                  </a:lnTo>
                  <a:lnTo>
                    <a:pt x="442" y="705"/>
                  </a:lnTo>
                  <a:lnTo>
                    <a:pt x="429" y="702"/>
                  </a:lnTo>
                  <a:lnTo>
                    <a:pt x="416" y="698"/>
                  </a:lnTo>
                  <a:lnTo>
                    <a:pt x="404" y="692"/>
                  </a:lnTo>
                  <a:lnTo>
                    <a:pt x="391" y="684"/>
                  </a:lnTo>
                  <a:lnTo>
                    <a:pt x="379" y="677"/>
                  </a:lnTo>
                  <a:lnTo>
                    <a:pt x="368" y="667"/>
                  </a:lnTo>
                  <a:lnTo>
                    <a:pt x="359" y="658"/>
                  </a:lnTo>
                  <a:lnTo>
                    <a:pt x="351" y="649"/>
                  </a:lnTo>
                  <a:lnTo>
                    <a:pt x="354" y="642"/>
                  </a:lnTo>
                  <a:lnTo>
                    <a:pt x="354" y="635"/>
                  </a:lnTo>
                  <a:lnTo>
                    <a:pt x="354" y="627"/>
                  </a:lnTo>
                  <a:lnTo>
                    <a:pt x="351" y="618"/>
                  </a:lnTo>
                  <a:lnTo>
                    <a:pt x="345" y="601"/>
                  </a:lnTo>
                  <a:lnTo>
                    <a:pt x="335" y="582"/>
                  </a:lnTo>
                  <a:lnTo>
                    <a:pt x="325" y="562"/>
                  </a:lnTo>
                  <a:lnTo>
                    <a:pt x="314" y="544"/>
                  </a:lnTo>
                  <a:lnTo>
                    <a:pt x="309" y="534"/>
                  </a:lnTo>
                  <a:lnTo>
                    <a:pt x="307" y="525"/>
                  </a:lnTo>
                  <a:lnTo>
                    <a:pt x="304" y="515"/>
                  </a:lnTo>
                  <a:lnTo>
                    <a:pt x="301" y="507"/>
                  </a:lnTo>
                  <a:lnTo>
                    <a:pt x="298" y="504"/>
                  </a:lnTo>
                  <a:lnTo>
                    <a:pt x="294" y="504"/>
                  </a:lnTo>
                  <a:lnTo>
                    <a:pt x="291" y="502"/>
                  </a:lnTo>
                  <a:lnTo>
                    <a:pt x="287" y="504"/>
                  </a:lnTo>
                  <a:lnTo>
                    <a:pt x="288" y="518"/>
                  </a:lnTo>
                  <a:lnTo>
                    <a:pt x="291" y="532"/>
                  </a:lnTo>
                  <a:lnTo>
                    <a:pt x="295" y="547"/>
                  </a:lnTo>
                  <a:lnTo>
                    <a:pt x="299" y="559"/>
                  </a:lnTo>
                  <a:lnTo>
                    <a:pt x="305" y="572"/>
                  </a:lnTo>
                  <a:lnTo>
                    <a:pt x="309" y="584"/>
                  </a:lnTo>
                  <a:lnTo>
                    <a:pt x="315" y="597"/>
                  </a:lnTo>
                  <a:lnTo>
                    <a:pt x="318" y="611"/>
                  </a:lnTo>
                  <a:lnTo>
                    <a:pt x="317" y="611"/>
                  </a:lnTo>
                  <a:lnTo>
                    <a:pt x="315" y="611"/>
                  </a:lnTo>
                  <a:lnTo>
                    <a:pt x="309" y="611"/>
                  </a:lnTo>
                  <a:lnTo>
                    <a:pt x="307" y="609"/>
                  </a:lnTo>
                  <a:lnTo>
                    <a:pt x="299" y="601"/>
                  </a:lnTo>
                  <a:lnTo>
                    <a:pt x="292" y="594"/>
                  </a:lnTo>
                  <a:lnTo>
                    <a:pt x="294" y="588"/>
                  </a:lnTo>
                  <a:lnTo>
                    <a:pt x="294" y="581"/>
                  </a:lnTo>
                  <a:lnTo>
                    <a:pt x="294" y="577"/>
                  </a:lnTo>
                  <a:lnTo>
                    <a:pt x="291" y="574"/>
                  </a:lnTo>
                  <a:lnTo>
                    <a:pt x="289" y="571"/>
                  </a:lnTo>
                  <a:lnTo>
                    <a:pt x="287" y="568"/>
                  </a:lnTo>
                  <a:lnTo>
                    <a:pt x="279" y="564"/>
                  </a:lnTo>
                  <a:lnTo>
                    <a:pt x="274" y="561"/>
                  </a:lnTo>
                  <a:lnTo>
                    <a:pt x="277" y="555"/>
                  </a:lnTo>
                  <a:lnTo>
                    <a:pt x="281" y="549"/>
                  </a:lnTo>
                  <a:lnTo>
                    <a:pt x="265" y="472"/>
                  </a:lnTo>
                  <a:lnTo>
                    <a:pt x="255" y="467"/>
                  </a:lnTo>
                  <a:lnTo>
                    <a:pt x="244" y="462"/>
                  </a:lnTo>
                  <a:lnTo>
                    <a:pt x="244" y="451"/>
                  </a:lnTo>
                  <a:lnTo>
                    <a:pt x="242" y="442"/>
                  </a:lnTo>
                  <a:lnTo>
                    <a:pt x="244" y="435"/>
                  </a:lnTo>
                  <a:lnTo>
                    <a:pt x="247" y="425"/>
                  </a:lnTo>
                  <a:lnTo>
                    <a:pt x="244" y="424"/>
                  </a:lnTo>
                  <a:lnTo>
                    <a:pt x="242" y="422"/>
                  </a:lnTo>
                  <a:lnTo>
                    <a:pt x="241" y="420"/>
                  </a:lnTo>
                  <a:lnTo>
                    <a:pt x="239" y="417"/>
                  </a:lnTo>
                  <a:lnTo>
                    <a:pt x="239" y="411"/>
                  </a:lnTo>
                  <a:lnTo>
                    <a:pt x="239" y="402"/>
                  </a:lnTo>
                  <a:lnTo>
                    <a:pt x="252" y="375"/>
                  </a:lnTo>
                  <a:lnTo>
                    <a:pt x="269" y="344"/>
                  </a:lnTo>
                  <a:lnTo>
                    <a:pt x="279" y="328"/>
                  </a:lnTo>
                  <a:lnTo>
                    <a:pt x="289" y="314"/>
                  </a:lnTo>
                  <a:lnTo>
                    <a:pt x="299" y="302"/>
                  </a:lnTo>
                  <a:lnTo>
                    <a:pt x="308" y="295"/>
                  </a:lnTo>
                  <a:lnTo>
                    <a:pt x="307" y="294"/>
                  </a:lnTo>
                  <a:lnTo>
                    <a:pt x="307" y="292"/>
                  </a:lnTo>
                  <a:lnTo>
                    <a:pt x="298" y="288"/>
                  </a:lnTo>
                  <a:lnTo>
                    <a:pt x="294" y="282"/>
                  </a:lnTo>
                  <a:lnTo>
                    <a:pt x="289" y="275"/>
                  </a:lnTo>
                  <a:lnTo>
                    <a:pt x="285" y="268"/>
                  </a:lnTo>
                  <a:lnTo>
                    <a:pt x="287" y="265"/>
                  </a:lnTo>
                  <a:lnTo>
                    <a:pt x="287" y="261"/>
                  </a:lnTo>
                  <a:lnTo>
                    <a:pt x="292" y="260"/>
                  </a:lnTo>
                  <a:lnTo>
                    <a:pt x="295" y="260"/>
                  </a:lnTo>
                  <a:lnTo>
                    <a:pt x="299" y="261"/>
                  </a:lnTo>
                  <a:lnTo>
                    <a:pt x="302" y="263"/>
                  </a:lnTo>
                  <a:lnTo>
                    <a:pt x="307" y="267"/>
                  </a:lnTo>
                  <a:lnTo>
                    <a:pt x="309" y="272"/>
                  </a:lnTo>
                  <a:lnTo>
                    <a:pt x="312" y="290"/>
                  </a:lnTo>
                  <a:lnTo>
                    <a:pt x="315" y="305"/>
                  </a:lnTo>
                  <a:lnTo>
                    <a:pt x="315" y="305"/>
                  </a:lnTo>
                  <a:lnTo>
                    <a:pt x="317" y="305"/>
                  </a:lnTo>
                  <a:lnTo>
                    <a:pt x="324" y="292"/>
                  </a:lnTo>
                  <a:lnTo>
                    <a:pt x="328" y="281"/>
                  </a:lnTo>
                  <a:lnTo>
                    <a:pt x="317" y="267"/>
                  </a:lnTo>
                  <a:lnTo>
                    <a:pt x="304" y="253"/>
                  </a:lnTo>
                  <a:lnTo>
                    <a:pt x="308" y="247"/>
                  </a:lnTo>
                  <a:lnTo>
                    <a:pt x="308" y="240"/>
                  </a:lnTo>
                  <a:lnTo>
                    <a:pt x="307" y="234"/>
                  </a:lnTo>
                  <a:lnTo>
                    <a:pt x="304" y="227"/>
                  </a:lnTo>
                  <a:lnTo>
                    <a:pt x="314" y="214"/>
                  </a:lnTo>
                  <a:lnTo>
                    <a:pt x="325" y="203"/>
                  </a:lnTo>
                  <a:lnTo>
                    <a:pt x="315" y="203"/>
                  </a:lnTo>
                  <a:lnTo>
                    <a:pt x="308" y="204"/>
                  </a:lnTo>
                  <a:lnTo>
                    <a:pt x="301" y="207"/>
                  </a:lnTo>
                  <a:lnTo>
                    <a:pt x="292" y="210"/>
                  </a:lnTo>
                  <a:lnTo>
                    <a:pt x="301" y="203"/>
                  </a:lnTo>
                  <a:lnTo>
                    <a:pt x="307" y="195"/>
                  </a:lnTo>
                  <a:lnTo>
                    <a:pt x="309" y="191"/>
                  </a:lnTo>
                  <a:lnTo>
                    <a:pt x="312" y="187"/>
                  </a:lnTo>
                  <a:lnTo>
                    <a:pt x="315" y="181"/>
                  </a:lnTo>
                  <a:lnTo>
                    <a:pt x="317" y="174"/>
                  </a:lnTo>
                  <a:lnTo>
                    <a:pt x="311" y="174"/>
                  </a:lnTo>
                  <a:lnTo>
                    <a:pt x="307" y="173"/>
                  </a:lnTo>
                  <a:lnTo>
                    <a:pt x="308" y="171"/>
                  </a:lnTo>
                  <a:lnTo>
                    <a:pt x="311" y="168"/>
                  </a:lnTo>
                  <a:lnTo>
                    <a:pt x="312" y="165"/>
                  </a:lnTo>
                  <a:lnTo>
                    <a:pt x="315" y="164"/>
                  </a:lnTo>
                  <a:lnTo>
                    <a:pt x="315" y="163"/>
                  </a:lnTo>
                  <a:lnTo>
                    <a:pt x="315" y="161"/>
                  </a:lnTo>
                  <a:lnTo>
                    <a:pt x="302" y="165"/>
                  </a:lnTo>
                  <a:lnTo>
                    <a:pt x="291" y="168"/>
                  </a:lnTo>
                  <a:lnTo>
                    <a:pt x="288" y="167"/>
                  </a:lnTo>
                  <a:lnTo>
                    <a:pt x="284" y="165"/>
                  </a:lnTo>
                  <a:lnTo>
                    <a:pt x="287" y="160"/>
                  </a:lnTo>
                  <a:lnTo>
                    <a:pt x="289" y="153"/>
                  </a:lnTo>
                  <a:lnTo>
                    <a:pt x="269" y="150"/>
                  </a:lnTo>
                  <a:lnTo>
                    <a:pt x="251" y="145"/>
                  </a:lnTo>
                  <a:lnTo>
                    <a:pt x="235" y="140"/>
                  </a:lnTo>
                  <a:lnTo>
                    <a:pt x="225" y="140"/>
                  </a:lnTo>
                  <a:lnTo>
                    <a:pt x="218" y="145"/>
                  </a:lnTo>
                  <a:lnTo>
                    <a:pt x="211" y="153"/>
                  </a:lnTo>
                  <a:lnTo>
                    <a:pt x="202" y="154"/>
                  </a:lnTo>
                  <a:lnTo>
                    <a:pt x="195" y="155"/>
                  </a:lnTo>
                  <a:lnTo>
                    <a:pt x="189" y="154"/>
                  </a:lnTo>
                  <a:lnTo>
                    <a:pt x="184" y="153"/>
                  </a:lnTo>
                  <a:lnTo>
                    <a:pt x="178" y="153"/>
                  </a:lnTo>
                  <a:lnTo>
                    <a:pt x="172" y="151"/>
                  </a:lnTo>
                  <a:lnTo>
                    <a:pt x="167" y="151"/>
                  </a:lnTo>
                  <a:lnTo>
                    <a:pt x="161" y="153"/>
                  </a:lnTo>
                  <a:lnTo>
                    <a:pt x="155" y="155"/>
                  </a:lnTo>
                  <a:lnTo>
                    <a:pt x="151" y="160"/>
                  </a:lnTo>
                  <a:lnTo>
                    <a:pt x="148" y="164"/>
                  </a:lnTo>
                  <a:lnTo>
                    <a:pt x="144" y="168"/>
                  </a:lnTo>
                  <a:lnTo>
                    <a:pt x="141" y="171"/>
                  </a:lnTo>
                  <a:lnTo>
                    <a:pt x="135" y="174"/>
                  </a:lnTo>
                  <a:lnTo>
                    <a:pt x="129" y="175"/>
                  </a:lnTo>
                  <a:lnTo>
                    <a:pt x="124" y="177"/>
                  </a:lnTo>
                  <a:lnTo>
                    <a:pt x="111" y="178"/>
                  </a:lnTo>
                  <a:lnTo>
                    <a:pt x="101" y="181"/>
                  </a:lnTo>
                  <a:lnTo>
                    <a:pt x="100" y="185"/>
                  </a:lnTo>
                  <a:lnTo>
                    <a:pt x="98" y="190"/>
                  </a:lnTo>
                  <a:lnTo>
                    <a:pt x="87" y="190"/>
                  </a:lnTo>
                  <a:lnTo>
                    <a:pt x="78" y="191"/>
                  </a:lnTo>
                  <a:lnTo>
                    <a:pt x="70" y="193"/>
                  </a:lnTo>
                  <a:lnTo>
                    <a:pt x="62" y="195"/>
                  </a:lnTo>
                  <a:lnTo>
                    <a:pt x="48" y="203"/>
                  </a:lnTo>
                  <a:lnTo>
                    <a:pt x="32" y="208"/>
                  </a:lnTo>
                  <a:lnTo>
                    <a:pt x="31" y="205"/>
                  </a:lnTo>
                  <a:lnTo>
                    <a:pt x="28" y="203"/>
                  </a:lnTo>
                  <a:lnTo>
                    <a:pt x="15" y="207"/>
                  </a:lnTo>
                  <a:lnTo>
                    <a:pt x="0" y="211"/>
                  </a:lnTo>
                  <a:lnTo>
                    <a:pt x="0" y="210"/>
                  </a:lnTo>
                  <a:lnTo>
                    <a:pt x="1" y="207"/>
                  </a:lnTo>
                  <a:lnTo>
                    <a:pt x="31" y="198"/>
                  </a:lnTo>
                  <a:lnTo>
                    <a:pt x="65" y="191"/>
                  </a:lnTo>
                  <a:lnTo>
                    <a:pt x="81" y="185"/>
                  </a:lnTo>
                  <a:lnTo>
                    <a:pt x="97" y="180"/>
                  </a:lnTo>
                  <a:lnTo>
                    <a:pt x="109" y="174"/>
                  </a:lnTo>
                  <a:lnTo>
                    <a:pt x="119" y="165"/>
                  </a:lnTo>
                  <a:lnTo>
                    <a:pt x="118" y="164"/>
                  </a:lnTo>
                  <a:lnTo>
                    <a:pt x="118" y="163"/>
                  </a:lnTo>
                  <a:lnTo>
                    <a:pt x="97" y="164"/>
                  </a:lnTo>
                  <a:lnTo>
                    <a:pt x="77" y="164"/>
                  </a:lnTo>
                  <a:lnTo>
                    <a:pt x="77" y="163"/>
                  </a:lnTo>
                  <a:lnTo>
                    <a:pt x="77" y="160"/>
                  </a:lnTo>
                  <a:lnTo>
                    <a:pt x="84" y="153"/>
                  </a:lnTo>
                  <a:lnTo>
                    <a:pt x="90" y="144"/>
                  </a:lnTo>
                  <a:lnTo>
                    <a:pt x="81" y="144"/>
                  </a:lnTo>
                  <a:lnTo>
                    <a:pt x="71" y="144"/>
                  </a:lnTo>
                  <a:lnTo>
                    <a:pt x="71" y="141"/>
                  </a:lnTo>
                  <a:lnTo>
                    <a:pt x="71" y="140"/>
                  </a:lnTo>
                  <a:lnTo>
                    <a:pt x="71" y="138"/>
                  </a:lnTo>
                  <a:lnTo>
                    <a:pt x="71" y="138"/>
                  </a:lnTo>
                  <a:lnTo>
                    <a:pt x="81" y="130"/>
                  </a:lnTo>
                  <a:lnTo>
                    <a:pt x="90" y="121"/>
                  </a:lnTo>
                  <a:lnTo>
                    <a:pt x="109" y="117"/>
                  </a:lnTo>
                  <a:lnTo>
                    <a:pt x="134" y="114"/>
                  </a:lnTo>
                  <a:lnTo>
                    <a:pt x="144" y="113"/>
                  </a:lnTo>
                  <a:lnTo>
                    <a:pt x="155" y="110"/>
                  </a:lnTo>
                  <a:lnTo>
                    <a:pt x="159" y="107"/>
                  </a:lnTo>
                  <a:lnTo>
                    <a:pt x="162" y="105"/>
                  </a:lnTo>
                  <a:lnTo>
                    <a:pt x="165" y="103"/>
                  </a:lnTo>
                  <a:lnTo>
                    <a:pt x="168" y="98"/>
                  </a:lnTo>
                  <a:lnTo>
                    <a:pt x="157" y="100"/>
                  </a:lnTo>
                  <a:lnTo>
                    <a:pt x="144" y="101"/>
                  </a:lnTo>
                  <a:lnTo>
                    <a:pt x="138" y="101"/>
                  </a:lnTo>
                  <a:lnTo>
                    <a:pt x="132" y="101"/>
                  </a:lnTo>
                  <a:lnTo>
                    <a:pt x="128" y="100"/>
                  </a:lnTo>
                  <a:lnTo>
                    <a:pt x="124" y="98"/>
                  </a:lnTo>
                  <a:lnTo>
                    <a:pt x="122" y="97"/>
                  </a:lnTo>
                  <a:lnTo>
                    <a:pt x="121" y="97"/>
                  </a:lnTo>
                  <a:lnTo>
                    <a:pt x="122" y="91"/>
                  </a:lnTo>
                  <a:lnTo>
                    <a:pt x="124" y="87"/>
                  </a:lnTo>
                  <a:lnTo>
                    <a:pt x="135" y="84"/>
                  </a:lnTo>
                  <a:lnTo>
                    <a:pt x="145" y="81"/>
                  </a:lnTo>
                  <a:lnTo>
                    <a:pt x="157" y="78"/>
                  </a:lnTo>
                  <a:lnTo>
                    <a:pt x="168" y="77"/>
                  </a:lnTo>
                  <a:lnTo>
                    <a:pt x="169" y="81"/>
                  </a:lnTo>
                  <a:lnTo>
                    <a:pt x="171" y="83"/>
                  </a:lnTo>
                  <a:lnTo>
                    <a:pt x="172" y="84"/>
                  </a:lnTo>
                  <a:lnTo>
                    <a:pt x="177" y="85"/>
                  </a:lnTo>
                  <a:lnTo>
                    <a:pt x="184" y="83"/>
                  </a:lnTo>
                  <a:lnTo>
                    <a:pt x="189" y="81"/>
                  </a:lnTo>
                  <a:lnTo>
                    <a:pt x="185" y="74"/>
                  </a:lnTo>
                  <a:lnTo>
                    <a:pt x="181" y="68"/>
                  </a:lnTo>
                  <a:lnTo>
                    <a:pt x="178" y="65"/>
                  </a:lnTo>
                  <a:lnTo>
                    <a:pt x="177" y="63"/>
                  </a:lnTo>
                  <a:lnTo>
                    <a:pt x="177" y="60"/>
                  </a:lnTo>
                  <a:lnTo>
                    <a:pt x="177" y="55"/>
                  </a:lnTo>
                  <a:lnTo>
                    <a:pt x="188" y="54"/>
                  </a:lnTo>
                  <a:lnTo>
                    <a:pt x="201" y="53"/>
                  </a:lnTo>
                  <a:lnTo>
                    <a:pt x="212" y="50"/>
                  </a:lnTo>
                  <a:lnTo>
                    <a:pt x="224" y="48"/>
                  </a:lnTo>
                  <a:lnTo>
                    <a:pt x="241" y="43"/>
                  </a:lnTo>
                  <a:lnTo>
                    <a:pt x="262" y="34"/>
                  </a:lnTo>
                  <a:lnTo>
                    <a:pt x="274" y="30"/>
                  </a:lnTo>
                  <a:lnTo>
                    <a:pt x="285" y="27"/>
                  </a:lnTo>
                  <a:lnTo>
                    <a:pt x="297" y="26"/>
                  </a:lnTo>
                  <a:lnTo>
                    <a:pt x="307" y="26"/>
                  </a:lnTo>
                  <a:lnTo>
                    <a:pt x="334" y="30"/>
                  </a:lnTo>
                  <a:lnTo>
                    <a:pt x="361" y="35"/>
                  </a:lnTo>
                  <a:lnTo>
                    <a:pt x="389" y="41"/>
                  </a:lnTo>
                  <a:lnTo>
                    <a:pt x="416" y="45"/>
                  </a:lnTo>
                  <a:lnTo>
                    <a:pt x="429" y="48"/>
                  </a:lnTo>
                  <a:lnTo>
                    <a:pt x="444" y="50"/>
                  </a:lnTo>
                  <a:lnTo>
                    <a:pt x="456" y="50"/>
                  </a:lnTo>
                  <a:lnTo>
                    <a:pt x="469" y="50"/>
                  </a:lnTo>
                  <a:lnTo>
                    <a:pt x="482" y="48"/>
                  </a:lnTo>
                  <a:lnTo>
                    <a:pt x="495" y="45"/>
                  </a:lnTo>
                  <a:lnTo>
                    <a:pt x="508" y="41"/>
                  </a:lnTo>
                  <a:lnTo>
                    <a:pt x="521" y="37"/>
                  </a:lnTo>
                  <a:lnTo>
                    <a:pt x="524" y="41"/>
                  </a:lnTo>
                  <a:lnTo>
                    <a:pt x="528" y="44"/>
                  </a:lnTo>
                  <a:lnTo>
                    <a:pt x="532" y="45"/>
                  </a:lnTo>
                  <a:lnTo>
                    <a:pt x="541" y="45"/>
                  </a:lnTo>
                  <a:lnTo>
                    <a:pt x="545" y="44"/>
                  </a:lnTo>
                  <a:lnTo>
                    <a:pt x="551" y="43"/>
                  </a:lnTo>
                  <a:lnTo>
                    <a:pt x="556" y="43"/>
                  </a:lnTo>
                  <a:lnTo>
                    <a:pt x="562" y="44"/>
                  </a:lnTo>
                  <a:lnTo>
                    <a:pt x="565" y="48"/>
                  </a:lnTo>
                  <a:lnTo>
                    <a:pt x="569" y="51"/>
                  </a:lnTo>
                  <a:lnTo>
                    <a:pt x="574" y="53"/>
                  </a:lnTo>
                  <a:lnTo>
                    <a:pt x="579" y="53"/>
                  </a:lnTo>
                  <a:lnTo>
                    <a:pt x="585" y="53"/>
                  </a:lnTo>
                  <a:lnTo>
                    <a:pt x="591" y="54"/>
                  </a:lnTo>
                  <a:lnTo>
                    <a:pt x="596" y="55"/>
                  </a:lnTo>
                  <a:lnTo>
                    <a:pt x="601" y="58"/>
                  </a:lnTo>
                  <a:lnTo>
                    <a:pt x="599" y="63"/>
                  </a:lnTo>
                  <a:lnTo>
                    <a:pt x="599" y="67"/>
                  </a:lnTo>
                  <a:lnTo>
                    <a:pt x="619" y="67"/>
                  </a:lnTo>
                  <a:lnTo>
                    <a:pt x="639" y="65"/>
                  </a:lnTo>
                  <a:lnTo>
                    <a:pt x="639" y="71"/>
                  </a:lnTo>
                  <a:lnTo>
                    <a:pt x="641" y="78"/>
                  </a:lnTo>
                  <a:lnTo>
                    <a:pt x="643" y="78"/>
                  </a:lnTo>
                  <a:lnTo>
                    <a:pt x="646" y="78"/>
                  </a:lnTo>
                  <a:lnTo>
                    <a:pt x="648" y="77"/>
                  </a:lnTo>
                  <a:lnTo>
                    <a:pt x="649" y="77"/>
                  </a:lnTo>
                  <a:lnTo>
                    <a:pt x="651" y="73"/>
                  </a:lnTo>
                  <a:lnTo>
                    <a:pt x="652" y="68"/>
                  </a:lnTo>
                  <a:lnTo>
                    <a:pt x="653" y="67"/>
                  </a:lnTo>
                  <a:lnTo>
                    <a:pt x="656" y="64"/>
                  </a:lnTo>
                  <a:lnTo>
                    <a:pt x="661" y="61"/>
                  </a:lnTo>
                  <a:lnTo>
                    <a:pt x="666" y="57"/>
                  </a:lnTo>
                  <a:lnTo>
                    <a:pt x="682" y="58"/>
                  </a:lnTo>
                  <a:lnTo>
                    <a:pt x="703" y="61"/>
                  </a:lnTo>
                  <a:lnTo>
                    <a:pt x="725" y="64"/>
                  </a:lnTo>
                  <a:lnTo>
                    <a:pt x="742" y="67"/>
                  </a:lnTo>
                  <a:lnTo>
                    <a:pt x="742" y="68"/>
                  </a:lnTo>
                  <a:lnTo>
                    <a:pt x="742" y="68"/>
                  </a:lnTo>
                  <a:lnTo>
                    <a:pt x="739" y="73"/>
                  </a:lnTo>
                  <a:lnTo>
                    <a:pt x="738" y="77"/>
                  </a:lnTo>
                  <a:lnTo>
                    <a:pt x="738" y="78"/>
                  </a:lnTo>
                  <a:lnTo>
                    <a:pt x="739" y="80"/>
                  </a:lnTo>
                  <a:lnTo>
                    <a:pt x="742" y="78"/>
                  </a:lnTo>
                  <a:lnTo>
                    <a:pt x="746" y="78"/>
                  </a:lnTo>
                  <a:lnTo>
                    <a:pt x="751" y="70"/>
                  </a:lnTo>
                  <a:lnTo>
                    <a:pt x="755" y="64"/>
                  </a:lnTo>
                  <a:lnTo>
                    <a:pt x="755" y="63"/>
                  </a:lnTo>
                  <a:lnTo>
                    <a:pt x="755" y="61"/>
                  </a:lnTo>
                  <a:lnTo>
                    <a:pt x="749" y="58"/>
                  </a:lnTo>
                  <a:lnTo>
                    <a:pt x="743" y="55"/>
                  </a:lnTo>
                  <a:lnTo>
                    <a:pt x="746" y="50"/>
                  </a:lnTo>
                  <a:lnTo>
                    <a:pt x="749" y="44"/>
                  </a:lnTo>
                  <a:lnTo>
                    <a:pt x="755" y="47"/>
                  </a:lnTo>
                  <a:lnTo>
                    <a:pt x="761" y="48"/>
                  </a:lnTo>
                  <a:lnTo>
                    <a:pt x="758" y="53"/>
                  </a:lnTo>
                  <a:lnTo>
                    <a:pt x="753" y="55"/>
                  </a:lnTo>
                  <a:lnTo>
                    <a:pt x="753" y="57"/>
                  </a:lnTo>
                  <a:lnTo>
                    <a:pt x="753" y="57"/>
                  </a:lnTo>
                  <a:lnTo>
                    <a:pt x="762" y="58"/>
                  </a:lnTo>
                  <a:lnTo>
                    <a:pt x="771" y="58"/>
                  </a:lnTo>
                  <a:lnTo>
                    <a:pt x="776" y="53"/>
                  </a:lnTo>
                  <a:lnTo>
                    <a:pt x="782" y="48"/>
                  </a:lnTo>
                  <a:lnTo>
                    <a:pt x="776" y="45"/>
                  </a:lnTo>
                  <a:lnTo>
                    <a:pt x="771" y="40"/>
                  </a:lnTo>
                  <a:lnTo>
                    <a:pt x="775" y="34"/>
                  </a:lnTo>
                  <a:lnTo>
                    <a:pt x="779" y="28"/>
                  </a:lnTo>
                  <a:lnTo>
                    <a:pt x="788" y="27"/>
                  </a:lnTo>
                  <a:lnTo>
                    <a:pt x="793" y="26"/>
                  </a:lnTo>
                  <a:lnTo>
                    <a:pt x="799" y="24"/>
                  </a:lnTo>
                  <a:lnTo>
                    <a:pt x="806" y="27"/>
                  </a:lnTo>
                  <a:lnTo>
                    <a:pt x="806" y="31"/>
                  </a:lnTo>
                  <a:lnTo>
                    <a:pt x="806" y="37"/>
                  </a:lnTo>
                  <a:lnTo>
                    <a:pt x="801" y="40"/>
                  </a:lnTo>
                  <a:lnTo>
                    <a:pt x="796" y="44"/>
                  </a:lnTo>
                  <a:lnTo>
                    <a:pt x="801" y="50"/>
                  </a:lnTo>
                  <a:lnTo>
                    <a:pt x="805" y="55"/>
                  </a:lnTo>
                  <a:lnTo>
                    <a:pt x="809" y="53"/>
                  </a:lnTo>
                  <a:lnTo>
                    <a:pt x="813" y="50"/>
                  </a:lnTo>
                  <a:lnTo>
                    <a:pt x="819" y="48"/>
                  </a:lnTo>
                  <a:lnTo>
                    <a:pt x="825" y="50"/>
                  </a:lnTo>
                  <a:lnTo>
                    <a:pt x="823" y="54"/>
                  </a:lnTo>
                  <a:lnTo>
                    <a:pt x="822" y="58"/>
                  </a:lnTo>
                  <a:lnTo>
                    <a:pt x="818" y="61"/>
                  </a:lnTo>
                  <a:lnTo>
                    <a:pt x="813" y="63"/>
                  </a:lnTo>
                  <a:lnTo>
                    <a:pt x="813" y="67"/>
                  </a:lnTo>
                  <a:lnTo>
                    <a:pt x="812" y="71"/>
                  </a:lnTo>
                  <a:lnTo>
                    <a:pt x="816" y="71"/>
                  </a:lnTo>
                  <a:lnTo>
                    <a:pt x="819" y="71"/>
                  </a:lnTo>
                  <a:lnTo>
                    <a:pt x="831" y="67"/>
                  </a:lnTo>
                  <a:lnTo>
                    <a:pt x="843" y="60"/>
                  </a:lnTo>
                  <a:lnTo>
                    <a:pt x="849" y="55"/>
                  </a:lnTo>
                  <a:lnTo>
                    <a:pt x="853" y="51"/>
                  </a:lnTo>
                  <a:lnTo>
                    <a:pt x="858" y="45"/>
                  </a:lnTo>
                  <a:lnTo>
                    <a:pt x="860" y="41"/>
                  </a:lnTo>
                  <a:lnTo>
                    <a:pt x="849" y="37"/>
                  </a:lnTo>
                  <a:lnTo>
                    <a:pt x="833" y="35"/>
                  </a:lnTo>
                  <a:lnTo>
                    <a:pt x="835" y="31"/>
                  </a:lnTo>
                  <a:lnTo>
                    <a:pt x="836" y="30"/>
                  </a:lnTo>
                  <a:lnTo>
                    <a:pt x="839" y="30"/>
                  </a:lnTo>
                  <a:lnTo>
                    <a:pt x="843" y="30"/>
                  </a:lnTo>
                  <a:lnTo>
                    <a:pt x="840" y="26"/>
                  </a:lnTo>
                  <a:lnTo>
                    <a:pt x="839" y="21"/>
                  </a:lnTo>
                  <a:lnTo>
                    <a:pt x="849" y="14"/>
                  </a:lnTo>
                  <a:lnTo>
                    <a:pt x="863" y="7"/>
                  </a:lnTo>
                  <a:lnTo>
                    <a:pt x="870" y="4"/>
                  </a:lnTo>
                  <a:lnTo>
                    <a:pt x="876" y="3"/>
                  </a:lnTo>
                  <a:lnTo>
                    <a:pt x="879" y="4"/>
                  </a:lnTo>
                  <a:lnTo>
                    <a:pt x="880" y="6"/>
                  </a:lnTo>
                  <a:lnTo>
                    <a:pt x="883" y="7"/>
                  </a:lnTo>
                  <a:lnTo>
                    <a:pt x="883" y="10"/>
                  </a:lnTo>
                  <a:lnTo>
                    <a:pt x="876" y="13"/>
                  </a:lnTo>
                  <a:lnTo>
                    <a:pt x="869" y="14"/>
                  </a:lnTo>
                  <a:lnTo>
                    <a:pt x="869" y="21"/>
                  </a:lnTo>
                  <a:lnTo>
                    <a:pt x="869" y="27"/>
                  </a:lnTo>
                  <a:lnTo>
                    <a:pt x="876" y="27"/>
                  </a:lnTo>
                  <a:lnTo>
                    <a:pt x="882" y="27"/>
                  </a:lnTo>
                  <a:lnTo>
                    <a:pt x="880" y="23"/>
                  </a:lnTo>
                  <a:lnTo>
                    <a:pt x="879" y="17"/>
                  </a:lnTo>
                  <a:lnTo>
                    <a:pt x="890" y="13"/>
                  </a:lnTo>
                  <a:lnTo>
                    <a:pt x="900" y="8"/>
                  </a:lnTo>
                  <a:lnTo>
                    <a:pt x="905" y="7"/>
                  </a:lnTo>
                  <a:lnTo>
                    <a:pt x="910" y="6"/>
                  </a:lnTo>
                  <a:lnTo>
                    <a:pt x="918" y="6"/>
                  </a:lnTo>
                  <a:lnTo>
                    <a:pt x="925" y="6"/>
                  </a:lnTo>
                  <a:lnTo>
                    <a:pt x="923" y="10"/>
                  </a:lnTo>
                  <a:lnTo>
                    <a:pt x="922" y="13"/>
                  </a:lnTo>
                  <a:lnTo>
                    <a:pt x="920" y="14"/>
                  </a:lnTo>
                  <a:lnTo>
                    <a:pt x="916" y="16"/>
                  </a:lnTo>
                  <a:lnTo>
                    <a:pt x="918" y="18"/>
                  </a:lnTo>
                  <a:lnTo>
                    <a:pt x="918" y="23"/>
                  </a:lnTo>
                  <a:lnTo>
                    <a:pt x="930" y="21"/>
                  </a:lnTo>
                  <a:lnTo>
                    <a:pt x="943" y="18"/>
                  </a:lnTo>
                  <a:lnTo>
                    <a:pt x="943" y="16"/>
                  </a:lnTo>
                  <a:lnTo>
                    <a:pt x="943" y="11"/>
                  </a:lnTo>
                  <a:lnTo>
                    <a:pt x="942" y="11"/>
                  </a:lnTo>
                  <a:lnTo>
                    <a:pt x="940" y="11"/>
                  </a:lnTo>
                  <a:lnTo>
                    <a:pt x="938" y="13"/>
                  </a:lnTo>
                  <a:lnTo>
                    <a:pt x="935" y="13"/>
                  </a:lnTo>
                  <a:lnTo>
                    <a:pt x="932" y="11"/>
                  </a:lnTo>
                  <a:lnTo>
                    <a:pt x="928" y="10"/>
                  </a:lnTo>
                  <a:lnTo>
                    <a:pt x="928" y="6"/>
                  </a:lnTo>
                  <a:lnTo>
                    <a:pt x="9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5" name="Freeform 456"/>
            <p:cNvSpPr>
              <a:spLocks/>
            </p:cNvSpPr>
            <p:nvPr/>
          </p:nvSpPr>
          <p:spPr bwMode="auto">
            <a:xfrm>
              <a:off x="3714" y="2410"/>
              <a:ext cx="11" cy="5"/>
            </a:xfrm>
            <a:custGeom>
              <a:avLst/>
              <a:gdLst>
                <a:gd name="T0" fmla="*/ 0 w 11"/>
                <a:gd name="T1" fmla="*/ 0 h 5"/>
                <a:gd name="T2" fmla="*/ 1 w 11"/>
                <a:gd name="T3" fmla="*/ 3 h 5"/>
                <a:gd name="T4" fmla="*/ 3 w 11"/>
                <a:gd name="T5" fmla="*/ 5 h 5"/>
                <a:gd name="T6" fmla="*/ 7 w 11"/>
                <a:gd name="T7" fmla="*/ 5 h 5"/>
                <a:gd name="T8" fmla="*/ 11 w 11"/>
                <a:gd name="T9" fmla="*/ 4 h 5"/>
                <a:gd name="T10" fmla="*/ 10 w 11"/>
                <a:gd name="T11" fmla="*/ 4 h 5"/>
                <a:gd name="T12" fmla="*/ 9 w 11"/>
                <a:gd name="T13" fmla="*/ 4 h 5"/>
                <a:gd name="T14" fmla="*/ 4 w 11"/>
                <a:gd name="T15" fmla="*/ 3 h 5"/>
                <a:gd name="T16" fmla="*/ 0 w 11"/>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5">
                  <a:moveTo>
                    <a:pt x="0" y="0"/>
                  </a:moveTo>
                  <a:lnTo>
                    <a:pt x="1" y="3"/>
                  </a:lnTo>
                  <a:lnTo>
                    <a:pt x="3" y="5"/>
                  </a:lnTo>
                  <a:lnTo>
                    <a:pt x="7" y="5"/>
                  </a:lnTo>
                  <a:lnTo>
                    <a:pt x="11" y="4"/>
                  </a:lnTo>
                  <a:lnTo>
                    <a:pt x="10" y="4"/>
                  </a:lnTo>
                  <a:lnTo>
                    <a:pt x="9" y="4"/>
                  </a:lnTo>
                  <a:lnTo>
                    <a:pt x="4" y="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6" name="Freeform 457"/>
            <p:cNvSpPr>
              <a:spLocks/>
            </p:cNvSpPr>
            <p:nvPr/>
          </p:nvSpPr>
          <p:spPr bwMode="auto">
            <a:xfrm>
              <a:off x="3476" y="2432"/>
              <a:ext cx="17" cy="13"/>
            </a:xfrm>
            <a:custGeom>
              <a:avLst/>
              <a:gdLst>
                <a:gd name="T0" fmla="*/ 2 w 17"/>
                <a:gd name="T1" fmla="*/ 0 h 13"/>
                <a:gd name="T2" fmla="*/ 10 w 17"/>
                <a:gd name="T3" fmla="*/ 0 h 13"/>
                <a:gd name="T4" fmla="*/ 17 w 17"/>
                <a:gd name="T5" fmla="*/ 2 h 13"/>
                <a:gd name="T6" fmla="*/ 17 w 17"/>
                <a:gd name="T7" fmla="*/ 5 h 13"/>
                <a:gd name="T8" fmla="*/ 17 w 17"/>
                <a:gd name="T9" fmla="*/ 8 h 13"/>
                <a:gd name="T10" fmla="*/ 14 w 17"/>
                <a:gd name="T11" fmla="*/ 10 h 13"/>
                <a:gd name="T12" fmla="*/ 11 w 17"/>
                <a:gd name="T13" fmla="*/ 13 h 13"/>
                <a:gd name="T14" fmla="*/ 7 w 17"/>
                <a:gd name="T15" fmla="*/ 12 h 13"/>
                <a:gd name="T16" fmla="*/ 2 w 17"/>
                <a:gd name="T17" fmla="*/ 10 h 13"/>
                <a:gd name="T18" fmla="*/ 1 w 17"/>
                <a:gd name="T19" fmla="*/ 10 h 13"/>
                <a:gd name="T20" fmla="*/ 0 w 17"/>
                <a:gd name="T21" fmla="*/ 10 h 13"/>
                <a:gd name="T22" fmla="*/ 1 w 17"/>
                <a:gd name="T23" fmla="*/ 5 h 13"/>
                <a:gd name="T24" fmla="*/ 2 w 17"/>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3">
                  <a:moveTo>
                    <a:pt x="2" y="0"/>
                  </a:moveTo>
                  <a:lnTo>
                    <a:pt x="10" y="0"/>
                  </a:lnTo>
                  <a:lnTo>
                    <a:pt x="17" y="2"/>
                  </a:lnTo>
                  <a:lnTo>
                    <a:pt x="17" y="5"/>
                  </a:lnTo>
                  <a:lnTo>
                    <a:pt x="17" y="8"/>
                  </a:lnTo>
                  <a:lnTo>
                    <a:pt x="14" y="10"/>
                  </a:lnTo>
                  <a:lnTo>
                    <a:pt x="11" y="13"/>
                  </a:lnTo>
                  <a:lnTo>
                    <a:pt x="7" y="12"/>
                  </a:lnTo>
                  <a:lnTo>
                    <a:pt x="2" y="10"/>
                  </a:lnTo>
                  <a:lnTo>
                    <a:pt x="1" y="10"/>
                  </a:lnTo>
                  <a:lnTo>
                    <a:pt x="0" y="10"/>
                  </a:lnTo>
                  <a:lnTo>
                    <a:pt x="1" y="5"/>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7" name="Freeform 458"/>
            <p:cNvSpPr>
              <a:spLocks/>
            </p:cNvSpPr>
            <p:nvPr/>
          </p:nvSpPr>
          <p:spPr bwMode="auto">
            <a:xfrm>
              <a:off x="3274" y="2457"/>
              <a:ext cx="20" cy="13"/>
            </a:xfrm>
            <a:custGeom>
              <a:avLst/>
              <a:gdLst>
                <a:gd name="T0" fmla="*/ 5 w 20"/>
                <a:gd name="T1" fmla="*/ 0 h 13"/>
                <a:gd name="T2" fmla="*/ 12 w 20"/>
                <a:gd name="T3" fmla="*/ 1 h 13"/>
                <a:gd name="T4" fmla="*/ 20 w 20"/>
                <a:gd name="T5" fmla="*/ 3 h 13"/>
                <a:gd name="T6" fmla="*/ 20 w 20"/>
                <a:gd name="T7" fmla="*/ 4 h 13"/>
                <a:gd name="T8" fmla="*/ 20 w 20"/>
                <a:gd name="T9" fmla="*/ 4 h 13"/>
                <a:gd name="T10" fmla="*/ 20 w 20"/>
                <a:gd name="T11" fmla="*/ 7 h 13"/>
                <a:gd name="T12" fmla="*/ 19 w 20"/>
                <a:gd name="T13" fmla="*/ 8 h 13"/>
                <a:gd name="T14" fmla="*/ 13 w 20"/>
                <a:gd name="T15" fmla="*/ 11 h 13"/>
                <a:gd name="T16" fmla="*/ 9 w 20"/>
                <a:gd name="T17" fmla="*/ 13 h 13"/>
                <a:gd name="T18" fmla="*/ 5 w 20"/>
                <a:gd name="T19" fmla="*/ 11 h 13"/>
                <a:gd name="T20" fmla="*/ 0 w 20"/>
                <a:gd name="T21" fmla="*/ 7 h 13"/>
                <a:gd name="T22" fmla="*/ 2 w 20"/>
                <a:gd name="T23" fmla="*/ 5 h 13"/>
                <a:gd name="T24" fmla="*/ 3 w 20"/>
                <a:gd name="T25" fmla="*/ 4 h 13"/>
                <a:gd name="T26" fmla="*/ 3 w 20"/>
                <a:gd name="T27" fmla="*/ 3 h 13"/>
                <a:gd name="T28" fmla="*/ 5 w 20"/>
                <a:gd name="T2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3">
                  <a:moveTo>
                    <a:pt x="5" y="0"/>
                  </a:moveTo>
                  <a:lnTo>
                    <a:pt x="12" y="1"/>
                  </a:lnTo>
                  <a:lnTo>
                    <a:pt x="20" y="3"/>
                  </a:lnTo>
                  <a:lnTo>
                    <a:pt x="20" y="4"/>
                  </a:lnTo>
                  <a:lnTo>
                    <a:pt x="20" y="4"/>
                  </a:lnTo>
                  <a:lnTo>
                    <a:pt x="20" y="7"/>
                  </a:lnTo>
                  <a:lnTo>
                    <a:pt x="19" y="8"/>
                  </a:lnTo>
                  <a:lnTo>
                    <a:pt x="13" y="11"/>
                  </a:lnTo>
                  <a:lnTo>
                    <a:pt x="9" y="13"/>
                  </a:lnTo>
                  <a:lnTo>
                    <a:pt x="5" y="11"/>
                  </a:lnTo>
                  <a:lnTo>
                    <a:pt x="0" y="7"/>
                  </a:lnTo>
                  <a:lnTo>
                    <a:pt x="2" y="5"/>
                  </a:lnTo>
                  <a:lnTo>
                    <a:pt x="3" y="4"/>
                  </a:lnTo>
                  <a:lnTo>
                    <a:pt x="3" y="3"/>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8" name="Freeform 459"/>
            <p:cNvSpPr>
              <a:spLocks/>
            </p:cNvSpPr>
            <p:nvPr/>
          </p:nvSpPr>
          <p:spPr bwMode="auto">
            <a:xfrm>
              <a:off x="3713" y="2477"/>
              <a:ext cx="82" cy="33"/>
            </a:xfrm>
            <a:custGeom>
              <a:avLst/>
              <a:gdLst>
                <a:gd name="T0" fmla="*/ 4 w 82"/>
                <a:gd name="T1" fmla="*/ 0 h 33"/>
                <a:gd name="T2" fmla="*/ 11 w 82"/>
                <a:gd name="T3" fmla="*/ 1 h 33"/>
                <a:gd name="T4" fmla="*/ 15 w 82"/>
                <a:gd name="T5" fmla="*/ 3 h 33"/>
                <a:gd name="T6" fmla="*/ 18 w 82"/>
                <a:gd name="T7" fmla="*/ 7 h 33"/>
                <a:gd name="T8" fmla="*/ 21 w 82"/>
                <a:gd name="T9" fmla="*/ 11 h 33"/>
                <a:gd name="T10" fmla="*/ 28 w 82"/>
                <a:gd name="T11" fmla="*/ 5 h 33"/>
                <a:gd name="T12" fmla="*/ 35 w 82"/>
                <a:gd name="T13" fmla="*/ 1 h 33"/>
                <a:gd name="T14" fmla="*/ 47 w 82"/>
                <a:gd name="T15" fmla="*/ 4 h 33"/>
                <a:gd name="T16" fmla="*/ 58 w 82"/>
                <a:gd name="T17" fmla="*/ 4 h 33"/>
                <a:gd name="T18" fmla="*/ 64 w 82"/>
                <a:gd name="T19" fmla="*/ 4 h 33"/>
                <a:gd name="T20" fmla="*/ 70 w 82"/>
                <a:gd name="T21" fmla="*/ 5 h 33"/>
                <a:gd name="T22" fmla="*/ 74 w 82"/>
                <a:gd name="T23" fmla="*/ 7 h 33"/>
                <a:gd name="T24" fmla="*/ 80 w 82"/>
                <a:gd name="T25" fmla="*/ 10 h 33"/>
                <a:gd name="T26" fmla="*/ 81 w 82"/>
                <a:gd name="T27" fmla="*/ 10 h 33"/>
                <a:gd name="T28" fmla="*/ 82 w 82"/>
                <a:gd name="T29" fmla="*/ 10 h 33"/>
                <a:gd name="T30" fmla="*/ 81 w 82"/>
                <a:gd name="T31" fmla="*/ 13 h 33"/>
                <a:gd name="T32" fmla="*/ 80 w 82"/>
                <a:gd name="T33" fmla="*/ 15 h 33"/>
                <a:gd name="T34" fmla="*/ 74 w 82"/>
                <a:gd name="T35" fmla="*/ 21 h 33"/>
                <a:gd name="T36" fmla="*/ 65 w 82"/>
                <a:gd name="T37" fmla="*/ 25 h 33"/>
                <a:gd name="T38" fmla="*/ 54 w 82"/>
                <a:gd name="T39" fmla="*/ 30 h 33"/>
                <a:gd name="T40" fmla="*/ 41 w 82"/>
                <a:gd name="T41" fmla="*/ 33 h 33"/>
                <a:gd name="T42" fmla="*/ 30 w 82"/>
                <a:gd name="T43" fmla="*/ 33 h 33"/>
                <a:gd name="T44" fmla="*/ 18 w 82"/>
                <a:gd name="T45" fmla="*/ 33 h 33"/>
                <a:gd name="T46" fmla="*/ 15 w 82"/>
                <a:gd name="T47" fmla="*/ 30 h 33"/>
                <a:gd name="T48" fmla="*/ 12 w 82"/>
                <a:gd name="T49" fmla="*/ 28 h 33"/>
                <a:gd name="T50" fmla="*/ 10 w 82"/>
                <a:gd name="T51" fmla="*/ 25 h 33"/>
                <a:gd name="T52" fmla="*/ 10 w 82"/>
                <a:gd name="T53" fmla="*/ 21 h 33"/>
                <a:gd name="T54" fmla="*/ 7 w 82"/>
                <a:gd name="T55" fmla="*/ 20 h 33"/>
                <a:gd name="T56" fmla="*/ 5 w 82"/>
                <a:gd name="T57" fmla="*/ 20 h 33"/>
                <a:gd name="T58" fmla="*/ 5 w 82"/>
                <a:gd name="T59" fmla="*/ 18 h 33"/>
                <a:gd name="T60" fmla="*/ 4 w 82"/>
                <a:gd name="T61" fmla="*/ 15 h 33"/>
                <a:gd name="T62" fmla="*/ 7 w 82"/>
                <a:gd name="T63" fmla="*/ 15 h 33"/>
                <a:gd name="T64" fmla="*/ 8 w 82"/>
                <a:gd name="T65" fmla="*/ 15 h 33"/>
                <a:gd name="T66" fmla="*/ 4 w 82"/>
                <a:gd name="T67" fmla="*/ 13 h 33"/>
                <a:gd name="T68" fmla="*/ 0 w 82"/>
                <a:gd name="T69" fmla="*/ 10 h 33"/>
                <a:gd name="T70" fmla="*/ 0 w 82"/>
                <a:gd name="T71" fmla="*/ 8 h 33"/>
                <a:gd name="T72" fmla="*/ 0 w 82"/>
                <a:gd name="T73" fmla="*/ 8 h 33"/>
                <a:gd name="T74" fmla="*/ 4 w 82"/>
                <a:gd name="T75" fmla="*/ 7 h 33"/>
                <a:gd name="T76" fmla="*/ 7 w 82"/>
                <a:gd name="T77" fmla="*/ 5 h 33"/>
                <a:gd name="T78" fmla="*/ 5 w 82"/>
                <a:gd name="T79" fmla="*/ 3 h 33"/>
                <a:gd name="T80" fmla="*/ 4 w 82"/>
                <a:gd name="T8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2" h="33">
                  <a:moveTo>
                    <a:pt x="4" y="0"/>
                  </a:moveTo>
                  <a:lnTo>
                    <a:pt x="11" y="1"/>
                  </a:lnTo>
                  <a:lnTo>
                    <a:pt x="15" y="3"/>
                  </a:lnTo>
                  <a:lnTo>
                    <a:pt x="18" y="7"/>
                  </a:lnTo>
                  <a:lnTo>
                    <a:pt x="21" y="11"/>
                  </a:lnTo>
                  <a:lnTo>
                    <a:pt x="28" y="5"/>
                  </a:lnTo>
                  <a:lnTo>
                    <a:pt x="35" y="1"/>
                  </a:lnTo>
                  <a:lnTo>
                    <a:pt x="47" y="4"/>
                  </a:lnTo>
                  <a:lnTo>
                    <a:pt x="58" y="4"/>
                  </a:lnTo>
                  <a:lnTo>
                    <a:pt x="64" y="4"/>
                  </a:lnTo>
                  <a:lnTo>
                    <a:pt x="70" y="5"/>
                  </a:lnTo>
                  <a:lnTo>
                    <a:pt x="74" y="7"/>
                  </a:lnTo>
                  <a:lnTo>
                    <a:pt x="80" y="10"/>
                  </a:lnTo>
                  <a:lnTo>
                    <a:pt x="81" y="10"/>
                  </a:lnTo>
                  <a:lnTo>
                    <a:pt x="82" y="10"/>
                  </a:lnTo>
                  <a:lnTo>
                    <a:pt x="81" y="13"/>
                  </a:lnTo>
                  <a:lnTo>
                    <a:pt x="80" y="15"/>
                  </a:lnTo>
                  <a:lnTo>
                    <a:pt x="74" y="21"/>
                  </a:lnTo>
                  <a:lnTo>
                    <a:pt x="65" y="25"/>
                  </a:lnTo>
                  <a:lnTo>
                    <a:pt x="54" y="30"/>
                  </a:lnTo>
                  <a:lnTo>
                    <a:pt x="41" y="33"/>
                  </a:lnTo>
                  <a:lnTo>
                    <a:pt x="30" y="33"/>
                  </a:lnTo>
                  <a:lnTo>
                    <a:pt x="18" y="33"/>
                  </a:lnTo>
                  <a:lnTo>
                    <a:pt x="15" y="30"/>
                  </a:lnTo>
                  <a:lnTo>
                    <a:pt x="12" y="28"/>
                  </a:lnTo>
                  <a:lnTo>
                    <a:pt x="10" y="25"/>
                  </a:lnTo>
                  <a:lnTo>
                    <a:pt x="10" y="21"/>
                  </a:lnTo>
                  <a:lnTo>
                    <a:pt x="7" y="20"/>
                  </a:lnTo>
                  <a:lnTo>
                    <a:pt x="5" y="20"/>
                  </a:lnTo>
                  <a:lnTo>
                    <a:pt x="5" y="18"/>
                  </a:lnTo>
                  <a:lnTo>
                    <a:pt x="4" y="15"/>
                  </a:lnTo>
                  <a:lnTo>
                    <a:pt x="7" y="15"/>
                  </a:lnTo>
                  <a:lnTo>
                    <a:pt x="8" y="15"/>
                  </a:lnTo>
                  <a:lnTo>
                    <a:pt x="4" y="13"/>
                  </a:lnTo>
                  <a:lnTo>
                    <a:pt x="0" y="10"/>
                  </a:lnTo>
                  <a:lnTo>
                    <a:pt x="0" y="8"/>
                  </a:lnTo>
                  <a:lnTo>
                    <a:pt x="0" y="8"/>
                  </a:lnTo>
                  <a:lnTo>
                    <a:pt x="4" y="7"/>
                  </a:lnTo>
                  <a:lnTo>
                    <a:pt x="7" y="5"/>
                  </a:lnTo>
                  <a:lnTo>
                    <a:pt x="5" y="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9" name="Freeform 460"/>
            <p:cNvSpPr>
              <a:spLocks/>
            </p:cNvSpPr>
            <p:nvPr/>
          </p:nvSpPr>
          <p:spPr bwMode="auto">
            <a:xfrm>
              <a:off x="3244" y="2485"/>
              <a:ext cx="26" cy="17"/>
            </a:xfrm>
            <a:custGeom>
              <a:avLst/>
              <a:gdLst>
                <a:gd name="T0" fmla="*/ 17 w 26"/>
                <a:gd name="T1" fmla="*/ 0 h 17"/>
                <a:gd name="T2" fmla="*/ 22 w 26"/>
                <a:gd name="T3" fmla="*/ 3 h 17"/>
                <a:gd name="T4" fmla="*/ 26 w 26"/>
                <a:gd name="T5" fmla="*/ 9 h 17"/>
                <a:gd name="T6" fmla="*/ 25 w 26"/>
                <a:gd name="T7" fmla="*/ 12 h 17"/>
                <a:gd name="T8" fmla="*/ 25 w 26"/>
                <a:gd name="T9" fmla="*/ 15 h 17"/>
                <a:gd name="T10" fmla="*/ 13 w 26"/>
                <a:gd name="T11" fmla="*/ 16 h 17"/>
                <a:gd name="T12" fmla="*/ 3 w 26"/>
                <a:gd name="T13" fmla="*/ 17 h 17"/>
                <a:gd name="T14" fmla="*/ 2 w 26"/>
                <a:gd name="T15" fmla="*/ 16 h 17"/>
                <a:gd name="T16" fmla="*/ 0 w 26"/>
                <a:gd name="T17" fmla="*/ 15 h 17"/>
                <a:gd name="T18" fmla="*/ 0 w 26"/>
                <a:gd name="T19" fmla="*/ 13 h 17"/>
                <a:gd name="T20" fmla="*/ 0 w 26"/>
                <a:gd name="T21" fmla="*/ 10 h 17"/>
                <a:gd name="T22" fmla="*/ 9 w 26"/>
                <a:gd name="T23" fmla="*/ 6 h 17"/>
                <a:gd name="T24" fmla="*/ 17 w 26"/>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17">
                  <a:moveTo>
                    <a:pt x="17" y="0"/>
                  </a:moveTo>
                  <a:lnTo>
                    <a:pt x="22" y="3"/>
                  </a:lnTo>
                  <a:lnTo>
                    <a:pt x="26" y="9"/>
                  </a:lnTo>
                  <a:lnTo>
                    <a:pt x="25" y="12"/>
                  </a:lnTo>
                  <a:lnTo>
                    <a:pt x="25" y="15"/>
                  </a:lnTo>
                  <a:lnTo>
                    <a:pt x="13" y="16"/>
                  </a:lnTo>
                  <a:lnTo>
                    <a:pt x="3" y="17"/>
                  </a:lnTo>
                  <a:lnTo>
                    <a:pt x="2" y="16"/>
                  </a:lnTo>
                  <a:lnTo>
                    <a:pt x="0" y="15"/>
                  </a:lnTo>
                  <a:lnTo>
                    <a:pt x="0" y="13"/>
                  </a:lnTo>
                  <a:lnTo>
                    <a:pt x="0" y="10"/>
                  </a:lnTo>
                  <a:lnTo>
                    <a:pt x="9" y="6"/>
                  </a:ln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0" name="Freeform 461"/>
            <p:cNvSpPr>
              <a:spLocks/>
            </p:cNvSpPr>
            <p:nvPr/>
          </p:nvSpPr>
          <p:spPr bwMode="auto">
            <a:xfrm>
              <a:off x="3167" y="2487"/>
              <a:ext cx="52" cy="23"/>
            </a:xfrm>
            <a:custGeom>
              <a:avLst/>
              <a:gdLst>
                <a:gd name="T0" fmla="*/ 17 w 52"/>
                <a:gd name="T1" fmla="*/ 0 h 23"/>
                <a:gd name="T2" fmla="*/ 26 w 52"/>
                <a:gd name="T3" fmla="*/ 1 h 23"/>
                <a:gd name="T4" fmla="*/ 35 w 52"/>
                <a:gd name="T5" fmla="*/ 4 h 23"/>
                <a:gd name="T6" fmla="*/ 43 w 52"/>
                <a:gd name="T7" fmla="*/ 13 h 23"/>
                <a:gd name="T8" fmla="*/ 52 w 52"/>
                <a:gd name="T9" fmla="*/ 18 h 23"/>
                <a:gd name="T10" fmla="*/ 50 w 52"/>
                <a:gd name="T11" fmla="*/ 20 h 23"/>
                <a:gd name="T12" fmla="*/ 50 w 52"/>
                <a:gd name="T13" fmla="*/ 21 h 23"/>
                <a:gd name="T14" fmla="*/ 49 w 52"/>
                <a:gd name="T15" fmla="*/ 21 h 23"/>
                <a:gd name="T16" fmla="*/ 47 w 52"/>
                <a:gd name="T17" fmla="*/ 21 h 23"/>
                <a:gd name="T18" fmla="*/ 35 w 52"/>
                <a:gd name="T19" fmla="*/ 18 h 23"/>
                <a:gd name="T20" fmla="*/ 19 w 52"/>
                <a:gd name="T21" fmla="*/ 15 h 23"/>
                <a:gd name="T22" fmla="*/ 15 w 52"/>
                <a:gd name="T23" fmla="*/ 18 h 23"/>
                <a:gd name="T24" fmla="*/ 12 w 52"/>
                <a:gd name="T25" fmla="*/ 20 h 23"/>
                <a:gd name="T26" fmla="*/ 7 w 52"/>
                <a:gd name="T27" fmla="*/ 23 h 23"/>
                <a:gd name="T28" fmla="*/ 0 w 52"/>
                <a:gd name="T29" fmla="*/ 23 h 23"/>
                <a:gd name="T30" fmla="*/ 7 w 52"/>
                <a:gd name="T31" fmla="*/ 11 h 23"/>
                <a:gd name="T32" fmla="*/ 17 w 52"/>
                <a:gd name="T3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23">
                  <a:moveTo>
                    <a:pt x="17" y="0"/>
                  </a:moveTo>
                  <a:lnTo>
                    <a:pt x="26" y="1"/>
                  </a:lnTo>
                  <a:lnTo>
                    <a:pt x="35" y="4"/>
                  </a:lnTo>
                  <a:lnTo>
                    <a:pt x="43" y="13"/>
                  </a:lnTo>
                  <a:lnTo>
                    <a:pt x="52" y="18"/>
                  </a:lnTo>
                  <a:lnTo>
                    <a:pt x="50" y="20"/>
                  </a:lnTo>
                  <a:lnTo>
                    <a:pt x="50" y="21"/>
                  </a:lnTo>
                  <a:lnTo>
                    <a:pt x="49" y="21"/>
                  </a:lnTo>
                  <a:lnTo>
                    <a:pt x="47" y="21"/>
                  </a:lnTo>
                  <a:lnTo>
                    <a:pt x="35" y="18"/>
                  </a:lnTo>
                  <a:lnTo>
                    <a:pt x="19" y="15"/>
                  </a:lnTo>
                  <a:lnTo>
                    <a:pt x="15" y="18"/>
                  </a:lnTo>
                  <a:lnTo>
                    <a:pt x="12" y="20"/>
                  </a:lnTo>
                  <a:lnTo>
                    <a:pt x="7" y="23"/>
                  </a:lnTo>
                  <a:lnTo>
                    <a:pt x="0" y="23"/>
                  </a:lnTo>
                  <a:lnTo>
                    <a:pt x="7" y="11"/>
                  </a:ln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1" name="Freeform 462"/>
            <p:cNvSpPr>
              <a:spLocks/>
            </p:cNvSpPr>
            <p:nvPr/>
          </p:nvSpPr>
          <p:spPr bwMode="auto">
            <a:xfrm>
              <a:off x="3864" y="2567"/>
              <a:ext cx="14" cy="10"/>
            </a:xfrm>
            <a:custGeom>
              <a:avLst/>
              <a:gdLst>
                <a:gd name="T0" fmla="*/ 0 w 14"/>
                <a:gd name="T1" fmla="*/ 0 h 10"/>
                <a:gd name="T2" fmla="*/ 7 w 14"/>
                <a:gd name="T3" fmla="*/ 1 h 10"/>
                <a:gd name="T4" fmla="*/ 13 w 14"/>
                <a:gd name="T5" fmla="*/ 3 h 10"/>
                <a:gd name="T6" fmla="*/ 14 w 14"/>
                <a:gd name="T7" fmla="*/ 5 h 10"/>
                <a:gd name="T8" fmla="*/ 14 w 14"/>
                <a:gd name="T9" fmla="*/ 7 h 10"/>
                <a:gd name="T10" fmla="*/ 14 w 14"/>
                <a:gd name="T11" fmla="*/ 8 h 10"/>
                <a:gd name="T12" fmla="*/ 14 w 14"/>
                <a:gd name="T13" fmla="*/ 10 h 10"/>
                <a:gd name="T14" fmla="*/ 14 w 14"/>
                <a:gd name="T15" fmla="*/ 10 h 10"/>
                <a:gd name="T16" fmla="*/ 13 w 14"/>
                <a:gd name="T17" fmla="*/ 10 h 10"/>
                <a:gd name="T18" fmla="*/ 4 w 14"/>
                <a:gd name="T19" fmla="*/ 5 h 10"/>
                <a:gd name="T20" fmla="*/ 0 w 14"/>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0">
                  <a:moveTo>
                    <a:pt x="0" y="0"/>
                  </a:moveTo>
                  <a:lnTo>
                    <a:pt x="7" y="1"/>
                  </a:lnTo>
                  <a:lnTo>
                    <a:pt x="13" y="3"/>
                  </a:lnTo>
                  <a:lnTo>
                    <a:pt x="14" y="5"/>
                  </a:lnTo>
                  <a:lnTo>
                    <a:pt x="14" y="7"/>
                  </a:lnTo>
                  <a:lnTo>
                    <a:pt x="14" y="8"/>
                  </a:lnTo>
                  <a:lnTo>
                    <a:pt x="14" y="10"/>
                  </a:lnTo>
                  <a:lnTo>
                    <a:pt x="14" y="10"/>
                  </a:lnTo>
                  <a:lnTo>
                    <a:pt x="13" y="10"/>
                  </a:lnTo>
                  <a:lnTo>
                    <a:pt x="4"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2" name="Freeform 463"/>
            <p:cNvSpPr>
              <a:spLocks/>
            </p:cNvSpPr>
            <p:nvPr/>
          </p:nvSpPr>
          <p:spPr bwMode="auto">
            <a:xfrm>
              <a:off x="2655" y="2577"/>
              <a:ext cx="17" cy="18"/>
            </a:xfrm>
            <a:custGeom>
              <a:avLst/>
              <a:gdLst>
                <a:gd name="T0" fmla="*/ 4 w 17"/>
                <a:gd name="T1" fmla="*/ 0 h 18"/>
                <a:gd name="T2" fmla="*/ 5 w 17"/>
                <a:gd name="T3" fmla="*/ 1 h 18"/>
                <a:gd name="T4" fmla="*/ 5 w 17"/>
                <a:gd name="T5" fmla="*/ 4 h 18"/>
                <a:gd name="T6" fmla="*/ 11 w 17"/>
                <a:gd name="T7" fmla="*/ 3 h 18"/>
                <a:gd name="T8" fmla="*/ 17 w 17"/>
                <a:gd name="T9" fmla="*/ 3 h 18"/>
                <a:gd name="T10" fmla="*/ 17 w 17"/>
                <a:gd name="T11" fmla="*/ 5 h 18"/>
                <a:gd name="T12" fmla="*/ 17 w 17"/>
                <a:gd name="T13" fmla="*/ 8 h 18"/>
                <a:gd name="T14" fmla="*/ 15 w 17"/>
                <a:gd name="T15" fmla="*/ 10 h 18"/>
                <a:gd name="T16" fmla="*/ 14 w 17"/>
                <a:gd name="T17" fmla="*/ 13 h 18"/>
                <a:gd name="T18" fmla="*/ 10 w 17"/>
                <a:gd name="T19" fmla="*/ 14 h 18"/>
                <a:gd name="T20" fmla="*/ 5 w 17"/>
                <a:gd name="T21" fmla="*/ 18 h 18"/>
                <a:gd name="T22" fmla="*/ 4 w 17"/>
                <a:gd name="T23" fmla="*/ 17 h 18"/>
                <a:gd name="T24" fmla="*/ 3 w 17"/>
                <a:gd name="T25" fmla="*/ 17 h 18"/>
                <a:gd name="T26" fmla="*/ 1 w 17"/>
                <a:gd name="T27" fmla="*/ 10 h 18"/>
                <a:gd name="T28" fmla="*/ 0 w 17"/>
                <a:gd name="T29" fmla="*/ 4 h 18"/>
                <a:gd name="T30" fmla="*/ 3 w 17"/>
                <a:gd name="T31" fmla="*/ 1 h 18"/>
                <a:gd name="T32" fmla="*/ 4 w 17"/>
                <a:gd name="T3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18">
                  <a:moveTo>
                    <a:pt x="4" y="0"/>
                  </a:moveTo>
                  <a:lnTo>
                    <a:pt x="5" y="1"/>
                  </a:lnTo>
                  <a:lnTo>
                    <a:pt x="5" y="4"/>
                  </a:lnTo>
                  <a:lnTo>
                    <a:pt x="11" y="3"/>
                  </a:lnTo>
                  <a:lnTo>
                    <a:pt x="17" y="3"/>
                  </a:lnTo>
                  <a:lnTo>
                    <a:pt x="17" y="5"/>
                  </a:lnTo>
                  <a:lnTo>
                    <a:pt x="17" y="8"/>
                  </a:lnTo>
                  <a:lnTo>
                    <a:pt x="15" y="10"/>
                  </a:lnTo>
                  <a:lnTo>
                    <a:pt x="14" y="13"/>
                  </a:lnTo>
                  <a:lnTo>
                    <a:pt x="10" y="14"/>
                  </a:lnTo>
                  <a:lnTo>
                    <a:pt x="5" y="18"/>
                  </a:lnTo>
                  <a:lnTo>
                    <a:pt x="4" y="17"/>
                  </a:lnTo>
                  <a:lnTo>
                    <a:pt x="3" y="17"/>
                  </a:lnTo>
                  <a:lnTo>
                    <a:pt x="1" y="10"/>
                  </a:lnTo>
                  <a:lnTo>
                    <a:pt x="0" y="4"/>
                  </a:lnTo>
                  <a:lnTo>
                    <a:pt x="3"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3" name="Freeform 464"/>
            <p:cNvSpPr>
              <a:spLocks/>
            </p:cNvSpPr>
            <p:nvPr/>
          </p:nvSpPr>
          <p:spPr bwMode="auto">
            <a:xfrm>
              <a:off x="3845" y="2580"/>
              <a:ext cx="70" cy="91"/>
            </a:xfrm>
            <a:custGeom>
              <a:avLst/>
              <a:gdLst>
                <a:gd name="T0" fmla="*/ 70 w 70"/>
                <a:gd name="T1" fmla="*/ 55 h 91"/>
                <a:gd name="T2" fmla="*/ 70 w 70"/>
                <a:gd name="T3" fmla="*/ 60 h 91"/>
                <a:gd name="T4" fmla="*/ 70 w 70"/>
                <a:gd name="T5" fmla="*/ 65 h 91"/>
                <a:gd name="T6" fmla="*/ 66 w 70"/>
                <a:gd name="T7" fmla="*/ 65 h 91"/>
                <a:gd name="T8" fmla="*/ 62 w 70"/>
                <a:gd name="T9" fmla="*/ 67 h 91"/>
                <a:gd name="T10" fmla="*/ 63 w 70"/>
                <a:gd name="T11" fmla="*/ 68 h 91"/>
                <a:gd name="T12" fmla="*/ 65 w 70"/>
                <a:gd name="T13" fmla="*/ 71 h 91"/>
                <a:gd name="T14" fmla="*/ 68 w 70"/>
                <a:gd name="T15" fmla="*/ 72 h 91"/>
                <a:gd name="T16" fmla="*/ 69 w 70"/>
                <a:gd name="T17" fmla="*/ 75 h 91"/>
                <a:gd name="T18" fmla="*/ 69 w 70"/>
                <a:gd name="T19" fmla="*/ 77 h 91"/>
                <a:gd name="T20" fmla="*/ 69 w 70"/>
                <a:gd name="T21" fmla="*/ 77 h 91"/>
                <a:gd name="T22" fmla="*/ 49 w 70"/>
                <a:gd name="T23" fmla="*/ 78 h 91"/>
                <a:gd name="T24" fmla="*/ 32 w 70"/>
                <a:gd name="T25" fmla="*/ 81 h 91"/>
                <a:gd name="T26" fmla="*/ 15 w 70"/>
                <a:gd name="T27" fmla="*/ 87 h 91"/>
                <a:gd name="T28" fmla="*/ 0 w 70"/>
                <a:gd name="T29" fmla="*/ 91 h 91"/>
                <a:gd name="T30" fmla="*/ 0 w 70"/>
                <a:gd name="T31" fmla="*/ 91 h 91"/>
                <a:gd name="T32" fmla="*/ 0 w 70"/>
                <a:gd name="T33" fmla="*/ 89 h 91"/>
                <a:gd name="T34" fmla="*/ 0 w 70"/>
                <a:gd name="T35" fmla="*/ 88 h 91"/>
                <a:gd name="T36" fmla="*/ 2 w 70"/>
                <a:gd name="T37" fmla="*/ 85 h 91"/>
                <a:gd name="T38" fmla="*/ 12 w 70"/>
                <a:gd name="T39" fmla="*/ 80 h 91"/>
                <a:gd name="T40" fmla="*/ 25 w 70"/>
                <a:gd name="T41" fmla="*/ 72 h 91"/>
                <a:gd name="T42" fmla="*/ 16 w 70"/>
                <a:gd name="T43" fmla="*/ 71 h 91"/>
                <a:gd name="T44" fmla="*/ 9 w 70"/>
                <a:gd name="T45" fmla="*/ 67 h 91"/>
                <a:gd name="T46" fmla="*/ 12 w 70"/>
                <a:gd name="T47" fmla="*/ 58 h 91"/>
                <a:gd name="T48" fmla="*/ 13 w 70"/>
                <a:gd name="T49" fmla="*/ 51 h 91"/>
                <a:gd name="T50" fmla="*/ 22 w 70"/>
                <a:gd name="T51" fmla="*/ 51 h 91"/>
                <a:gd name="T52" fmla="*/ 30 w 70"/>
                <a:gd name="T53" fmla="*/ 51 h 91"/>
                <a:gd name="T54" fmla="*/ 26 w 70"/>
                <a:gd name="T55" fmla="*/ 37 h 91"/>
                <a:gd name="T56" fmla="*/ 19 w 70"/>
                <a:gd name="T57" fmla="*/ 25 h 91"/>
                <a:gd name="T58" fmla="*/ 10 w 70"/>
                <a:gd name="T59" fmla="*/ 12 h 91"/>
                <a:gd name="T60" fmla="*/ 5 w 70"/>
                <a:gd name="T61" fmla="*/ 1 h 91"/>
                <a:gd name="T62" fmla="*/ 5 w 70"/>
                <a:gd name="T63" fmla="*/ 0 h 91"/>
                <a:gd name="T64" fmla="*/ 5 w 70"/>
                <a:gd name="T65" fmla="*/ 0 h 91"/>
                <a:gd name="T66" fmla="*/ 9 w 70"/>
                <a:gd name="T67" fmla="*/ 0 h 91"/>
                <a:gd name="T68" fmla="*/ 15 w 70"/>
                <a:gd name="T69" fmla="*/ 0 h 91"/>
                <a:gd name="T70" fmla="*/ 15 w 70"/>
                <a:gd name="T71" fmla="*/ 4 h 91"/>
                <a:gd name="T72" fmla="*/ 15 w 70"/>
                <a:gd name="T73" fmla="*/ 8 h 91"/>
                <a:gd name="T74" fmla="*/ 16 w 70"/>
                <a:gd name="T75" fmla="*/ 8 h 91"/>
                <a:gd name="T76" fmla="*/ 19 w 70"/>
                <a:gd name="T77" fmla="*/ 8 h 91"/>
                <a:gd name="T78" fmla="*/ 23 w 70"/>
                <a:gd name="T79" fmla="*/ 5 h 91"/>
                <a:gd name="T80" fmla="*/ 26 w 70"/>
                <a:gd name="T81" fmla="*/ 2 h 91"/>
                <a:gd name="T82" fmla="*/ 32 w 70"/>
                <a:gd name="T83" fmla="*/ 1 h 91"/>
                <a:gd name="T84" fmla="*/ 38 w 70"/>
                <a:gd name="T85" fmla="*/ 1 h 91"/>
                <a:gd name="T86" fmla="*/ 39 w 70"/>
                <a:gd name="T87" fmla="*/ 8 h 91"/>
                <a:gd name="T88" fmla="*/ 40 w 70"/>
                <a:gd name="T89" fmla="*/ 15 h 91"/>
                <a:gd name="T90" fmla="*/ 42 w 70"/>
                <a:gd name="T91" fmla="*/ 24 h 91"/>
                <a:gd name="T92" fmla="*/ 46 w 70"/>
                <a:gd name="T93" fmla="*/ 31 h 91"/>
                <a:gd name="T94" fmla="*/ 49 w 70"/>
                <a:gd name="T95" fmla="*/ 38 h 91"/>
                <a:gd name="T96" fmla="*/ 53 w 70"/>
                <a:gd name="T97" fmla="*/ 45 h 91"/>
                <a:gd name="T98" fmla="*/ 58 w 70"/>
                <a:gd name="T99" fmla="*/ 51 h 91"/>
                <a:gd name="T100" fmla="*/ 62 w 70"/>
                <a:gd name="T101" fmla="*/ 55 h 91"/>
                <a:gd name="T102" fmla="*/ 66 w 70"/>
                <a:gd name="T103" fmla="*/ 55 h 91"/>
                <a:gd name="T104" fmla="*/ 70 w 70"/>
                <a:gd name="T105" fmla="*/ 5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0" h="91">
                  <a:moveTo>
                    <a:pt x="70" y="55"/>
                  </a:moveTo>
                  <a:lnTo>
                    <a:pt x="70" y="60"/>
                  </a:lnTo>
                  <a:lnTo>
                    <a:pt x="70" y="65"/>
                  </a:lnTo>
                  <a:lnTo>
                    <a:pt x="66" y="65"/>
                  </a:lnTo>
                  <a:lnTo>
                    <a:pt x="62" y="67"/>
                  </a:lnTo>
                  <a:lnTo>
                    <a:pt x="63" y="68"/>
                  </a:lnTo>
                  <a:lnTo>
                    <a:pt x="65" y="71"/>
                  </a:lnTo>
                  <a:lnTo>
                    <a:pt x="68" y="72"/>
                  </a:lnTo>
                  <a:lnTo>
                    <a:pt x="69" y="75"/>
                  </a:lnTo>
                  <a:lnTo>
                    <a:pt x="69" y="77"/>
                  </a:lnTo>
                  <a:lnTo>
                    <a:pt x="69" y="77"/>
                  </a:lnTo>
                  <a:lnTo>
                    <a:pt x="49" y="78"/>
                  </a:lnTo>
                  <a:lnTo>
                    <a:pt x="32" y="81"/>
                  </a:lnTo>
                  <a:lnTo>
                    <a:pt x="15" y="87"/>
                  </a:lnTo>
                  <a:lnTo>
                    <a:pt x="0" y="91"/>
                  </a:lnTo>
                  <a:lnTo>
                    <a:pt x="0" y="91"/>
                  </a:lnTo>
                  <a:lnTo>
                    <a:pt x="0" y="89"/>
                  </a:lnTo>
                  <a:lnTo>
                    <a:pt x="0" y="88"/>
                  </a:lnTo>
                  <a:lnTo>
                    <a:pt x="2" y="85"/>
                  </a:lnTo>
                  <a:lnTo>
                    <a:pt x="12" y="80"/>
                  </a:lnTo>
                  <a:lnTo>
                    <a:pt x="25" y="72"/>
                  </a:lnTo>
                  <a:lnTo>
                    <a:pt x="16" y="71"/>
                  </a:lnTo>
                  <a:lnTo>
                    <a:pt x="9" y="67"/>
                  </a:lnTo>
                  <a:lnTo>
                    <a:pt x="12" y="58"/>
                  </a:lnTo>
                  <a:lnTo>
                    <a:pt x="13" y="51"/>
                  </a:lnTo>
                  <a:lnTo>
                    <a:pt x="22" y="51"/>
                  </a:lnTo>
                  <a:lnTo>
                    <a:pt x="30" y="51"/>
                  </a:lnTo>
                  <a:lnTo>
                    <a:pt x="26" y="37"/>
                  </a:lnTo>
                  <a:lnTo>
                    <a:pt x="19" y="25"/>
                  </a:lnTo>
                  <a:lnTo>
                    <a:pt x="10" y="12"/>
                  </a:lnTo>
                  <a:lnTo>
                    <a:pt x="5" y="1"/>
                  </a:lnTo>
                  <a:lnTo>
                    <a:pt x="5" y="0"/>
                  </a:lnTo>
                  <a:lnTo>
                    <a:pt x="5" y="0"/>
                  </a:lnTo>
                  <a:lnTo>
                    <a:pt x="9" y="0"/>
                  </a:lnTo>
                  <a:lnTo>
                    <a:pt x="15" y="0"/>
                  </a:lnTo>
                  <a:lnTo>
                    <a:pt x="15" y="4"/>
                  </a:lnTo>
                  <a:lnTo>
                    <a:pt x="15" y="8"/>
                  </a:lnTo>
                  <a:lnTo>
                    <a:pt x="16" y="8"/>
                  </a:lnTo>
                  <a:lnTo>
                    <a:pt x="19" y="8"/>
                  </a:lnTo>
                  <a:lnTo>
                    <a:pt x="23" y="5"/>
                  </a:lnTo>
                  <a:lnTo>
                    <a:pt x="26" y="2"/>
                  </a:lnTo>
                  <a:lnTo>
                    <a:pt x="32" y="1"/>
                  </a:lnTo>
                  <a:lnTo>
                    <a:pt x="38" y="1"/>
                  </a:lnTo>
                  <a:lnTo>
                    <a:pt x="39" y="8"/>
                  </a:lnTo>
                  <a:lnTo>
                    <a:pt x="40" y="15"/>
                  </a:lnTo>
                  <a:lnTo>
                    <a:pt x="42" y="24"/>
                  </a:lnTo>
                  <a:lnTo>
                    <a:pt x="46" y="31"/>
                  </a:lnTo>
                  <a:lnTo>
                    <a:pt x="49" y="38"/>
                  </a:lnTo>
                  <a:lnTo>
                    <a:pt x="53" y="45"/>
                  </a:lnTo>
                  <a:lnTo>
                    <a:pt x="58" y="51"/>
                  </a:lnTo>
                  <a:lnTo>
                    <a:pt x="62" y="55"/>
                  </a:lnTo>
                  <a:lnTo>
                    <a:pt x="66" y="55"/>
                  </a:lnTo>
                  <a:lnTo>
                    <a:pt x="70"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4" name="Freeform 465"/>
            <p:cNvSpPr>
              <a:spLocks/>
            </p:cNvSpPr>
            <p:nvPr/>
          </p:nvSpPr>
          <p:spPr bwMode="auto">
            <a:xfrm>
              <a:off x="2359" y="2610"/>
              <a:ext cx="9" cy="4"/>
            </a:xfrm>
            <a:custGeom>
              <a:avLst/>
              <a:gdLst>
                <a:gd name="T0" fmla="*/ 0 w 9"/>
                <a:gd name="T1" fmla="*/ 0 h 4"/>
                <a:gd name="T2" fmla="*/ 4 w 9"/>
                <a:gd name="T3" fmla="*/ 0 h 4"/>
                <a:gd name="T4" fmla="*/ 9 w 9"/>
                <a:gd name="T5" fmla="*/ 0 h 4"/>
                <a:gd name="T6" fmla="*/ 7 w 9"/>
                <a:gd name="T7" fmla="*/ 1 h 4"/>
                <a:gd name="T8" fmla="*/ 7 w 9"/>
                <a:gd name="T9" fmla="*/ 2 h 4"/>
                <a:gd name="T10" fmla="*/ 6 w 9"/>
                <a:gd name="T11" fmla="*/ 2 h 4"/>
                <a:gd name="T12" fmla="*/ 4 w 9"/>
                <a:gd name="T13" fmla="*/ 2 h 4"/>
                <a:gd name="T14" fmla="*/ 2 w 9"/>
                <a:gd name="T15" fmla="*/ 4 h 4"/>
                <a:gd name="T16" fmla="*/ 0 w 9"/>
                <a:gd name="T17" fmla="*/ 4 h 4"/>
                <a:gd name="T18" fmla="*/ 0 w 9"/>
                <a:gd name="T19" fmla="*/ 2 h 4"/>
                <a:gd name="T20" fmla="*/ 0 w 9"/>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4">
                  <a:moveTo>
                    <a:pt x="0" y="0"/>
                  </a:moveTo>
                  <a:lnTo>
                    <a:pt x="4" y="0"/>
                  </a:lnTo>
                  <a:lnTo>
                    <a:pt x="9" y="0"/>
                  </a:lnTo>
                  <a:lnTo>
                    <a:pt x="7" y="1"/>
                  </a:lnTo>
                  <a:lnTo>
                    <a:pt x="7" y="2"/>
                  </a:lnTo>
                  <a:lnTo>
                    <a:pt x="6" y="2"/>
                  </a:lnTo>
                  <a:lnTo>
                    <a:pt x="4" y="2"/>
                  </a:lnTo>
                  <a:lnTo>
                    <a:pt x="2" y="4"/>
                  </a:lnTo>
                  <a:lnTo>
                    <a:pt x="0" y="4"/>
                  </a:lnTo>
                  <a:lnTo>
                    <a:pt x="0"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5" name="Freeform 466"/>
            <p:cNvSpPr>
              <a:spLocks/>
            </p:cNvSpPr>
            <p:nvPr/>
          </p:nvSpPr>
          <p:spPr bwMode="auto">
            <a:xfrm>
              <a:off x="3798" y="2611"/>
              <a:ext cx="49" cy="40"/>
            </a:xfrm>
            <a:custGeom>
              <a:avLst/>
              <a:gdLst>
                <a:gd name="T0" fmla="*/ 23 w 49"/>
                <a:gd name="T1" fmla="*/ 0 h 40"/>
                <a:gd name="T2" fmla="*/ 36 w 49"/>
                <a:gd name="T3" fmla="*/ 1 h 40"/>
                <a:gd name="T4" fmla="*/ 49 w 49"/>
                <a:gd name="T5" fmla="*/ 1 h 40"/>
                <a:gd name="T6" fmla="*/ 49 w 49"/>
                <a:gd name="T7" fmla="*/ 3 h 40"/>
                <a:gd name="T8" fmla="*/ 49 w 49"/>
                <a:gd name="T9" fmla="*/ 3 h 40"/>
                <a:gd name="T10" fmla="*/ 45 w 49"/>
                <a:gd name="T11" fmla="*/ 14 h 40"/>
                <a:gd name="T12" fmla="*/ 42 w 49"/>
                <a:gd name="T13" fmla="*/ 27 h 40"/>
                <a:gd name="T14" fmla="*/ 35 w 49"/>
                <a:gd name="T15" fmla="*/ 31 h 40"/>
                <a:gd name="T16" fmla="*/ 25 w 49"/>
                <a:gd name="T17" fmla="*/ 36 h 40"/>
                <a:gd name="T18" fmla="*/ 20 w 49"/>
                <a:gd name="T19" fmla="*/ 39 h 40"/>
                <a:gd name="T20" fmla="*/ 15 w 49"/>
                <a:gd name="T21" fmla="*/ 40 h 40"/>
                <a:gd name="T22" fmla="*/ 10 w 49"/>
                <a:gd name="T23" fmla="*/ 40 h 40"/>
                <a:gd name="T24" fmla="*/ 6 w 49"/>
                <a:gd name="T25" fmla="*/ 40 h 40"/>
                <a:gd name="T26" fmla="*/ 3 w 49"/>
                <a:gd name="T27" fmla="*/ 39 h 40"/>
                <a:gd name="T28" fmla="*/ 0 w 49"/>
                <a:gd name="T29" fmla="*/ 37 h 40"/>
                <a:gd name="T30" fmla="*/ 5 w 49"/>
                <a:gd name="T31" fmla="*/ 23 h 40"/>
                <a:gd name="T32" fmla="*/ 10 w 49"/>
                <a:gd name="T33" fmla="*/ 9 h 40"/>
                <a:gd name="T34" fmla="*/ 17 w 49"/>
                <a:gd name="T35" fmla="*/ 6 h 40"/>
                <a:gd name="T36" fmla="*/ 23 w 49"/>
                <a:gd name="T3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23" y="0"/>
                  </a:moveTo>
                  <a:lnTo>
                    <a:pt x="36" y="1"/>
                  </a:lnTo>
                  <a:lnTo>
                    <a:pt x="49" y="1"/>
                  </a:lnTo>
                  <a:lnTo>
                    <a:pt x="49" y="3"/>
                  </a:lnTo>
                  <a:lnTo>
                    <a:pt x="49" y="3"/>
                  </a:lnTo>
                  <a:lnTo>
                    <a:pt x="45" y="14"/>
                  </a:lnTo>
                  <a:lnTo>
                    <a:pt x="42" y="27"/>
                  </a:lnTo>
                  <a:lnTo>
                    <a:pt x="35" y="31"/>
                  </a:lnTo>
                  <a:lnTo>
                    <a:pt x="25" y="36"/>
                  </a:lnTo>
                  <a:lnTo>
                    <a:pt x="20" y="39"/>
                  </a:lnTo>
                  <a:lnTo>
                    <a:pt x="15" y="40"/>
                  </a:lnTo>
                  <a:lnTo>
                    <a:pt x="10" y="40"/>
                  </a:lnTo>
                  <a:lnTo>
                    <a:pt x="6" y="40"/>
                  </a:lnTo>
                  <a:lnTo>
                    <a:pt x="3" y="39"/>
                  </a:lnTo>
                  <a:lnTo>
                    <a:pt x="0" y="37"/>
                  </a:lnTo>
                  <a:lnTo>
                    <a:pt x="5" y="23"/>
                  </a:lnTo>
                  <a:lnTo>
                    <a:pt x="10" y="9"/>
                  </a:lnTo>
                  <a:lnTo>
                    <a:pt x="17" y="6"/>
                  </a:lnTo>
                  <a:lnTo>
                    <a:pt x="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6" name="Freeform 467"/>
            <p:cNvSpPr>
              <a:spLocks/>
            </p:cNvSpPr>
            <p:nvPr/>
          </p:nvSpPr>
          <p:spPr bwMode="auto">
            <a:xfrm>
              <a:off x="2643" y="2620"/>
              <a:ext cx="12" cy="18"/>
            </a:xfrm>
            <a:custGeom>
              <a:avLst/>
              <a:gdLst>
                <a:gd name="T0" fmla="*/ 7 w 12"/>
                <a:gd name="T1" fmla="*/ 0 h 18"/>
                <a:gd name="T2" fmla="*/ 10 w 12"/>
                <a:gd name="T3" fmla="*/ 0 h 18"/>
                <a:gd name="T4" fmla="*/ 12 w 12"/>
                <a:gd name="T5" fmla="*/ 0 h 18"/>
                <a:gd name="T6" fmla="*/ 10 w 12"/>
                <a:gd name="T7" fmla="*/ 5 h 18"/>
                <a:gd name="T8" fmla="*/ 9 w 12"/>
                <a:gd name="T9" fmla="*/ 10 h 18"/>
                <a:gd name="T10" fmla="*/ 6 w 12"/>
                <a:gd name="T11" fmla="*/ 14 h 18"/>
                <a:gd name="T12" fmla="*/ 3 w 12"/>
                <a:gd name="T13" fmla="*/ 18 h 18"/>
                <a:gd name="T14" fmla="*/ 2 w 12"/>
                <a:gd name="T15" fmla="*/ 17 h 18"/>
                <a:gd name="T16" fmla="*/ 0 w 12"/>
                <a:gd name="T17" fmla="*/ 17 h 18"/>
                <a:gd name="T18" fmla="*/ 0 w 12"/>
                <a:gd name="T19" fmla="*/ 12 h 18"/>
                <a:gd name="T20" fmla="*/ 0 w 12"/>
                <a:gd name="T21" fmla="*/ 7 h 18"/>
                <a:gd name="T22" fmla="*/ 3 w 12"/>
                <a:gd name="T23" fmla="*/ 4 h 18"/>
                <a:gd name="T24" fmla="*/ 7 w 12"/>
                <a:gd name="T2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8">
                  <a:moveTo>
                    <a:pt x="7" y="0"/>
                  </a:moveTo>
                  <a:lnTo>
                    <a:pt x="10" y="0"/>
                  </a:lnTo>
                  <a:lnTo>
                    <a:pt x="12" y="0"/>
                  </a:lnTo>
                  <a:lnTo>
                    <a:pt x="10" y="5"/>
                  </a:lnTo>
                  <a:lnTo>
                    <a:pt x="9" y="10"/>
                  </a:lnTo>
                  <a:lnTo>
                    <a:pt x="6" y="14"/>
                  </a:lnTo>
                  <a:lnTo>
                    <a:pt x="3" y="18"/>
                  </a:lnTo>
                  <a:lnTo>
                    <a:pt x="2" y="17"/>
                  </a:lnTo>
                  <a:lnTo>
                    <a:pt x="0" y="17"/>
                  </a:lnTo>
                  <a:lnTo>
                    <a:pt x="0" y="12"/>
                  </a:lnTo>
                  <a:lnTo>
                    <a:pt x="0" y="7"/>
                  </a:lnTo>
                  <a:lnTo>
                    <a:pt x="3" y="4"/>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7" name="Freeform 468"/>
            <p:cNvSpPr>
              <a:spLocks/>
            </p:cNvSpPr>
            <p:nvPr/>
          </p:nvSpPr>
          <p:spPr bwMode="auto">
            <a:xfrm>
              <a:off x="3317" y="2654"/>
              <a:ext cx="63" cy="57"/>
            </a:xfrm>
            <a:custGeom>
              <a:avLst/>
              <a:gdLst>
                <a:gd name="T0" fmla="*/ 36 w 63"/>
                <a:gd name="T1" fmla="*/ 0 h 57"/>
                <a:gd name="T2" fmla="*/ 39 w 63"/>
                <a:gd name="T3" fmla="*/ 3 h 57"/>
                <a:gd name="T4" fmla="*/ 39 w 63"/>
                <a:gd name="T5" fmla="*/ 6 h 57"/>
                <a:gd name="T6" fmla="*/ 39 w 63"/>
                <a:gd name="T7" fmla="*/ 7 h 57"/>
                <a:gd name="T8" fmla="*/ 37 w 63"/>
                <a:gd name="T9" fmla="*/ 10 h 57"/>
                <a:gd name="T10" fmla="*/ 34 w 63"/>
                <a:gd name="T11" fmla="*/ 14 h 57"/>
                <a:gd name="T12" fmla="*/ 30 w 63"/>
                <a:gd name="T13" fmla="*/ 17 h 57"/>
                <a:gd name="T14" fmla="*/ 34 w 63"/>
                <a:gd name="T15" fmla="*/ 17 h 57"/>
                <a:gd name="T16" fmla="*/ 37 w 63"/>
                <a:gd name="T17" fmla="*/ 17 h 57"/>
                <a:gd name="T18" fmla="*/ 37 w 63"/>
                <a:gd name="T19" fmla="*/ 21 h 57"/>
                <a:gd name="T20" fmla="*/ 37 w 63"/>
                <a:gd name="T21" fmla="*/ 25 h 57"/>
                <a:gd name="T22" fmla="*/ 40 w 63"/>
                <a:gd name="T23" fmla="*/ 24 h 57"/>
                <a:gd name="T24" fmla="*/ 43 w 63"/>
                <a:gd name="T25" fmla="*/ 21 h 57"/>
                <a:gd name="T26" fmla="*/ 47 w 63"/>
                <a:gd name="T27" fmla="*/ 20 h 57"/>
                <a:gd name="T28" fmla="*/ 53 w 63"/>
                <a:gd name="T29" fmla="*/ 18 h 57"/>
                <a:gd name="T30" fmla="*/ 57 w 63"/>
                <a:gd name="T31" fmla="*/ 20 h 57"/>
                <a:gd name="T32" fmla="*/ 63 w 63"/>
                <a:gd name="T33" fmla="*/ 21 h 57"/>
                <a:gd name="T34" fmla="*/ 59 w 63"/>
                <a:gd name="T35" fmla="*/ 38 h 57"/>
                <a:gd name="T36" fmla="*/ 56 w 63"/>
                <a:gd name="T37" fmla="*/ 57 h 57"/>
                <a:gd name="T38" fmla="*/ 50 w 63"/>
                <a:gd name="T39" fmla="*/ 57 h 57"/>
                <a:gd name="T40" fmla="*/ 44 w 63"/>
                <a:gd name="T41" fmla="*/ 57 h 57"/>
                <a:gd name="T42" fmla="*/ 43 w 63"/>
                <a:gd name="T43" fmla="*/ 57 h 57"/>
                <a:gd name="T44" fmla="*/ 40 w 63"/>
                <a:gd name="T45" fmla="*/ 55 h 57"/>
                <a:gd name="T46" fmla="*/ 40 w 63"/>
                <a:gd name="T47" fmla="*/ 51 h 57"/>
                <a:gd name="T48" fmla="*/ 39 w 63"/>
                <a:gd name="T49" fmla="*/ 48 h 57"/>
                <a:gd name="T50" fmla="*/ 37 w 63"/>
                <a:gd name="T51" fmla="*/ 50 h 57"/>
                <a:gd name="T52" fmla="*/ 34 w 63"/>
                <a:gd name="T53" fmla="*/ 51 h 57"/>
                <a:gd name="T54" fmla="*/ 32 w 63"/>
                <a:gd name="T55" fmla="*/ 55 h 57"/>
                <a:gd name="T56" fmla="*/ 27 w 63"/>
                <a:gd name="T57" fmla="*/ 57 h 57"/>
                <a:gd name="T58" fmla="*/ 24 w 63"/>
                <a:gd name="T59" fmla="*/ 51 h 57"/>
                <a:gd name="T60" fmla="*/ 22 w 63"/>
                <a:gd name="T61" fmla="*/ 45 h 57"/>
                <a:gd name="T62" fmla="*/ 12 w 63"/>
                <a:gd name="T63" fmla="*/ 45 h 57"/>
                <a:gd name="T64" fmla="*/ 2 w 63"/>
                <a:gd name="T65" fmla="*/ 47 h 57"/>
                <a:gd name="T66" fmla="*/ 0 w 63"/>
                <a:gd name="T67" fmla="*/ 41 h 57"/>
                <a:gd name="T68" fmla="*/ 0 w 63"/>
                <a:gd name="T69" fmla="*/ 37 h 57"/>
                <a:gd name="T70" fmla="*/ 9 w 63"/>
                <a:gd name="T71" fmla="*/ 30 h 57"/>
                <a:gd name="T72" fmla="*/ 20 w 63"/>
                <a:gd name="T73" fmla="*/ 20 h 57"/>
                <a:gd name="T74" fmla="*/ 30 w 63"/>
                <a:gd name="T75" fmla="*/ 10 h 57"/>
                <a:gd name="T76" fmla="*/ 36 w 63"/>
                <a:gd name="T7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57">
                  <a:moveTo>
                    <a:pt x="36" y="0"/>
                  </a:moveTo>
                  <a:lnTo>
                    <a:pt x="39" y="3"/>
                  </a:lnTo>
                  <a:lnTo>
                    <a:pt x="39" y="6"/>
                  </a:lnTo>
                  <a:lnTo>
                    <a:pt x="39" y="7"/>
                  </a:lnTo>
                  <a:lnTo>
                    <a:pt x="37" y="10"/>
                  </a:lnTo>
                  <a:lnTo>
                    <a:pt x="34" y="14"/>
                  </a:lnTo>
                  <a:lnTo>
                    <a:pt x="30" y="17"/>
                  </a:lnTo>
                  <a:lnTo>
                    <a:pt x="34" y="17"/>
                  </a:lnTo>
                  <a:lnTo>
                    <a:pt x="37" y="17"/>
                  </a:lnTo>
                  <a:lnTo>
                    <a:pt x="37" y="21"/>
                  </a:lnTo>
                  <a:lnTo>
                    <a:pt x="37" y="25"/>
                  </a:lnTo>
                  <a:lnTo>
                    <a:pt x="40" y="24"/>
                  </a:lnTo>
                  <a:lnTo>
                    <a:pt x="43" y="21"/>
                  </a:lnTo>
                  <a:lnTo>
                    <a:pt x="47" y="20"/>
                  </a:lnTo>
                  <a:lnTo>
                    <a:pt x="53" y="18"/>
                  </a:lnTo>
                  <a:lnTo>
                    <a:pt x="57" y="20"/>
                  </a:lnTo>
                  <a:lnTo>
                    <a:pt x="63" y="21"/>
                  </a:lnTo>
                  <a:lnTo>
                    <a:pt x="59" y="38"/>
                  </a:lnTo>
                  <a:lnTo>
                    <a:pt x="56" y="57"/>
                  </a:lnTo>
                  <a:lnTo>
                    <a:pt x="50" y="57"/>
                  </a:lnTo>
                  <a:lnTo>
                    <a:pt x="44" y="57"/>
                  </a:lnTo>
                  <a:lnTo>
                    <a:pt x="43" y="57"/>
                  </a:lnTo>
                  <a:lnTo>
                    <a:pt x="40" y="55"/>
                  </a:lnTo>
                  <a:lnTo>
                    <a:pt x="40" y="51"/>
                  </a:lnTo>
                  <a:lnTo>
                    <a:pt x="39" y="48"/>
                  </a:lnTo>
                  <a:lnTo>
                    <a:pt x="37" y="50"/>
                  </a:lnTo>
                  <a:lnTo>
                    <a:pt x="34" y="51"/>
                  </a:lnTo>
                  <a:lnTo>
                    <a:pt x="32" y="55"/>
                  </a:lnTo>
                  <a:lnTo>
                    <a:pt x="27" y="57"/>
                  </a:lnTo>
                  <a:lnTo>
                    <a:pt x="24" y="51"/>
                  </a:lnTo>
                  <a:lnTo>
                    <a:pt x="22" y="45"/>
                  </a:lnTo>
                  <a:lnTo>
                    <a:pt x="12" y="45"/>
                  </a:lnTo>
                  <a:lnTo>
                    <a:pt x="2" y="47"/>
                  </a:lnTo>
                  <a:lnTo>
                    <a:pt x="0" y="41"/>
                  </a:lnTo>
                  <a:lnTo>
                    <a:pt x="0" y="37"/>
                  </a:lnTo>
                  <a:lnTo>
                    <a:pt x="9" y="30"/>
                  </a:lnTo>
                  <a:lnTo>
                    <a:pt x="20" y="20"/>
                  </a:lnTo>
                  <a:lnTo>
                    <a:pt x="30" y="10"/>
                  </a:lnTo>
                  <a:lnTo>
                    <a:pt x="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8" name="Freeform 469"/>
            <p:cNvSpPr>
              <a:spLocks/>
            </p:cNvSpPr>
            <p:nvPr/>
          </p:nvSpPr>
          <p:spPr bwMode="auto">
            <a:xfrm>
              <a:off x="2987" y="2684"/>
              <a:ext cx="106" cy="85"/>
            </a:xfrm>
            <a:custGeom>
              <a:avLst/>
              <a:gdLst>
                <a:gd name="T0" fmla="*/ 43 w 106"/>
                <a:gd name="T1" fmla="*/ 0 h 85"/>
                <a:gd name="T2" fmla="*/ 39 w 106"/>
                <a:gd name="T3" fmla="*/ 3 h 85"/>
                <a:gd name="T4" fmla="*/ 33 w 106"/>
                <a:gd name="T5" fmla="*/ 7 h 85"/>
                <a:gd name="T6" fmla="*/ 26 w 106"/>
                <a:gd name="T7" fmla="*/ 8 h 85"/>
                <a:gd name="T8" fmla="*/ 20 w 106"/>
                <a:gd name="T9" fmla="*/ 11 h 85"/>
                <a:gd name="T10" fmla="*/ 15 w 106"/>
                <a:gd name="T11" fmla="*/ 14 h 85"/>
                <a:gd name="T12" fmla="*/ 9 w 106"/>
                <a:gd name="T13" fmla="*/ 17 h 85"/>
                <a:gd name="T14" fmla="*/ 5 w 106"/>
                <a:gd name="T15" fmla="*/ 21 h 85"/>
                <a:gd name="T16" fmla="*/ 0 w 106"/>
                <a:gd name="T17" fmla="*/ 27 h 85"/>
                <a:gd name="T18" fmla="*/ 2 w 106"/>
                <a:gd name="T19" fmla="*/ 28 h 85"/>
                <a:gd name="T20" fmla="*/ 2 w 106"/>
                <a:gd name="T21" fmla="*/ 30 h 85"/>
                <a:gd name="T22" fmla="*/ 10 w 106"/>
                <a:gd name="T23" fmla="*/ 28 h 85"/>
                <a:gd name="T24" fmla="*/ 17 w 106"/>
                <a:gd name="T25" fmla="*/ 27 h 85"/>
                <a:gd name="T26" fmla="*/ 22 w 106"/>
                <a:gd name="T27" fmla="*/ 23 h 85"/>
                <a:gd name="T28" fmla="*/ 29 w 106"/>
                <a:gd name="T29" fmla="*/ 20 h 85"/>
                <a:gd name="T30" fmla="*/ 45 w 106"/>
                <a:gd name="T31" fmla="*/ 25 h 85"/>
                <a:gd name="T32" fmla="*/ 63 w 106"/>
                <a:gd name="T33" fmla="*/ 31 h 85"/>
                <a:gd name="T34" fmla="*/ 62 w 106"/>
                <a:gd name="T35" fmla="*/ 33 h 85"/>
                <a:gd name="T36" fmla="*/ 62 w 106"/>
                <a:gd name="T37" fmla="*/ 34 h 85"/>
                <a:gd name="T38" fmla="*/ 50 w 106"/>
                <a:gd name="T39" fmla="*/ 37 h 85"/>
                <a:gd name="T40" fmla="*/ 42 w 106"/>
                <a:gd name="T41" fmla="*/ 41 h 85"/>
                <a:gd name="T42" fmla="*/ 33 w 106"/>
                <a:gd name="T43" fmla="*/ 45 h 85"/>
                <a:gd name="T44" fmla="*/ 27 w 106"/>
                <a:gd name="T45" fmla="*/ 51 h 85"/>
                <a:gd name="T46" fmla="*/ 22 w 106"/>
                <a:gd name="T47" fmla="*/ 58 h 85"/>
                <a:gd name="T48" fmla="*/ 17 w 106"/>
                <a:gd name="T49" fmla="*/ 65 h 85"/>
                <a:gd name="T50" fmla="*/ 13 w 106"/>
                <a:gd name="T51" fmla="*/ 74 h 85"/>
                <a:gd name="T52" fmla="*/ 10 w 106"/>
                <a:gd name="T53" fmla="*/ 84 h 85"/>
                <a:gd name="T54" fmla="*/ 10 w 106"/>
                <a:gd name="T55" fmla="*/ 85 h 85"/>
                <a:gd name="T56" fmla="*/ 12 w 106"/>
                <a:gd name="T57" fmla="*/ 85 h 85"/>
                <a:gd name="T58" fmla="*/ 17 w 106"/>
                <a:gd name="T59" fmla="*/ 85 h 85"/>
                <a:gd name="T60" fmla="*/ 23 w 106"/>
                <a:gd name="T61" fmla="*/ 85 h 85"/>
                <a:gd name="T62" fmla="*/ 30 w 106"/>
                <a:gd name="T63" fmla="*/ 70 h 85"/>
                <a:gd name="T64" fmla="*/ 37 w 106"/>
                <a:gd name="T65" fmla="*/ 55 h 85"/>
                <a:gd name="T66" fmla="*/ 43 w 106"/>
                <a:gd name="T67" fmla="*/ 50 h 85"/>
                <a:gd name="T68" fmla="*/ 49 w 106"/>
                <a:gd name="T69" fmla="*/ 45 h 85"/>
                <a:gd name="T70" fmla="*/ 56 w 106"/>
                <a:gd name="T71" fmla="*/ 41 h 85"/>
                <a:gd name="T72" fmla="*/ 66 w 106"/>
                <a:gd name="T73" fmla="*/ 38 h 85"/>
                <a:gd name="T74" fmla="*/ 66 w 106"/>
                <a:gd name="T75" fmla="*/ 40 h 85"/>
                <a:gd name="T76" fmla="*/ 66 w 106"/>
                <a:gd name="T77" fmla="*/ 41 h 85"/>
                <a:gd name="T78" fmla="*/ 67 w 106"/>
                <a:gd name="T79" fmla="*/ 48 h 85"/>
                <a:gd name="T80" fmla="*/ 66 w 106"/>
                <a:gd name="T81" fmla="*/ 54 h 85"/>
                <a:gd name="T82" fmla="*/ 65 w 106"/>
                <a:gd name="T83" fmla="*/ 60 h 85"/>
                <a:gd name="T84" fmla="*/ 63 w 106"/>
                <a:gd name="T85" fmla="*/ 65 h 85"/>
                <a:gd name="T86" fmla="*/ 70 w 106"/>
                <a:gd name="T87" fmla="*/ 65 h 85"/>
                <a:gd name="T88" fmla="*/ 77 w 106"/>
                <a:gd name="T89" fmla="*/ 67 h 85"/>
                <a:gd name="T90" fmla="*/ 85 w 106"/>
                <a:gd name="T91" fmla="*/ 58 h 85"/>
                <a:gd name="T92" fmla="*/ 92 w 106"/>
                <a:gd name="T93" fmla="*/ 48 h 85"/>
                <a:gd name="T94" fmla="*/ 97 w 106"/>
                <a:gd name="T95" fmla="*/ 51 h 85"/>
                <a:gd name="T96" fmla="*/ 105 w 106"/>
                <a:gd name="T97" fmla="*/ 50 h 85"/>
                <a:gd name="T98" fmla="*/ 106 w 106"/>
                <a:gd name="T99" fmla="*/ 48 h 85"/>
                <a:gd name="T100" fmla="*/ 106 w 106"/>
                <a:gd name="T101" fmla="*/ 47 h 85"/>
                <a:gd name="T102" fmla="*/ 87 w 106"/>
                <a:gd name="T103" fmla="*/ 35 h 85"/>
                <a:gd name="T104" fmla="*/ 70 w 106"/>
                <a:gd name="T105" fmla="*/ 25 h 85"/>
                <a:gd name="T106" fmla="*/ 72 w 106"/>
                <a:gd name="T107" fmla="*/ 20 h 85"/>
                <a:gd name="T108" fmla="*/ 73 w 106"/>
                <a:gd name="T109" fmla="*/ 15 h 85"/>
                <a:gd name="T110" fmla="*/ 66 w 106"/>
                <a:gd name="T111" fmla="*/ 8 h 85"/>
                <a:gd name="T112" fmla="*/ 59 w 106"/>
                <a:gd name="T113" fmla="*/ 3 h 85"/>
                <a:gd name="T114" fmla="*/ 52 w 106"/>
                <a:gd name="T115" fmla="*/ 1 h 85"/>
                <a:gd name="T116" fmla="*/ 43 w 106"/>
                <a:gd name="T11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6" h="85">
                  <a:moveTo>
                    <a:pt x="43" y="0"/>
                  </a:moveTo>
                  <a:lnTo>
                    <a:pt x="39" y="3"/>
                  </a:lnTo>
                  <a:lnTo>
                    <a:pt x="33" y="7"/>
                  </a:lnTo>
                  <a:lnTo>
                    <a:pt x="26" y="8"/>
                  </a:lnTo>
                  <a:lnTo>
                    <a:pt x="20" y="11"/>
                  </a:lnTo>
                  <a:lnTo>
                    <a:pt x="15" y="14"/>
                  </a:lnTo>
                  <a:lnTo>
                    <a:pt x="9" y="17"/>
                  </a:lnTo>
                  <a:lnTo>
                    <a:pt x="5" y="21"/>
                  </a:lnTo>
                  <a:lnTo>
                    <a:pt x="0" y="27"/>
                  </a:lnTo>
                  <a:lnTo>
                    <a:pt x="2" y="28"/>
                  </a:lnTo>
                  <a:lnTo>
                    <a:pt x="2" y="30"/>
                  </a:lnTo>
                  <a:lnTo>
                    <a:pt x="10" y="28"/>
                  </a:lnTo>
                  <a:lnTo>
                    <a:pt x="17" y="27"/>
                  </a:lnTo>
                  <a:lnTo>
                    <a:pt x="22" y="23"/>
                  </a:lnTo>
                  <a:lnTo>
                    <a:pt x="29" y="20"/>
                  </a:lnTo>
                  <a:lnTo>
                    <a:pt x="45" y="25"/>
                  </a:lnTo>
                  <a:lnTo>
                    <a:pt x="63" y="31"/>
                  </a:lnTo>
                  <a:lnTo>
                    <a:pt x="62" y="33"/>
                  </a:lnTo>
                  <a:lnTo>
                    <a:pt x="62" y="34"/>
                  </a:lnTo>
                  <a:lnTo>
                    <a:pt x="50" y="37"/>
                  </a:lnTo>
                  <a:lnTo>
                    <a:pt x="42" y="41"/>
                  </a:lnTo>
                  <a:lnTo>
                    <a:pt x="33" y="45"/>
                  </a:lnTo>
                  <a:lnTo>
                    <a:pt x="27" y="51"/>
                  </a:lnTo>
                  <a:lnTo>
                    <a:pt x="22" y="58"/>
                  </a:lnTo>
                  <a:lnTo>
                    <a:pt x="17" y="65"/>
                  </a:lnTo>
                  <a:lnTo>
                    <a:pt x="13" y="74"/>
                  </a:lnTo>
                  <a:lnTo>
                    <a:pt x="10" y="84"/>
                  </a:lnTo>
                  <a:lnTo>
                    <a:pt x="10" y="85"/>
                  </a:lnTo>
                  <a:lnTo>
                    <a:pt x="12" y="85"/>
                  </a:lnTo>
                  <a:lnTo>
                    <a:pt x="17" y="85"/>
                  </a:lnTo>
                  <a:lnTo>
                    <a:pt x="23" y="85"/>
                  </a:lnTo>
                  <a:lnTo>
                    <a:pt x="30" y="70"/>
                  </a:lnTo>
                  <a:lnTo>
                    <a:pt x="37" y="55"/>
                  </a:lnTo>
                  <a:lnTo>
                    <a:pt x="43" y="50"/>
                  </a:lnTo>
                  <a:lnTo>
                    <a:pt x="49" y="45"/>
                  </a:lnTo>
                  <a:lnTo>
                    <a:pt x="56" y="41"/>
                  </a:lnTo>
                  <a:lnTo>
                    <a:pt x="66" y="38"/>
                  </a:lnTo>
                  <a:lnTo>
                    <a:pt x="66" y="40"/>
                  </a:lnTo>
                  <a:lnTo>
                    <a:pt x="66" y="41"/>
                  </a:lnTo>
                  <a:lnTo>
                    <a:pt x="67" y="48"/>
                  </a:lnTo>
                  <a:lnTo>
                    <a:pt x="66" y="54"/>
                  </a:lnTo>
                  <a:lnTo>
                    <a:pt x="65" y="60"/>
                  </a:lnTo>
                  <a:lnTo>
                    <a:pt x="63" y="65"/>
                  </a:lnTo>
                  <a:lnTo>
                    <a:pt x="70" y="65"/>
                  </a:lnTo>
                  <a:lnTo>
                    <a:pt x="77" y="67"/>
                  </a:lnTo>
                  <a:lnTo>
                    <a:pt x="85" y="58"/>
                  </a:lnTo>
                  <a:lnTo>
                    <a:pt x="92" y="48"/>
                  </a:lnTo>
                  <a:lnTo>
                    <a:pt x="97" y="51"/>
                  </a:lnTo>
                  <a:lnTo>
                    <a:pt x="105" y="50"/>
                  </a:lnTo>
                  <a:lnTo>
                    <a:pt x="106" y="48"/>
                  </a:lnTo>
                  <a:lnTo>
                    <a:pt x="106" y="47"/>
                  </a:lnTo>
                  <a:lnTo>
                    <a:pt x="87" y="35"/>
                  </a:lnTo>
                  <a:lnTo>
                    <a:pt x="70" y="25"/>
                  </a:lnTo>
                  <a:lnTo>
                    <a:pt x="72" y="20"/>
                  </a:lnTo>
                  <a:lnTo>
                    <a:pt x="73" y="15"/>
                  </a:lnTo>
                  <a:lnTo>
                    <a:pt x="66" y="8"/>
                  </a:lnTo>
                  <a:lnTo>
                    <a:pt x="59" y="3"/>
                  </a:lnTo>
                  <a:lnTo>
                    <a:pt x="52" y="1"/>
                  </a:lnTo>
                  <a:lnTo>
                    <a:pt x="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9" name="Freeform 470"/>
            <p:cNvSpPr>
              <a:spLocks/>
            </p:cNvSpPr>
            <p:nvPr/>
          </p:nvSpPr>
          <p:spPr bwMode="auto">
            <a:xfrm>
              <a:off x="4170" y="2701"/>
              <a:ext cx="157" cy="90"/>
            </a:xfrm>
            <a:custGeom>
              <a:avLst/>
              <a:gdLst>
                <a:gd name="T0" fmla="*/ 51 w 157"/>
                <a:gd name="T1" fmla="*/ 20 h 90"/>
                <a:gd name="T2" fmla="*/ 39 w 157"/>
                <a:gd name="T3" fmla="*/ 14 h 90"/>
                <a:gd name="T4" fmla="*/ 29 w 157"/>
                <a:gd name="T5" fmla="*/ 14 h 90"/>
                <a:gd name="T6" fmla="*/ 22 w 157"/>
                <a:gd name="T7" fmla="*/ 23 h 90"/>
                <a:gd name="T8" fmla="*/ 17 w 157"/>
                <a:gd name="T9" fmla="*/ 31 h 90"/>
                <a:gd name="T10" fmla="*/ 11 w 157"/>
                <a:gd name="T11" fmla="*/ 46 h 90"/>
                <a:gd name="T12" fmla="*/ 11 w 157"/>
                <a:gd name="T13" fmla="*/ 70 h 90"/>
                <a:gd name="T14" fmla="*/ 5 w 157"/>
                <a:gd name="T15" fmla="*/ 87 h 90"/>
                <a:gd name="T16" fmla="*/ 9 w 157"/>
                <a:gd name="T17" fmla="*/ 88 h 90"/>
                <a:gd name="T18" fmla="*/ 29 w 157"/>
                <a:gd name="T19" fmla="*/ 84 h 90"/>
                <a:gd name="T20" fmla="*/ 57 w 157"/>
                <a:gd name="T21" fmla="*/ 74 h 90"/>
                <a:gd name="T22" fmla="*/ 75 w 157"/>
                <a:gd name="T23" fmla="*/ 67 h 90"/>
                <a:gd name="T24" fmla="*/ 82 w 157"/>
                <a:gd name="T25" fmla="*/ 67 h 90"/>
                <a:gd name="T26" fmla="*/ 91 w 157"/>
                <a:gd name="T27" fmla="*/ 70 h 90"/>
                <a:gd name="T28" fmla="*/ 99 w 157"/>
                <a:gd name="T29" fmla="*/ 78 h 90"/>
                <a:gd name="T30" fmla="*/ 118 w 157"/>
                <a:gd name="T31" fmla="*/ 81 h 90"/>
                <a:gd name="T32" fmla="*/ 144 w 157"/>
                <a:gd name="T33" fmla="*/ 78 h 90"/>
                <a:gd name="T34" fmla="*/ 157 w 157"/>
                <a:gd name="T35" fmla="*/ 76 h 90"/>
                <a:gd name="T36" fmla="*/ 149 w 157"/>
                <a:gd name="T37" fmla="*/ 70 h 90"/>
                <a:gd name="T38" fmla="*/ 142 w 157"/>
                <a:gd name="T39" fmla="*/ 61 h 90"/>
                <a:gd name="T40" fmla="*/ 135 w 157"/>
                <a:gd name="T41" fmla="*/ 53 h 90"/>
                <a:gd name="T42" fmla="*/ 119 w 157"/>
                <a:gd name="T43" fmla="*/ 47 h 90"/>
                <a:gd name="T44" fmla="*/ 107 w 157"/>
                <a:gd name="T45" fmla="*/ 38 h 90"/>
                <a:gd name="T46" fmla="*/ 101 w 157"/>
                <a:gd name="T47" fmla="*/ 31 h 90"/>
                <a:gd name="T48" fmla="*/ 101 w 157"/>
                <a:gd name="T49" fmla="*/ 26 h 90"/>
                <a:gd name="T50" fmla="*/ 105 w 157"/>
                <a:gd name="T51" fmla="*/ 21 h 90"/>
                <a:gd name="T52" fmla="*/ 109 w 157"/>
                <a:gd name="T53" fmla="*/ 20 h 90"/>
                <a:gd name="T54" fmla="*/ 107 w 157"/>
                <a:gd name="T55" fmla="*/ 17 h 90"/>
                <a:gd name="T56" fmla="*/ 111 w 157"/>
                <a:gd name="T57" fmla="*/ 13 h 90"/>
                <a:gd name="T58" fmla="*/ 117 w 157"/>
                <a:gd name="T59" fmla="*/ 4 h 90"/>
                <a:gd name="T60" fmla="*/ 111 w 157"/>
                <a:gd name="T61" fmla="*/ 1 h 90"/>
                <a:gd name="T62" fmla="*/ 101 w 157"/>
                <a:gd name="T63" fmla="*/ 6 h 90"/>
                <a:gd name="T64" fmla="*/ 84 w 157"/>
                <a:gd name="T65" fmla="*/ 14 h 90"/>
                <a:gd name="T66" fmla="*/ 75 w 157"/>
                <a:gd name="T67" fmla="*/ 18 h 90"/>
                <a:gd name="T68" fmla="*/ 79 w 157"/>
                <a:gd name="T69" fmla="*/ 21 h 90"/>
                <a:gd name="T70" fmla="*/ 82 w 157"/>
                <a:gd name="T71" fmla="*/ 24 h 90"/>
                <a:gd name="T72" fmla="*/ 82 w 157"/>
                <a:gd name="T73" fmla="*/ 31 h 90"/>
                <a:gd name="T74" fmla="*/ 75 w 157"/>
                <a:gd name="T75" fmla="*/ 36 h 90"/>
                <a:gd name="T76" fmla="*/ 67 w 157"/>
                <a:gd name="T77" fmla="*/ 40 h 90"/>
                <a:gd name="T78" fmla="*/ 58 w 157"/>
                <a:gd name="T79" fmla="*/ 3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7" h="90">
                  <a:moveTo>
                    <a:pt x="58" y="23"/>
                  </a:moveTo>
                  <a:lnTo>
                    <a:pt x="51" y="20"/>
                  </a:lnTo>
                  <a:lnTo>
                    <a:pt x="42" y="16"/>
                  </a:lnTo>
                  <a:lnTo>
                    <a:pt x="39" y="14"/>
                  </a:lnTo>
                  <a:lnTo>
                    <a:pt x="35" y="13"/>
                  </a:lnTo>
                  <a:lnTo>
                    <a:pt x="29" y="14"/>
                  </a:lnTo>
                  <a:lnTo>
                    <a:pt x="24" y="16"/>
                  </a:lnTo>
                  <a:lnTo>
                    <a:pt x="22" y="23"/>
                  </a:lnTo>
                  <a:lnTo>
                    <a:pt x="21" y="28"/>
                  </a:lnTo>
                  <a:lnTo>
                    <a:pt x="17" y="31"/>
                  </a:lnTo>
                  <a:lnTo>
                    <a:pt x="11" y="33"/>
                  </a:lnTo>
                  <a:lnTo>
                    <a:pt x="11" y="46"/>
                  </a:lnTo>
                  <a:lnTo>
                    <a:pt x="11" y="57"/>
                  </a:lnTo>
                  <a:lnTo>
                    <a:pt x="11" y="70"/>
                  </a:lnTo>
                  <a:lnTo>
                    <a:pt x="11" y="84"/>
                  </a:lnTo>
                  <a:lnTo>
                    <a:pt x="5" y="87"/>
                  </a:lnTo>
                  <a:lnTo>
                    <a:pt x="0" y="90"/>
                  </a:lnTo>
                  <a:lnTo>
                    <a:pt x="9" y="88"/>
                  </a:lnTo>
                  <a:lnTo>
                    <a:pt x="19" y="87"/>
                  </a:lnTo>
                  <a:lnTo>
                    <a:pt x="29" y="84"/>
                  </a:lnTo>
                  <a:lnTo>
                    <a:pt x="38" y="81"/>
                  </a:lnTo>
                  <a:lnTo>
                    <a:pt x="57" y="74"/>
                  </a:lnTo>
                  <a:lnTo>
                    <a:pt x="74" y="67"/>
                  </a:lnTo>
                  <a:lnTo>
                    <a:pt x="75" y="67"/>
                  </a:lnTo>
                  <a:lnTo>
                    <a:pt x="77" y="67"/>
                  </a:lnTo>
                  <a:lnTo>
                    <a:pt x="82" y="67"/>
                  </a:lnTo>
                  <a:lnTo>
                    <a:pt x="87" y="68"/>
                  </a:lnTo>
                  <a:lnTo>
                    <a:pt x="91" y="70"/>
                  </a:lnTo>
                  <a:lnTo>
                    <a:pt x="94" y="73"/>
                  </a:lnTo>
                  <a:lnTo>
                    <a:pt x="99" y="78"/>
                  </a:lnTo>
                  <a:lnTo>
                    <a:pt x="107" y="81"/>
                  </a:lnTo>
                  <a:lnTo>
                    <a:pt x="118" y="81"/>
                  </a:lnTo>
                  <a:lnTo>
                    <a:pt x="131" y="80"/>
                  </a:lnTo>
                  <a:lnTo>
                    <a:pt x="144" y="78"/>
                  </a:lnTo>
                  <a:lnTo>
                    <a:pt x="157" y="77"/>
                  </a:lnTo>
                  <a:lnTo>
                    <a:pt x="157" y="76"/>
                  </a:lnTo>
                  <a:lnTo>
                    <a:pt x="157" y="73"/>
                  </a:lnTo>
                  <a:lnTo>
                    <a:pt x="149" y="70"/>
                  </a:lnTo>
                  <a:lnTo>
                    <a:pt x="145" y="67"/>
                  </a:lnTo>
                  <a:lnTo>
                    <a:pt x="142" y="61"/>
                  </a:lnTo>
                  <a:lnTo>
                    <a:pt x="141" y="54"/>
                  </a:lnTo>
                  <a:lnTo>
                    <a:pt x="135" y="53"/>
                  </a:lnTo>
                  <a:lnTo>
                    <a:pt x="128" y="50"/>
                  </a:lnTo>
                  <a:lnTo>
                    <a:pt x="119" y="47"/>
                  </a:lnTo>
                  <a:lnTo>
                    <a:pt x="112" y="43"/>
                  </a:lnTo>
                  <a:lnTo>
                    <a:pt x="107" y="38"/>
                  </a:lnTo>
                  <a:lnTo>
                    <a:pt x="102" y="34"/>
                  </a:lnTo>
                  <a:lnTo>
                    <a:pt x="101" y="31"/>
                  </a:lnTo>
                  <a:lnTo>
                    <a:pt x="101" y="28"/>
                  </a:lnTo>
                  <a:lnTo>
                    <a:pt x="101" y="26"/>
                  </a:lnTo>
                  <a:lnTo>
                    <a:pt x="102" y="23"/>
                  </a:lnTo>
                  <a:lnTo>
                    <a:pt x="105" y="21"/>
                  </a:lnTo>
                  <a:lnTo>
                    <a:pt x="109" y="20"/>
                  </a:lnTo>
                  <a:lnTo>
                    <a:pt x="109" y="20"/>
                  </a:lnTo>
                  <a:lnTo>
                    <a:pt x="109" y="18"/>
                  </a:lnTo>
                  <a:lnTo>
                    <a:pt x="107" y="17"/>
                  </a:lnTo>
                  <a:lnTo>
                    <a:pt x="104" y="16"/>
                  </a:lnTo>
                  <a:lnTo>
                    <a:pt x="111" y="13"/>
                  </a:lnTo>
                  <a:lnTo>
                    <a:pt x="118" y="7"/>
                  </a:lnTo>
                  <a:lnTo>
                    <a:pt x="117" y="4"/>
                  </a:lnTo>
                  <a:lnTo>
                    <a:pt x="115" y="3"/>
                  </a:lnTo>
                  <a:lnTo>
                    <a:pt x="111" y="1"/>
                  </a:lnTo>
                  <a:lnTo>
                    <a:pt x="108" y="0"/>
                  </a:lnTo>
                  <a:lnTo>
                    <a:pt x="101" y="6"/>
                  </a:lnTo>
                  <a:lnTo>
                    <a:pt x="92" y="10"/>
                  </a:lnTo>
                  <a:lnTo>
                    <a:pt x="84" y="14"/>
                  </a:lnTo>
                  <a:lnTo>
                    <a:pt x="74" y="17"/>
                  </a:lnTo>
                  <a:lnTo>
                    <a:pt x="75" y="18"/>
                  </a:lnTo>
                  <a:lnTo>
                    <a:pt x="75" y="20"/>
                  </a:lnTo>
                  <a:lnTo>
                    <a:pt x="79" y="21"/>
                  </a:lnTo>
                  <a:lnTo>
                    <a:pt x="81" y="23"/>
                  </a:lnTo>
                  <a:lnTo>
                    <a:pt x="82" y="24"/>
                  </a:lnTo>
                  <a:lnTo>
                    <a:pt x="84" y="28"/>
                  </a:lnTo>
                  <a:lnTo>
                    <a:pt x="82" y="31"/>
                  </a:lnTo>
                  <a:lnTo>
                    <a:pt x="81" y="33"/>
                  </a:lnTo>
                  <a:lnTo>
                    <a:pt x="75" y="36"/>
                  </a:lnTo>
                  <a:lnTo>
                    <a:pt x="71" y="38"/>
                  </a:lnTo>
                  <a:lnTo>
                    <a:pt x="67" y="40"/>
                  </a:lnTo>
                  <a:lnTo>
                    <a:pt x="59" y="40"/>
                  </a:lnTo>
                  <a:lnTo>
                    <a:pt x="58" y="31"/>
                  </a:lnTo>
                  <a:lnTo>
                    <a:pt x="5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0" name="Freeform 471"/>
            <p:cNvSpPr>
              <a:spLocks/>
            </p:cNvSpPr>
            <p:nvPr/>
          </p:nvSpPr>
          <p:spPr bwMode="auto">
            <a:xfrm>
              <a:off x="4365" y="2705"/>
              <a:ext cx="97" cy="132"/>
            </a:xfrm>
            <a:custGeom>
              <a:avLst/>
              <a:gdLst>
                <a:gd name="T0" fmla="*/ 43 w 97"/>
                <a:gd name="T1" fmla="*/ 24 h 132"/>
                <a:gd name="T2" fmla="*/ 53 w 97"/>
                <a:gd name="T3" fmla="*/ 24 h 132"/>
                <a:gd name="T4" fmla="*/ 61 w 97"/>
                <a:gd name="T5" fmla="*/ 23 h 132"/>
                <a:gd name="T6" fmla="*/ 61 w 97"/>
                <a:gd name="T7" fmla="*/ 14 h 132"/>
                <a:gd name="T8" fmla="*/ 60 w 97"/>
                <a:gd name="T9" fmla="*/ 4 h 132"/>
                <a:gd name="T10" fmla="*/ 56 w 97"/>
                <a:gd name="T11" fmla="*/ 2 h 132"/>
                <a:gd name="T12" fmla="*/ 52 w 97"/>
                <a:gd name="T13" fmla="*/ 0 h 132"/>
                <a:gd name="T14" fmla="*/ 37 w 97"/>
                <a:gd name="T15" fmla="*/ 6 h 132"/>
                <a:gd name="T16" fmla="*/ 23 w 97"/>
                <a:gd name="T17" fmla="*/ 12 h 132"/>
                <a:gd name="T18" fmla="*/ 17 w 97"/>
                <a:gd name="T19" fmla="*/ 14 h 132"/>
                <a:gd name="T20" fmla="*/ 12 w 97"/>
                <a:gd name="T21" fmla="*/ 17 h 132"/>
                <a:gd name="T22" fmla="*/ 6 w 97"/>
                <a:gd name="T23" fmla="*/ 22 h 132"/>
                <a:gd name="T24" fmla="*/ 0 w 97"/>
                <a:gd name="T25" fmla="*/ 27 h 132"/>
                <a:gd name="T26" fmla="*/ 2 w 97"/>
                <a:gd name="T27" fmla="*/ 33 h 132"/>
                <a:gd name="T28" fmla="*/ 3 w 97"/>
                <a:gd name="T29" fmla="*/ 36 h 132"/>
                <a:gd name="T30" fmla="*/ 6 w 97"/>
                <a:gd name="T31" fmla="*/ 37 h 132"/>
                <a:gd name="T32" fmla="*/ 7 w 97"/>
                <a:gd name="T33" fmla="*/ 40 h 132"/>
                <a:gd name="T34" fmla="*/ 13 w 97"/>
                <a:gd name="T35" fmla="*/ 43 h 132"/>
                <a:gd name="T36" fmla="*/ 19 w 97"/>
                <a:gd name="T37" fmla="*/ 47 h 132"/>
                <a:gd name="T38" fmla="*/ 24 w 97"/>
                <a:gd name="T39" fmla="*/ 59 h 132"/>
                <a:gd name="T40" fmla="*/ 27 w 97"/>
                <a:gd name="T41" fmla="*/ 67 h 132"/>
                <a:gd name="T42" fmla="*/ 30 w 97"/>
                <a:gd name="T43" fmla="*/ 72 h 132"/>
                <a:gd name="T44" fmla="*/ 34 w 97"/>
                <a:gd name="T45" fmla="*/ 76 h 132"/>
                <a:gd name="T46" fmla="*/ 42 w 97"/>
                <a:gd name="T47" fmla="*/ 79 h 132"/>
                <a:gd name="T48" fmla="*/ 52 w 97"/>
                <a:gd name="T49" fmla="*/ 82 h 132"/>
                <a:gd name="T50" fmla="*/ 49 w 97"/>
                <a:gd name="T51" fmla="*/ 87 h 132"/>
                <a:gd name="T52" fmla="*/ 44 w 97"/>
                <a:gd name="T53" fmla="*/ 90 h 132"/>
                <a:gd name="T54" fmla="*/ 39 w 97"/>
                <a:gd name="T55" fmla="*/ 93 h 132"/>
                <a:gd name="T56" fmla="*/ 33 w 97"/>
                <a:gd name="T57" fmla="*/ 96 h 132"/>
                <a:gd name="T58" fmla="*/ 33 w 97"/>
                <a:gd name="T59" fmla="*/ 100 h 132"/>
                <a:gd name="T60" fmla="*/ 33 w 97"/>
                <a:gd name="T61" fmla="*/ 104 h 132"/>
                <a:gd name="T62" fmla="*/ 39 w 97"/>
                <a:gd name="T63" fmla="*/ 112 h 132"/>
                <a:gd name="T64" fmla="*/ 43 w 97"/>
                <a:gd name="T65" fmla="*/ 117 h 132"/>
                <a:gd name="T66" fmla="*/ 49 w 97"/>
                <a:gd name="T67" fmla="*/ 122 h 132"/>
                <a:gd name="T68" fmla="*/ 54 w 97"/>
                <a:gd name="T69" fmla="*/ 126 h 132"/>
                <a:gd name="T70" fmla="*/ 61 w 97"/>
                <a:gd name="T71" fmla="*/ 129 h 132"/>
                <a:gd name="T72" fmla="*/ 70 w 97"/>
                <a:gd name="T73" fmla="*/ 132 h 132"/>
                <a:gd name="T74" fmla="*/ 80 w 97"/>
                <a:gd name="T75" fmla="*/ 132 h 132"/>
                <a:gd name="T76" fmla="*/ 93 w 97"/>
                <a:gd name="T77" fmla="*/ 132 h 132"/>
                <a:gd name="T78" fmla="*/ 96 w 97"/>
                <a:gd name="T79" fmla="*/ 129 h 132"/>
                <a:gd name="T80" fmla="*/ 97 w 97"/>
                <a:gd name="T81" fmla="*/ 126 h 132"/>
                <a:gd name="T82" fmla="*/ 96 w 97"/>
                <a:gd name="T83" fmla="*/ 124 h 132"/>
                <a:gd name="T84" fmla="*/ 94 w 97"/>
                <a:gd name="T85" fmla="*/ 122 h 132"/>
                <a:gd name="T86" fmla="*/ 90 w 97"/>
                <a:gd name="T87" fmla="*/ 120 h 132"/>
                <a:gd name="T88" fmla="*/ 84 w 97"/>
                <a:gd name="T89" fmla="*/ 119 h 132"/>
                <a:gd name="T90" fmla="*/ 83 w 97"/>
                <a:gd name="T91" fmla="*/ 104 h 132"/>
                <a:gd name="T92" fmla="*/ 80 w 97"/>
                <a:gd name="T93" fmla="*/ 90 h 132"/>
                <a:gd name="T94" fmla="*/ 76 w 97"/>
                <a:gd name="T95" fmla="*/ 80 h 132"/>
                <a:gd name="T96" fmla="*/ 70 w 97"/>
                <a:gd name="T97" fmla="*/ 70 h 132"/>
                <a:gd name="T98" fmla="*/ 57 w 97"/>
                <a:gd name="T99" fmla="*/ 53 h 132"/>
                <a:gd name="T100" fmla="*/ 43 w 97"/>
                <a:gd name="T101" fmla="*/ 36 h 132"/>
                <a:gd name="T102" fmla="*/ 43 w 97"/>
                <a:gd name="T103" fmla="*/ 30 h 132"/>
                <a:gd name="T104" fmla="*/ 43 w 97"/>
                <a:gd name="T105" fmla="*/ 2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7" h="132">
                  <a:moveTo>
                    <a:pt x="43" y="24"/>
                  </a:moveTo>
                  <a:lnTo>
                    <a:pt x="53" y="24"/>
                  </a:lnTo>
                  <a:lnTo>
                    <a:pt x="61" y="23"/>
                  </a:lnTo>
                  <a:lnTo>
                    <a:pt x="61" y="14"/>
                  </a:lnTo>
                  <a:lnTo>
                    <a:pt x="60" y="4"/>
                  </a:lnTo>
                  <a:lnTo>
                    <a:pt x="56" y="2"/>
                  </a:lnTo>
                  <a:lnTo>
                    <a:pt x="52" y="0"/>
                  </a:lnTo>
                  <a:lnTo>
                    <a:pt x="37" y="6"/>
                  </a:lnTo>
                  <a:lnTo>
                    <a:pt x="23" y="12"/>
                  </a:lnTo>
                  <a:lnTo>
                    <a:pt x="17" y="14"/>
                  </a:lnTo>
                  <a:lnTo>
                    <a:pt x="12" y="17"/>
                  </a:lnTo>
                  <a:lnTo>
                    <a:pt x="6" y="22"/>
                  </a:lnTo>
                  <a:lnTo>
                    <a:pt x="0" y="27"/>
                  </a:lnTo>
                  <a:lnTo>
                    <a:pt x="2" y="33"/>
                  </a:lnTo>
                  <a:lnTo>
                    <a:pt x="3" y="36"/>
                  </a:lnTo>
                  <a:lnTo>
                    <a:pt x="6" y="37"/>
                  </a:lnTo>
                  <a:lnTo>
                    <a:pt x="7" y="40"/>
                  </a:lnTo>
                  <a:lnTo>
                    <a:pt x="13" y="43"/>
                  </a:lnTo>
                  <a:lnTo>
                    <a:pt x="19" y="47"/>
                  </a:lnTo>
                  <a:lnTo>
                    <a:pt x="24" y="59"/>
                  </a:lnTo>
                  <a:lnTo>
                    <a:pt x="27" y="67"/>
                  </a:lnTo>
                  <a:lnTo>
                    <a:pt x="30" y="72"/>
                  </a:lnTo>
                  <a:lnTo>
                    <a:pt x="34" y="76"/>
                  </a:lnTo>
                  <a:lnTo>
                    <a:pt x="42" y="79"/>
                  </a:lnTo>
                  <a:lnTo>
                    <a:pt x="52" y="82"/>
                  </a:lnTo>
                  <a:lnTo>
                    <a:pt x="49" y="87"/>
                  </a:lnTo>
                  <a:lnTo>
                    <a:pt x="44" y="90"/>
                  </a:lnTo>
                  <a:lnTo>
                    <a:pt x="39" y="93"/>
                  </a:lnTo>
                  <a:lnTo>
                    <a:pt x="33" y="96"/>
                  </a:lnTo>
                  <a:lnTo>
                    <a:pt x="33" y="100"/>
                  </a:lnTo>
                  <a:lnTo>
                    <a:pt x="33" y="104"/>
                  </a:lnTo>
                  <a:lnTo>
                    <a:pt x="39" y="112"/>
                  </a:lnTo>
                  <a:lnTo>
                    <a:pt x="43" y="117"/>
                  </a:lnTo>
                  <a:lnTo>
                    <a:pt x="49" y="122"/>
                  </a:lnTo>
                  <a:lnTo>
                    <a:pt x="54" y="126"/>
                  </a:lnTo>
                  <a:lnTo>
                    <a:pt x="61" y="129"/>
                  </a:lnTo>
                  <a:lnTo>
                    <a:pt x="70" y="132"/>
                  </a:lnTo>
                  <a:lnTo>
                    <a:pt x="80" y="132"/>
                  </a:lnTo>
                  <a:lnTo>
                    <a:pt x="93" y="132"/>
                  </a:lnTo>
                  <a:lnTo>
                    <a:pt x="96" y="129"/>
                  </a:lnTo>
                  <a:lnTo>
                    <a:pt x="97" y="126"/>
                  </a:lnTo>
                  <a:lnTo>
                    <a:pt x="96" y="124"/>
                  </a:lnTo>
                  <a:lnTo>
                    <a:pt x="94" y="122"/>
                  </a:lnTo>
                  <a:lnTo>
                    <a:pt x="90" y="120"/>
                  </a:lnTo>
                  <a:lnTo>
                    <a:pt x="84" y="119"/>
                  </a:lnTo>
                  <a:lnTo>
                    <a:pt x="83" y="104"/>
                  </a:lnTo>
                  <a:lnTo>
                    <a:pt x="80" y="90"/>
                  </a:lnTo>
                  <a:lnTo>
                    <a:pt x="76" y="80"/>
                  </a:lnTo>
                  <a:lnTo>
                    <a:pt x="70" y="70"/>
                  </a:lnTo>
                  <a:lnTo>
                    <a:pt x="57" y="53"/>
                  </a:lnTo>
                  <a:lnTo>
                    <a:pt x="43" y="36"/>
                  </a:lnTo>
                  <a:lnTo>
                    <a:pt x="43" y="30"/>
                  </a:lnTo>
                  <a:lnTo>
                    <a:pt x="43"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1" name="Freeform 472"/>
            <p:cNvSpPr>
              <a:spLocks/>
            </p:cNvSpPr>
            <p:nvPr/>
          </p:nvSpPr>
          <p:spPr bwMode="auto">
            <a:xfrm>
              <a:off x="3834" y="2725"/>
              <a:ext cx="443" cy="191"/>
            </a:xfrm>
            <a:custGeom>
              <a:avLst/>
              <a:gdLst>
                <a:gd name="T0" fmla="*/ 97 w 443"/>
                <a:gd name="T1" fmla="*/ 37 h 191"/>
                <a:gd name="T2" fmla="*/ 66 w 443"/>
                <a:gd name="T3" fmla="*/ 60 h 191"/>
                <a:gd name="T4" fmla="*/ 56 w 443"/>
                <a:gd name="T5" fmla="*/ 79 h 191"/>
                <a:gd name="T6" fmla="*/ 44 w 443"/>
                <a:gd name="T7" fmla="*/ 100 h 191"/>
                <a:gd name="T8" fmla="*/ 23 w 443"/>
                <a:gd name="T9" fmla="*/ 112 h 191"/>
                <a:gd name="T10" fmla="*/ 1 w 443"/>
                <a:gd name="T11" fmla="*/ 122 h 191"/>
                <a:gd name="T12" fmla="*/ 1 w 443"/>
                <a:gd name="T13" fmla="*/ 130 h 191"/>
                <a:gd name="T14" fmla="*/ 34 w 443"/>
                <a:gd name="T15" fmla="*/ 126 h 191"/>
                <a:gd name="T16" fmla="*/ 70 w 443"/>
                <a:gd name="T17" fmla="*/ 113 h 191"/>
                <a:gd name="T18" fmla="*/ 108 w 443"/>
                <a:gd name="T19" fmla="*/ 113 h 191"/>
                <a:gd name="T20" fmla="*/ 140 w 443"/>
                <a:gd name="T21" fmla="*/ 106 h 191"/>
                <a:gd name="T22" fmla="*/ 157 w 443"/>
                <a:gd name="T23" fmla="*/ 104 h 191"/>
                <a:gd name="T24" fmla="*/ 167 w 443"/>
                <a:gd name="T25" fmla="*/ 107 h 191"/>
                <a:gd name="T26" fmla="*/ 177 w 443"/>
                <a:gd name="T27" fmla="*/ 147 h 191"/>
                <a:gd name="T28" fmla="*/ 206 w 443"/>
                <a:gd name="T29" fmla="*/ 164 h 191"/>
                <a:gd name="T30" fmla="*/ 231 w 443"/>
                <a:gd name="T31" fmla="*/ 182 h 191"/>
                <a:gd name="T32" fmla="*/ 264 w 443"/>
                <a:gd name="T33" fmla="*/ 191 h 191"/>
                <a:gd name="T34" fmla="*/ 278 w 443"/>
                <a:gd name="T35" fmla="*/ 163 h 191"/>
                <a:gd name="T36" fmla="*/ 291 w 443"/>
                <a:gd name="T37" fmla="*/ 162 h 191"/>
                <a:gd name="T38" fmla="*/ 324 w 443"/>
                <a:gd name="T39" fmla="*/ 173 h 191"/>
                <a:gd name="T40" fmla="*/ 371 w 443"/>
                <a:gd name="T41" fmla="*/ 187 h 191"/>
                <a:gd name="T42" fmla="*/ 398 w 443"/>
                <a:gd name="T43" fmla="*/ 177 h 191"/>
                <a:gd name="T44" fmla="*/ 417 w 443"/>
                <a:gd name="T45" fmla="*/ 180 h 191"/>
                <a:gd name="T46" fmla="*/ 435 w 443"/>
                <a:gd name="T47" fmla="*/ 184 h 191"/>
                <a:gd name="T48" fmla="*/ 431 w 443"/>
                <a:gd name="T49" fmla="*/ 163 h 191"/>
                <a:gd name="T50" fmla="*/ 437 w 443"/>
                <a:gd name="T51" fmla="*/ 127 h 191"/>
                <a:gd name="T52" fmla="*/ 438 w 443"/>
                <a:gd name="T53" fmla="*/ 109 h 191"/>
                <a:gd name="T54" fmla="*/ 393 w 443"/>
                <a:gd name="T55" fmla="*/ 117 h 191"/>
                <a:gd name="T56" fmla="*/ 373 w 443"/>
                <a:gd name="T57" fmla="*/ 116 h 191"/>
                <a:gd name="T58" fmla="*/ 357 w 443"/>
                <a:gd name="T59" fmla="*/ 112 h 191"/>
                <a:gd name="T60" fmla="*/ 344 w 443"/>
                <a:gd name="T61" fmla="*/ 99 h 191"/>
                <a:gd name="T62" fmla="*/ 310 w 443"/>
                <a:gd name="T63" fmla="*/ 60 h 191"/>
                <a:gd name="T64" fmla="*/ 290 w 443"/>
                <a:gd name="T65" fmla="*/ 64 h 191"/>
                <a:gd name="T66" fmla="*/ 293 w 443"/>
                <a:gd name="T67" fmla="*/ 77 h 191"/>
                <a:gd name="T68" fmla="*/ 304 w 443"/>
                <a:gd name="T69" fmla="*/ 100 h 191"/>
                <a:gd name="T70" fmla="*/ 288 w 443"/>
                <a:gd name="T71" fmla="*/ 107 h 191"/>
                <a:gd name="T72" fmla="*/ 258 w 443"/>
                <a:gd name="T73" fmla="*/ 72 h 191"/>
                <a:gd name="T74" fmla="*/ 243 w 443"/>
                <a:gd name="T75" fmla="*/ 39 h 191"/>
                <a:gd name="T76" fmla="*/ 200 w 443"/>
                <a:gd name="T77" fmla="*/ 0 h 191"/>
                <a:gd name="T78" fmla="*/ 188 w 443"/>
                <a:gd name="T79" fmla="*/ 4 h 191"/>
                <a:gd name="T80" fmla="*/ 187 w 443"/>
                <a:gd name="T81" fmla="*/ 14 h 191"/>
                <a:gd name="T82" fmla="*/ 207 w 443"/>
                <a:gd name="T83" fmla="*/ 36 h 191"/>
                <a:gd name="T84" fmla="*/ 247 w 443"/>
                <a:gd name="T85" fmla="*/ 69 h 191"/>
                <a:gd name="T86" fmla="*/ 243 w 443"/>
                <a:gd name="T87" fmla="*/ 70 h 191"/>
                <a:gd name="T88" fmla="*/ 233 w 443"/>
                <a:gd name="T89" fmla="*/ 66 h 191"/>
                <a:gd name="T90" fmla="*/ 233 w 443"/>
                <a:gd name="T91" fmla="*/ 82 h 191"/>
                <a:gd name="T92" fmla="*/ 213 w 443"/>
                <a:gd name="T93" fmla="*/ 96 h 191"/>
                <a:gd name="T94" fmla="*/ 200 w 443"/>
                <a:gd name="T95" fmla="*/ 106 h 191"/>
                <a:gd name="T96" fmla="*/ 208 w 443"/>
                <a:gd name="T97" fmla="*/ 93 h 191"/>
                <a:gd name="T98" fmla="*/ 221 w 443"/>
                <a:gd name="T99" fmla="*/ 89 h 191"/>
                <a:gd name="T100" fmla="*/ 224 w 443"/>
                <a:gd name="T101" fmla="*/ 73 h 191"/>
                <a:gd name="T102" fmla="*/ 196 w 443"/>
                <a:gd name="T103" fmla="*/ 57 h 191"/>
                <a:gd name="T104" fmla="*/ 160 w 443"/>
                <a:gd name="T105" fmla="*/ 22 h 191"/>
                <a:gd name="T106" fmla="*/ 146 w 443"/>
                <a:gd name="T107" fmla="*/ 24 h 191"/>
                <a:gd name="T108" fmla="*/ 133 w 443"/>
                <a:gd name="T109" fmla="*/ 33 h 191"/>
                <a:gd name="T110" fmla="*/ 118 w 443"/>
                <a:gd name="T111" fmla="*/ 33 h 191"/>
                <a:gd name="T112" fmla="*/ 97 w 443"/>
                <a:gd name="T113" fmla="*/ 2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3" h="191">
                  <a:moveTo>
                    <a:pt x="97" y="24"/>
                  </a:moveTo>
                  <a:lnTo>
                    <a:pt x="97" y="30"/>
                  </a:lnTo>
                  <a:lnTo>
                    <a:pt x="97" y="37"/>
                  </a:lnTo>
                  <a:lnTo>
                    <a:pt x="87" y="46"/>
                  </a:lnTo>
                  <a:lnTo>
                    <a:pt x="77" y="53"/>
                  </a:lnTo>
                  <a:lnTo>
                    <a:pt x="66" y="60"/>
                  </a:lnTo>
                  <a:lnTo>
                    <a:pt x="51" y="66"/>
                  </a:lnTo>
                  <a:lnTo>
                    <a:pt x="54" y="72"/>
                  </a:lnTo>
                  <a:lnTo>
                    <a:pt x="56" y="79"/>
                  </a:lnTo>
                  <a:lnTo>
                    <a:pt x="57" y="84"/>
                  </a:lnTo>
                  <a:lnTo>
                    <a:pt x="54" y="92"/>
                  </a:lnTo>
                  <a:lnTo>
                    <a:pt x="44" y="100"/>
                  </a:lnTo>
                  <a:lnTo>
                    <a:pt x="34" y="107"/>
                  </a:lnTo>
                  <a:lnTo>
                    <a:pt x="29" y="110"/>
                  </a:lnTo>
                  <a:lnTo>
                    <a:pt x="23" y="112"/>
                  </a:lnTo>
                  <a:lnTo>
                    <a:pt x="13" y="113"/>
                  </a:lnTo>
                  <a:lnTo>
                    <a:pt x="1" y="113"/>
                  </a:lnTo>
                  <a:lnTo>
                    <a:pt x="1" y="122"/>
                  </a:lnTo>
                  <a:lnTo>
                    <a:pt x="0" y="129"/>
                  </a:lnTo>
                  <a:lnTo>
                    <a:pt x="1" y="129"/>
                  </a:lnTo>
                  <a:lnTo>
                    <a:pt x="1" y="130"/>
                  </a:lnTo>
                  <a:lnTo>
                    <a:pt x="14" y="129"/>
                  </a:lnTo>
                  <a:lnTo>
                    <a:pt x="26" y="129"/>
                  </a:lnTo>
                  <a:lnTo>
                    <a:pt x="34" y="126"/>
                  </a:lnTo>
                  <a:lnTo>
                    <a:pt x="41" y="124"/>
                  </a:lnTo>
                  <a:lnTo>
                    <a:pt x="54" y="119"/>
                  </a:lnTo>
                  <a:lnTo>
                    <a:pt x="70" y="113"/>
                  </a:lnTo>
                  <a:lnTo>
                    <a:pt x="83" y="113"/>
                  </a:lnTo>
                  <a:lnTo>
                    <a:pt x="96" y="113"/>
                  </a:lnTo>
                  <a:lnTo>
                    <a:pt x="108" y="113"/>
                  </a:lnTo>
                  <a:lnTo>
                    <a:pt x="121" y="112"/>
                  </a:lnTo>
                  <a:lnTo>
                    <a:pt x="130" y="110"/>
                  </a:lnTo>
                  <a:lnTo>
                    <a:pt x="140" y="106"/>
                  </a:lnTo>
                  <a:lnTo>
                    <a:pt x="146" y="104"/>
                  </a:lnTo>
                  <a:lnTo>
                    <a:pt x="151" y="104"/>
                  </a:lnTo>
                  <a:lnTo>
                    <a:pt x="157" y="104"/>
                  </a:lnTo>
                  <a:lnTo>
                    <a:pt x="161" y="104"/>
                  </a:lnTo>
                  <a:lnTo>
                    <a:pt x="164" y="106"/>
                  </a:lnTo>
                  <a:lnTo>
                    <a:pt x="167" y="107"/>
                  </a:lnTo>
                  <a:lnTo>
                    <a:pt x="168" y="122"/>
                  </a:lnTo>
                  <a:lnTo>
                    <a:pt x="173" y="136"/>
                  </a:lnTo>
                  <a:lnTo>
                    <a:pt x="177" y="147"/>
                  </a:lnTo>
                  <a:lnTo>
                    <a:pt x="183" y="157"/>
                  </a:lnTo>
                  <a:lnTo>
                    <a:pt x="196" y="160"/>
                  </a:lnTo>
                  <a:lnTo>
                    <a:pt x="206" y="164"/>
                  </a:lnTo>
                  <a:lnTo>
                    <a:pt x="214" y="170"/>
                  </a:lnTo>
                  <a:lnTo>
                    <a:pt x="223" y="176"/>
                  </a:lnTo>
                  <a:lnTo>
                    <a:pt x="231" y="182"/>
                  </a:lnTo>
                  <a:lnTo>
                    <a:pt x="241" y="186"/>
                  </a:lnTo>
                  <a:lnTo>
                    <a:pt x="251" y="190"/>
                  </a:lnTo>
                  <a:lnTo>
                    <a:pt x="264" y="191"/>
                  </a:lnTo>
                  <a:lnTo>
                    <a:pt x="268" y="177"/>
                  </a:lnTo>
                  <a:lnTo>
                    <a:pt x="273" y="164"/>
                  </a:lnTo>
                  <a:lnTo>
                    <a:pt x="278" y="163"/>
                  </a:lnTo>
                  <a:lnTo>
                    <a:pt x="283" y="162"/>
                  </a:lnTo>
                  <a:lnTo>
                    <a:pt x="287" y="162"/>
                  </a:lnTo>
                  <a:lnTo>
                    <a:pt x="291" y="162"/>
                  </a:lnTo>
                  <a:lnTo>
                    <a:pt x="301" y="164"/>
                  </a:lnTo>
                  <a:lnTo>
                    <a:pt x="310" y="167"/>
                  </a:lnTo>
                  <a:lnTo>
                    <a:pt x="324" y="173"/>
                  </a:lnTo>
                  <a:lnTo>
                    <a:pt x="340" y="177"/>
                  </a:lnTo>
                  <a:lnTo>
                    <a:pt x="355" y="182"/>
                  </a:lnTo>
                  <a:lnTo>
                    <a:pt x="371" y="187"/>
                  </a:lnTo>
                  <a:lnTo>
                    <a:pt x="381" y="183"/>
                  </a:lnTo>
                  <a:lnTo>
                    <a:pt x="391" y="179"/>
                  </a:lnTo>
                  <a:lnTo>
                    <a:pt x="398" y="177"/>
                  </a:lnTo>
                  <a:lnTo>
                    <a:pt x="404" y="177"/>
                  </a:lnTo>
                  <a:lnTo>
                    <a:pt x="411" y="177"/>
                  </a:lnTo>
                  <a:lnTo>
                    <a:pt x="417" y="180"/>
                  </a:lnTo>
                  <a:lnTo>
                    <a:pt x="427" y="184"/>
                  </a:lnTo>
                  <a:lnTo>
                    <a:pt x="435" y="189"/>
                  </a:lnTo>
                  <a:lnTo>
                    <a:pt x="435" y="184"/>
                  </a:lnTo>
                  <a:lnTo>
                    <a:pt x="435" y="180"/>
                  </a:lnTo>
                  <a:lnTo>
                    <a:pt x="433" y="172"/>
                  </a:lnTo>
                  <a:lnTo>
                    <a:pt x="431" y="163"/>
                  </a:lnTo>
                  <a:lnTo>
                    <a:pt x="431" y="154"/>
                  </a:lnTo>
                  <a:lnTo>
                    <a:pt x="433" y="144"/>
                  </a:lnTo>
                  <a:lnTo>
                    <a:pt x="437" y="127"/>
                  </a:lnTo>
                  <a:lnTo>
                    <a:pt x="443" y="112"/>
                  </a:lnTo>
                  <a:lnTo>
                    <a:pt x="440" y="110"/>
                  </a:lnTo>
                  <a:lnTo>
                    <a:pt x="438" y="109"/>
                  </a:lnTo>
                  <a:lnTo>
                    <a:pt x="420" y="116"/>
                  </a:lnTo>
                  <a:lnTo>
                    <a:pt x="403" y="123"/>
                  </a:lnTo>
                  <a:lnTo>
                    <a:pt x="393" y="117"/>
                  </a:lnTo>
                  <a:lnTo>
                    <a:pt x="384" y="110"/>
                  </a:lnTo>
                  <a:lnTo>
                    <a:pt x="378" y="114"/>
                  </a:lnTo>
                  <a:lnTo>
                    <a:pt x="373" y="116"/>
                  </a:lnTo>
                  <a:lnTo>
                    <a:pt x="367" y="116"/>
                  </a:lnTo>
                  <a:lnTo>
                    <a:pt x="363" y="114"/>
                  </a:lnTo>
                  <a:lnTo>
                    <a:pt x="357" y="112"/>
                  </a:lnTo>
                  <a:lnTo>
                    <a:pt x="353" y="109"/>
                  </a:lnTo>
                  <a:lnTo>
                    <a:pt x="348" y="104"/>
                  </a:lnTo>
                  <a:lnTo>
                    <a:pt x="344" y="99"/>
                  </a:lnTo>
                  <a:lnTo>
                    <a:pt x="330" y="74"/>
                  </a:lnTo>
                  <a:lnTo>
                    <a:pt x="316" y="56"/>
                  </a:lnTo>
                  <a:lnTo>
                    <a:pt x="310" y="60"/>
                  </a:lnTo>
                  <a:lnTo>
                    <a:pt x="304" y="63"/>
                  </a:lnTo>
                  <a:lnTo>
                    <a:pt x="298" y="63"/>
                  </a:lnTo>
                  <a:lnTo>
                    <a:pt x="290" y="64"/>
                  </a:lnTo>
                  <a:lnTo>
                    <a:pt x="288" y="67"/>
                  </a:lnTo>
                  <a:lnTo>
                    <a:pt x="288" y="72"/>
                  </a:lnTo>
                  <a:lnTo>
                    <a:pt x="293" y="77"/>
                  </a:lnTo>
                  <a:lnTo>
                    <a:pt x="298" y="84"/>
                  </a:lnTo>
                  <a:lnTo>
                    <a:pt x="301" y="92"/>
                  </a:lnTo>
                  <a:lnTo>
                    <a:pt x="304" y="100"/>
                  </a:lnTo>
                  <a:lnTo>
                    <a:pt x="300" y="107"/>
                  </a:lnTo>
                  <a:lnTo>
                    <a:pt x="297" y="114"/>
                  </a:lnTo>
                  <a:lnTo>
                    <a:pt x="288" y="107"/>
                  </a:lnTo>
                  <a:lnTo>
                    <a:pt x="277" y="93"/>
                  </a:lnTo>
                  <a:lnTo>
                    <a:pt x="264" y="80"/>
                  </a:lnTo>
                  <a:lnTo>
                    <a:pt x="258" y="72"/>
                  </a:lnTo>
                  <a:lnTo>
                    <a:pt x="258" y="59"/>
                  </a:lnTo>
                  <a:lnTo>
                    <a:pt x="257" y="46"/>
                  </a:lnTo>
                  <a:lnTo>
                    <a:pt x="243" y="39"/>
                  </a:lnTo>
                  <a:lnTo>
                    <a:pt x="228" y="30"/>
                  </a:lnTo>
                  <a:lnTo>
                    <a:pt x="214" y="16"/>
                  </a:lnTo>
                  <a:lnTo>
                    <a:pt x="200" y="0"/>
                  </a:lnTo>
                  <a:lnTo>
                    <a:pt x="194" y="2"/>
                  </a:lnTo>
                  <a:lnTo>
                    <a:pt x="190" y="2"/>
                  </a:lnTo>
                  <a:lnTo>
                    <a:pt x="188" y="4"/>
                  </a:lnTo>
                  <a:lnTo>
                    <a:pt x="186" y="6"/>
                  </a:lnTo>
                  <a:lnTo>
                    <a:pt x="186" y="10"/>
                  </a:lnTo>
                  <a:lnTo>
                    <a:pt x="187" y="14"/>
                  </a:lnTo>
                  <a:lnTo>
                    <a:pt x="193" y="22"/>
                  </a:lnTo>
                  <a:lnTo>
                    <a:pt x="198" y="29"/>
                  </a:lnTo>
                  <a:lnTo>
                    <a:pt x="207" y="36"/>
                  </a:lnTo>
                  <a:lnTo>
                    <a:pt x="216" y="43"/>
                  </a:lnTo>
                  <a:lnTo>
                    <a:pt x="233" y="54"/>
                  </a:lnTo>
                  <a:lnTo>
                    <a:pt x="247" y="69"/>
                  </a:lnTo>
                  <a:lnTo>
                    <a:pt x="247" y="69"/>
                  </a:lnTo>
                  <a:lnTo>
                    <a:pt x="247" y="70"/>
                  </a:lnTo>
                  <a:lnTo>
                    <a:pt x="243" y="70"/>
                  </a:lnTo>
                  <a:lnTo>
                    <a:pt x="240" y="70"/>
                  </a:lnTo>
                  <a:lnTo>
                    <a:pt x="236" y="67"/>
                  </a:lnTo>
                  <a:lnTo>
                    <a:pt x="233" y="66"/>
                  </a:lnTo>
                  <a:lnTo>
                    <a:pt x="233" y="72"/>
                  </a:lnTo>
                  <a:lnTo>
                    <a:pt x="233" y="77"/>
                  </a:lnTo>
                  <a:lnTo>
                    <a:pt x="233" y="82"/>
                  </a:lnTo>
                  <a:lnTo>
                    <a:pt x="231" y="87"/>
                  </a:lnTo>
                  <a:lnTo>
                    <a:pt x="221" y="92"/>
                  </a:lnTo>
                  <a:lnTo>
                    <a:pt x="213" y="96"/>
                  </a:lnTo>
                  <a:lnTo>
                    <a:pt x="213" y="104"/>
                  </a:lnTo>
                  <a:lnTo>
                    <a:pt x="213" y="113"/>
                  </a:lnTo>
                  <a:lnTo>
                    <a:pt x="200" y="106"/>
                  </a:lnTo>
                  <a:lnTo>
                    <a:pt x="187" y="97"/>
                  </a:lnTo>
                  <a:lnTo>
                    <a:pt x="198" y="94"/>
                  </a:lnTo>
                  <a:lnTo>
                    <a:pt x="208" y="93"/>
                  </a:lnTo>
                  <a:lnTo>
                    <a:pt x="213" y="93"/>
                  </a:lnTo>
                  <a:lnTo>
                    <a:pt x="217" y="92"/>
                  </a:lnTo>
                  <a:lnTo>
                    <a:pt x="221" y="89"/>
                  </a:lnTo>
                  <a:lnTo>
                    <a:pt x="226" y="86"/>
                  </a:lnTo>
                  <a:lnTo>
                    <a:pt x="224" y="79"/>
                  </a:lnTo>
                  <a:lnTo>
                    <a:pt x="224" y="73"/>
                  </a:lnTo>
                  <a:lnTo>
                    <a:pt x="213" y="69"/>
                  </a:lnTo>
                  <a:lnTo>
                    <a:pt x="204" y="64"/>
                  </a:lnTo>
                  <a:lnTo>
                    <a:pt x="196" y="57"/>
                  </a:lnTo>
                  <a:lnTo>
                    <a:pt x="188" y="50"/>
                  </a:lnTo>
                  <a:lnTo>
                    <a:pt x="174" y="34"/>
                  </a:lnTo>
                  <a:lnTo>
                    <a:pt x="160" y="22"/>
                  </a:lnTo>
                  <a:lnTo>
                    <a:pt x="154" y="22"/>
                  </a:lnTo>
                  <a:lnTo>
                    <a:pt x="150" y="23"/>
                  </a:lnTo>
                  <a:lnTo>
                    <a:pt x="146" y="24"/>
                  </a:lnTo>
                  <a:lnTo>
                    <a:pt x="143" y="26"/>
                  </a:lnTo>
                  <a:lnTo>
                    <a:pt x="138" y="30"/>
                  </a:lnTo>
                  <a:lnTo>
                    <a:pt x="133" y="33"/>
                  </a:lnTo>
                  <a:lnTo>
                    <a:pt x="127" y="34"/>
                  </a:lnTo>
                  <a:lnTo>
                    <a:pt x="123" y="33"/>
                  </a:lnTo>
                  <a:lnTo>
                    <a:pt x="118" y="33"/>
                  </a:lnTo>
                  <a:lnTo>
                    <a:pt x="114" y="30"/>
                  </a:lnTo>
                  <a:lnTo>
                    <a:pt x="106" y="27"/>
                  </a:lnTo>
                  <a:lnTo>
                    <a:pt x="97"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2" name="Freeform 473"/>
            <p:cNvSpPr>
              <a:spLocks/>
            </p:cNvSpPr>
            <p:nvPr/>
          </p:nvSpPr>
          <p:spPr bwMode="auto">
            <a:xfrm>
              <a:off x="5309" y="2727"/>
              <a:ext cx="3" cy="2"/>
            </a:xfrm>
            <a:custGeom>
              <a:avLst/>
              <a:gdLst>
                <a:gd name="T0" fmla="*/ 0 w 3"/>
                <a:gd name="T1" fmla="*/ 0 h 2"/>
                <a:gd name="T2" fmla="*/ 1 w 3"/>
                <a:gd name="T3" fmla="*/ 1 h 2"/>
                <a:gd name="T4" fmla="*/ 3 w 3"/>
                <a:gd name="T5" fmla="*/ 2 h 2"/>
                <a:gd name="T6" fmla="*/ 1 w 3"/>
                <a:gd name="T7" fmla="*/ 2 h 2"/>
                <a:gd name="T8" fmla="*/ 0 w 3"/>
                <a:gd name="T9" fmla="*/ 0 h 2"/>
              </a:gdLst>
              <a:ahLst/>
              <a:cxnLst>
                <a:cxn ang="0">
                  <a:pos x="T0" y="T1"/>
                </a:cxn>
                <a:cxn ang="0">
                  <a:pos x="T2" y="T3"/>
                </a:cxn>
                <a:cxn ang="0">
                  <a:pos x="T4" y="T5"/>
                </a:cxn>
                <a:cxn ang="0">
                  <a:pos x="T6" y="T7"/>
                </a:cxn>
                <a:cxn ang="0">
                  <a:pos x="T8" y="T9"/>
                </a:cxn>
              </a:cxnLst>
              <a:rect l="0" t="0" r="r" b="b"/>
              <a:pathLst>
                <a:path w="3" h="2">
                  <a:moveTo>
                    <a:pt x="0" y="0"/>
                  </a:moveTo>
                  <a:lnTo>
                    <a:pt x="1" y="1"/>
                  </a:lnTo>
                  <a:lnTo>
                    <a:pt x="3" y="2"/>
                  </a:lnTo>
                  <a:lnTo>
                    <a:pt x="1"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3" name="Freeform 474"/>
            <p:cNvSpPr>
              <a:spLocks/>
            </p:cNvSpPr>
            <p:nvPr/>
          </p:nvSpPr>
          <p:spPr bwMode="auto">
            <a:xfrm>
              <a:off x="5313" y="2729"/>
              <a:ext cx="56" cy="43"/>
            </a:xfrm>
            <a:custGeom>
              <a:avLst/>
              <a:gdLst>
                <a:gd name="T0" fmla="*/ 56 w 56"/>
                <a:gd name="T1" fmla="*/ 19 h 43"/>
                <a:gd name="T2" fmla="*/ 56 w 56"/>
                <a:gd name="T3" fmla="*/ 23 h 43"/>
                <a:gd name="T4" fmla="*/ 56 w 56"/>
                <a:gd name="T5" fmla="*/ 28 h 43"/>
                <a:gd name="T6" fmla="*/ 50 w 56"/>
                <a:gd name="T7" fmla="*/ 30 h 43"/>
                <a:gd name="T8" fmla="*/ 44 w 56"/>
                <a:gd name="T9" fmla="*/ 33 h 43"/>
                <a:gd name="T10" fmla="*/ 46 w 56"/>
                <a:gd name="T11" fmla="*/ 38 h 43"/>
                <a:gd name="T12" fmla="*/ 46 w 56"/>
                <a:gd name="T13" fmla="*/ 42 h 43"/>
                <a:gd name="T14" fmla="*/ 37 w 56"/>
                <a:gd name="T15" fmla="*/ 39 h 43"/>
                <a:gd name="T16" fmla="*/ 30 w 56"/>
                <a:gd name="T17" fmla="*/ 38 h 43"/>
                <a:gd name="T18" fmla="*/ 26 w 56"/>
                <a:gd name="T19" fmla="*/ 36 h 43"/>
                <a:gd name="T20" fmla="*/ 23 w 56"/>
                <a:gd name="T21" fmla="*/ 38 h 43"/>
                <a:gd name="T22" fmla="*/ 20 w 56"/>
                <a:gd name="T23" fmla="*/ 39 h 43"/>
                <a:gd name="T24" fmla="*/ 19 w 56"/>
                <a:gd name="T25" fmla="*/ 43 h 43"/>
                <a:gd name="T26" fmla="*/ 13 w 56"/>
                <a:gd name="T27" fmla="*/ 42 h 43"/>
                <a:gd name="T28" fmla="*/ 9 w 56"/>
                <a:gd name="T29" fmla="*/ 40 h 43"/>
                <a:gd name="T30" fmla="*/ 6 w 56"/>
                <a:gd name="T31" fmla="*/ 38 h 43"/>
                <a:gd name="T32" fmla="*/ 4 w 56"/>
                <a:gd name="T33" fmla="*/ 32 h 43"/>
                <a:gd name="T34" fmla="*/ 12 w 56"/>
                <a:gd name="T35" fmla="*/ 30 h 43"/>
                <a:gd name="T36" fmla="*/ 19 w 56"/>
                <a:gd name="T37" fmla="*/ 29 h 43"/>
                <a:gd name="T38" fmla="*/ 16 w 56"/>
                <a:gd name="T39" fmla="*/ 18 h 43"/>
                <a:gd name="T40" fmla="*/ 13 w 56"/>
                <a:gd name="T41" fmla="*/ 8 h 43"/>
                <a:gd name="T42" fmla="*/ 9 w 56"/>
                <a:gd name="T43" fmla="*/ 6 h 43"/>
                <a:gd name="T44" fmla="*/ 6 w 56"/>
                <a:gd name="T45" fmla="*/ 6 h 43"/>
                <a:gd name="T46" fmla="*/ 3 w 56"/>
                <a:gd name="T47" fmla="*/ 5 h 43"/>
                <a:gd name="T48" fmla="*/ 0 w 56"/>
                <a:gd name="T49" fmla="*/ 2 h 43"/>
                <a:gd name="T50" fmla="*/ 0 w 56"/>
                <a:gd name="T51" fmla="*/ 2 h 43"/>
                <a:gd name="T52" fmla="*/ 0 w 56"/>
                <a:gd name="T53" fmla="*/ 0 h 43"/>
                <a:gd name="T54" fmla="*/ 6 w 56"/>
                <a:gd name="T55" fmla="*/ 0 h 43"/>
                <a:gd name="T56" fmla="*/ 12 w 56"/>
                <a:gd name="T57" fmla="*/ 0 h 43"/>
                <a:gd name="T58" fmla="*/ 22 w 56"/>
                <a:gd name="T59" fmla="*/ 9 h 43"/>
                <a:gd name="T60" fmla="*/ 32 w 56"/>
                <a:gd name="T61" fmla="*/ 15 h 43"/>
                <a:gd name="T62" fmla="*/ 36 w 56"/>
                <a:gd name="T63" fmla="*/ 16 h 43"/>
                <a:gd name="T64" fmla="*/ 42 w 56"/>
                <a:gd name="T65" fmla="*/ 18 h 43"/>
                <a:gd name="T66" fmla="*/ 49 w 56"/>
                <a:gd name="T67" fmla="*/ 19 h 43"/>
                <a:gd name="T68" fmla="*/ 56 w 56"/>
                <a:gd name="T69" fmla="*/ 1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43">
                  <a:moveTo>
                    <a:pt x="56" y="19"/>
                  </a:moveTo>
                  <a:lnTo>
                    <a:pt x="56" y="23"/>
                  </a:lnTo>
                  <a:lnTo>
                    <a:pt x="56" y="28"/>
                  </a:lnTo>
                  <a:lnTo>
                    <a:pt x="50" y="30"/>
                  </a:lnTo>
                  <a:lnTo>
                    <a:pt x="44" y="33"/>
                  </a:lnTo>
                  <a:lnTo>
                    <a:pt x="46" y="38"/>
                  </a:lnTo>
                  <a:lnTo>
                    <a:pt x="46" y="42"/>
                  </a:lnTo>
                  <a:lnTo>
                    <a:pt x="37" y="39"/>
                  </a:lnTo>
                  <a:lnTo>
                    <a:pt x="30" y="38"/>
                  </a:lnTo>
                  <a:lnTo>
                    <a:pt x="26" y="36"/>
                  </a:lnTo>
                  <a:lnTo>
                    <a:pt x="23" y="38"/>
                  </a:lnTo>
                  <a:lnTo>
                    <a:pt x="20" y="39"/>
                  </a:lnTo>
                  <a:lnTo>
                    <a:pt x="19" y="43"/>
                  </a:lnTo>
                  <a:lnTo>
                    <a:pt x="13" y="42"/>
                  </a:lnTo>
                  <a:lnTo>
                    <a:pt x="9" y="40"/>
                  </a:lnTo>
                  <a:lnTo>
                    <a:pt x="6" y="38"/>
                  </a:lnTo>
                  <a:lnTo>
                    <a:pt x="4" y="32"/>
                  </a:lnTo>
                  <a:lnTo>
                    <a:pt x="12" y="30"/>
                  </a:lnTo>
                  <a:lnTo>
                    <a:pt x="19" y="29"/>
                  </a:lnTo>
                  <a:lnTo>
                    <a:pt x="16" y="18"/>
                  </a:lnTo>
                  <a:lnTo>
                    <a:pt x="13" y="8"/>
                  </a:lnTo>
                  <a:lnTo>
                    <a:pt x="9" y="6"/>
                  </a:lnTo>
                  <a:lnTo>
                    <a:pt x="6" y="6"/>
                  </a:lnTo>
                  <a:lnTo>
                    <a:pt x="3" y="5"/>
                  </a:lnTo>
                  <a:lnTo>
                    <a:pt x="0" y="2"/>
                  </a:lnTo>
                  <a:lnTo>
                    <a:pt x="0" y="2"/>
                  </a:lnTo>
                  <a:lnTo>
                    <a:pt x="0" y="0"/>
                  </a:lnTo>
                  <a:lnTo>
                    <a:pt x="6" y="0"/>
                  </a:lnTo>
                  <a:lnTo>
                    <a:pt x="12" y="0"/>
                  </a:lnTo>
                  <a:lnTo>
                    <a:pt x="22" y="9"/>
                  </a:lnTo>
                  <a:lnTo>
                    <a:pt x="32" y="15"/>
                  </a:lnTo>
                  <a:lnTo>
                    <a:pt x="36" y="16"/>
                  </a:lnTo>
                  <a:lnTo>
                    <a:pt x="42" y="18"/>
                  </a:lnTo>
                  <a:lnTo>
                    <a:pt x="49" y="19"/>
                  </a:lnTo>
                  <a:lnTo>
                    <a:pt x="5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4" name="Freeform 475"/>
            <p:cNvSpPr>
              <a:spLocks/>
            </p:cNvSpPr>
            <p:nvPr/>
          </p:nvSpPr>
          <p:spPr bwMode="auto">
            <a:xfrm>
              <a:off x="3977" y="2751"/>
              <a:ext cx="18" cy="57"/>
            </a:xfrm>
            <a:custGeom>
              <a:avLst/>
              <a:gdLst>
                <a:gd name="T0" fmla="*/ 13 w 18"/>
                <a:gd name="T1" fmla="*/ 0 h 57"/>
                <a:gd name="T2" fmla="*/ 15 w 18"/>
                <a:gd name="T3" fmla="*/ 3 h 57"/>
                <a:gd name="T4" fmla="*/ 18 w 18"/>
                <a:gd name="T5" fmla="*/ 6 h 57"/>
                <a:gd name="T6" fmla="*/ 15 w 18"/>
                <a:gd name="T7" fmla="*/ 14 h 57"/>
                <a:gd name="T8" fmla="*/ 13 w 18"/>
                <a:gd name="T9" fmla="*/ 23 h 57"/>
                <a:gd name="T10" fmla="*/ 14 w 18"/>
                <a:gd name="T11" fmla="*/ 28 h 57"/>
                <a:gd name="T12" fmla="*/ 17 w 18"/>
                <a:gd name="T13" fmla="*/ 36 h 57"/>
                <a:gd name="T14" fmla="*/ 17 w 18"/>
                <a:gd name="T15" fmla="*/ 43 h 57"/>
                <a:gd name="T16" fmla="*/ 15 w 18"/>
                <a:gd name="T17" fmla="*/ 51 h 57"/>
                <a:gd name="T18" fmla="*/ 14 w 18"/>
                <a:gd name="T19" fmla="*/ 54 h 57"/>
                <a:gd name="T20" fmla="*/ 13 w 18"/>
                <a:gd name="T21" fmla="*/ 57 h 57"/>
                <a:gd name="T22" fmla="*/ 5 w 18"/>
                <a:gd name="T23" fmla="*/ 56 h 57"/>
                <a:gd name="T24" fmla="*/ 1 w 18"/>
                <a:gd name="T25" fmla="*/ 54 h 57"/>
                <a:gd name="T26" fmla="*/ 1 w 18"/>
                <a:gd name="T27" fmla="*/ 43 h 57"/>
                <a:gd name="T28" fmla="*/ 0 w 18"/>
                <a:gd name="T29" fmla="*/ 31 h 57"/>
                <a:gd name="T30" fmla="*/ 5 w 18"/>
                <a:gd name="T31" fmla="*/ 31 h 57"/>
                <a:gd name="T32" fmla="*/ 10 w 18"/>
                <a:gd name="T33" fmla="*/ 30 h 57"/>
                <a:gd name="T34" fmla="*/ 7 w 18"/>
                <a:gd name="T35" fmla="*/ 24 h 57"/>
                <a:gd name="T36" fmla="*/ 3 w 18"/>
                <a:gd name="T37" fmla="*/ 17 h 57"/>
                <a:gd name="T38" fmla="*/ 8 w 18"/>
                <a:gd name="T39" fmla="*/ 8 h 57"/>
                <a:gd name="T40" fmla="*/ 13 w 18"/>
                <a:gd name="T41"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57">
                  <a:moveTo>
                    <a:pt x="13" y="0"/>
                  </a:moveTo>
                  <a:lnTo>
                    <a:pt x="15" y="3"/>
                  </a:lnTo>
                  <a:lnTo>
                    <a:pt x="18" y="6"/>
                  </a:lnTo>
                  <a:lnTo>
                    <a:pt x="15" y="14"/>
                  </a:lnTo>
                  <a:lnTo>
                    <a:pt x="13" y="23"/>
                  </a:lnTo>
                  <a:lnTo>
                    <a:pt x="14" y="28"/>
                  </a:lnTo>
                  <a:lnTo>
                    <a:pt x="17" y="36"/>
                  </a:lnTo>
                  <a:lnTo>
                    <a:pt x="17" y="43"/>
                  </a:lnTo>
                  <a:lnTo>
                    <a:pt x="15" y="51"/>
                  </a:lnTo>
                  <a:lnTo>
                    <a:pt x="14" y="54"/>
                  </a:lnTo>
                  <a:lnTo>
                    <a:pt x="13" y="57"/>
                  </a:lnTo>
                  <a:lnTo>
                    <a:pt x="5" y="56"/>
                  </a:lnTo>
                  <a:lnTo>
                    <a:pt x="1" y="54"/>
                  </a:lnTo>
                  <a:lnTo>
                    <a:pt x="1" y="43"/>
                  </a:lnTo>
                  <a:lnTo>
                    <a:pt x="0" y="31"/>
                  </a:lnTo>
                  <a:lnTo>
                    <a:pt x="5" y="31"/>
                  </a:lnTo>
                  <a:lnTo>
                    <a:pt x="10" y="30"/>
                  </a:lnTo>
                  <a:lnTo>
                    <a:pt x="7" y="24"/>
                  </a:lnTo>
                  <a:lnTo>
                    <a:pt x="3" y="17"/>
                  </a:lnTo>
                  <a:lnTo>
                    <a:pt x="8" y="8"/>
                  </a:lnTo>
                  <a:lnTo>
                    <a:pt x="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5" name="Freeform 476"/>
            <p:cNvSpPr>
              <a:spLocks/>
            </p:cNvSpPr>
            <p:nvPr/>
          </p:nvSpPr>
          <p:spPr bwMode="auto">
            <a:xfrm>
              <a:off x="5280" y="2781"/>
              <a:ext cx="90" cy="108"/>
            </a:xfrm>
            <a:custGeom>
              <a:avLst/>
              <a:gdLst>
                <a:gd name="T0" fmla="*/ 90 w 90"/>
                <a:gd name="T1" fmla="*/ 74 h 108"/>
                <a:gd name="T2" fmla="*/ 56 w 90"/>
                <a:gd name="T3" fmla="*/ 84 h 108"/>
                <a:gd name="T4" fmla="*/ 55 w 90"/>
                <a:gd name="T5" fmla="*/ 91 h 108"/>
                <a:gd name="T6" fmla="*/ 55 w 90"/>
                <a:gd name="T7" fmla="*/ 98 h 108"/>
                <a:gd name="T8" fmla="*/ 50 w 90"/>
                <a:gd name="T9" fmla="*/ 98 h 108"/>
                <a:gd name="T10" fmla="*/ 45 w 90"/>
                <a:gd name="T11" fmla="*/ 98 h 108"/>
                <a:gd name="T12" fmla="*/ 45 w 90"/>
                <a:gd name="T13" fmla="*/ 94 h 108"/>
                <a:gd name="T14" fmla="*/ 45 w 90"/>
                <a:gd name="T15" fmla="*/ 90 h 108"/>
                <a:gd name="T16" fmla="*/ 45 w 90"/>
                <a:gd name="T17" fmla="*/ 90 h 108"/>
                <a:gd name="T18" fmla="*/ 43 w 90"/>
                <a:gd name="T19" fmla="*/ 90 h 108"/>
                <a:gd name="T20" fmla="*/ 40 w 90"/>
                <a:gd name="T21" fmla="*/ 91 h 108"/>
                <a:gd name="T22" fmla="*/ 37 w 90"/>
                <a:gd name="T23" fmla="*/ 91 h 108"/>
                <a:gd name="T24" fmla="*/ 35 w 90"/>
                <a:gd name="T25" fmla="*/ 97 h 108"/>
                <a:gd name="T26" fmla="*/ 32 w 90"/>
                <a:gd name="T27" fmla="*/ 103 h 108"/>
                <a:gd name="T28" fmla="*/ 27 w 90"/>
                <a:gd name="T29" fmla="*/ 106 h 108"/>
                <a:gd name="T30" fmla="*/ 22 w 90"/>
                <a:gd name="T31" fmla="*/ 108 h 108"/>
                <a:gd name="T32" fmla="*/ 20 w 90"/>
                <a:gd name="T33" fmla="*/ 98 h 108"/>
                <a:gd name="T34" fmla="*/ 16 w 90"/>
                <a:gd name="T35" fmla="*/ 91 h 108"/>
                <a:gd name="T36" fmla="*/ 10 w 90"/>
                <a:gd name="T37" fmla="*/ 94 h 108"/>
                <a:gd name="T38" fmla="*/ 6 w 90"/>
                <a:gd name="T39" fmla="*/ 97 h 108"/>
                <a:gd name="T40" fmla="*/ 2 w 90"/>
                <a:gd name="T41" fmla="*/ 94 h 108"/>
                <a:gd name="T42" fmla="*/ 0 w 90"/>
                <a:gd name="T43" fmla="*/ 91 h 108"/>
                <a:gd name="T44" fmla="*/ 6 w 90"/>
                <a:gd name="T45" fmla="*/ 80 h 108"/>
                <a:gd name="T46" fmla="*/ 13 w 90"/>
                <a:gd name="T47" fmla="*/ 68 h 108"/>
                <a:gd name="T48" fmla="*/ 29 w 90"/>
                <a:gd name="T49" fmla="*/ 70 h 108"/>
                <a:gd name="T50" fmla="*/ 45 w 90"/>
                <a:gd name="T51" fmla="*/ 71 h 108"/>
                <a:gd name="T52" fmla="*/ 46 w 90"/>
                <a:gd name="T53" fmla="*/ 64 h 108"/>
                <a:gd name="T54" fmla="*/ 49 w 90"/>
                <a:gd name="T55" fmla="*/ 58 h 108"/>
                <a:gd name="T56" fmla="*/ 52 w 90"/>
                <a:gd name="T57" fmla="*/ 56 h 108"/>
                <a:gd name="T58" fmla="*/ 56 w 90"/>
                <a:gd name="T59" fmla="*/ 53 h 108"/>
                <a:gd name="T60" fmla="*/ 60 w 90"/>
                <a:gd name="T61" fmla="*/ 50 h 108"/>
                <a:gd name="T62" fmla="*/ 63 w 90"/>
                <a:gd name="T63" fmla="*/ 46 h 108"/>
                <a:gd name="T64" fmla="*/ 66 w 90"/>
                <a:gd name="T65" fmla="*/ 41 h 108"/>
                <a:gd name="T66" fmla="*/ 69 w 90"/>
                <a:gd name="T67" fmla="*/ 36 h 108"/>
                <a:gd name="T68" fmla="*/ 63 w 90"/>
                <a:gd name="T69" fmla="*/ 21 h 108"/>
                <a:gd name="T70" fmla="*/ 57 w 90"/>
                <a:gd name="T71" fmla="*/ 8 h 108"/>
                <a:gd name="T72" fmla="*/ 59 w 90"/>
                <a:gd name="T73" fmla="*/ 6 h 108"/>
                <a:gd name="T74" fmla="*/ 60 w 90"/>
                <a:gd name="T75" fmla="*/ 4 h 108"/>
                <a:gd name="T76" fmla="*/ 60 w 90"/>
                <a:gd name="T77" fmla="*/ 4 h 108"/>
                <a:gd name="T78" fmla="*/ 60 w 90"/>
                <a:gd name="T79" fmla="*/ 0 h 108"/>
                <a:gd name="T80" fmla="*/ 65 w 90"/>
                <a:gd name="T81" fmla="*/ 1 h 108"/>
                <a:gd name="T82" fmla="*/ 69 w 90"/>
                <a:gd name="T83" fmla="*/ 1 h 108"/>
                <a:gd name="T84" fmla="*/ 75 w 90"/>
                <a:gd name="T85" fmla="*/ 11 h 108"/>
                <a:gd name="T86" fmla="*/ 82 w 90"/>
                <a:gd name="T87" fmla="*/ 18 h 108"/>
                <a:gd name="T88" fmla="*/ 85 w 90"/>
                <a:gd name="T89" fmla="*/ 31 h 108"/>
                <a:gd name="T90" fmla="*/ 86 w 90"/>
                <a:gd name="T91" fmla="*/ 46 h 108"/>
                <a:gd name="T92" fmla="*/ 89 w 90"/>
                <a:gd name="T93" fmla="*/ 60 h 108"/>
                <a:gd name="T94" fmla="*/ 90 w 90"/>
                <a:gd name="T95" fmla="*/ 7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0" h="108">
                  <a:moveTo>
                    <a:pt x="90" y="74"/>
                  </a:moveTo>
                  <a:lnTo>
                    <a:pt x="56" y="84"/>
                  </a:lnTo>
                  <a:lnTo>
                    <a:pt x="55" y="91"/>
                  </a:lnTo>
                  <a:lnTo>
                    <a:pt x="55" y="98"/>
                  </a:lnTo>
                  <a:lnTo>
                    <a:pt x="50" y="98"/>
                  </a:lnTo>
                  <a:lnTo>
                    <a:pt x="45" y="98"/>
                  </a:lnTo>
                  <a:lnTo>
                    <a:pt x="45" y="94"/>
                  </a:lnTo>
                  <a:lnTo>
                    <a:pt x="45" y="90"/>
                  </a:lnTo>
                  <a:lnTo>
                    <a:pt x="45" y="90"/>
                  </a:lnTo>
                  <a:lnTo>
                    <a:pt x="43" y="90"/>
                  </a:lnTo>
                  <a:lnTo>
                    <a:pt x="40" y="91"/>
                  </a:lnTo>
                  <a:lnTo>
                    <a:pt x="37" y="91"/>
                  </a:lnTo>
                  <a:lnTo>
                    <a:pt x="35" y="97"/>
                  </a:lnTo>
                  <a:lnTo>
                    <a:pt x="32" y="103"/>
                  </a:lnTo>
                  <a:lnTo>
                    <a:pt x="27" y="106"/>
                  </a:lnTo>
                  <a:lnTo>
                    <a:pt x="22" y="108"/>
                  </a:lnTo>
                  <a:lnTo>
                    <a:pt x="20" y="98"/>
                  </a:lnTo>
                  <a:lnTo>
                    <a:pt x="16" y="91"/>
                  </a:lnTo>
                  <a:lnTo>
                    <a:pt x="10" y="94"/>
                  </a:lnTo>
                  <a:lnTo>
                    <a:pt x="6" y="97"/>
                  </a:lnTo>
                  <a:lnTo>
                    <a:pt x="2" y="94"/>
                  </a:lnTo>
                  <a:lnTo>
                    <a:pt x="0" y="91"/>
                  </a:lnTo>
                  <a:lnTo>
                    <a:pt x="6" y="80"/>
                  </a:lnTo>
                  <a:lnTo>
                    <a:pt x="13" y="68"/>
                  </a:lnTo>
                  <a:lnTo>
                    <a:pt x="29" y="70"/>
                  </a:lnTo>
                  <a:lnTo>
                    <a:pt x="45" y="71"/>
                  </a:lnTo>
                  <a:lnTo>
                    <a:pt x="46" y="64"/>
                  </a:lnTo>
                  <a:lnTo>
                    <a:pt x="49" y="58"/>
                  </a:lnTo>
                  <a:lnTo>
                    <a:pt x="52" y="56"/>
                  </a:lnTo>
                  <a:lnTo>
                    <a:pt x="56" y="53"/>
                  </a:lnTo>
                  <a:lnTo>
                    <a:pt x="60" y="50"/>
                  </a:lnTo>
                  <a:lnTo>
                    <a:pt x="63" y="46"/>
                  </a:lnTo>
                  <a:lnTo>
                    <a:pt x="66" y="41"/>
                  </a:lnTo>
                  <a:lnTo>
                    <a:pt x="69" y="36"/>
                  </a:lnTo>
                  <a:lnTo>
                    <a:pt x="63" y="21"/>
                  </a:lnTo>
                  <a:lnTo>
                    <a:pt x="57" y="8"/>
                  </a:lnTo>
                  <a:lnTo>
                    <a:pt x="59" y="6"/>
                  </a:lnTo>
                  <a:lnTo>
                    <a:pt x="60" y="4"/>
                  </a:lnTo>
                  <a:lnTo>
                    <a:pt x="60" y="4"/>
                  </a:lnTo>
                  <a:lnTo>
                    <a:pt x="60" y="0"/>
                  </a:lnTo>
                  <a:lnTo>
                    <a:pt x="65" y="1"/>
                  </a:lnTo>
                  <a:lnTo>
                    <a:pt x="69" y="1"/>
                  </a:lnTo>
                  <a:lnTo>
                    <a:pt x="75" y="11"/>
                  </a:lnTo>
                  <a:lnTo>
                    <a:pt x="82" y="18"/>
                  </a:lnTo>
                  <a:lnTo>
                    <a:pt x="85" y="31"/>
                  </a:lnTo>
                  <a:lnTo>
                    <a:pt x="86" y="46"/>
                  </a:lnTo>
                  <a:lnTo>
                    <a:pt x="89" y="60"/>
                  </a:lnTo>
                  <a:lnTo>
                    <a:pt x="9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6" name="Freeform 477"/>
            <p:cNvSpPr>
              <a:spLocks/>
            </p:cNvSpPr>
            <p:nvPr/>
          </p:nvSpPr>
          <p:spPr bwMode="auto">
            <a:xfrm>
              <a:off x="5270" y="2875"/>
              <a:ext cx="27" cy="32"/>
            </a:xfrm>
            <a:custGeom>
              <a:avLst/>
              <a:gdLst>
                <a:gd name="T0" fmla="*/ 27 w 27"/>
                <a:gd name="T1" fmla="*/ 10 h 32"/>
                <a:gd name="T2" fmla="*/ 25 w 27"/>
                <a:gd name="T3" fmla="*/ 22 h 32"/>
                <a:gd name="T4" fmla="*/ 23 w 27"/>
                <a:gd name="T5" fmla="*/ 32 h 32"/>
                <a:gd name="T6" fmla="*/ 19 w 27"/>
                <a:gd name="T7" fmla="*/ 32 h 32"/>
                <a:gd name="T8" fmla="*/ 15 w 27"/>
                <a:gd name="T9" fmla="*/ 32 h 32"/>
                <a:gd name="T10" fmla="*/ 13 w 27"/>
                <a:gd name="T11" fmla="*/ 23 h 32"/>
                <a:gd name="T12" fmla="*/ 13 w 27"/>
                <a:gd name="T13" fmla="*/ 13 h 32"/>
                <a:gd name="T14" fmla="*/ 7 w 27"/>
                <a:gd name="T15" fmla="*/ 13 h 32"/>
                <a:gd name="T16" fmla="*/ 6 w 27"/>
                <a:gd name="T17" fmla="*/ 12 h 32"/>
                <a:gd name="T18" fmla="*/ 3 w 27"/>
                <a:gd name="T19" fmla="*/ 10 h 32"/>
                <a:gd name="T20" fmla="*/ 0 w 27"/>
                <a:gd name="T21" fmla="*/ 7 h 32"/>
                <a:gd name="T22" fmla="*/ 2 w 27"/>
                <a:gd name="T23" fmla="*/ 6 h 32"/>
                <a:gd name="T24" fmla="*/ 2 w 27"/>
                <a:gd name="T25" fmla="*/ 3 h 32"/>
                <a:gd name="T26" fmla="*/ 5 w 27"/>
                <a:gd name="T27" fmla="*/ 2 h 32"/>
                <a:gd name="T28" fmla="*/ 9 w 27"/>
                <a:gd name="T29" fmla="*/ 0 h 32"/>
                <a:gd name="T30" fmla="*/ 12 w 27"/>
                <a:gd name="T31" fmla="*/ 4 h 32"/>
                <a:gd name="T32" fmla="*/ 16 w 27"/>
                <a:gd name="T33" fmla="*/ 7 h 32"/>
                <a:gd name="T34" fmla="*/ 20 w 27"/>
                <a:gd name="T35" fmla="*/ 9 h 32"/>
                <a:gd name="T36" fmla="*/ 27 w 27"/>
                <a:gd name="T37"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32">
                  <a:moveTo>
                    <a:pt x="27" y="10"/>
                  </a:moveTo>
                  <a:lnTo>
                    <a:pt x="25" y="22"/>
                  </a:lnTo>
                  <a:lnTo>
                    <a:pt x="23" y="32"/>
                  </a:lnTo>
                  <a:lnTo>
                    <a:pt x="19" y="32"/>
                  </a:lnTo>
                  <a:lnTo>
                    <a:pt x="15" y="32"/>
                  </a:lnTo>
                  <a:lnTo>
                    <a:pt x="13" y="23"/>
                  </a:lnTo>
                  <a:lnTo>
                    <a:pt x="13" y="13"/>
                  </a:lnTo>
                  <a:lnTo>
                    <a:pt x="7" y="13"/>
                  </a:lnTo>
                  <a:lnTo>
                    <a:pt x="6" y="12"/>
                  </a:lnTo>
                  <a:lnTo>
                    <a:pt x="3" y="10"/>
                  </a:lnTo>
                  <a:lnTo>
                    <a:pt x="0" y="7"/>
                  </a:lnTo>
                  <a:lnTo>
                    <a:pt x="2" y="6"/>
                  </a:lnTo>
                  <a:lnTo>
                    <a:pt x="2" y="3"/>
                  </a:lnTo>
                  <a:lnTo>
                    <a:pt x="5" y="2"/>
                  </a:lnTo>
                  <a:lnTo>
                    <a:pt x="9" y="0"/>
                  </a:lnTo>
                  <a:lnTo>
                    <a:pt x="12" y="4"/>
                  </a:lnTo>
                  <a:lnTo>
                    <a:pt x="16" y="7"/>
                  </a:lnTo>
                  <a:lnTo>
                    <a:pt x="20" y="9"/>
                  </a:lnTo>
                  <a:lnTo>
                    <a:pt x="27"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7" name="Freeform 478"/>
            <p:cNvSpPr>
              <a:spLocks/>
            </p:cNvSpPr>
            <p:nvPr/>
          </p:nvSpPr>
          <p:spPr bwMode="auto">
            <a:xfrm>
              <a:off x="5202" y="2982"/>
              <a:ext cx="15" cy="40"/>
            </a:xfrm>
            <a:custGeom>
              <a:avLst/>
              <a:gdLst>
                <a:gd name="T0" fmla="*/ 8 w 15"/>
                <a:gd name="T1" fmla="*/ 0 h 40"/>
                <a:gd name="T2" fmla="*/ 13 w 15"/>
                <a:gd name="T3" fmla="*/ 2 h 40"/>
                <a:gd name="T4" fmla="*/ 15 w 15"/>
                <a:gd name="T5" fmla="*/ 2 h 40"/>
                <a:gd name="T6" fmla="*/ 15 w 15"/>
                <a:gd name="T7" fmla="*/ 22 h 40"/>
                <a:gd name="T8" fmla="*/ 13 w 15"/>
                <a:gd name="T9" fmla="*/ 39 h 40"/>
                <a:gd name="T10" fmla="*/ 11 w 15"/>
                <a:gd name="T11" fmla="*/ 39 h 40"/>
                <a:gd name="T12" fmla="*/ 10 w 15"/>
                <a:gd name="T13" fmla="*/ 40 h 40"/>
                <a:gd name="T14" fmla="*/ 5 w 15"/>
                <a:gd name="T15" fmla="*/ 36 h 40"/>
                <a:gd name="T16" fmla="*/ 1 w 15"/>
                <a:gd name="T17" fmla="*/ 33 h 40"/>
                <a:gd name="T18" fmla="*/ 0 w 15"/>
                <a:gd name="T19" fmla="*/ 23 h 40"/>
                <a:gd name="T20" fmla="*/ 1 w 15"/>
                <a:gd name="T21" fmla="*/ 14 h 40"/>
                <a:gd name="T22" fmla="*/ 4 w 15"/>
                <a:gd name="T23" fmla="*/ 7 h 40"/>
                <a:gd name="T24" fmla="*/ 8 w 15"/>
                <a:gd name="T25"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40">
                  <a:moveTo>
                    <a:pt x="8" y="0"/>
                  </a:moveTo>
                  <a:lnTo>
                    <a:pt x="13" y="2"/>
                  </a:lnTo>
                  <a:lnTo>
                    <a:pt x="15" y="2"/>
                  </a:lnTo>
                  <a:lnTo>
                    <a:pt x="15" y="22"/>
                  </a:lnTo>
                  <a:lnTo>
                    <a:pt x="13" y="39"/>
                  </a:lnTo>
                  <a:lnTo>
                    <a:pt x="11" y="39"/>
                  </a:lnTo>
                  <a:lnTo>
                    <a:pt x="10" y="40"/>
                  </a:lnTo>
                  <a:lnTo>
                    <a:pt x="5" y="36"/>
                  </a:lnTo>
                  <a:lnTo>
                    <a:pt x="1" y="33"/>
                  </a:lnTo>
                  <a:lnTo>
                    <a:pt x="0" y="23"/>
                  </a:lnTo>
                  <a:lnTo>
                    <a:pt x="1" y="14"/>
                  </a:lnTo>
                  <a:lnTo>
                    <a:pt x="4" y="7"/>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8" name="Freeform 479"/>
            <p:cNvSpPr>
              <a:spLocks/>
            </p:cNvSpPr>
            <p:nvPr/>
          </p:nvSpPr>
          <p:spPr bwMode="auto">
            <a:xfrm>
              <a:off x="2955" y="3005"/>
              <a:ext cx="111" cy="41"/>
            </a:xfrm>
            <a:custGeom>
              <a:avLst/>
              <a:gdLst>
                <a:gd name="T0" fmla="*/ 68 w 111"/>
                <a:gd name="T1" fmla="*/ 36 h 41"/>
                <a:gd name="T2" fmla="*/ 67 w 111"/>
                <a:gd name="T3" fmla="*/ 31 h 41"/>
                <a:gd name="T4" fmla="*/ 65 w 111"/>
                <a:gd name="T5" fmla="*/ 26 h 41"/>
                <a:gd name="T6" fmla="*/ 45 w 111"/>
                <a:gd name="T7" fmla="*/ 19 h 41"/>
                <a:gd name="T8" fmla="*/ 27 w 111"/>
                <a:gd name="T9" fmla="*/ 10 h 41"/>
                <a:gd name="T10" fmla="*/ 12 w 111"/>
                <a:gd name="T11" fmla="*/ 14 h 41"/>
                <a:gd name="T12" fmla="*/ 0 w 111"/>
                <a:gd name="T13" fmla="*/ 19 h 41"/>
                <a:gd name="T14" fmla="*/ 1 w 111"/>
                <a:gd name="T15" fmla="*/ 17 h 41"/>
                <a:gd name="T16" fmla="*/ 2 w 111"/>
                <a:gd name="T17" fmla="*/ 16 h 41"/>
                <a:gd name="T18" fmla="*/ 7 w 111"/>
                <a:gd name="T19" fmla="*/ 9 h 41"/>
                <a:gd name="T20" fmla="*/ 12 w 111"/>
                <a:gd name="T21" fmla="*/ 4 h 41"/>
                <a:gd name="T22" fmla="*/ 18 w 111"/>
                <a:gd name="T23" fmla="*/ 1 h 41"/>
                <a:gd name="T24" fmla="*/ 25 w 111"/>
                <a:gd name="T25" fmla="*/ 0 h 41"/>
                <a:gd name="T26" fmla="*/ 32 w 111"/>
                <a:gd name="T27" fmla="*/ 1 h 41"/>
                <a:gd name="T28" fmla="*/ 41 w 111"/>
                <a:gd name="T29" fmla="*/ 3 h 41"/>
                <a:gd name="T30" fmla="*/ 49 w 111"/>
                <a:gd name="T31" fmla="*/ 6 h 41"/>
                <a:gd name="T32" fmla="*/ 57 w 111"/>
                <a:gd name="T33" fmla="*/ 9 h 41"/>
                <a:gd name="T34" fmla="*/ 89 w 111"/>
                <a:gd name="T35" fmla="*/ 27 h 41"/>
                <a:gd name="T36" fmla="*/ 111 w 111"/>
                <a:gd name="T37" fmla="*/ 39 h 41"/>
                <a:gd name="T38" fmla="*/ 111 w 111"/>
                <a:gd name="T39" fmla="*/ 40 h 41"/>
                <a:gd name="T40" fmla="*/ 111 w 111"/>
                <a:gd name="T41" fmla="*/ 41 h 41"/>
                <a:gd name="T42" fmla="*/ 94 w 111"/>
                <a:gd name="T43" fmla="*/ 41 h 41"/>
                <a:gd name="T44" fmla="*/ 75 w 111"/>
                <a:gd name="T45" fmla="*/ 41 h 41"/>
                <a:gd name="T46" fmla="*/ 77 w 111"/>
                <a:gd name="T47" fmla="*/ 39 h 41"/>
                <a:gd name="T48" fmla="*/ 77 w 111"/>
                <a:gd name="T49" fmla="*/ 36 h 41"/>
                <a:gd name="T50" fmla="*/ 72 w 111"/>
                <a:gd name="T51" fmla="*/ 36 h 41"/>
                <a:gd name="T52" fmla="*/ 68 w 111"/>
                <a:gd name="T53"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1" h="41">
                  <a:moveTo>
                    <a:pt x="68" y="36"/>
                  </a:moveTo>
                  <a:lnTo>
                    <a:pt x="67" y="31"/>
                  </a:lnTo>
                  <a:lnTo>
                    <a:pt x="65" y="26"/>
                  </a:lnTo>
                  <a:lnTo>
                    <a:pt x="45" y="19"/>
                  </a:lnTo>
                  <a:lnTo>
                    <a:pt x="27" y="10"/>
                  </a:lnTo>
                  <a:lnTo>
                    <a:pt x="12" y="14"/>
                  </a:lnTo>
                  <a:lnTo>
                    <a:pt x="0" y="19"/>
                  </a:lnTo>
                  <a:lnTo>
                    <a:pt x="1" y="17"/>
                  </a:lnTo>
                  <a:lnTo>
                    <a:pt x="2" y="16"/>
                  </a:lnTo>
                  <a:lnTo>
                    <a:pt x="7" y="9"/>
                  </a:lnTo>
                  <a:lnTo>
                    <a:pt x="12" y="4"/>
                  </a:lnTo>
                  <a:lnTo>
                    <a:pt x="18" y="1"/>
                  </a:lnTo>
                  <a:lnTo>
                    <a:pt x="25" y="0"/>
                  </a:lnTo>
                  <a:lnTo>
                    <a:pt x="32" y="1"/>
                  </a:lnTo>
                  <a:lnTo>
                    <a:pt x="41" y="3"/>
                  </a:lnTo>
                  <a:lnTo>
                    <a:pt x="49" y="6"/>
                  </a:lnTo>
                  <a:lnTo>
                    <a:pt x="57" y="9"/>
                  </a:lnTo>
                  <a:lnTo>
                    <a:pt x="89" y="27"/>
                  </a:lnTo>
                  <a:lnTo>
                    <a:pt x="111" y="39"/>
                  </a:lnTo>
                  <a:lnTo>
                    <a:pt x="111" y="40"/>
                  </a:lnTo>
                  <a:lnTo>
                    <a:pt x="111" y="41"/>
                  </a:lnTo>
                  <a:lnTo>
                    <a:pt x="94" y="41"/>
                  </a:lnTo>
                  <a:lnTo>
                    <a:pt x="75" y="41"/>
                  </a:lnTo>
                  <a:lnTo>
                    <a:pt x="77" y="39"/>
                  </a:lnTo>
                  <a:lnTo>
                    <a:pt x="77" y="36"/>
                  </a:lnTo>
                  <a:lnTo>
                    <a:pt x="72" y="36"/>
                  </a:lnTo>
                  <a:lnTo>
                    <a:pt x="68"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9" name="Freeform 480"/>
            <p:cNvSpPr>
              <a:spLocks/>
            </p:cNvSpPr>
            <p:nvPr/>
          </p:nvSpPr>
          <p:spPr bwMode="auto">
            <a:xfrm>
              <a:off x="3054" y="3048"/>
              <a:ext cx="72" cy="23"/>
            </a:xfrm>
            <a:custGeom>
              <a:avLst/>
              <a:gdLst>
                <a:gd name="T0" fmla="*/ 29 w 72"/>
                <a:gd name="T1" fmla="*/ 0 h 23"/>
                <a:gd name="T2" fmla="*/ 43 w 72"/>
                <a:gd name="T3" fmla="*/ 1 h 23"/>
                <a:gd name="T4" fmla="*/ 55 w 72"/>
                <a:gd name="T5" fmla="*/ 4 h 23"/>
                <a:gd name="T6" fmla="*/ 63 w 72"/>
                <a:gd name="T7" fmla="*/ 8 h 23"/>
                <a:gd name="T8" fmla="*/ 72 w 72"/>
                <a:gd name="T9" fmla="*/ 16 h 23"/>
                <a:gd name="T10" fmla="*/ 70 w 72"/>
                <a:gd name="T11" fmla="*/ 18 h 23"/>
                <a:gd name="T12" fmla="*/ 69 w 72"/>
                <a:gd name="T13" fmla="*/ 21 h 23"/>
                <a:gd name="T14" fmla="*/ 50 w 72"/>
                <a:gd name="T15" fmla="*/ 23 h 23"/>
                <a:gd name="T16" fmla="*/ 32 w 72"/>
                <a:gd name="T17" fmla="*/ 21 h 23"/>
                <a:gd name="T18" fmla="*/ 23 w 72"/>
                <a:gd name="T19" fmla="*/ 21 h 23"/>
                <a:gd name="T20" fmla="*/ 16 w 72"/>
                <a:gd name="T21" fmla="*/ 20 h 23"/>
                <a:gd name="T22" fmla="*/ 8 w 72"/>
                <a:gd name="T23" fmla="*/ 17 h 23"/>
                <a:gd name="T24" fmla="*/ 0 w 72"/>
                <a:gd name="T25" fmla="*/ 14 h 23"/>
                <a:gd name="T26" fmla="*/ 0 w 72"/>
                <a:gd name="T27" fmla="*/ 13 h 23"/>
                <a:gd name="T28" fmla="*/ 0 w 72"/>
                <a:gd name="T29" fmla="*/ 13 h 23"/>
                <a:gd name="T30" fmla="*/ 8 w 72"/>
                <a:gd name="T31" fmla="*/ 10 h 23"/>
                <a:gd name="T32" fmla="*/ 16 w 72"/>
                <a:gd name="T33" fmla="*/ 7 h 23"/>
                <a:gd name="T34" fmla="*/ 23 w 72"/>
                <a:gd name="T35" fmla="*/ 4 h 23"/>
                <a:gd name="T36" fmla="*/ 29 w 72"/>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2" h="23">
                  <a:moveTo>
                    <a:pt x="29" y="0"/>
                  </a:moveTo>
                  <a:lnTo>
                    <a:pt x="43" y="1"/>
                  </a:lnTo>
                  <a:lnTo>
                    <a:pt x="55" y="4"/>
                  </a:lnTo>
                  <a:lnTo>
                    <a:pt x="63" y="8"/>
                  </a:lnTo>
                  <a:lnTo>
                    <a:pt x="72" y="16"/>
                  </a:lnTo>
                  <a:lnTo>
                    <a:pt x="70" y="18"/>
                  </a:lnTo>
                  <a:lnTo>
                    <a:pt x="69" y="21"/>
                  </a:lnTo>
                  <a:lnTo>
                    <a:pt x="50" y="23"/>
                  </a:lnTo>
                  <a:lnTo>
                    <a:pt x="32" y="21"/>
                  </a:lnTo>
                  <a:lnTo>
                    <a:pt x="23" y="21"/>
                  </a:lnTo>
                  <a:lnTo>
                    <a:pt x="16" y="20"/>
                  </a:lnTo>
                  <a:lnTo>
                    <a:pt x="8" y="17"/>
                  </a:lnTo>
                  <a:lnTo>
                    <a:pt x="0" y="14"/>
                  </a:lnTo>
                  <a:lnTo>
                    <a:pt x="0" y="13"/>
                  </a:lnTo>
                  <a:lnTo>
                    <a:pt x="0" y="13"/>
                  </a:lnTo>
                  <a:lnTo>
                    <a:pt x="8" y="10"/>
                  </a:lnTo>
                  <a:lnTo>
                    <a:pt x="16" y="7"/>
                  </a:lnTo>
                  <a:lnTo>
                    <a:pt x="23" y="4"/>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0" name="Freeform 481"/>
            <p:cNvSpPr>
              <a:spLocks/>
            </p:cNvSpPr>
            <p:nvPr/>
          </p:nvSpPr>
          <p:spPr bwMode="auto">
            <a:xfrm>
              <a:off x="5080" y="3048"/>
              <a:ext cx="28" cy="24"/>
            </a:xfrm>
            <a:custGeom>
              <a:avLst/>
              <a:gdLst>
                <a:gd name="T0" fmla="*/ 18 w 28"/>
                <a:gd name="T1" fmla="*/ 0 h 24"/>
                <a:gd name="T2" fmla="*/ 23 w 28"/>
                <a:gd name="T3" fmla="*/ 3 h 24"/>
                <a:gd name="T4" fmla="*/ 25 w 28"/>
                <a:gd name="T5" fmla="*/ 6 h 24"/>
                <a:gd name="T6" fmla="*/ 26 w 28"/>
                <a:gd name="T7" fmla="*/ 7 h 24"/>
                <a:gd name="T8" fmla="*/ 28 w 28"/>
                <a:gd name="T9" fmla="*/ 13 h 24"/>
                <a:gd name="T10" fmla="*/ 28 w 28"/>
                <a:gd name="T11" fmla="*/ 13 h 24"/>
                <a:gd name="T12" fmla="*/ 28 w 28"/>
                <a:gd name="T13" fmla="*/ 14 h 24"/>
                <a:gd name="T14" fmla="*/ 23 w 28"/>
                <a:gd name="T15" fmla="*/ 17 h 24"/>
                <a:gd name="T16" fmla="*/ 19 w 28"/>
                <a:gd name="T17" fmla="*/ 20 h 24"/>
                <a:gd name="T18" fmla="*/ 15 w 28"/>
                <a:gd name="T19" fmla="*/ 23 h 24"/>
                <a:gd name="T20" fmla="*/ 8 w 28"/>
                <a:gd name="T21" fmla="*/ 24 h 24"/>
                <a:gd name="T22" fmla="*/ 5 w 28"/>
                <a:gd name="T23" fmla="*/ 23 h 24"/>
                <a:gd name="T24" fmla="*/ 3 w 28"/>
                <a:gd name="T25" fmla="*/ 21 h 24"/>
                <a:gd name="T26" fmla="*/ 2 w 28"/>
                <a:gd name="T27" fmla="*/ 18 h 24"/>
                <a:gd name="T28" fmla="*/ 0 w 28"/>
                <a:gd name="T29" fmla="*/ 17 h 24"/>
                <a:gd name="T30" fmla="*/ 3 w 28"/>
                <a:gd name="T31" fmla="*/ 11 h 24"/>
                <a:gd name="T32" fmla="*/ 8 w 28"/>
                <a:gd name="T33" fmla="*/ 7 h 24"/>
                <a:gd name="T34" fmla="*/ 12 w 28"/>
                <a:gd name="T35" fmla="*/ 4 h 24"/>
                <a:gd name="T36" fmla="*/ 18 w 28"/>
                <a:gd name="T3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24">
                  <a:moveTo>
                    <a:pt x="18" y="0"/>
                  </a:moveTo>
                  <a:lnTo>
                    <a:pt x="23" y="3"/>
                  </a:lnTo>
                  <a:lnTo>
                    <a:pt x="25" y="6"/>
                  </a:lnTo>
                  <a:lnTo>
                    <a:pt x="26" y="7"/>
                  </a:lnTo>
                  <a:lnTo>
                    <a:pt x="28" y="13"/>
                  </a:lnTo>
                  <a:lnTo>
                    <a:pt x="28" y="13"/>
                  </a:lnTo>
                  <a:lnTo>
                    <a:pt x="28" y="14"/>
                  </a:lnTo>
                  <a:lnTo>
                    <a:pt x="23" y="17"/>
                  </a:lnTo>
                  <a:lnTo>
                    <a:pt x="19" y="20"/>
                  </a:lnTo>
                  <a:lnTo>
                    <a:pt x="15" y="23"/>
                  </a:lnTo>
                  <a:lnTo>
                    <a:pt x="8" y="24"/>
                  </a:lnTo>
                  <a:lnTo>
                    <a:pt x="5" y="23"/>
                  </a:lnTo>
                  <a:lnTo>
                    <a:pt x="3" y="21"/>
                  </a:lnTo>
                  <a:lnTo>
                    <a:pt x="2" y="18"/>
                  </a:lnTo>
                  <a:lnTo>
                    <a:pt x="0" y="17"/>
                  </a:lnTo>
                  <a:lnTo>
                    <a:pt x="3" y="11"/>
                  </a:lnTo>
                  <a:lnTo>
                    <a:pt x="8" y="7"/>
                  </a:lnTo>
                  <a:lnTo>
                    <a:pt x="12" y="4"/>
                  </a:ln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1" name="Freeform 482"/>
            <p:cNvSpPr>
              <a:spLocks/>
            </p:cNvSpPr>
            <p:nvPr/>
          </p:nvSpPr>
          <p:spPr bwMode="auto">
            <a:xfrm>
              <a:off x="5216" y="3069"/>
              <a:ext cx="26" cy="56"/>
            </a:xfrm>
            <a:custGeom>
              <a:avLst/>
              <a:gdLst>
                <a:gd name="T0" fmla="*/ 4 w 26"/>
                <a:gd name="T1" fmla="*/ 0 h 56"/>
                <a:gd name="T2" fmla="*/ 7 w 26"/>
                <a:gd name="T3" fmla="*/ 0 h 56"/>
                <a:gd name="T4" fmla="*/ 10 w 26"/>
                <a:gd name="T5" fmla="*/ 0 h 56"/>
                <a:gd name="T6" fmla="*/ 16 w 26"/>
                <a:gd name="T7" fmla="*/ 5 h 56"/>
                <a:gd name="T8" fmla="*/ 20 w 26"/>
                <a:gd name="T9" fmla="*/ 10 h 56"/>
                <a:gd name="T10" fmla="*/ 24 w 26"/>
                <a:gd name="T11" fmla="*/ 17 h 56"/>
                <a:gd name="T12" fmla="*/ 26 w 26"/>
                <a:gd name="T13" fmla="*/ 26 h 56"/>
                <a:gd name="T14" fmla="*/ 21 w 26"/>
                <a:gd name="T15" fmla="*/ 29 h 56"/>
                <a:gd name="T16" fmla="*/ 17 w 26"/>
                <a:gd name="T17" fmla="*/ 32 h 56"/>
                <a:gd name="T18" fmla="*/ 19 w 26"/>
                <a:gd name="T19" fmla="*/ 45 h 56"/>
                <a:gd name="T20" fmla="*/ 19 w 26"/>
                <a:gd name="T21" fmla="*/ 56 h 56"/>
                <a:gd name="T22" fmla="*/ 17 w 26"/>
                <a:gd name="T23" fmla="*/ 56 h 56"/>
                <a:gd name="T24" fmla="*/ 17 w 26"/>
                <a:gd name="T25" fmla="*/ 56 h 56"/>
                <a:gd name="T26" fmla="*/ 9 w 26"/>
                <a:gd name="T27" fmla="*/ 50 h 56"/>
                <a:gd name="T28" fmla="*/ 0 w 26"/>
                <a:gd name="T29" fmla="*/ 45 h 56"/>
                <a:gd name="T30" fmla="*/ 0 w 26"/>
                <a:gd name="T31" fmla="*/ 25 h 56"/>
                <a:gd name="T32" fmla="*/ 0 w 26"/>
                <a:gd name="T33" fmla="*/ 5 h 56"/>
                <a:gd name="T34" fmla="*/ 3 w 26"/>
                <a:gd name="T35" fmla="*/ 2 h 56"/>
                <a:gd name="T36" fmla="*/ 4 w 26"/>
                <a:gd name="T3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56">
                  <a:moveTo>
                    <a:pt x="4" y="0"/>
                  </a:moveTo>
                  <a:lnTo>
                    <a:pt x="7" y="0"/>
                  </a:lnTo>
                  <a:lnTo>
                    <a:pt x="10" y="0"/>
                  </a:lnTo>
                  <a:lnTo>
                    <a:pt x="16" y="5"/>
                  </a:lnTo>
                  <a:lnTo>
                    <a:pt x="20" y="10"/>
                  </a:lnTo>
                  <a:lnTo>
                    <a:pt x="24" y="17"/>
                  </a:lnTo>
                  <a:lnTo>
                    <a:pt x="26" y="26"/>
                  </a:lnTo>
                  <a:lnTo>
                    <a:pt x="21" y="29"/>
                  </a:lnTo>
                  <a:lnTo>
                    <a:pt x="17" y="32"/>
                  </a:lnTo>
                  <a:lnTo>
                    <a:pt x="19" y="45"/>
                  </a:lnTo>
                  <a:lnTo>
                    <a:pt x="19" y="56"/>
                  </a:lnTo>
                  <a:lnTo>
                    <a:pt x="17" y="56"/>
                  </a:lnTo>
                  <a:lnTo>
                    <a:pt x="17" y="56"/>
                  </a:lnTo>
                  <a:lnTo>
                    <a:pt x="9" y="50"/>
                  </a:lnTo>
                  <a:lnTo>
                    <a:pt x="0" y="45"/>
                  </a:lnTo>
                  <a:lnTo>
                    <a:pt x="0" y="25"/>
                  </a:lnTo>
                  <a:lnTo>
                    <a:pt x="0" y="5"/>
                  </a:lnTo>
                  <a:lnTo>
                    <a:pt x="3" y="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2" name="Freeform 483"/>
            <p:cNvSpPr>
              <a:spLocks/>
            </p:cNvSpPr>
            <p:nvPr/>
          </p:nvSpPr>
          <p:spPr bwMode="auto">
            <a:xfrm>
              <a:off x="5115" y="3081"/>
              <a:ext cx="21" cy="27"/>
            </a:xfrm>
            <a:custGeom>
              <a:avLst/>
              <a:gdLst>
                <a:gd name="T0" fmla="*/ 14 w 21"/>
                <a:gd name="T1" fmla="*/ 0 h 27"/>
                <a:gd name="T2" fmla="*/ 17 w 21"/>
                <a:gd name="T3" fmla="*/ 4 h 27"/>
                <a:gd name="T4" fmla="*/ 21 w 21"/>
                <a:gd name="T5" fmla="*/ 8 h 27"/>
                <a:gd name="T6" fmla="*/ 18 w 21"/>
                <a:gd name="T7" fmla="*/ 10 h 27"/>
                <a:gd name="T8" fmla="*/ 15 w 21"/>
                <a:gd name="T9" fmla="*/ 11 h 27"/>
                <a:gd name="T10" fmla="*/ 13 w 21"/>
                <a:gd name="T11" fmla="*/ 8 h 27"/>
                <a:gd name="T12" fmla="*/ 11 w 21"/>
                <a:gd name="T13" fmla="*/ 8 h 27"/>
                <a:gd name="T14" fmla="*/ 8 w 21"/>
                <a:gd name="T15" fmla="*/ 11 h 27"/>
                <a:gd name="T16" fmla="*/ 7 w 21"/>
                <a:gd name="T17" fmla="*/ 14 h 27"/>
                <a:gd name="T18" fmla="*/ 8 w 21"/>
                <a:gd name="T19" fmla="*/ 18 h 27"/>
                <a:gd name="T20" fmla="*/ 8 w 21"/>
                <a:gd name="T21" fmla="*/ 21 h 27"/>
                <a:gd name="T22" fmla="*/ 8 w 21"/>
                <a:gd name="T23" fmla="*/ 23 h 27"/>
                <a:gd name="T24" fmla="*/ 7 w 21"/>
                <a:gd name="T25" fmla="*/ 27 h 27"/>
                <a:gd name="T26" fmla="*/ 4 w 21"/>
                <a:gd name="T27" fmla="*/ 23 h 27"/>
                <a:gd name="T28" fmla="*/ 0 w 21"/>
                <a:gd name="T29" fmla="*/ 20 h 27"/>
                <a:gd name="T30" fmla="*/ 5 w 21"/>
                <a:gd name="T31" fmla="*/ 13 h 27"/>
                <a:gd name="T32" fmla="*/ 11 w 21"/>
                <a:gd name="T33" fmla="*/ 1 h 27"/>
                <a:gd name="T34" fmla="*/ 13 w 21"/>
                <a:gd name="T35" fmla="*/ 1 h 27"/>
                <a:gd name="T36" fmla="*/ 14 w 21"/>
                <a:gd name="T3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 h="27">
                  <a:moveTo>
                    <a:pt x="14" y="0"/>
                  </a:moveTo>
                  <a:lnTo>
                    <a:pt x="17" y="4"/>
                  </a:lnTo>
                  <a:lnTo>
                    <a:pt x="21" y="8"/>
                  </a:lnTo>
                  <a:lnTo>
                    <a:pt x="18" y="10"/>
                  </a:lnTo>
                  <a:lnTo>
                    <a:pt x="15" y="11"/>
                  </a:lnTo>
                  <a:lnTo>
                    <a:pt x="13" y="8"/>
                  </a:lnTo>
                  <a:lnTo>
                    <a:pt x="11" y="8"/>
                  </a:lnTo>
                  <a:lnTo>
                    <a:pt x="8" y="11"/>
                  </a:lnTo>
                  <a:lnTo>
                    <a:pt x="7" y="14"/>
                  </a:lnTo>
                  <a:lnTo>
                    <a:pt x="8" y="18"/>
                  </a:lnTo>
                  <a:lnTo>
                    <a:pt x="8" y="21"/>
                  </a:lnTo>
                  <a:lnTo>
                    <a:pt x="8" y="23"/>
                  </a:lnTo>
                  <a:lnTo>
                    <a:pt x="7" y="27"/>
                  </a:lnTo>
                  <a:lnTo>
                    <a:pt x="4" y="23"/>
                  </a:lnTo>
                  <a:lnTo>
                    <a:pt x="0" y="20"/>
                  </a:lnTo>
                  <a:lnTo>
                    <a:pt x="5" y="13"/>
                  </a:lnTo>
                  <a:lnTo>
                    <a:pt x="11" y="1"/>
                  </a:lnTo>
                  <a:lnTo>
                    <a:pt x="13" y="1"/>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3" name="Freeform 484"/>
            <p:cNvSpPr>
              <a:spLocks/>
            </p:cNvSpPr>
            <p:nvPr/>
          </p:nvSpPr>
          <p:spPr bwMode="auto">
            <a:xfrm>
              <a:off x="5225" y="3122"/>
              <a:ext cx="7" cy="7"/>
            </a:xfrm>
            <a:custGeom>
              <a:avLst/>
              <a:gdLst>
                <a:gd name="T0" fmla="*/ 0 w 7"/>
                <a:gd name="T1" fmla="*/ 7 h 7"/>
                <a:gd name="T2" fmla="*/ 0 w 7"/>
                <a:gd name="T3" fmla="*/ 3 h 7"/>
                <a:gd name="T4" fmla="*/ 1 w 7"/>
                <a:gd name="T5" fmla="*/ 0 h 7"/>
                <a:gd name="T6" fmla="*/ 1 w 7"/>
                <a:gd name="T7" fmla="*/ 0 h 7"/>
                <a:gd name="T8" fmla="*/ 2 w 7"/>
                <a:gd name="T9" fmla="*/ 0 h 7"/>
                <a:gd name="T10" fmla="*/ 4 w 7"/>
                <a:gd name="T11" fmla="*/ 4 h 7"/>
                <a:gd name="T12" fmla="*/ 7 w 7"/>
                <a:gd name="T13" fmla="*/ 7 h 7"/>
                <a:gd name="T14" fmla="*/ 2 w 7"/>
                <a:gd name="T15" fmla="*/ 7 h 7"/>
                <a:gd name="T16" fmla="*/ 0 w 7"/>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0" y="7"/>
                  </a:moveTo>
                  <a:lnTo>
                    <a:pt x="0" y="3"/>
                  </a:lnTo>
                  <a:lnTo>
                    <a:pt x="1" y="0"/>
                  </a:lnTo>
                  <a:lnTo>
                    <a:pt x="1" y="0"/>
                  </a:lnTo>
                  <a:lnTo>
                    <a:pt x="2" y="0"/>
                  </a:lnTo>
                  <a:lnTo>
                    <a:pt x="4" y="4"/>
                  </a:lnTo>
                  <a:lnTo>
                    <a:pt x="7" y="7"/>
                  </a:lnTo>
                  <a:lnTo>
                    <a:pt x="2" y="7"/>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4" name="Freeform 485"/>
            <p:cNvSpPr>
              <a:spLocks/>
            </p:cNvSpPr>
            <p:nvPr/>
          </p:nvSpPr>
          <p:spPr bwMode="auto">
            <a:xfrm>
              <a:off x="5242" y="3126"/>
              <a:ext cx="10" cy="9"/>
            </a:xfrm>
            <a:custGeom>
              <a:avLst/>
              <a:gdLst>
                <a:gd name="T0" fmla="*/ 0 w 10"/>
                <a:gd name="T1" fmla="*/ 0 h 9"/>
                <a:gd name="T2" fmla="*/ 4 w 10"/>
                <a:gd name="T3" fmla="*/ 0 h 9"/>
                <a:gd name="T4" fmla="*/ 8 w 10"/>
                <a:gd name="T5" fmla="*/ 0 h 9"/>
                <a:gd name="T6" fmla="*/ 8 w 10"/>
                <a:gd name="T7" fmla="*/ 2 h 9"/>
                <a:gd name="T8" fmla="*/ 8 w 10"/>
                <a:gd name="T9" fmla="*/ 3 h 9"/>
                <a:gd name="T10" fmla="*/ 10 w 10"/>
                <a:gd name="T11" fmla="*/ 6 h 9"/>
                <a:gd name="T12" fmla="*/ 10 w 10"/>
                <a:gd name="T13" fmla="*/ 9 h 9"/>
                <a:gd name="T14" fmla="*/ 7 w 10"/>
                <a:gd name="T15" fmla="*/ 8 h 9"/>
                <a:gd name="T16" fmla="*/ 4 w 10"/>
                <a:gd name="T17" fmla="*/ 6 h 9"/>
                <a:gd name="T18" fmla="*/ 1 w 10"/>
                <a:gd name="T19" fmla="*/ 5 h 9"/>
                <a:gd name="T20" fmla="*/ 0 w 10"/>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9">
                  <a:moveTo>
                    <a:pt x="0" y="0"/>
                  </a:moveTo>
                  <a:lnTo>
                    <a:pt x="4" y="0"/>
                  </a:lnTo>
                  <a:lnTo>
                    <a:pt x="8" y="0"/>
                  </a:lnTo>
                  <a:lnTo>
                    <a:pt x="8" y="2"/>
                  </a:lnTo>
                  <a:lnTo>
                    <a:pt x="8" y="3"/>
                  </a:lnTo>
                  <a:lnTo>
                    <a:pt x="10" y="6"/>
                  </a:lnTo>
                  <a:lnTo>
                    <a:pt x="10" y="9"/>
                  </a:lnTo>
                  <a:lnTo>
                    <a:pt x="7" y="8"/>
                  </a:lnTo>
                  <a:lnTo>
                    <a:pt x="4" y="6"/>
                  </a:lnTo>
                  <a:lnTo>
                    <a:pt x="1"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5" name="Freeform 486"/>
            <p:cNvSpPr>
              <a:spLocks/>
            </p:cNvSpPr>
            <p:nvPr/>
          </p:nvSpPr>
          <p:spPr bwMode="auto">
            <a:xfrm>
              <a:off x="5229" y="3134"/>
              <a:ext cx="6" cy="14"/>
            </a:xfrm>
            <a:custGeom>
              <a:avLst/>
              <a:gdLst>
                <a:gd name="T0" fmla="*/ 0 w 6"/>
                <a:gd name="T1" fmla="*/ 0 h 14"/>
                <a:gd name="T2" fmla="*/ 3 w 6"/>
                <a:gd name="T3" fmla="*/ 2 h 14"/>
                <a:gd name="T4" fmla="*/ 4 w 6"/>
                <a:gd name="T5" fmla="*/ 5 h 14"/>
                <a:gd name="T6" fmla="*/ 6 w 6"/>
                <a:gd name="T7" fmla="*/ 8 h 14"/>
                <a:gd name="T8" fmla="*/ 6 w 6"/>
                <a:gd name="T9" fmla="*/ 14 h 14"/>
                <a:gd name="T10" fmla="*/ 4 w 6"/>
                <a:gd name="T11" fmla="*/ 14 h 14"/>
                <a:gd name="T12" fmla="*/ 3 w 6"/>
                <a:gd name="T13" fmla="*/ 12 h 14"/>
                <a:gd name="T14" fmla="*/ 1 w 6"/>
                <a:gd name="T15" fmla="*/ 7 h 14"/>
                <a:gd name="T16" fmla="*/ 0 w 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4">
                  <a:moveTo>
                    <a:pt x="0" y="0"/>
                  </a:moveTo>
                  <a:lnTo>
                    <a:pt x="3" y="2"/>
                  </a:lnTo>
                  <a:lnTo>
                    <a:pt x="4" y="5"/>
                  </a:lnTo>
                  <a:lnTo>
                    <a:pt x="6" y="8"/>
                  </a:lnTo>
                  <a:lnTo>
                    <a:pt x="6" y="14"/>
                  </a:lnTo>
                  <a:lnTo>
                    <a:pt x="4" y="14"/>
                  </a:lnTo>
                  <a:lnTo>
                    <a:pt x="3" y="12"/>
                  </a:lnTo>
                  <a:lnTo>
                    <a:pt x="1" y="7"/>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6" name="Freeform 487"/>
            <p:cNvSpPr>
              <a:spLocks/>
            </p:cNvSpPr>
            <p:nvPr/>
          </p:nvSpPr>
          <p:spPr bwMode="auto">
            <a:xfrm>
              <a:off x="5257" y="3134"/>
              <a:ext cx="8" cy="7"/>
            </a:xfrm>
            <a:custGeom>
              <a:avLst/>
              <a:gdLst>
                <a:gd name="T0" fmla="*/ 3 w 8"/>
                <a:gd name="T1" fmla="*/ 0 h 7"/>
                <a:gd name="T2" fmla="*/ 6 w 8"/>
                <a:gd name="T3" fmla="*/ 1 h 7"/>
                <a:gd name="T4" fmla="*/ 8 w 8"/>
                <a:gd name="T5" fmla="*/ 4 h 7"/>
                <a:gd name="T6" fmla="*/ 8 w 8"/>
                <a:gd name="T7" fmla="*/ 5 h 7"/>
                <a:gd name="T8" fmla="*/ 6 w 8"/>
                <a:gd name="T9" fmla="*/ 7 h 7"/>
                <a:gd name="T10" fmla="*/ 3 w 8"/>
                <a:gd name="T11" fmla="*/ 7 h 7"/>
                <a:gd name="T12" fmla="*/ 0 w 8"/>
                <a:gd name="T13" fmla="*/ 7 h 7"/>
                <a:gd name="T14" fmla="*/ 0 w 8"/>
                <a:gd name="T15" fmla="*/ 5 h 7"/>
                <a:gd name="T16" fmla="*/ 0 w 8"/>
                <a:gd name="T17" fmla="*/ 2 h 7"/>
                <a:gd name="T18" fmla="*/ 2 w 8"/>
                <a:gd name="T19" fmla="*/ 2 h 7"/>
                <a:gd name="T20" fmla="*/ 3 w 8"/>
                <a:gd name="T21" fmla="*/ 2 h 7"/>
                <a:gd name="T22" fmla="*/ 3 w 8"/>
                <a:gd name="T23" fmla="*/ 1 h 7"/>
                <a:gd name="T24" fmla="*/ 3 w 8"/>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7">
                  <a:moveTo>
                    <a:pt x="3" y="0"/>
                  </a:moveTo>
                  <a:lnTo>
                    <a:pt x="6" y="1"/>
                  </a:lnTo>
                  <a:lnTo>
                    <a:pt x="8" y="4"/>
                  </a:lnTo>
                  <a:lnTo>
                    <a:pt x="8" y="5"/>
                  </a:lnTo>
                  <a:lnTo>
                    <a:pt x="6" y="7"/>
                  </a:lnTo>
                  <a:lnTo>
                    <a:pt x="3" y="7"/>
                  </a:lnTo>
                  <a:lnTo>
                    <a:pt x="0" y="7"/>
                  </a:lnTo>
                  <a:lnTo>
                    <a:pt x="0" y="5"/>
                  </a:lnTo>
                  <a:lnTo>
                    <a:pt x="0" y="2"/>
                  </a:lnTo>
                  <a:lnTo>
                    <a:pt x="2" y="2"/>
                  </a:lnTo>
                  <a:lnTo>
                    <a:pt x="3" y="2"/>
                  </a:lnTo>
                  <a:lnTo>
                    <a:pt x="3"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7" name="Freeform 488"/>
            <p:cNvSpPr>
              <a:spLocks/>
            </p:cNvSpPr>
            <p:nvPr/>
          </p:nvSpPr>
          <p:spPr bwMode="auto">
            <a:xfrm>
              <a:off x="5256" y="3145"/>
              <a:ext cx="9" cy="6"/>
            </a:xfrm>
            <a:custGeom>
              <a:avLst/>
              <a:gdLst>
                <a:gd name="T0" fmla="*/ 4 w 9"/>
                <a:gd name="T1" fmla="*/ 0 h 6"/>
                <a:gd name="T2" fmla="*/ 7 w 9"/>
                <a:gd name="T3" fmla="*/ 3 h 6"/>
                <a:gd name="T4" fmla="*/ 9 w 9"/>
                <a:gd name="T5" fmla="*/ 6 h 6"/>
                <a:gd name="T6" fmla="*/ 6 w 9"/>
                <a:gd name="T7" fmla="*/ 6 h 6"/>
                <a:gd name="T8" fmla="*/ 3 w 9"/>
                <a:gd name="T9" fmla="*/ 6 h 6"/>
                <a:gd name="T10" fmla="*/ 1 w 9"/>
                <a:gd name="T11" fmla="*/ 4 h 6"/>
                <a:gd name="T12" fmla="*/ 0 w 9"/>
                <a:gd name="T13" fmla="*/ 3 h 6"/>
                <a:gd name="T14" fmla="*/ 1 w 9"/>
                <a:gd name="T15" fmla="*/ 3 h 6"/>
                <a:gd name="T16" fmla="*/ 3 w 9"/>
                <a:gd name="T17" fmla="*/ 3 h 6"/>
                <a:gd name="T18" fmla="*/ 4 w 9"/>
                <a:gd name="T19" fmla="*/ 1 h 6"/>
                <a:gd name="T20" fmla="*/ 4 w 9"/>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6">
                  <a:moveTo>
                    <a:pt x="4" y="0"/>
                  </a:moveTo>
                  <a:lnTo>
                    <a:pt x="7" y="3"/>
                  </a:lnTo>
                  <a:lnTo>
                    <a:pt x="9" y="6"/>
                  </a:lnTo>
                  <a:lnTo>
                    <a:pt x="6" y="6"/>
                  </a:lnTo>
                  <a:lnTo>
                    <a:pt x="3" y="6"/>
                  </a:lnTo>
                  <a:lnTo>
                    <a:pt x="1" y="4"/>
                  </a:lnTo>
                  <a:lnTo>
                    <a:pt x="0" y="3"/>
                  </a:lnTo>
                  <a:lnTo>
                    <a:pt x="1" y="3"/>
                  </a:lnTo>
                  <a:lnTo>
                    <a:pt x="3" y="3"/>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8" name="Freeform 489"/>
            <p:cNvSpPr>
              <a:spLocks/>
            </p:cNvSpPr>
            <p:nvPr/>
          </p:nvSpPr>
          <p:spPr bwMode="auto">
            <a:xfrm>
              <a:off x="5273" y="3148"/>
              <a:ext cx="9" cy="4"/>
            </a:xfrm>
            <a:custGeom>
              <a:avLst/>
              <a:gdLst>
                <a:gd name="T0" fmla="*/ 0 w 9"/>
                <a:gd name="T1" fmla="*/ 0 h 4"/>
                <a:gd name="T2" fmla="*/ 4 w 9"/>
                <a:gd name="T3" fmla="*/ 1 h 4"/>
                <a:gd name="T4" fmla="*/ 9 w 9"/>
                <a:gd name="T5" fmla="*/ 3 h 4"/>
                <a:gd name="T6" fmla="*/ 9 w 9"/>
                <a:gd name="T7" fmla="*/ 4 h 4"/>
                <a:gd name="T8" fmla="*/ 9 w 9"/>
                <a:gd name="T9" fmla="*/ 4 h 4"/>
                <a:gd name="T10" fmla="*/ 6 w 9"/>
                <a:gd name="T11" fmla="*/ 4 h 4"/>
                <a:gd name="T12" fmla="*/ 4 w 9"/>
                <a:gd name="T13" fmla="*/ 4 h 4"/>
                <a:gd name="T14" fmla="*/ 2 w 9"/>
                <a:gd name="T15" fmla="*/ 3 h 4"/>
                <a:gd name="T16" fmla="*/ 0 w 9"/>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4">
                  <a:moveTo>
                    <a:pt x="0" y="0"/>
                  </a:moveTo>
                  <a:lnTo>
                    <a:pt x="4" y="1"/>
                  </a:lnTo>
                  <a:lnTo>
                    <a:pt x="9" y="3"/>
                  </a:lnTo>
                  <a:lnTo>
                    <a:pt x="9" y="4"/>
                  </a:lnTo>
                  <a:lnTo>
                    <a:pt x="9" y="4"/>
                  </a:lnTo>
                  <a:lnTo>
                    <a:pt x="6" y="4"/>
                  </a:lnTo>
                  <a:lnTo>
                    <a:pt x="4" y="4"/>
                  </a:lnTo>
                  <a:lnTo>
                    <a:pt x="2" y="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9" name="Freeform 490"/>
            <p:cNvSpPr>
              <a:spLocks/>
            </p:cNvSpPr>
            <p:nvPr/>
          </p:nvSpPr>
          <p:spPr bwMode="auto">
            <a:xfrm>
              <a:off x="5245" y="3155"/>
              <a:ext cx="8" cy="14"/>
            </a:xfrm>
            <a:custGeom>
              <a:avLst/>
              <a:gdLst>
                <a:gd name="T0" fmla="*/ 1 w 8"/>
                <a:gd name="T1" fmla="*/ 0 h 14"/>
                <a:gd name="T2" fmla="*/ 4 w 8"/>
                <a:gd name="T3" fmla="*/ 4 h 14"/>
                <a:gd name="T4" fmla="*/ 7 w 8"/>
                <a:gd name="T5" fmla="*/ 7 h 14"/>
                <a:gd name="T6" fmla="*/ 8 w 8"/>
                <a:gd name="T7" fmla="*/ 10 h 14"/>
                <a:gd name="T8" fmla="*/ 8 w 8"/>
                <a:gd name="T9" fmla="*/ 14 h 14"/>
                <a:gd name="T10" fmla="*/ 8 w 8"/>
                <a:gd name="T11" fmla="*/ 14 h 14"/>
                <a:gd name="T12" fmla="*/ 7 w 8"/>
                <a:gd name="T13" fmla="*/ 14 h 14"/>
                <a:gd name="T14" fmla="*/ 2 w 8"/>
                <a:gd name="T15" fmla="*/ 13 h 14"/>
                <a:gd name="T16" fmla="*/ 0 w 8"/>
                <a:gd name="T17" fmla="*/ 13 h 14"/>
                <a:gd name="T18" fmla="*/ 0 w 8"/>
                <a:gd name="T19" fmla="*/ 7 h 14"/>
                <a:gd name="T20" fmla="*/ 1 w 8"/>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4">
                  <a:moveTo>
                    <a:pt x="1" y="0"/>
                  </a:moveTo>
                  <a:lnTo>
                    <a:pt x="4" y="4"/>
                  </a:lnTo>
                  <a:lnTo>
                    <a:pt x="7" y="7"/>
                  </a:lnTo>
                  <a:lnTo>
                    <a:pt x="8" y="10"/>
                  </a:lnTo>
                  <a:lnTo>
                    <a:pt x="8" y="14"/>
                  </a:lnTo>
                  <a:lnTo>
                    <a:pt x="8" y="14"/>
                  </a:lnTo>
                  <a:lnTo>
                    <a:pt x="7" y="14"/>
                  </a:lnTo>
                  <a:lnTo>
                    <a:pt x="2" y="13"/>
                  </a:lnTo>
                  <a:lnTo>
                    <a:pt x="0" y="13"/>
                  </a:lnTo>
                  <a:lnTo>
                    <a:pt x="0" y="7"/>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0" name="Freeform 491"/>
            <p:cNvSpPr>
              <a:spLocks/>
            </p:cNvSpPr>
            <p:nvPr/>
          </p:nvSpPr>
          <p:spPr bwMode="auto">
            <a:xfrm>
              <a:off x="5269" y="3158"/>
              <a:ext cx="14" cy="7"/>
            </a:xfrm>
            <a:custGeom>
              <a:avLst/>
              <a:gdLst>
                <a:gd name="T0" fmla="*/ 8 w 14"/>
                <a:gd name="T1" fmla="*/ 0 h 7"/>
                <a:gd name="T2" fmla="*/ 11 w 14"/>
                <a:gd name="T3" fmla="*/ 1 h 7"/>
                <a:gd name="T4" fmla="*/ 13 w 14"/>
                <a:gd name="T5" fmla="*/ 3 h 7"/>
                <a:gd name="T6" fmla="*/ 13 w 14"/>
                <a:gd name="T7" fmla="*/ 3 h 7"/>
                <a:gd name="T8" fmla="*/ 14 w 14"/>
                <a:gd name="T9" fmla="*/ 7 h 7"/>
                <a:gd name="T10" fmla="*/ 10 w 14"/>
                <a:gd name="T11" fmla="*/ 7 h 7"/>
                <a:gd name="T12" fmla="*/ 4 w 14"/>
                <a:gd name="T13" fmla="*/ 7 h 7"/>
                <a:gd name="T14" fmla="*/ 3 w 14"/>
                <a:gd name="T15" fmla="*/ 4 h 7"/>
                <a:gd name="T16" fmla="*/ 0 w 14"/>
                <a:gd name="T17" fmla="*/ 3 h 7"/>
                <a:gd name="T18" fmla="*/ 4 w 14"/>
                <a:gd name="T19" fmla="*/ 1 h 7"/>
                <a:gd name="T20" fmla="*/ 8 w 14"/>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7">
                  <a:moveTo>
                    <a:pt x="8" y="0"/>
                  </a:moveTo>
                  <a:lnTo>
                    <a:pt x="11" y="1"/>
                  </a:lnTo>
                  <a:lnTo>
                    <a:pt x="13" y="3"/>
                  </a:lnTo>
                  <a:lnTo>
                    <a:pt x="13" y="3"/>
                  </a:lnTo>
                  <a:lnTo>
                    <a:pt x="14" y="7"/>
                  </a:lnTo>
                  <a:lnTo>
                    <a:pt x="10" y="7"/>
                  </a:lnTo>
                  <a:lnTo>
                    <a:pt x="4" y="7"/>
                  </a:lnTo>
                  <a:lnTo>
                    <a:pt x="3" y="4"/>
                  </a:lnTo>
                  <a:lnTo>
                    <a:pt x="0" y="3"/>
                  </a:lnTo>
                  <a:lnTo>
                    <a:pt x="4" y="1"/>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1" name="Freeform 492"/>
            <p:cNvSpPr>
              <a:spLocks/>
            </p:cNvSpPr>
            <p:nvPr/>
          </p:nvSpPr>
          <p:spPr bwMode="auto">
            <a:xfrm>
              <a:off x="5253" y="3172"/>
              <a:ext cx="9" cy="16"/>
            </a:xfrm>
            <a:custGeom>
              <a:avLst/>
              <a:gdLst>
                <a:gd name="T0" fmla="*/ 6 w 9"/>
                <a:gd name="T1" fmla="*/ 0 h 16"/>
                <a:gd name="T2" fmla="*/ 9 w 9"/>
                <a:gd name="T3" fmla="*/ 1 h 16"/>
                <a:gd name="T4" fmla="*/ 9 w 9"/>
                <a:gd name="T5" fmla="*/ 6 h 16"/>
                <a:gd name="T6" fmla="*/ 6 w 9"/>
                <a:gd name="T7" fmla="*/ 10 h 16"/>
                <a:gd name="T8" fmla="*/ 3 w 9"/>
                <a:gd name="T9" fmla="*/ 16 h 16"/>
                <a:gd name="T10" fmla="*/ 3 w 9"/>
                <a:gd name="T11" fmla="*/ 14 h 16"/>
                <a:gd name="T12" fmla="*/ 3 w 9"/>
                <a:gd name="T13" fmla="*/ 13 h 16"/>
                <a:gd name="T14" fmla="*/ 2 w 9"/>
                <a:gd name="T15" fmla="*/ 7 h 16"/>
                <a:gd name="T16" fmla="*/ 0 w 9"/>
                <a:gd name="T17" fmla="*/ 3 h 16"/>
                <a:gd name="T18" fmla="*/ 3 w 9"/>
                <a:gd name="T19" fmla="*/ 1 h 16"/>
                <a:gd name="T20" fmla="*/ 6 w 9"/>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6">
                  <a:moveTo>
                    <a:pt x="6" y="0"/>
                  </a:moveTo>
                  <a:lnTo>
                    <a:pt x="9" y="1"/>
                  </a:lnTo>
                  <a:lnTo>
                    <a:pt x="9" y="6"/>
                  </a:lnTo>
                  <a:lnTo>
                    <a:pt x="6" y="10"/>
                  </a:lnTo>
                  <a:lnTo>
                    <a:pt x="3" y="16"/>
                  </a:lnTo>
                  <a:lnTo>
                    <a:pt x="3" y="14"/>
                  </a:lnTo>
                  <a:lnTo>
                    <a:pt x="3" y="13"/>
                  </a:lnTo>
                  <a:lnTo>
                    <a:pt x="2" y="7"/>
                  </a:lnTo>
                  <a:lnTo>
                    <a:pt x="0" y="3"/>
                  </a:lnTo>
                  <a:lnTo>
                    <a:pt x="3" y="1"/>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2" name="Freeform 493"/>
            <p:cNvSpPr>
              <a:spLocks/>
            </p:cNvSpPr>
            <p:nvPr/>
          </p:nvSpPr>
          <p:spPr bwMode="auto">
            <a:xfrm>
              <a:off x="4778" y="3181"/>
              <a:ext cx="24" cy="48"/>
            </a:xfrm>
            <a:custGeom>
              <a:avLst/>
              <a:gdLst>
                <a:gd name="T0" fmla="*/ 3 w 24"/>
                <a:gd name="T1" fmla="*/ 0 h 48"/>
                <a:gd name="T2" fmla="*/ 10 w 24"/>
                <a:gd name="T3" fmla="*/ 4 h 48"/>
                <a:gd name="T4" fmla="*/ 14 w 24"/>
                <a:gd name="T5" fmla="*/ 12 h 48"/>
                <a:gd name="T6" fmla="*/ 18 w 24"/>
                <a:gd name="T7" fmla="*/ 20 h 48"/>
                <a:gd name="T8" fmla="*/ 24 w 24"/>
                <a:gd name="T9" fmla="*/ 28 h 48"/>
                <a:gd name="T10" fmla="*/ 20 w 24"/>
                <a:gd name="T11" fmla="*/ 40 h 48"/>
                <a:gd name="T12" fmla="*/ 14 w 24"/>
                <a:gd name="T13" fmla="*/ 48 h 48"/>
                <a:gd name="T14" fmla="*/ 14 w 24"/>
                <a:gd name="T15" fmla="*/ 48 h 48"/>
                <a:gd name="T16" fmla="*/ 13 w 24"/>
                <a:gd name="T17" fmla="*/ 48 h 48"/>
                <a:gd name="T18" fmla="*/ 7 w 24"/>
                <a:gd name="T19" fmla="*/ 47 h 48"/>
                <a:gd name="T20" fmla="*/ 1 w 24"/>
                <a:gd name="T21" fmla="*/ 47 h 48"/>
                <a:gd name="T22" fmla="*/ 0 w 24"/>
                <a:gd name="T23" fmla="*/ 34 h 48"/>
                <a:gd name="T24" fmla="*/ 0 w 24"/>
                <a:gd name="T25" fmla="*/ 22 h 48"/>
                <a:gd name="T26" fmla="*/ 0 w 24"/>
                <a:gd name="T27" fmla="*/ 11 h 48"/>
                <a:gd name="T28" fmla="*/ 3 w 24"/>
                <a:gd name="T2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48">
                  <a:moveTo>
                    <a:pt x="3" y="0"/>
                  </a:moveTo>
                  <a:lnTo>
                    <a:pt x="10" y="4"/>
                  </a:lnTo>
                  <a:lnTo>
                    <a:pt x="14" y="12"/>
                  </a:lnTo>
                  <a:lnTo>
                    <a:pt x="18" y="20"/>
                  </a:lnTo>
                  <a:lnTo>
                    <a:pt x="24" y="28"/>
                  </a:lnTo>
                  <a:lnTo>
                    <a:pt x="20" y="40"/>
                  </a:lnTo>
                  <a:lnTo>
                    <a:pt x="14" y="48"/>
                  </a:lnTo>
                  <a:lnTo>
                    <a:pt x="14" y="48"/>
                  </a:lnTo>
                  <a:lnTo>
                    <a:pt x="13" y="48"/>
                  </a:lnTo>
                  <a:lnTo>
                    <a:pt x="7" y="47"/>
                  </a:lnTo>
                  <a:lnTo>
                    <a:pt x="1" y="47"/>
                  </a:lnTo>
                  <a:lnTo>
                    <a:pt x="0" y="34"/>
                  </a:lnTo>
                  <a:lnTo>
                    <a:pt x="0" y="22"/>
                  </a:lnTo>
                  <a:lnTo>
                    <a:pt x="0" y="1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3" name="Freeform 494"/>
            <p:cNvSpPr>
              <a:spLocks/>
            </p:cNvSpPr>
            <p:nvPr/>
          </p:nvSpPr>
          <p:spPr bwMode="auto">
            <a:xfrm>
              <a:off x="5269" y="3182"/>
              <a:ext cx="27" cy="47"/>
            </a:xfrm>
            <a:custGeom>
              <a:avLst/>
              <a:gdLst>
                <a:gd name="T0" fmla="*/ 21 w 27"/>
                <a:gd name="T1" fmla="*/ 47 h 47"/>
                <a:gd name="T2" fmla="*/ 16 w 27"/>
                <a:gd name="T3" fmla="*/ 47 h 47"/>
                <a:gd name="T4" fmla="*/ 10 w 27"/>
                <a:gd name="T5" fmla="*/ 46 h 47"/>
                <a:gd name="T6" fmla="*/ 7 w 27"/>
                <a:gd name="T7" fmla="*/ 43 h 47"/>
                <a:gd name="T8" fmla="*/ 4 w 27"/>
                <a:gd name="T9" fmla="*/ 40 h 47"/>
                <a:gd name="T10" fmla="*/ 1 w 27"/>
                <a:gd name="T11" fmla="*/ 31 h 47"/>
                <a:gd name="T12" fmla="*/ 0 w 27"/>
                <a:gd name="T13" fmla="*/ 20 h 47"/>
                <a:gd name="T14" fmla="*/ 10 w 27"/>
                <a:gd name="T15" fmla="*/ 10 h 47"/>
                <a:gd name="T16" fmla="*/ 18 w 27"/>
                <a:gd name="T17" fmla="*/ 0 h 47"/>
                <a:gd name="T18" fmla="*/ 18 w 27"/>
                <a:gd name="T19" fmla="*/ 1 h 47"/>
                <a:gd name="T20" fmla="*/ 18 w 27"/>
                <a:gd name="T21" fmla="*/ 3 h 47"/>
                <a:gd name="T22" fmla="*/ 23 w 27"/>
                <a:gd name="T23" fmla="*/ 16 h 47"/>
                <a:gd name="T24" fmla="*/ 27 w 27"/>
                <a:gd name="T25" fmla="*/ 27 h 47"/>
                <a:gd name="T26" fmla="*/ 23 w 27"/>
                <a:gd name="T27" fmla="*/ 31 h 47"/>
                <a:gd name="T28" fmla="*/ 18 w 27"/>
                <a:gd name="T29" fmla="*/ 36 h 47"/>
                <a:gd name="T30" fmla="*/ 20 w 27"/>
                <a:gd name="T31" fmla="*/ 41 h 47"/>
                <a:gd name="T32" fmla="*/ 21 w 27"/>
                <a:gd name="T33"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47">
                  <a:moveTo>
                    <a:pt x="21" y="47"/>
                  </a:moveTo>
                  <a:lnTo>
                    <a:pt x="16" y="47"/>
                  </a:lnTo>
                  <a:lnTo>
                    <a:pt x="10" y="46"/>
                  </a:lnTo>
                  <a:lnTo>
                    <a:pt x="7" y="43"/>
                  </a:lnTo>
                  <a:lnTo>
                    <a:pt x="4" y="40"/>
                  </a:lnTo>
                  <a:lnTo>
                    <a:pt x="1" y="31"/>
                  </a:lnTo>
                  <a:lnTo>
                    <a:pt x="0" y="20"/>
                  </a:lnTo>
                  <a:lnTo>
                    <a:pt x="10" y="10"/>
                  </a:lnTo>
                  <a:lnTo>
                    <a:pt x="18" y="0"/>
                  </a:lnTo>
                  <a:lnTo>
                    <a:pt x="18" y="1"/>
                  </a:lnTo>
                  <a:lnTo>
                    <a:pt x="18" y="3"/>
                  </a:lnTo>
                  <a:lnTo>
                    <a:pt x="23" y="16"/>
                  </a:lnTo>
                  <a:lnTo>
                    <a:pt x="27" y="27"/>
                  </a:lnTo>
                  <a:lnTo>
                    <a:pt x="23" y="31"/>
                  </a:lnTo>
                  <a:lnTo>
                    <a:pt x="18" y="36"/>
                  </a:lnTo>
                  <a:lnTo>
                    <a:pt x="20" y="41"/>
                  </a:lnTo>
                  <a:lnTo>
                    <a:pt x="2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4" name="Freeform 495"/>
            <p:cNvSpPr>
              <a:spLocks/>
            </p:cNvSpPr>
            <p:nvPr/>
          </p:nvSpPr>
          <p:spPr bwMode="auto">
            <a:xfrm>
              <a:off x="5252" y="3195"/>
              <a:ext cx="14" cy="13"/>
            </a:xfrm>
            <a:custGeom>
              <a:avLst/>
              <a:gdLst>
                <a:gd name="T0" fmla="*/ 11 w 14"/>
                <a:gd name="T1" fmla="*/ 0 h 13"/>
                <a:gd name="T2" fmla="*/ 14 w 14"/>
                <a:gd name="T3" fmla="*/ 3 h 13"/>
                <a:gd name="T4" fmla="*/ 14 w 14"/>
                <a:gd name="T5" fmla="*/ 6 h 13"/>
                <a:gd name="T6" fmla="*/ 14 w 14"/>
                <a:gd name="T7" fmla="*/ 10 h 13"/>
                <a:gd name="T8" fmla="*/ 13 w 14"/>
                <a:gd name="T9" fmla="*/ 13 h 13"/>
                <a:gd name="T10" fmla="*/ 13 w 14"/>
                <a:gd name="T11" fmla="*/ 13 h 13"/>
                <a:gd name="T12" fmla="*/ 11 w 14"/>
                <a:gd name="T13" fmla="*/ 13 h 13"/>
                <a:gd name="T14" fmla="*/ 5 w 14"/>
                <a:gd name="T15" fmla="*/ 13 h 13"/>
                <a:gd name="T16" fmla="*/ 0 w 14"/>
                <a:gd name="T17" fmla="*/ 11 h 13"/>
                <a:gd name="T18" fmla="*/ 5 w 14"/>
                <a:gd name="T19" fmla="*/ 6 h 13"/>
                <a:gd name="T20" fmla="*/ 11 w 14"/>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3">
                  <a:moveTo>
                    <a:pt x="11" y="0"/>
                  </a:moveTo>
                  <a:lnTo>
                    <a:pt x="14" y="3"/>
                  </a:lnTo>
                  <a:lnTo>
                    <a:pt x="14" y="6"/>
                  </a:lnTo>
                  <a:lnTo>
                    <a:pt x="14" y="10"/>
                  </a:lnTo>
                  <a:lnTo>
                    <a:pt x="13" y="13"/>
                  </a:lnTo>
                  <a:lnTo>
                    <a:pt x="13" y="13"/>
                  </a:lnTo>
                  <a:lnTo>
                    <a:pt x="11" y="13"/>
                  </a:lnTo>
                  <a:lnTo>
                    <a:pt x="5" y="13"/>
                  </a:lnTo>
                  <a:lnTo>
                    <a:pt x="0" y="11"/>
                  </a:lnTo>
                  <a:lnTo>
                    <a:pt x="5" y="6"/>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5" name="Freeform 496"/>
            <p:cNvSpPr>
              <a:spLocks/>
            </p:cNvSpPr>
            <p:nvPr/>
          </p:nvSpPr>
          <p:spPr bwMode="auto">
            <a:xfrm>
              <a:off x="5102" y="3218"/>
              <a:ext cx="114" cy="137"/>
            </a:xfrm>
            <a:custGeom>
              <a:avLst/>
              <a:gdLst>
                <a:gd name="T0" fmla="*/ 88 w 114"/>
                <a:gd name="T1" fmla="*/ 0 h 137"/>
                <a:gd name="T2" fmla="*/ 101 w 114"/>
                <a:gd name="T3" fmla="*/ 8 h 137"/>
                <a:gd name="T4" fmla="*/ 114 w 114"/>
                <a:gd name="T5" fmla="*/ 18 h 137"/>
                <a:gd name="T6" fmla="*/ 114 w 114"/>
                <a:gd name="T7" fmla="*/ 20 h 137"/>
                <a:gd name="T8" fmla="*/ 114 w 114"/>
                <a:gd name="T9" fmla="*/ 23 h 137"/>
                <a:gd name="T10" fmla="*/ 111 w 114"/>
                <a:gd name="T11" fmla="*/ 30 h 137"/>
                <a:gd name="T12" fmla="*/ 107 w 114"/>
                <a:gd name="T13" fmla="*/ 34 h 137"/>
                <a:gd name="T14" fmla="*/ 103 w 114"/>
                <a:gd name="T15" fmla="*/ 38 h 137"/>
                <a:gd name="T16" fmla="*/ 97 w 114"/>
                <a:gd name="T17" fmla="*/ 43 h 137"/>
                <a:gd name="T18" fmla="*/ 104 w 114"/>
                <a:gd name="T19" fmla="*/ 58 h 137"/>
                <a:gd name="T20" fmla="*/ 110 w 114"/>
                <a:gd name="T21" fmla="*/ 75 h 137"/>
                <a:gd name="T22" fmla="*/ 104 w 114"/>
                <a:gd name="T23" fmla="*/ 81 h 137"/>
                <a:gd name="T24" fmla="*/ 100 w 114"/>
                <a:gd name="T25" fmla="*/ 88 h 137"/>
                <a:gd name="T26" fmla="*/ 95 w 114"/>
                <a:gd name="T27" fmla="*/ 97 h 137"/>
                <a:gd name="T28" fmla="*/ 94 w 114"/>
                <a:gd name="T29" fmla="*/ 105 h 137"/>
                <a:gd name="T30" fmla="*/ 91 w 114"/>
                <a:gd name="T31" fmla="*/ 114 h 137"/>
                <a:gd name="T32" fmla="*/ 88 w 114"/>
                <a:gd name="T33" fmla="*/ 123 h 137"/>
                <a:gd name="T34" fmla="*/ 84 w 114"/>
                <a:gd name="T35" fmla="*/ 130 h 137"/>
                <a:gd name="T36" fmla="*/ 80 w 114"/>
                <a:gd name="T37" fmla="*/ 137 h 137"/>
                <a:gd name="T38" fmla="*/ 68 w 114"/>
                <a:gd name="T39" fmla="*/ 133 h 137"/>
                <a:gd name="T40" fmla="*/ 58 w 114"/>
                <a:gd name="T41" fmla="*/ 127 h 137"/>
                <a:gd name="T42" fmla="*/ 37 w 114"/>
                <a:gd name="T43" fmla="*/ 125 h 137"/>
                <a:gd name="T44" fmla="*/ 17 w 114"/>
                <a:gd name="T45" fmla="*/ 124 h 137"/>
                <a:gd name="T46" fmla="*/ 16 w 114"/>
                <a:gd name="T47" fmla="*/ 113 h 137"/>
                <a:gd name="T48" fmla="*/ 11 w 114"/>
                <a:gd name="T49" fmla="*/ 104 h 137"/>
                <a:gd name="T50" fmla="*/ 7 w 114"/>
                <a:gd name="T51" fmla="*/ 97 h 137"/>
                <a:gd name="T52" fmla="*/ 0 w 114"/>
                <a:gd name="T53" fmla="*/ 90 h 137"/>
                <a:gd name="T54" fmla="*/ 0 w 114"/>
                <a:gd name="T55" fmla="*/ 83 h 137"/>
                <a:gd name="T56" fmla="*/ 1 w 114"/>
                <a:gd name="T57" fmla="*/ 77 h 137"/>
                <a:gd name="T58" fmla="*/ 4 w 114"/>
                <a:gd name="T59" fmla="*/ 71 h 137"/>
                <a:gd name="T60" fmla="*/ 6 w 114"/>
                <a:gd name="T61" fmla="*/ 67 h 137"/>
                <a:gd name="T62" fmla="*/ 13 w 114"/>
                <a:gd name="T63" fmla="*/ 68 h 137"/>
                <a:gd name="T64" fmla="*/ 21 w 114"/>
                <a:gd name="T65" fmla="*/ 70 h 137"/>
                <a:gd name="T66" fmla="*/ 27 w 114"/>
                <a:gd name="T67" fmla="*/ 61 h 137"/>
                <a:gd name="T68" fmla="*/ 33 w 114"/>
                <a:gd name="T69" fmla="*/ 54 h 137"/>
                <a:gd name="T70" fmla="*/ 44 w 114"/>
                <a:gd name="T71" fmla="*/ 47 h 137"/>
                <a:gd name="T72" fmla="*/ 55 w 114"/>
                <a:gd name="T73" fmla="*/ 41 h 137"/>
                <a:gd name="T74" fmla="*/ 73 w 114"/>
                <a:gd name="T75" fmla="*/ 20 h 137"/>
                <a:gd name="T76" fmla="*/ 88 w 114"/>
                <a:gd name="T7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4" h="137">
                  <a:moveTo>
                    <a:pt x="88" y="0"/>
                  </a:moveTo>
                  <a:lnTo>
                    <a:pt x="101" y="8"/>
                  </a:lnTo>
                  <a:lnTo>
                    <a:pt x="114" y="18"/>
                  </a:lnTo>
                  <a:lnTo>
                    <a:pt x="114" y="20"/>
                  </a:lnTo>
                  <a:lnTo>
                    <a:pt x="114" y="23"/>
                  </a:lnTo>
                  <a:lnTo>
                    <a:pt x="111" y="30"/>
                  </a:lnTo>
                  <a:lnTo>
                    <a:pt x="107" y="34"/>
                  </a:lnTo>
                  <a:lnTo>
                    <a:pt x="103" y="38"/>
                  </a:lnTo>
                  <a:lnTo>
                    <a:pt x="97" y="43"/>
                  </a:lnTo>
                  <a:lnTo>
                    <a:pt x="104" y="58"/>
                  </a:lnTo>
                  <a:lnTo>
                    <a:pt x="110" y="75"/>
                  </a:lnTo>
                  <a:lnTo>
                    <a:pt x="104" y="81"/>
                  </a:lnTo>
                  <a:lnTo>
                    <a:pt x="100" y="88"/>
                  </a:lnTo>
                  <a:lnTo>
                    <a:pt x="95" y="97"/>
                  </a:lnTo>
                  <a:lnTo>
                    <a:pt x="94" y="105"/>
                  </a:lnTo>
                  <a:lnTo>
                    <a:pt x="91" y="114"/>
                  </a:lnTo>
                  <a:lnTo>
                    <a:pt x="88" y="123"/>
                  </a:lnTo>
                  <a:lnTo>
                    <a:pt x="84" y="130"/>
                  </a:lnTo>
                  <a:lnTo>
                    <a:pt x="80" y="137"/>
                  </a:lnTo>
                  <a:lnTo>
                    <a:pt x="68" y="133"/>
                  </a:lnTo>
                  <a:lnTo>
                    <a:pt x="58" y="127"/>
                  </a:lnTo>
                  <a:lnTo>
                    <a:pt x="37" y="125"/>
                  </a:lnTo>
                  <a:lnTo>
                    <a:pt x="17" y="124"/>
                  </a:lnTo>
                  <a:lnTo>
                    <a:pt x="16" y="113"/>
                  </a:lnTo>
                  <a:lnTo>
                    <a:pt x="11" y="104"/>
                  </a:lnTo>
                  <a:lnTo>
                    <a:pt x="7" y="97"/>
                  </a:lnTo>
                  <a:lnTo>
                    <a:pt x="0" y="90"/>
                  </a:lnTo>
                  <a:lnTo>
                    <a:pt x="0" y="83"/>
                  </a:lnTo>
                  <a:lnTo>
                    <a:pt x="1" y="77"/>
                  </a:lnTo>
                  <a:lnTo>
                    <a:pt x="4" y="71"/>
                  </a:lnTo>
                  <a:lnTo>
                    <a:pt x="6" y="67"/>
                  </a:lnTo>
                  <a:lnTo>
                    <a:pt x="13" y="68"/>
                  </a:lnTo>
                  <a:lnTo>
                    <a:pt x="21" y="70"/>
                  </a:lnTo>
                  <a:lnTo>
                    <a:pt x="27" y="61"/>
                  </a:lnTo>
                  <a:lnTo>
                    <a:pt x="33" y="54"/>
                  </a:lnTo>
                  <a:lnTo>
                    <a:pt x="44" y="47"/>
                  </a:lnTo>
                  <a:lnTo>
                    <a:pt x="55" y="41"/>
                  </a:lnTo>
                  <a:lnTo>
                    <a:pt x="73" y="20"/>
                  </a:lnTo>
                  <a:lnTo>
                    <a:pt x="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6" name="Freeform 497"/>
            <p:cNvSpPr>
              <a:spLocks/>
            </p:cNvSpPr>
            <p:nvPr/>
          </p:nvSpPr>
          <p:spPr bwMode="auto">
            <a:xfrm>
              <a:off x="4945" y="3229"/>
              <a:ext cx="127" cy="150"/>
            </a:xfrm>
            <a:custGeom>
              <a:avLst/>
              <a:gdLst>
                <a:gd name="T0" fmla="*/ 3 w 127"/>
                <a:gd name="T1" fmla="*/ 0 h 150"/>
                <a:gd name="T2" fmla="*/ 17 w 127"/>
                <a:gd name="T3" fmla="*/ 4 h 150"/>
                <a:gd name="T4" fmla="*/ 33 w 127"/>
                <a:gd name="T5" fmla="*/ 9 h 150"/>
                <a:gd name="T6" fmla="*/ 37 w 127"/>
                <a:gd name="T7" fmla="*/ 17 h 150"/>
                <a:gd name="T8" fmla="*/ 43 w 127"/>
                <a:gd name="T9" fmla="*/ 26 h 150"/>
                <a:gd name="T10" fmla="*/ 50 w 127"/>
                <a:gd name="T11" fmla="*/ 32 h 150"/>
                <a:gd name="T12" fmla="*/ 57 w 127"/>
                <a:gd name="T13" fmla="*/ 37 h 150"/>
                <a:gd name="T14" fmla="*/ 65 w 127"/>
                <a:gd name="T15" fmla="*/ 43 h 150"/>
                <a:gd name="T16" fmla="*/ 74 w 127"/>
                <a:gd name="T17" fmla="*/ 47 h 150"/>
                <a:gd name="T18" fmla="*/ 81 w 127"/>
                <a:gd name="T19" fmla="*/ 53 h 150"/>
                <a:gd name="T20" fmla="*/ 88 w 127"/>
                <a:gd name="T21" fmla="*/ 60 h 150"/>
                <a:gd name="T22" fmla="*/ 100 w 127"/>
                <a:gd name="T23" fmla="*/ 80 h 150"/>
                <a:gd name="T24" fmla="*/ 108 w 127"/>
                <a:gd name="T25" fmla="*/ 103 h 150"/>
                <a:gd name="T26" fmla="*/ 115 w 127"/>
                <a:gd name="T27" fmla="*/ 107 h 150"/>
                <a:gd name="T28" fmla="*/ 124 w 127"/>
                <a:gd name="T29" fmla="*/ 112 h 150"/>
                <a:gd name="T30" fmla="*/ 125 w 127"/>
                <a:gd name="T31" fmla="*/ 120 h 150"/>
                <a:gd name="T32" fmla="*/ 127 w 127"/>
                <a:gd name="T33" fmla="*/ 130 h 150"/>
                <a:gd name="T34" fmla="*/ 125 w 127"/>
                <a:gd name="T35" fmla="*/ 142 h 150"/>
                <a:gd name="T36" fmla="*/ 124 w 127"/>
                <a:gd name="T37" fmla="*/ 150 h 150"/>
                <a:gd name="T38" fmla="*/ 114 w 127"/>
                <a:gd name="T39" fmla="*/ 150 h 150"/>
                <a:gd name="T40" fmla="*/ 105 w 127"/>
                <a:gd name="T41" fmla="*/ 150 h 150"/>
                <a:gd name="T42" fmla="*/ 97 w 127"/>
                <a:gd name="T43" fmla="*/ 139 h 150"/>
                <a:gd name="T44" fmla="*/ 87 w 127"/>
                <a:gd name="T45" fmla="*/ 127 h 150"/>
                <a:gd name="T46" fmla="*/ 78 w 127"/>
                <a:gd name="T47" fmla="*/ 117 h 150"/>
                <a:gd name="T48" fmla="*/ 70 w 127"/>
                <a:gd name="T49" fmla="*/ 106 h 150"/>
                <a:gd name="T50" fmla="*/ 63 w 127"/>
                <a:gd name="T51" fmla="*/ 93 h 150"/>
                <a:gd name="T52" fmla="*/ 58 w 127"/>
                <a:gd name="T53" fmla="*/ 80 h 150"/>
                <a:gd name="T54" fmla="*/ 54 w 127"/>
                <a:gd name="T55" fmla="*/ 66 h 150"/>
                <a:gd name="T56" fmla="*/ 47 w 127"/>
                <a:gd name="T57" fmla="*/ 53 h 150"/>
                <a:gd name="T58" fmla="*/ 43 w 127"/>
                <a:gd name="T59" fmla="*/ 46 h 150"/>
                <a:gd name="T60" fmla="*/ 37 w 127"/>
                <a:gd name="T61" fmla="*/ 40 h 150"/>
                <a:gd name="T62" fmla="*/ 30 w 127"/>
                <a:gd name="T63" fmla="*/ 36 h 150"/>
                <a:gd name="T64" fmla="*/ 24 w 127"/>
                <a:gd name="T65" fmla="*/ 30 h 150"/>
                <a:gd name="T66" fmla="*/ 17 w 127"/>
                <a:gd name="T67" fmla="*/ 26 h 150"/>
                <a:gd name="T68" fmla="*/ 10 w 127"/>
                <a:gd name="T69" fmla="*/ 20 h 150"/>
                <a:gd name="T70" fmla="*/ 4 w 127"/>
                <a:gd name="T71" fmla="*/ 14 h 150"/>
                <a:gd name="T72" fmla="*/ 0 w 127"/>
                <a:gd name="T73" fmla="*/ 7 h 150"/>
                <a:gd name="T74" fmla="*/ 1 w 127"/>
                <a:gd name="T75" fmla="*/ 3 h 150"/>
                <a:gd name="T76" fmla="*/ 3 w 127"/>
                <a:gd name="T7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7" h="150">
                  <a:moveTo>
                    <a:pt x="3" y="0"/>
                  </a:moveTo>
                  <a:lnTo>
                    <a:pt x="17" y="4"/>
                  </a:lnTo>
                  <a:lnTo>
                    <a:pt x="33" y="9"/>
                  </a:lnTo>
                  <a:lnTo>
                    <a:pt x="37" y="17"/>
                  </a:lnTo>
                  <a:lnTo>
                    <a:pt x="43" y="26"/>
                  </a:lnTo>
                  <a:lnTo>
                    <a:pt x="50" y="32"/>
                  </a:lnTo>
                  <a:lnTo>
                    <a:pt x="57" y="37"/>
                  </a:lnTo>
                  <a:lnTo>
                    <a:pt x="65" y="43"/>
                  </a:lnTo>
                  <a:lnTo>
                    <a:pt x="74" y="47"/>
                  </a:lnTo>
                  <a:lnTo>
                    <a:pt x="81" y="53"/>
                  </a:lnTo>
                  <a:lnTo>
                    <a:pt x="88" y="60"/>
                  </a:lnTo>
                  <a:lnTo>
                    <a:pt x="100" y="80"/>
                  </a:lnTo>
                  <a:lnTo>
                    <a:pt x="108" y="103"/>
                  </a:lnTo>
                  <a:lnTo>
                    <a:pt x="115" y="107"/>
                  </a:lnTo>
                  <a:lnTo>
                    <a:pt x="124" y="112"/>
                  </a:lnTo>
                  <a:lnTo>
                    <a:pt x="125" y="120"/>
                  </a:lnTo>
                  <a:lnTo>
                    <a:pt x="127" y="130"/>
                  </a:lnTo>
                  <a:lnTo>
                    <a:pt x="125" y="142"/>
                  </a:lnTo>
                  <a:lnTo>
                    <a:pt x="124" y="150"/>
                  </a:lnTo>
                  <a:lnTo>
                    <a:pt x="114" y="150"/>
                  </a:lnTo>
                  <a:lnTo>
                    <a:pt x="105" y="150"/>
                  </a:lnTo>
                  <a:lnTo>
                    <a:pt x="97" y="139"/>
                  </a:lnTo>
                  <a:lnTo>
                    <a:pt x="87" y="127"/>
                  </a:lnTo>
                  <a:lnTo>
                    <a:pt x="78" y="117"/>
                  </a:lnTo>
                  <a:lnTo>
                    <a:pt x="70" y="106"/>
                  </a:lnTo>
                  <a:lnTo>
                    <a:pt x="63" y="93"/>
                  </a:lnTo>
                  <a:lnTo>
                    <a:pt x="58" y="80"/>
                  </a:lnTo>
                  <a:lnTo>
                    <a:pt x="54" y="66"/>
                  </a:lnTo>
                  <a:lnTo>
                    <a:pt x="47" y="53"/>
                  </a:lnTo>
                  <a:lnTo>
                    <a:pt x="43" y="46"/>
                  </a:lnTo>
                  <a:lnTo>
                    <a:pt x="37" y="40"/>
                  </a:lnTo>
                  <a:lnTo>
                    <a:pt x="30" y="36"/>
                  </a:lnTo>
                  <a:lnTo>
                    <a:pt x="24" y="30"/>
                  </a:lnTo>
                  <a:lnTo>
                    <a:pt x="17" y="26"/>
                  </a:lnTo>
                  <a:lnTo>
                    <a:pt x="10" y="20"/>
                  </a:lnTo>
                  <a:lnTo>
                    <a:pt x="4" y="14"/>
                  </a:lnTo>
                  <a:lnTo>
                    <a:pt x="0" y="7"/>
                  </a:lnTo>
                  <a:lnTo>
                    <a:pt x="1"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7" name="Freeform 498"/>
            <p:cNvSpPr>
              <a:spLocks/>
            </p:cNvSpPr>
            <p:nvPr/>
          </p:nvSpPr>
          <p:spPr bwMode="auto">
            <a:xfrm>
              <a:off x="5317" y="3273"/>
              <a:ext cx="6" cy="6"/>
            </a:xfrm>
            <a:custGeom>
              <a:avLst/>
              <a:gdLst>
                <a:gd name="T0" fmla="*/ 3 w 6"/>
                <a:gd name="T1" fmla="*/ 0 h 6"/>
                <a:gd name="T2" fmla="*/ 5 w 6"/>
                <a:gd name="T3" fmla="*/ 0 h 6"/>
                <a:gd name="T4" fmla="*/ 6 w 6"/>
                <a:gd name="T5" fmla="*/ 0 h 6"/>
                <a:gd name="T6" fmla="*/ 6 w 6"/>
                <a:gd name="T7" fmla="*/ 3 h 6"/>
                <a:gd name="T8" fmla="*/ 5 w 6"/>
                <a:gd name="T9" fmla="*/ 5 h 6"/>
                <a:gd name="T10" fmla="*/ 5 w 6"/>
                <a:gd name="T11" fmla="*/ 5 h 6"/>
                <a:gd name="T12" fmla="*/ 0 w 6"/>
                <a:gd name="T13" fmla="*/ 6 h 6"/>
                <a:gd name="T14" fmla="*/ 2 w 6"/>
                <a:gd name="T15" fmla="*/ 3 h 6"/>
                <a:gd name="T16" fmla="*/ 3 w 6"/>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3" y="0"/>
                  </a:moveTo>
                  <a:lnTo>
                    <a:pt x="5" y="0"/>
                  </a:lnTo>
                  <a:lnTo>
                    <a:pt x="6" y="0"/>
                  </a:lnTo>
                  <a:lnTo>
                    <a:pt x="6" y="3"/>
                  </a:lnTo>
                  <a:lnTo>
                    <a:pt x="5" y="5"/>
                  </a:lnTo>
                  <a:lnTo>
                    <a:pt x="5" y="5"/>
                  </a:lnTo>
                  <a:lnTo>
                    <a:pt x="0" y="6"/>
                  </a:lnTo>
                  <a:lnTo>
                    <a:pt x="2"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8" name="Freeform 499"/>
            <p:cNvSpPr>
              <a:spLocks/>
            </p:cNvSpPr>
            <p:nvPr/>
          </p:nvSpPr>
          <p:spPr bwMode="auto">
            <a:xfrm>
              <a:off x="5312" y="3283"/>
              <a:ext cx="5" cy="29"/>
            </a:xfrm>
            <a:custGeom>
              <a:avLst/>
              <a:gdLst>
                <a:gd name="T0" fmla="*/ 0 w 5"/>
                <a:gd name="T1" fmla="*/ 0 h 29"/>
                <a:gd name="T2" fmla="*/ 3 w 5"/>
                <a:gd name="T3" fmla="*/ 0 h 29"/>
                <a:gd name="T4" fmla="*/ 4 w 5"/>
                <a:gd name="T5" fmla="*/ 0 h 29"/>
                <a:gd name="T6" fmla="*/ 5 w 5"/>
                <a:gd name="T7" fmla="*/ 15 h 29"/>
                <a:gd name="T8" fmla="*/ 5 w 5"/>
                <a:gd name="T9" fmla="*/ 29 h 29"/>
                <a:gd name="T10" fmla="*/ 4 w 5"/>
                <a:gd name="T11" fmla="*/ 29 h 29"/>
                <a:gd name="T12" fmla="*/ 3 w 5"/>
                <a:gd name="T13" fmla="*/ 29 h 29"/>
                <a:gd name="T14" fmla="*/ 0 w 5"/>
                <a:gd name="T15" fmla="*/ 15 h 29"/>
                <a:gd name="T16" fmla="*/ 0 w 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9">
                  <a:moveTo>
                    <a:pt x="0" y="0"/>
                  </a:moveTo>
                  <a:lnTo>
                    <a:pt x="3" y="0"/>
                  </a:lnTo>
                  <a:lnTo>
                    <a:pt x="4" y="0"/>
                  </a:lnTo>
                  <a:lnTo>
                    <a:pt x="5" y="15"/>
                  </a:lnTo>
                  <a:lnTo>
                    <a:pt x="5" y="29"/>
                  </a:lnTo>
                  <a:lnTo>
                    <a:pt x="4" y="29"/>
                  </a:lnTo>
                  <a:lnTo>
                    <a:pt x="3" y="29"/>
                  </a:lnTo>
                  <a:lnTo>
                    <a:pt x="0" y="1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9" name="Freeform 500"/>
            <p:cNvSpPr>
              <a:spLocks/>
            </p:cNvSpPr>
            <p:nvPr/>
          </p:nvSpPr>
          <p:spPr bwMode="auto">
            <a:xfrm>
              <a:off x="5262" y="3286"/>
              <a:ext cx="21" cy="15"/>
            </a:xfrm>
            <a:custGeom>
              <a:avLst/>
              <a:gdLst>
                <a:gd name="T0" fmla="*/ 20 w 21"/>
                <a:gd name="T1" fmla="*/ 0 h 15"/>
                <a:gd name="T2" fmla="*/ 21 w 21"/>
                <a:gd name="T3" fmla="*/ 3 h 15"/>
                <a:gd name="T4" fmla="*/ 21 w 21"/>
                <a:gd name="T5" fmla="*/ 5 h 15"/>
                <a:gd name="T6" fmla="*/ 21 w 21"/>
                <a:gd name="T7" fmla="*/ 7 h 15"/>
                <a:gd name="T8" fmla="*/ 20 w 21"/>
                <a:gd name="T9" fmla="*/ 9 h 15"/>
                <a:gd name="T10" fmla="*/ 15 w 21"/>
                <a:gd name="T11" fmla="*/ 12 h 15"/>
                <a:gd name="T12" fmla="*/ 10 w 21"/>
                <a:gd name="T13" fmla="*/ 15 h 15"/>
                <a:gd name="T14" fmla="*/ 5 w 21"/>
                <a:gd name="T15" fmla="*/ 12 h 15"/>
                <a:gd name="T16" fmla="*/ 0 w 21"/>
                <a:gd name="T17" fmla="*/ 9 h 15"/>
                <a:gd name="T18" fmla="*/ 0 w 21"/>
                <a:gd name="T19" fmla="*/ 9 h 15"/>
                <a:gd name="T20" fmla="*/ 0 w 21"/>
                <a:gd name="T21" fmla="*/ 7 h 15"/>
                <a:gd name="T22" fmla="*/ 8 w 21"/>
                <a:gd name="T23" fmla="*/ 7 h 15"/>
                <a:gd name="T24" fmla="*/ 18 w 21"/>
                <a:gd name="T25" fmla="*/ 6 h 15"/>
                <a:gd name="T26" fmla="*/ 18 w 21"/>
                <a:gd name="T27" fmla="*/ 3 h 15"/>
                <a:gd name="T28" fmla="*/ 20 w 21"/>
                <a:gd name="T2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15">
                  <a:moveTo>
                    <a:pt x="20" y="0"/>
                  </a:moveTo>
                  <a:lnTo>
                    <a:pt x="21" y="3"/>
                  </a:lnTo>
                  <a:lnTo>
                    <a:pt x="21" y="5"/>
                  </a:lnTo>
                  <a:lnTo>
                    <a:pt x="21" y="7"/>
                  </a:lnTo>
                  <a:lnTo>
                    <a:pt x="20" y="9"/>
                  </a:lnTo>
                  <a:lnTo>
                    <a:pt x="15" y="12"/>
                  </a:lnTo>
                  <a:lnTo>
                    <a:pt x="10" y="15"/>
                  </a:lnTo>
                  <a:lnTo>
                    <a:pt x="5" y="12"/>
                  </a:lnTo>
                  <a:lnTo>
                    <a:pt x="0" y="9"/>
                  </a:lnTo>
                  <a:lnTo>
                    <a:pt x="0" y="9"/>
                  </a:lnTo>
                  <a:lnTo>
                    <a:pt x="0" y="7"/>
                  </a:lnTo>
                  <a:lnTo>
                    <a:pt x="8" y="7"/>
                  </a:lnTo>
                  <a:lnTo>
                    <a:pt x="18" y="6"/>
                  </a:lnTo>
                  <a:lnTo>
                    <a:pt x="18" y="3"/>
                  </a:lnTo>
                  <a:lnTo>
                    <a:pt x="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0" name="Freeform 501"/>
            <p:cNvSpPr>
              <a:spLocks/>
            </p:cNvSpPr>
            <p:nvPr/>
          </p:nvSpPr>
          <p:spPr bwMode="auto">
            <a:xfrm>
              <a:off x="5232" y="3292"/>
              <a:ext cx="27" cy="9"/>
            </a:xfrm>
            <a:custGeom>
              <a:avLst/>
              <a:gdLst>
                <a:gd name="T0" fmla="*/ 15 w 27"/>
                <a:gd name="T1" fmla="*/ 0 h 9"/>
                <a:gd name="T2" fmla="*/ 21 w 27"/>
                <a:gd name="T3" fmla="*/ 1 h 9"/>
                <a:gd name="T4" fmla="*/ 27 w 27"/>
                <a:gd name="T5" fmla="*/ 1 h 9"/>
                <a:gd name="T6" fmla="*/ 27 w 27"/>
                <a:gd name="T7" fmla="*/ 3 h 9"/>
                <a:gd name="T8" fmla="*/ 27 w 27"/>
                <a:gd name="T9" fmla="*/ 3 h 9"/>
                <a:gd name="T10" fmla="*/ 18 w 27"/>
                <a:gd name="T11" fmla="*/ 4 h 9"/>
                <a:gd name="T12" fmla="*/ 11 w 27"/>
                <a:gd name="T13" fmla="*/ 7 h 9"/>
                <a:gd name="T14" fmla="*/ 8 w 27"/>
                <a:gd name="T15" fmla="*/ 9 h 9"/>
                <a:gd name="T16" fmla="*/ 5 w 27"/>
                <a:gd name="T17" fmla="*/ 9 h 9"/>
                <a:gd name="T18" fmla="*/ 3 w 27"/>
                <a:gd name="T19" fmla="*/ 7 h 9"/>
                <a:gd name="T20" fmla="*/ 0 w 27"/>
                <a:gd name="T21" fmla="*/ 6 h 9"/>
                <a:gd name="T22" fmla="*/ 0 w 27"/>
                <a:gd name="T23" fmla="*/ 4 h 9"/>
                <a:gd name="T24" fmla="*/ 1 w 27"/>
                <a:gd name="T25" fmla="*/ 1 h 9"/>
                <a:gd name="T26" fmla="*/ 8 w 27"/>
                <a:gd name="T27" fmla="*/ 1 h 9"/>
                <a:gd name="T28" fmla="*/ 15 w 27"/>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9">
                  <a:moveTo>
                    <a:pt x="15" y="0"/>
                  </a:moveTo>
                  <a:lnTo>
                    <a:pt x="21" y="1"/>
                  </a:lnTo>
                  <a:lnTo>
                    <a:pt x="27" y="1"/>
                  </a:lnTo>
                  <a:lnTo>
                    <a:pt x="27" y="3"/>
                  </a:lnTo>
                  <a:lnTo>
                    <a:pt x="27" y="3"/>
                  </a:lnTo>
                  <a:lnTo>
                    <a:pt x="18" y="4"/>
                  </a:lnTo>
                  <a:lnTo>
                    <a:pt x="11" y="7"/>
                  </a:lnTo>
                  <a:lnTo>
                    <a:pt x="8" y="9"/>
                  </a:lnTo>
                  <a:lnTo>
                    <a:pt x="5" y="9"/>
                  </a:lnTo>
                  <a:lnTo>
                    <a:pt x="3" y="7"/>
                  </a:lnTo>
                  <a:lnTo>
                    <a:pt x="0" y="6"/>
                  </a:lnTo>
                  <a:lnTo>
                    <a:pt x="0" y="4"/>
                  </a:lnTo>
                  <a:lnTo>
                    <a:pt x="1" y="1"/>
                  </a:lnTo>
                  <a:lnTo>
                    <a:pt x="8" y="1"/>
                  </a:ln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1" name="Freeform 502"/>
            <p:cNvSpPr>
              <a:spLocks/>
            </p:cNvSpPr>
            <p:nvPr/>
          </p:nvSpPr>
          <p:spPr bwMode="auto">
            <a:xfrm>
              <a:off x="5355" y="3308"/>
              <a:ext cx="211" cy="128"/>
            </a:xfrm>
            <a:custGeom>
              <a:avLst/>
              <a:gdLst>
                <a:gd name="T0" fmla="*/ 71 w 211"/>
                <a:gd name="T1" fmla="*/ 97 h 128"/>
                <a:gd name="T2" fmla="*/ 77 w 211"/>
                <a:gd name="T3" fmla="*/ 91 h 128"/>
                <a:gd name="T4" fmla="*/ 82 w 211"/>
                <a:gd name="T5" fmla="*/ 85 h 128"/>
                <a:gd name="T6" fmla="*/ 69 w 211"/>
                <a:gd name="T7" fmla="*/ 70 h 128"/>
                <a:gd name="T8" fmla="*/ 57 w 211"/>
                <a:gd name="T9" fmla="*/ 55 h 128"/>
                <a:gd name="T10" fmla="*/ 44 w 211"/>
                <a:gd name="T11" fmla="*/ 55 h 128"/>
                <a:gd name="T12" fmla="*/ 34 w 211"/>
                <a:gd name="T13" fmla="*/ 58 h 128"/>
                <a:gd name="T14" fmla="*/ 31 w 211"/>
                <a:gd name="T15" fmla="*/ 48 h 128"/>
                <a:gd name="T16" fmla="*/ 28 w 211"/>
                <a:gd name="T17" fmla="*/ 40 h 128"/>
                <a:gd name="T18" fmla="*/ 18 w 211"/>
                <a:gd name="T19" fmla="*/ 37 h 128"/>
                <a:gd name="T20" fmla="*/ 10 w 211"/>
                <a:gd name="T21" fmla="*/ 35 h 128"/>
                <a:gd name="T22" fmla="*/ 11 w 211"/>
                <a:gd name="T23" fmla="*/ 33 h 128"/>
                <a:gd name="T24" fmla="*/ 20 w 211"/>
                <a:gd name="T25" fmla="*/ 30 h 128"/>
                <a:gd name="T26" fmla="*/ 25 w 211"/>
                <a:gd name="T27" fmla="*/ 25 h 128"/>
                <a:gd name="T28" fmla="*/ 17 w 211"/>
                <a:gd name="T29" fmla="*/ 24 h 128"/>
                <a:gd name="T30" fmla="*/ 7 w 211"/>
                <a:gd name="T31" fmla="*/ 20 h 128"/>
                <a:gd name="T32" fmla="*/ 1 w 211"/>
                <a:gd name="T33" fmla="*/ 14 h 128"/>
                <a:gd name="T34" fmla="*/ 8 w 211"/>
                <a:gd name="T35" fmla="*/ 5 h 128"/>
                <a:gd name="T36" fmla="*/ 21 w 211"/>
                <a:gd name="T37" fmla="*/ 3 h 128"/>
                <a:gd name="T38" fmla="*/ 31 w 211"/>
                <a:gd name="T39" fmla="*/ 10 h 128"/>
                <a:gd name="T40" fmla="*/ 32 w 211"/>
                <a:gd name="T41" fmla="*/ 20 h 128"/>
                <a:gd name="T42" fmla="*/ 30 w 211"/>
                <a:gd name="T43" fmla="*/ 27 h 128"/>
                <a:gd name="T44" fmla="*/ 32 w 211"/>
                <a:gd name="T45" fmla="*/ 34 h 128"/>
                <a:gd name="T46" fmla="*/ 42 w 211"/>
                <a:gd name="T47" fmla="*/ 37 h 128"/>
                <a:gd name="T48" fmla="*/ 54 w 211"/>
                <a:gd name="T49" fmla="*/ 33 h 128"/>
                <a:gd name="T50" fmla="*/ 62 w 211"/>
                <a:gd name="T51" fmla="*/ 25 h 128"/>
                <a:gd name="T52" fmla="*/ 71 w 211"/>
                <a:gd name="T53" fmla="*/ 18 h 128"/>
                <a:gd name="T54" fmla="*/ 94 w 211"/>
                <a:gd name="T55" fmla="*/ 23 h 128"/>
                <a:gd name="T56" fmla="*/ 132 w 211"/>
                <a:gd name="T57" fmla="*/ 40 h 128"/>
                <a:gd name="T58" fmla="*/ 154 w 211"/>
                <a:gd name="T59" fmla="*/ 54 h 128"/>
                <a:gd name="T60" fmla="*/ 165 w 211"/>
                <a:gd name="T61" fmla="*/ 68 h 128"/>
                <a:gd name="T62" fmla="*/ 178 w 211"/>
                <a:gd name="T63" fmla="*/ 94 h 128"/>
                <a:gd name="T64" fmla="*/ 199 w 211"/>
                <a:gd name="T65" fmla="*/ 118 h 128"/>
                <a:gd name="T66" fmla="*/ 209 w 211"/>
                <a:gd name="T67" fmla="*/ 128 h 128"/>
                <a:gd name="T68" fmla="*/ 195 w 211"/>
                <a:gd name="T69" fmla="*/ 127 h 128"/>
                <a:gd name="T70" fmla="*/ 167 w 211"/>
                <a:gd name="T71" fmla="*/ 110 h 128"/>
                <a:gd name="T72" fmla="*/ 144 w 211"/>
                <a:gd name="T73" fmla="*/ 92 h 128"/>
                <a:gd name="T74" fmla="*/ 135 w 211"/>
                <a:gd name="T75" fmla="*/ 97 h 128"/>
                <a:gd name="T76" fmla="*/ 129 w 211"/>
                <a:gd name="T77" fmla="*/ 108 h 128"/>
                <a:gd name="T78" fmla="*/ 111 w 211"/>
                <a:gd name="T79" fmla="*/ 111 h 128"/>
                <a:gd name="T80" fmla="*/ 92 w 211"/>
                <a:gd name="T81" fmla="*/ 104 h 128"/>
                <a:gd name="T82" fmla="*/ 79 w 211"/>
                <a:gd name="T83" fmla="*/ 10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1" h="128">
                  <a:moveTo>
                    <a:pt x="69" y="101"/>
                  </a:moveTo>
                  <a:lnTo>
                    <a:pt x="71" y="97"/>
                  </a:lnTo>
                  <a:lnTo>
                    <a:pt x="71" y="91"/>
                  </a:lnTo>
                  <a:lnTo>
                    <a:pt x="77" y="91"/>
                  </a:lnTo>
                  <a:lnTo>
                    <a:pt x="82" y="91"/>
                  </a:lnTo>
                  <a:lnTo>
                    <a:pt x="82" y="85"/>
                  </a:lnTo>
                  <a:lnTo>
                    <a:pt x="82" y="80"/>
                  </a:lnTo>
                  <a:lnTo>
                    <a:pt x="69" y="70"/>
                  </a:lnTo>
                  <a:lnTo>
                    <a:pt x="61" y="58"/>
                  </a:lnTo>
                  <a:lnTo>
                    <a:pt x="57" y="55"/>
                  </a:lnTo>
                  <a:lnTo>
                    <a:pt x="51" y="54"/>
                  </a:lnTo>
                  <a:lnTo>
                    <a:pt x="44" y="55"/>
                  </a:lnTo>
                  <a:lnTo>
                    <a:pt x="37" y="60"/>
                  </a:lnTo>
                  <a:lnTo>
                    <a:pt x="34" y="58"/>
                  </a:lnTo>
                  <a:lnTo>
                    <a:pt x="31" y="55"/>
                  </a:lnTo>
                  <a:lnTo>
                    <a:pt x="31" y="48"/>
                  </a:lnTo>
                  <a:lnTo>
                    <a:pt x="30" y="44"/>
                  </a:lnTo>
                  <a:lnTo>
                    <a:pt x="28" y="40"/>
                  </a:lnTo>
                  <a:lnTo>
                    <a:pt x="22" y="35"/>
                  </a:lnTo>
                  <a:lnTo>
                    <a:pt x="18" y="37"/>
                  </a:lnTo>
                  <a:lnTo>
                    <a:pt x="14" y="37"/>
                  </a:lnTo>
                  <a:lnTo>
                    <a:pt x="10" y="35"/>
                  </a:lnTo>
                  <a:lnTo>
                    <a:pt x="7" y="31"/>
                  </a:lnTo>
                  <a:lnTo>
                    <a:pt x="11" y="33"/>
                  </a:lnTo>
                  <a:lnTo>
                    <a:pt x="14" y="35"/>
                  </a:lnTo>
                  <a:lnTo>
                    <a:pt x="20" y="30"/>
                  </a:lnTo>
                  <a:lnTo>
                    <a:pt x="25" y="27"/>
                  </a:lnTo>
                  <a:lnTo>
                    <a:pt x="25" y="25"/>
                  </a:lnTo>
                  <a:lnTo>
                    <a:pt x="25" y="25"/>
                  </a:lnTo>
                  <a:lnTo>
                    <a:pt x="17" y="24"/>
                  </a:lnTo>
                  <a:lnTo>
                    <a:pt x="10" y="21"/>
                  </a:lnTo>
                  <a:lnTo>
                    <a:pt x="7" y="20"/>
                  </a:lnTo>
                  <a:lnTo>
                    <a:pt x="4" y="17"/>
                  </a:lnTo>
                  <a:lnTo>
                    <a:pt x="1" y="14"/>
                  </a:lnTo>
                  <a:lnTo>
                    <a:pt x="0" y="10"/>
                  </a:lnTo>
                  <a:lnTo>
                    <a:pt x="8" y="5"/>
                  </a:lnTo>
                  <a:lnTo>
                    <a:pt x="15" y="0"/>
                  </a:lnTo>
                  <a:lnTo>
                    <a:pt x="21" y="3"/>
                  </a:lnTo>
                  <a:lnTo>
                    <a:pt x="27" y="5"/>
                  </a:lnTo>
                  <a:lnTo>
                    <a:pt x="31" y="10"/>
                  </a:lnTo>
                  <a:lnTo>
                    <a:pt x="35" y="15"/>
                  </a:lnTo>
                  <a:lnTo>
                    <a:pt x="32" y="20"/>
                  </a:lnTo>
                  <a:lnTo>
                    <a:pt x="30" y="24"/>
                  </a:lnTo>
                  <a:lnTo>
                    <a:pt x="30" y="27"/>
                  </a:lnTo>
                  <a:lnTo>
                    <a:pt x="31" y="31"/>
                  </a:lnTo>
                  <a:lnTo>
                    <a:pt x="32" y="34"/>
                  </a:lnTo>
                  <a:lnTo>
                    <a:pt x="35" y="35"/>
                  </a:lnTo>
                  <a:lnTo>
                    <a:pt x="42" y="37"/>
                  </a:lnTo>
                  <a:lnTo>
                    <a:pt x="48" y="35"/>
                  </a:lnTo>
                  <a:lnTo>
                    <a:pt x="54" y="33"/>
                  </a:lnTo>
                  <a:lnTo>
                    <a:pt x="58" y="30"/>
                  </a:lnTo>
                  <a:lnTo>
                    <a:pt x="62" y="25"/>
                  </a:lnTo>
                  <a:lnTo>
                    <a:pt x="67" y="21"/>
                  </a:lnTo>
                  <a:lnTo>
                    <a:pt x="71" y="18"/>
                  </a:lnTo>
                  <a:lnTo>
                    <a:pt x="77" y="17"/>
                  </a:lnTo>
                  <a:lnTo>
                    <a:pt x="94" y="23"/>
                  </a:lnTo>
                  <a:lnTo>
                    <a:pt x="114" y="31"/>
                  </a:lnTo>
                  <a:lnTo>
                    <a:pt x="132" y="40"/>
                  </a:lnTo>
                  <a:lnTo>
                    <a:pt x="148" y="48"/>
                  </a:lnTo>
                  <a:lnTo>
                    <a:pt x="154" y="54"/>
                  </a:lnTo>
                  <a:lnTo>
                    <a:pt x="159" y="61"/>
                  </a:lnTo>
                  <a:lnTo>
                    <a:pt x="165" y="68"/>
                  </a:lnTo>
                  <a:lnTo>
                    <a:pt x="169" y="77"/>
                  </a:lnTo>
                  <a:lnTo>
                    <a:pt x="178" y="94"/>
                  </a:lnTo>
                  <a:lnTo>
                    <a:pt x="188" y="108"/>
                  </a:lnTo>
                  <a:lnTo>
                    <a:pt x="199" y="118"/>
                  </a:lnTo>
                  <a:lnTo>
                    <a:pt x="211" y="128"/>
                  </a:lnTo>
                  <a:lnTo>
                    <a:pt x="209" y="128"/>
                  </a:lnTo>
                  <a:lnTo>
                    <a:pt x="209" y="128"/>
                  </a:lnTo>
                  <a:lnTo>
                    <a:pt x="195" y="127"/>
                  </a:lnTo>
                  <a:lnTo>
                    <a:pt x="181" y="127"/>
                  </a:lnTo>
                  <a:lnTo>
                    <a:pt x="167" y="110"/>
                  </a:lnTo>
                  <a:lnTo>
                    <a:pt x="151" y="92"/>
                  </a:lnTo>
                  <a:lnTo>
                    <a:pt x="144" y="92"/>
                  </a:lnTo>
                  <a:lnTo>
                    <a:pt x="138" y="94"/>
                  </a:lnTo>
                  <a:lnTo>
                    <a:pt x="135" y="97"/>
                  </a:lnTo>
                  <a:lnTo>
                    <a:pt x="129" y="98"/>
                  </a:lnTo>
                  <a:lnTo>
                    <a:pt x="129" y="108"/>
                  </a:lnTo>
                  <a:lnTo>
                    <a:pt x="127" y="114"/>
                  </a:lnTo>
                  <a:lnTo>
                    <a:pt x="111" y="111"/>
                  </a:lnTo>
                  <a:lnTo>
                    <a:pt x="98" y="107"/>
                  </a:lnTo>
                  <a:lnTo>
                    <a:pt x="92" y="104"/>
                  </a:lnTo>
                  <a:lnTo>
                    <a:pt x="87" y="102"/>
                  </a:lnTo>
                  <a:lnTo>
                    <a:pt x="79" y="101"/>
                  </a:lnTo>
                  <a:lnTo>
                    <a:pt x="69" y="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2" name="Freeform 503"/>
            <p:cNvSpPr>
              <a:spLocks/>
            </p:cNvSpPr>
            <p:nvPr/>
          </p:nvSpPr>
          <p:spPr bwMode="auto">
            <a:xfrm>
              <a:off x="3317" y="3312"/>
              <a:ext cx="14" cy="10"/>
            </a:xfrm>
            <a:custGeom>
              <a:avLst/>
              <a:gdLst>
                <a:gd name="T0" fmla="*/ 4 w 14"/>
                <a:gd name="T1" fmla="*/ 0 h 10"/>
                <a:gd name="T2" fmla="*/ 9 w 14"/>
                <a:gd name="T3" fmla="*/ 0 h 10"/>
                <a:gd name="T4" fmla="*/ 14 w 14"/>
                <a:gd name="T5" fmla="*/ 0 h 10"/>
                <a:gd name="T6" fmla="*/ 14 w 14"/>
                <a:gd name="T7" fmla="*/ 3 h 10"/>
                <a:gd name="T8" fmla="*/ 14 w 14"/>
                <a:gd name="T9" fmla="*/ 6 h 10"/>
                <a:gd name="T10" fmla="*/ 13 w 14"/>
                <a:gd name="T11" fmla="*/ 9 h 10"/>
                <a:gd name="T12" fmla="*/ 12 w 14"/>
                <a:gd name="T13" fmla="*/ 10 h 10"/>
                <a:gd name="T14" fmla="*/ 10 w 14"/>
                <a:gd name="T15" fmla="*/ 10 h 10"/>
                <a:gd name="T16" fmla="*/ 10 w 14"/>
                <a:gd name="T17" fmla="*/ 10 h 10"/>
                <a:gd name="T18" fmla="*/ 4 w 14"/>
                <a:gd name="T19" fmla="*/ 9 h 10"/>
                <a:gd name="T20" fmla="*/ 0 w 14"/>
                <a:gd name="T21" fmla="*/ 6 h 10"/>
                <a:gd name="T22" fmla="*/ 2 w 14"/>
                <a:gd name="T23" fmla="*/ 3 h 10"/>
                <a:gd name="T24" fmla="*/ 4 w 14"/>
                <a:gd name="T2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0">
                  <a:moveTo>
                    <a:pt x="4" y="0"/>
                  </a:moveTo>
                  <a:lnTo>
                    <a:pt x="9" y="0"/>
                  </a:lnTo>
                  <a:lnTo>
                    <a:pt x="14" y="0"/>
                  </a:lnTo>
                  <a:lnTo>
                    <a:pt x="14" y="3"/>
                  </a:lnTo>
                  <a:lnTo>
                    <a:pt x="14" y="6"/>
                  </a:lnTo>
                  <a:lnTo>
                    <a:pt x="13" y="9"/>
                  </a:lnTo>
                  <a:lnTo>
                    <a:pt x="12" y="10"/>
                  </a:lnTo>
                  <a:lnTo>
                    <a:pt x="10" y="10"/>
                  </a:lnTo>
                  <a:lnTo>
                    <a:pt x="10" y="10"/>
                  </a:lnTo>
                  <a:lnTo>
                    <a:pt x="4" y="9"/>
                  </a:lnTo>
                  <a:lnTo>
                    <a:pt x="0" y="6"/>
                  </a:lnTo>
                  <a:lnTo>
                    <a:pt x="2" y="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3" name="Freeform 504"/>
            <p:cNvSpPr>
              <a:spLocks/>
            </p:cNvSpPr>
            <p:nvPr/>
          </p:nvSpPr>
          <p:spPr bwMode="auto">
            <a:xfrm>
              <a:off x="5215" y="3313"/>
              <a:ext cx="48" cy="55"/>
            </a:xfrm>
            <a:custGeom>
              <a:avLst/>
              <a:gdLst>
                <a:gd name="T0" fmla="*/ 48 w 48"/>
                <a:gd name="T1" fmla="*/ 12 h 55"/>
                <a:gd name="T2" fmla="*/ 42 w 48"/>
                <a:gd name="T3" fmla="*/ 12 h 55"/>
                <a:gd name="T4" fmla="*/ 35 w 48"/>
                <a:gd name="T5" fmla="*/ 13 h 55"/>
                <a:gd name="T6" fmla="*/ 35 w 48"/>
                <a:gd name="T7" fmla="*/ 22 h 55"/>
                <a:gd name="T8" fmla="*/ 37 w 48"/>
                <a:gd name="T9" fmla="*/ 30 h 55"/>
                <a:gd name="T10" fmla="*/ 40 w 48"/>
                <a:gd name="T11" fmla="*/ 40 h 55"/>
                <a:gd name="T12" fmla="*/ 42 w 48"/>
                <a:gd name="T13" fmla="*/ 50 h 55"/>
                <a:gd name="T14" fmla="*/ 40 w 48"/>
                <a:gd name="T15" fmla="*/ 50 h 55"/>
                <a:gd name="T16" fmla="*/ 37 w 48"/>
                <a:gd name="T17" fmla="*/ 49 h 55"/>
                <a:gd name="T18" fmla="*/ 28 w 48"/>
                <a:gd name="T19" fmla="*/ 38 h 55"/>
                <a:gd name="T20" fmla="*/ 20 w 48"/>
                <a:gd name="T21" fmla="*/ 26 h 55"/>
                <a:gd name="T22" fmla="*/ 17 w 48"/>
                <a:gd name="T23" fmla="*/ 28 h 55"/>
                <a:gd name="T24" fmla="*/ 15 w 48"/>
                <a:gd name="T25" fmla="*/ 29 h 55"/>
                <a:gd name="T26" fmla="*/ 14 w 48"/>
                <a:gd name="T27" fmla="*/ 42 h 55"/>
                <a:gd name="T28" fmla="*/ 17 w 48"/>
                <a:gd name="T29" fmla="*/ 55 h 55"/>
                <a:gd name="T30" fmla="*/ 14 w 48"/>
                <a:gd name="T31" fmla="*/ 53 h 55"/>
                <a:gd name="T32" fmla="*/ 11 w 48"/>
                <a:gd name="T33" fmla="*/ 52 h 55"/>
                <a:gd name="T34" fmla="*/ 8 w 48"/>
                <a:gd name="T35" fmla="*/ 52 h 55"/>
                <a:gd name="T36" fmla="*/ 7 w 48"/>
                <a:gd name="T37" fmla="*/ 49 h 55"/>
                <a:gd name="T38" fmla="*/ 4 w 48"/>
                <a:gd name="T39" fmla="*/ 36 h 55"/>
                <a:gd name="T40" fmla="*/ 0 w 48"/>
                <a:gd name="T41" fmla="*/ 23 h 55"/>
                <a:gd name="T42" fmla="*/ 5 w 48"/>
                <a:gd name="T43" fmla="*/ 12 h 55"/>
                <a:gd name="T44" fmla="*/ 11 w 48"/>
                <a:gd name="T45" fmla="*/ 0 h 55"/>
                <a:gd name="T46" fmla="*/ 17 w 48"/>
                <a:gd name="T47" fmla="*/ 5 h 55"/>
                <a:gd name="T48" fmla="*/ 24 w 48"/>
                <a:gd name="T49" fmla="*/ 9 h 55"/>
                <a:gd name="T50" fmla="*/ 30 w 48"/>
                <a:gd name="T51" fmla="*/ 6 h 55"/>
                <a:gd name="T52" fmla="*/ 35 w 48"/>
                <a:gd name="T53" fmla="*/ 3 h 55"/>
                <a:gd name="T54" fmla="*/ 41 w 48"/>
                <a:gd name="T55" fmla="*/ 3 h 55"/>
                <a:gd name="T56" fmla="*/ 48 w 48"/>
                <a:gd name="T57" fmla="*/ 3 h 55"/>
                <a:gd name="T58" fmla="*/ 48 w 48"/>
                <a:gd name="T59" fmla="*/ 8 h 55"/>
                <a:gd name="T60" fmla="*/ 48 w 48"/>
                <a:gd name="T61" fmla="*/ 1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8" h="55">
                  <a:moveTo>
                    <a:pt x="48" y="12"/>
                  </a:moveTo>
                  <a:lnTo>
                    <a:pt x="42" y="12"/>
                  </a:lnTo>
                  <a:lnTo>
                    <a:pt x="35" y="13"/>
                  </a:lnTo>
                  <a:lnTo>
                    <a:pt x="35" y="22"/>
                  </a:lnTo>
                  <a:lnTo>
                    <a:pt x="37" y="30"/>
                  </a:lnTo>
                  <a:lnTo>
                    <a:pt x="40" y="40"/>
                  </a:lnTo>
                  <a:lnTo>
                    <a:pt x="42" y="50"/>
                  </a:lnTo>
                  <a:lnTo>
                    <a:pt x="40" y="50"/>
                  </a:lnTo>
                  <a:lnTo>
                    <a:pt x="37" y="49"/>
                  </a:lnTo>
                  <a:lnTo>
                    <a:pt x="28" y="38"/>
                  </a:lnTo>
                  <a:lnTo>
                    <a:pt x="20" y="26"/>
                  </a:lnTo>
                  <a:lnTo>
                    <a:pt x="17" y="28"/>
                  </a:lnTo>
                  <a:lnTo>
                    <a:pt x="15" y="29"/>
                  </a:lnTo>
                  <a:lnTo>
                    <a:pt x="14" y="42"/>
                  </a:lnTo>
                  <a:lnTo>
                    <a:pt x="17" y="55"/>
                  </a:lnTo>
                  <a:lnTo>
                    <a:pt x="14" y="53"/>
                  </a:lnTo>
                  <a:lnTo>
                    <a:pt x="11" y="52"/>
                  </a:lnTo>
                  <a:lnTo>
                    <a:pt x="8" y="52"/>
                  </a:lnTo>
                  <a:lnTo>
                    <a:pt x="7" y="49"/>
                  </a:lnTo>
                  <a:lnTo>
                    <a:pt x="4" y="36"/>
                  </a:lnTo>
                  <a:lnTo>
                    <a:pt x="0" y="23"/>
                  </a:lnTo>
                  <a:lnTo>
                    <a:pt x="5" y="12"/>
                  </a:lnTo>
                  <a:lnTo>
                    <a:pt x="11" y="0"/>
                  </a:lnTo>
                  <a:lnTo>
                    <a:pt x="17" y="5"/>
                  </a:lnTo>
                  <a:lnTo>
                    <a:pt x="24" y="9"/>
                  </a:lnTo>
                  <a:lnTo>
                    <a:pt x="30" y="6"/>
                  </a:lnTo>
                  <a:lnTo>
                    <a:pt x="35" y="3"/>
                  </a:lnTo>
                  <a:lnTo>
                    <a:pt x="41" y="3"/>
                  </a:lnTo>
                  <a:lnTo>
                    <a:pt x="48" y="3"/>
                  </a:lnTo>
                  <a:lnTo>
                    <a:pt x="48" y="8"/>
                  </a:lnTo>
                  <a:lnTo>
                    <a:pt x="4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4" name="Freeform 505"/>
            <p:cNvSpPr>
              <a:spLocks/>
            </p:cNvSpPr>
            <p:nvPr/>
          </p:nvSpPr>
          <p:spPr bwMode="auto">
            <a:xfrm>
              <a:off x="5066" y="3381"/>
              <a:ext cx="100" cy="32"/>
            </a:xfrm>
            <a:custGeom>
              <a:avLst/>
              <a:gdLst>
                <a:gd name="T0" fmla="*/ 0 w 100"/>
                <a:gd name="T1" fmla="*/ 0 h 32"/>
                <a:gd name="T2" fmla="*/ 12 w 100"/>
                <a:gd name="T3" fmla="*/ 0 h 32"/>
                <a:gd name="T4" fmla="*/ 23 w 100"/>
                <a:gd name="T5" fmla="*/ 0 h 32"/>
                <a:gd name="T6" fmla="*/ 32 w 100"/>
                <a:gd name="T7" fmla="*/ 5 h 32"/>
                <a:gd name="T8" fmla="*/ 40 w 100"/>
                <a:gd name="T9" fmla="*/ 12 h 32"/>
                <a:gd name="T10" fmla="*/ 54 w 100"/>
                <a:gd name="T11" fmla="*/ 10 h 32"/>
                <a:gd name="T12" fmla="*/ 69 w 100"/>
                <a:gd name="T13" fmla="*/ 8 h 32"/>
                <a:gd name="T14" fmla="*/ 84 w 100"/>
                <a:gd name="T15" fmla="*/ 18 h 32"/>
                <a:gd name="T16" fmla="*/ 100 w 100"/>
                <a:gd name="T17" fmla="*/ 29 h 32"/>
                <a:gd name="T18" fmla="*/ 100 w 100"/>
                <a:gd name="T19" fmla="*/ 31 h 32"/>
                <a:gd name="T20" fmla="*/ 99 w 100"/>
                <a:gd name="T21" fmla="*/ 32 h 32"/>
                <a:gd name="T22" fmla="*/ 77 w 100"/>
                <a:gd name="T23" fmla="*/ 29 h 32"/>
                <a:gd name="T24" fmla="*/ 56 w 100"/>
                <a:gd name="T25" fmla="*/ 27 h 32"/>
                <a:gd name="T26" fmla="*/ 33 w 100"/>
                <a:gd name="T27" fmla="*/ 24 h 32"/>
                <a:gd name="T28" fmla="*/ 12 w 100"/>
                <a:gd name="T29" fmla="*/ 21 h 32"/>
                <a:gd name="T30" fmla="*/ 7 w 100"/>
                <a:gd name="T31" fmla="*/ 15 h 32"/>
                <a:gd name="T32" fmla="*/ 3 w 100"/>
                <a:gd name="T33" fmla="*/ 11 h 32"/>
                <a:gd name="T34" fmla="*/ 0 w 100"/>
                <a:gd name="T35" fmla="*/ 5 h 32"/>
                <a:gd name="T36" fmla="*/ 0 w 100"/>
                <a:gd name="T3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0" h="32">
                  <a:moveTo>
                    <a:pt x="0" y="0"/>
                  </a:moveTo>
                  <a:lnTo>
                    <a:pt x="12" y="0"/>
                  </a:lnTo>
                  <a:lnTo>
                    <a:pt x="23" y="0"/>
                  </a:lnTo>
                  <a:lnTo>
                    <a:pt x="32" y="5"/>
                  </a:lnTo>
                  <a:lnTo>
                    <a:pt x="40" y="12"/>
                  </a:lnTo>
                  <a:lnTo>
                    <a:pt x="54" y="10"/>
                  </a:lnTo>
                  <a:lnTo>
                    <a:pt x="69" y="8"/>
                  </a:lnTo>
                  <a:lnTo>
                    <a:pt x="84" y="18"/>
                  </a:lnTo>
                  <a:lnTo>
                    <a:pt x="100" y="29"/>
                  </a:lnTo>
                  <a:lnTo>
                    <a:pt x="100" y="31"/>
                  </a:lnTo>
                  <a:lnTo>
                    <a:pt x="99" y="32"/>
                  </a:lnTo>
                  <a:lnTo>
                    <a:pt x="77" y="29"/>
                  </a:lnTo>
                  <a:lnTo>
                    <a:pt x="56" y="27"/>
                  </a:lnTo>
                  <a:lnTo>
                    <a:pt x="33" y="24"/>
                  </a:lnTo>
                  <a:lnTo>
                    <a:pt x="12" y="21"/>
                  </a:lnTo>
                  <a:lnTo>
                    <a:pt x="7" y="15"/>
                  </a:lnTo>
                  <a:lnTo>
                    <a:pt x="3" y="11"/>
                  </a:lnTo>
                  <a:lnTo>
                    <a:pt x="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5" name="Freeform 506"/>
            <p:cNvSpPr>
              <a:spLocks/>
            </p:cNvSpPr>
            <p:nvPr/>
          </p:nvSpPr>
          <p:spPr bwMode="auto">
            <a:xfrm>
              <a:off x="5108" y="3443"/>
              <a:ext cx="446" cy="356"/>
            </a:xfrm>
            <a:custGeom>
              <a:avLst/>
              <a:gdLst>
                <a:gd name="T0" fmla="*/ 145 w 446"/>
                <a:gd name="T1" fmla="*/ 70 h 356"/>
                <a:gd name="T2" fmla="*/ 158 w 446"/>
                <a:gd name="T3" fmla="*/ 57 h 356"/>
                <a:gd name="T4" fmla="*/ 161 w 446"/>
                <a:gd name="T5" fmla="*/ 45 h 356"/>
                <a:gd name="T6" fmla="*/ 199 w 446"/>
                <a:gd name="T7" fmla="*/ 46 h 356"/>
                <a:gd name="T8" fmla="*/ 217 w 446"/>
                <a:gd name="T9" fmla="*/ 53 h 356"/>
                <a:gd name="T10" fmla="*/ 219 w 446"/>
                <a:gd name="T11" fmla="*/ 33 h 356"/>
                <a:gd name="T12" fmla="*/ 237 w 446"/>
                <a:gd name="T13" fmla="*/ 15 h 356"/>
                <a:gd name="T14" fmla="*/ 249 w 446"/>
                <a:gd name="T15" fmla="*/ 16 h 356"/>
                <a:gd name="T16" fmla="*/ 252 w 446"/>
                <a:gd name="T17" fmla="*/ 2 h 356"/>
                <a:gd name="T18" fmla="*/ 285 w 446"/>
                <a:gd name="T19" fmla="*/ 15 h 356"/>
                <a:gd name="T20" fmla="*/ 299 w 446"/>
                <a:gd name="T21" fmla="*/ 23 h 356"/>
                <a:gd name="T22" fmla="*/ 289 w 446"/>
                <a:gd name="T23" fmla="*/ 35 h 356"/>
                <a:gd name="T24" fmla="*/ 326 w 446"/>
                <a:gd name="T25" fmla="*/ 20 h 356"/>
                <a:gd name="T26" fmla="*/ 368 w 446"/>
                <a:gd name="T27" fmla="*/ 9 h 356"/>
                <a:gd name="T28" fmla="*/ 376 w 446"/>
                <a:gd name="T29" fmla="*/ 40 h 356"/>
                <a:gd name="T30" fmla="*/ 386 w 446"/>
                <a:gd name="T31" fmla="*/ 59 h 356"/>
                <a:gd name="T32" fmla="*/ 389 w 446"/>
                <a:gd name="T33" fmla="*/ 89 h 356"/>
                <a:gd name="T34" fmla="*/ 404 w 446"/>
                <a:gd name="T35" fmla="*/ 109 h 356"/>
                <a:gd name="T36" fmla="*/ 419 w 446"/>
                <a:gd name="T37" fmla="*/ 137 h 356"/>
                <a:gd name="T38" fmla="*/ 435 w 446"/>
                <a:gd name="T39" fmla="*/ 162 h 356"/>
                <a:gd name="T40" fmla="*/ 446 w 446"/>
                <a:gd name="T41" fmla="*/ 189 h 356"/>
                <a:gd name="T42" fmla="*/ 444 w 446"/>
                <a:gd name="T43" fmla="*/ 216 h 356"/>
                <a:gd name="T44" fmla="*/ 419 w 446"/>
                <a:gd name="T45" fmla="*/ 259 h 356"/>
                <a:gd name="T46" fmla="*/ 379 w 446"/>
                <a:gd name="T47" fmla="*/ 299 h 356"/>
                <a:gd name="T48" fmla="*/ 346 w 446"/>
                <a:gd name="T49" fmla="*/ 340 h 356"/>
                <a:gd name="T50" fmla="*/ 309 w 446"/>
                <a:gd name="T51" fmla="*/ 353 h 356"/>
                <a:gd name="T52" fmla="*/ 295 w 446"/>
                <a:gd name="T53" fmla="*/ 346 h 356"/>
                <a:gd name="T54" fmla="*/ 261 w 446"/>
                <a:gd name="T55" fmla="*/ 349 h 356"/>
                <a:gd name="T56" fmla="*/ 242 w 446"/>
                <a:gd name="T57" fmla="*/ 336 h 356"/>
                <a:gd name="T58" fmla="*/ 247 w 446"/>
                <a:gd name="T59" fmla="*/ 317 h 356"/>
                <a:gd name="T60" fmla="*/ 241 w 446"/>
                <a:gd name="T61" fmla="*/ 310 h 356"/>
                <a:gd name="T62" fmla="*/ 234 w 446"/>
                <a:gd name="T63" fmla="*/ 304 h 356"/>
                <a:gd name="T64" fmla="*/ 227 w 446"/>
                <a:gd name="T65" fmla="*/ 307 h 356"/>
                <a:gd name="T66" fmla="*/ 238 w 446"/>
                <a:gd name="T67" fmla="*/ 302 h 356"/>
                <a:gd name="T68" fmla="*/ 247 w 446"/>
                <a:gd name="T69" fmla="*/ 293 h 356"/>
                <a:gd name="T70" fmla="*/ 229 w 446"/>
                <a:gd name="T71" fmla="*/ 293 h 356"/>
                <a:gd name="T72" fmla="*/ 212 w 446"/>
                <a:gd name="T73" fmla="*/ 282 h 356"/>
                <a:gd name="T74" fmla="*/ 195 w 446"/>
                <a:gd name="T75" fmla="*/ 266 h 356"/>
                <a:gd name="T76" fmla="*/ 171 w 446"/>
                <a:gd name="T77" fmla="*/ 264 h 356"/>
                <a:gd name="T78" fmla="*/ 114 w 446"/>
                <a:gd name="T79" fmla="*/ 282 h 356"/>
                <a:gd name="T80" fmla="*/ 54 w 446"/>
                <a:gd name="T81" fmla="*/ 293 h 356"/>
                <a:gd name="T82" fmla="*/ 27 w 446"/>
                <a:gd name="T83" fmla="*/ 307 h 356"/>
                <a:gd name="T84" fmla="*/ 5 w 446"/>
                <a:gd name="T85" fmla="*/ 303 h 356"/>
                <a:gd name="T86" fmla="*/ 5 w 446"/>
                <a:gd name="T87" fmla="*/ 287 h 356"/>
                <a:gd name="T88" fmla="*/ 15 w 446"/>
                <a:gd name="T89" fmla="*/ 263 h 356"/>
                <a:gd name="T90" fmla="*/ 15 w 446"/>
                <a:gd name="T91" fmla="*/ 199 h 356"/>
                <a:gd name="T92" fmla="*/ 18 w 446"/>
                <a:gd name="T93" fmla="*/ 157 h 356"/>
                <a:gd name="T94" fmla="*/ 30 w 446"/>
                <a:gd name="T95" fmla="*/ 140 h 356"/>
                <a:gd name="T96" fmla="*/ 41 w 446"/>
                <a:gd name="T97" fmla="*/ 135 h 356"/>
                <a:gd name="T98" fmla="*/ 84 w 446"/>
                <a:gd name="T99" fmla="*/ 116 h 356"/>
                <a:gd name="T100" fmla="*/ 114 w 446"/>
                <a:gd name="T101" fmla="*/ 100 h 356"/>
                <a:gd name="T102" fmla="*/ 138 w 446"/>
                <a:gd name="T103" fmla="*/ 77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6" h="356">
                  <a:moveTo>
                    <a:pt x="145" y="77"/>
                  </a:moveTo>
                  <a:lnTo>
                    <a:pt x="145" y="75"/>
                  </a:lnTo>
                  <a:lnTo>
                    <a:pt x="145" y="70"/>
                  </a:lnTo>
                  <a:lnTo>
                    <a:pt x="151" y="67"/>
                  </a:lnTo>
                  <a:lnTo>
                    <a:pt x="157" y="62"/>
                  </a:lnTo>
                  <a:lnTo>
                    <a:pt x="158" y="57"/>
                  </a:lnTo>
                  <a:lnTo>
                    <a:pt x="161" y="53"/>
                  </a:lnTo>
                  <a:lnTo>
                    <a:pt x="161" y="49"/>
                  </a:lnTo>
                  <a:lnTo>
                    <a:pt x="161" y="45"/>
                  </a:lnTo>
                  <a:lnTo>
                    <a:pt x="177" y="40"/>
                  </a:lnTo>
                  <a:lnTo>
                    <a:pt x="192" y="37"/>
                  </a:lnTo>
                  <a:lnTo>
                    <a:pt x="199" y="46"/>
                  </a:lnTo>
                  <a:lnTo>
                    <a:pt x="207" y="55"/>
                  </a:lnTo>
                  <a:lnTo>
                    <a:pt x="212" y="53"/>
                  </a:lnTo>
                  <a:lnTo>
                    <a:pt x="217" y="53"/>
                  </a:lnTo>
                  <a:lnTo>
                    <a:pt x="218" y="45"/>
                  </a:lnTo>
                  <a:lnTo>
                    <a:pt x="218" y="39"/>
                  </a:lnTo>
                  <a:lnTo>
                    <a:pt x="219" y="33"/>
                  </a:lnTo>
                  <a:lnTo>
                    <a:pt x="222" y="29"/>
                  </a:lnTo>
                  <a:lnTo>
                    <a:pt x="228" y="22"/>
                  </a:lnTo>
                  <a:lnTo>
                    <a:pt x="237" y="15"/>
                  </a:lnTo>
                  <a:lnTo>
                    <a:pt x="242" y="16"/>
                  </a:lnTo>
                  <a:lnTo>
                    <a:pt x="247" y="16"/>
                  </a:lnTo>
                  <a:lnTo>
                    <a:pt x="249" y="16"/>
                  </a:lnTo>
                  <a:lnTo>
                    <a:pt x="254" y="15"/>
                  </a:lnTo>
                  <a:lnTo>
                    <a:pt x="252" y="9"/>
                  </a:lnTo>
                  <a:lnTo>
                    <a:pt x="252" y="2"/>
                  </a:lnTo>
                  <a:lnTo>
                    <a:pt x="262" y="7"/>
                  </a:lnTo>
                  <a:lnTo>
                    <a:pt x="274" y="12"/>
                  </a:lnTo>
                  <a:lnTo>
                    <a:pt x="285" y="15"/>
                  </a:lnTo>
                  <a:lnTo>
                    <a:pt x="299" y="17"/>
                  </a:lnTo>
                  <a:lnTo>
                    <a:pt x="299" y="20"/>
                  </a:lnTo>
                  <a:lnTo>
                    <a:pt x="299" y="23"/>
                  </a:lnTo>
                  <a:lnTo>
                    <a:pt x="295" y="26"/>
                  </a:lnTo>
                  <a:lnTo>
                    <a:pt x="291" y="30"/>
                  </a:lnTo>
                  <a:lnTo>
                    <a:pt x="289" y="35"/>
                  </a:lnTo>
                  <a:lnTo>
                    <a:pt x="288" y="42"/>
                  </a:lnTo>
                  <a:lnTo>
                    <a:pt x="308" y="30"/>
                  </a:lnTo>
                  <a:lnTo>
                    <a:pt x="326" y="20"/>
                  </a:lnTo>
                  <a:lnTo>
                    <a:pt x="346" y="10"/>
                  </a:lnTo>
                  <a:lnTo>
                    <a:pt x="366" y="0"/>
                  </a:lnTo>
                  <a:lnTo>
                    <a:pt x="368" y="9"/>
                  </a:lnTo>
                  <a:lnTo>
                    <a:pt x="371" y="22"/>
                  </a:lnTo>
                  <a:lnTo>
                    <a:pt x="374" y="33"/>
                  </a:lnTo>
                  <a:lnTo>
                    <a:pt x="376" y="40"/>
                  </a:lnTo>
                  <a:lnTo>
                    <a:pt x="382" y="43"/>
                  </a:lnTo>
                  <a:lnTo>
                    <a:pt x="388" y="46"/>
                  </a:lnTo>
                  <a:lnTo>
                    <a:pt x="386" y="59"/>
                  </a:lnTo>
                  <a:lnTo>
                    <a:pt x="386" y="70"/>
                  </a:lnTo>
                  <a:lnTo>
                    <a:pt x="388" y="80"/>
                  </a:lnTo>
                  <a:lnTo>
                    <a:pt x="389" y="89"/>
                  </a:lnTo>
                  <a:lnTo>
                    <a:pt x="392" y="96"/>
                  </a:lnTo>
                  <a:lnTo>
                    <a:pt x="396" y="102"/>
                  </a:lnTo>
                  <a:lnTo>
                    <a:pt x="404" y="109"/>
                  </a:lnTo>
                  <a:lnTo>
                    <a:pt x="412" y="116"/>
                  </a:lnTo>
                  <a:lnTo>
                    <a:pt x="415" y="127"/>
                  </a:lnTo>
                  <a:lnTo>
                    <a:pt x="419" y="137"/>
                  </a:lnTo>
                  <a:lnTo>
                    <a:pt x="425" y="146"/>
                  </a:lnTo>
                  <a:lnTo>
                    <a:pt x="429" y="155"/>
                  </a:lnTo>
                  <a:lnTo>
                    <a:pt x="435" y="162"/>
                  </a:lnTo>
                  <a:lnTo>
                    <a:pt x="439" y="170"/>
                  </a:lnTo>
                  <a:lnTo>
                    <a:pt x="444" y="179"/>
                  </a:lnTo>
                  <a:lnTo>
                    <a:pt x="446" y="189"/>
                  </a:lnTo>
                  <a:lnTo>
                    <a:pt x="446" y="197"/>
                  </a:lnTo>
                  <a:lnTo>
                    <a:pt x="446" y="206"/>
                  </a:lnTo>
                  <a:lnTo>
                    <a:pt x="444" y="216"/>
                  </a:lnTo>
                  <a:lnTo>
                    <a:pt x="441" y="224"/>
                  </a:lnTo>
                  <a:lnTo>
                    <a:pt x="432" y="242"/>
                  </a:lnTo>
                  <a:lnTo>
                    <a:pt x="419" y="259"/>
                  </a:lnTo>
                  <a:lnTo>
                    <a:pt x="406" y="274"/>
                  </a:lnTo>
                  <a:lnTo>
                    <a:pt x="392" y="287"/>
                  </a:lnTo>
                  <a:lnTo>
                    <a:pt x="379" y="299"/>
                  </a:lnTo>
                  <a:lnTo>
                    <a:pt x="369" y="309"/>
                  </a:lnTo>
                  <a:lnTo>
                    <a:pt x="358" y="324"/>
                  </a:lnTo>
                  <a:lnTo>
                    <a:pt x="346" y="340"/>
                  </a:lnTo>
                  <a:lnTo>
                    <a:pt x="336" y="344"/>
                  </a:lnTo>
                  <a:lnTo>
                    <a:pt x="322" y="349"/>
                  </a:lnTo>
                  <a:lnTo>
                    <a:pt x="309" y="353"/>
                  </a:lnTo>
                  <a:lnTo>
                    <a:pt x="299" y="356"/>
                  </a:lnTo>
                  <a:lnTo>
                    <a:pt x="296" y="350"/>
                  </a:lnTo>
                  <a:lnTo>
                    <a:pt x="295" y="346"/>
                  </a:lnTo>
                  <a:lnTo>
                    <a:pt x="282" y="347"/>
                  </a:lnTo>
                  <a:lnTo>
                    <a:pt x="271" y="352"/>
                  </a:lnTo>
                  <a:lnTo>
                    <a:pt x="261" y="349"/>
                  </a:lnTo>
                  <a:lnTo>
                    <a:pt x="248" y="344"/>
                  </a:lnTo>
                  <a:lnTo>
                    <a:pt x="245" y="340"/>
                  </a:lnTo>
                  <a:lnTo>
                    <a:pt x="242" y="336"/>
                  </a:lnTo>
                  <a:lnTo>
                    <a:pt x="247" y="327"/>
                  </a:lnTo>
                  <a:lnTo>
                    <a:pt x="248" y="320"/>
                  </a:lnTo>
                  <a:lnTo>
                    <a:pt x="247" y="317"/>
                  </a:lnTo>
                  <a:lnTo>
                    <a:pt x="245" y="314"/>
                  </a:lnTo>
                  <a:lnTo>
                    <a:pt x="244" y="313"/>
                  </a:lnTo>
                  <a:lnTo>
                    <a:pt x="241" y="310"/>
                  </a:lnTo>
                  <a:lnTo>
                    <a:pt x="239" y="307"/>
                  </a:lnTo>
                  <a:lnTo>
                    <a:pt x="238" y="303"/>
                  </a:lnTo>
                  <a:lnTo>
                    <a:pt x="234" y="304"/>
                  </a:lnTo>
                  <a:lnTo>
                    <a:pt x="231" y="307"/>
                  </a:lnTo>
                  <a:lnTo>
                    <a:pt x="229" y="307"/>
                  </a:lnTo>
                  <a:lnTo>
                    <a:pt x="227" y="307"/>
                  </a:lnTo>
                  <a:lnTo>
                    <a:pt x="229" y="303"/>
                  </a:lnTo>
                  <a:lnTo>
                    <a:pt x="234" y="302"/>
                  </a:lnTo>
                  <a:lnTo>
                    <a:pt x="238" y="302"/>
                  </a:lnTo>
                  <a:lnTo>
                    <a:pt x="244" y="302"/>
                  </a:lnTo>
                  <a:lnTo>
                    <a:pt x="245" y="297"/>
                  </a:lnTo>
                  <a:lnTo>
                    <a:pt x="247" y="293"/>
                  </a:lnTo>
                  <a:lnTo>
                    <a:pt x="245" y="289"/>
                  </a:lnTo>
                  <a:lnTo>
                    <a:pt x="245" y="283"/>
                  </a:lnTo>
                  <a:lnTo>
                    <a:pt x="229" y="293"/>
                  </a:lnTo>
                  <a:lnTo>
                    <a:pt x="214" y="303"/>
                  </a:lnTo>
                  <a:lnTo>
                    <a:pt x="214" y="290"/>
                  </a:lnTo>
                  <a:lnTo>
                    <a:pt x="212" y="282"/>
                  </a:lnTo>
                  <a:lnTo>
                    <a:pt x="209" y="276"/>
                  </a:lnTo>
                  <a:lnTo>
                    <a:pt x="204" y="269"/>
                  </a:lnTo>
                  <a:lnTo>
                    <a:pt x="195" y="266"/>
                  </a:lnTo>
                  <a:lnTo>
                    <a:pt x="187" y="266"/>
                  </a:lnTo>
                  <a:lnTo>
                    <a:pt x="178" y="264"/>
                  </a:lnTo>
                  <a:lnTo>
                    <a:pt x="171" y="264"/>
                  </a:lnTo>
                  <a:lnTo>
                    <a:pt x="155" y="267"/>
                  </a:lnTo>
                  <a:lnTo>
                    <a:pt x="141" y="270"/>
                  </a:lnTo>
                  <a:lnTo>
                    <a:pt x="114" y="282"/>
                  </a:lnTo>
                  <a:lnTo>
                    <a:pt x="88" y="292"/>
                  </a:lnTo>
                  <a:lnTo>
                    <a:pt x="71" y="293"/>
                  </a:lnTo>
                  <a:lnTo>
                    <a:pt x="54" y="293"/>
                  </a:lnTo>
                  <a:lnTo>
                    <a:pt x="47" y="299"/>
                  </a:lnTo>
                  <a:lnTo>
                    <a:pt x="38" y="304"/>
                  </a:lnTo>
                  <a:lnTo>
                    <a:pt x="27" y="307"/>
                  </a:lnTo>
                  <a:lnTo>
                    <a:pt x="15" y="307"/>
                  </a:lnTo>
                  <a:lnTo>
                    <a:pt x="10" y="306"/>
                  </a:lnTo>
                  <a:lnTo>
                    <a:pt x="5" y="303"/>
                  </a:lnTo>
                  <a:lnTo>
                    <a:pt x="2" y="299"/>
                  </a:lnTo>
                  <a:lnTo>
                    <a:pt x="0" y="293"/>
                  </a:lnTo>
                  <a:lnTo>
                    <a:pt x="5" y="287"/>
                  </a:lnTo>
                  <a:lnTo>
                    <a:pt x="10" y="280"/>
                  </a:lnTo>
                  <a:lnTo>
                    <a:pt x="12" y="272"/>
                  </a:lnTo>
                  <a:lnTo>
                    <a:pt x="15" y="263"/>
                  </a:lnTo>
                  <a:lnTo>
                    <a:pt x="17" y="243"/>
                  </a:lnTo>
                  <a:lnTo>
                    <a:pt x="17" y="220"/>
                  </a:lnTo>
                  <a:lnTo>
                    <a:pt x="15" y="199"/>
                  </a:lnTo>
                  <a:lnTo>
                    <a:pt x="15" y="177"/>
                  </a:lnTo>
                  <a:lnTo>
                    <a:pt x="17" y="167"/>
                  </a:lnTo>
                  <a:lnTo>
                    <a:pt x="18" y="157"/>
                  </a:lnTo>
                  <a:lnTo>
                    <a:pt x="20" y="149"/>
                  </a:lnTo>
                  <a:lnTo>
                    <a:pt x="24" y="140"/>
                  </a:lnTo>
                  <a:lnTo>
                    <a:pt x="30" y="140"/>
                  </a:lnTo>
                  <a:lnTo>
                    <a:pt x="34" y="139"/>
                  </a:lnTo>
                  <a:lnTo>
                    <a:pt x="38" y="136"/>
                  </a:lnTo>
                  <a:lnTo>
                    <a:pt x="41" y="135"/>
                  </a:lnTo>
                  <a:lnTo>
                    <a:pt x="47" y="129"/>
                  </a:lnTo>
                  <a:lnTo>
                    <a:pt x="54" y="125"/>
                  </a:lnTo>
                  <a:lnTo>
                    <a:pt x="84" y="116"/>
                  </a:lnTo>
                  <a:lnTo>
                    <a:pt x="101" y="110"/>
                  </a:lnTo>
                  <a:lnTo>
                    <a:pt x="108" y="106"/>
                  </a:lnTo>
                  <a:lnTo>
                    <a:pt x="114" y="100"/>
                  </a:lnTo>
                  <a:lnTo>
                    <a:pt x="121" y="90"/>
                  </a:lnTo>
                  <a:lnTo>
                    <a:pt x="131" y="76"/>
                  </a:lnTo>
                  <a:lnTo>
                    <a:pt x="138" y="77"/>
                  </a:lnTo>
                  <a:lnTo>
                    <a:pt x="145"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6" name="Freeform 507"/>
            <p:cNvSpPr>
              <a:spLocks/>
            </p:cNvSpPr>
            <p:nvPr/>
          </p:nvSpPr>
          <p:spPr bwMode="auto">
            <a:xfrm>
              <a:off x="4357" y="3449"/>
              <a:ext cx="88" cy="183"/>
            </a:xfrm>
            <a:custGeom>
              <a:avLst/>
              <a:gdLst>
                <a:gd name="T0" fmla="*/ 72 w 88"/>
                <a:gd name="T1" fmla="*/ 0 h 183"/>
                <a:gd name="T2" fmla="*/ 77 w 88"/>
                <a:gd name="T3" fmla="*/ 10 h 183"/>
                <a:gd name="T4" fmla="*/ 82 w 88"/>
                <a:gd name="T5" fmla="*/ 23 h 183"/>
                <a:gd name="T6" fmla="*/ 85 w 88"/>
                <a:gd name="T7" fmla="*/ 36 h 183"/>
                <a:gd name="T8" fmla="*/ 88 w 88"/>
                <a:gd name="T9" fmla="*/ 49 h 183"/>
                <a:gd name="T10" fmla="*/ 79 w 88"/>
                <a:gd name="T11" fmla="*/ 61 h 183"/>
                <a:gd name="T12" fmla="*/ 72 w 88"/>
                <a:gd name="T13" fmla="*/ 73 h 183"/>
                <a:gd name="T14" fmla="*/ 71 w 88"/>
                <a:gd name="T15" fmla="*/ 87 h 183"/>
                <a:gd name="T16" fmla="*/ 69 w 88"/>
                <a:gd name="T17" fmla="*/ 101 h 183"/>
                <a:gd name="T18" fmla="*/ 60 w 88"/>
                <a:gd name="T19" fmla="*/ 119 h 183"/>
                <a:gd name="T20" fmla="*/ 50 w 88"/>
                <a:gd name="T21" fmla="*/ 134 h 183"/>
                <a:gd name="T22" fmla="*/ 44 w 88"/>
                <a:gd name="T23" fmla="*/ 154 h 183"/>
                <a:gd name="T24" fmla="*/ 38 w 88"/>
                <a:gd name="T25" fmla="*/ 173 h 183"/>
                <a:gd name="T26" fmla="*/ 35 w 88"/>
                <a:gd name="T27" fmla="*/ 176 h 183"/>
                <a:gd name="T28" fmla="*/ 34 w 88"/>
                <a:gd name="T29" fmla="*/ 179 h 183"/>
                <a:gd name="T30" fmla="*/ 31 w 88"/>
                <a:gd name="T31" fmla="*/ 181 h 183"/>
                <a:gd name="T32" fmla="*/ 27 w 88"/>
                <a:gd name="T33" fmla="*/ 181 h 183"/>
                <a:gd name="T34" fmla="*/ 22 w 88"/>
                <a:gd name="T35" fmla="*/ 183 h 183"/>
                <a:gd name="T36" fmla="*/ 18 w 88"/>
                <a:gd name="T37" fmla="*/ 181 h 183"/>
                <a:gd name="T38" fmla="*/ 14 w 88"/>
                <a:gd name="T39" fmla="*/ 180 h 183"/>
                <a:gd name="T40" fmla="*/ 7 w 88"/>
                <a:gd name="T41" fmla="*/ 176 h 183"/>
                <a:gd name="T42" fmla="*/ 7 w 88"/>
                <a:gd name="T43" fmla="*/ 161 h 183"/>
                <a:gd name="T44" fmla="*/ 4 w 88"/>
                <a:gd name="T45" fmla="*/ 151 h 183"/>
                <a:gd name="T46" fmla="*/ 1 w 88"/>
                <a:gd name="T47" fmla="*/ 140 h 183"/>
                <a:gd name="T48" fmla="*/ 0 w 88"/>
                <a:gd name="T49" fmla="*/ 126 h 183"/>
                <a:gd name="T50" fmla="*/ 4 w 88"/>
                <a:gd name="T51" fmla="*/ 123 h 183"/>
                <a:gd name="T52" fmla="*/ 7 w 88"/>
                <a:gd name="T53" fmla="*/ 120 h 183"/>
                <a:gd name="T54" fmla="*/ 10 w 88"/>
                <a:gd name="T55" fmla="*/ 116 h 183"/>
                <a:gd name="T56" fmla="*/ 11 w 88"/>
                <a:gd name="T57" fmla="*/ 113 h 183"/>
                <a:gd name="T58" fmla="*/ 14 w 88"/>
                <a:gd name="T59" fmla="*/ 104 h 183"/>
                <a:gd name="T60" fmla="*/ 15 w 88"/>
                <a:gd name="T61" fmla="*/ 94 h 183"/>
                <a:gd name="T62" fmla="*/ 15 w 88"/>
                <a:gd name="T63" fmla="*/ 86 h 183"/>
                <a:gd name="T64" fmla="*/ 15 w 88"/>
                <a:gd name="T65" fmla="*/ 76 h 183"/>
                <a:gd name="T66" fmla="*/ 18 w 88"/>
                <a:gd name="T67" fmla="*/ 67 h 183"/>
                <a:gd name="T68" fmla="*/ 22 w 88"/>
                <a:gd name="T69" fmla="*/ 59 h 183"/>
                <a:gd name="T70" fmla="*/ 32 w 88"/>
                <a:gd name="T71" fmla="*/ 56 h 183"/>
                <a:gd name="T72" fmla="*/ 42 w 88"/>
                <a:gd name="T73" fmla="*/ 51 h 183"/>
                <a:gd name="T74" fmla="*/ 51 w 88"/>
                <a:gd name="T75" fmla="*/ 46 h 183"/>
                <a:gd name="T76" fmla="*/ 58 w 88"/>
                <a:gd name="T77" fmla="*/ 39 h 183"/>
                <a:gd name="T78" fmla="*/ 65 w 88"/>
                <a:gd name="T79" fmla="*/ 31 h 183"/>
                <a:gd name="T80" fmla="*/ 69 w 88"/>
                <a:gd name="T81" fmla="*/ 23 h 183"/>
                <a:gd name="T82" fmla="*/ 72 w 88"/>
                <a:gd name="T83" fmla="*/ 11 h 183"/>
                <a:gd name="T84" fmla="*/ 72 w 88"/>
                <a:gd name="T85"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183">
                  <a:moveTo>
                    <a:pt x="72" y="0"/>
                  </a:moveTo>
                  <a:lnTo>
                    <a:pt x="77" y="10"/>
                  </a:lnTo>
                  <a:lnTo>
                    <a:pt x="82" y="23"/>
                  </a:lnTo>
                  <a:lnTo>
                    <a:pt x="85" y="36"/>
                  </a:lnTo>
                  <a:lnTo>
                    <a:pt x="88" y="49"/>
                  </a:lnTo>
                  <a:lnTo>
                    <a:pt x="79" y="61"/>
                  </a:lnTo>
                  <a:lnTo>
                    <a:pt x="72" y="73"/>
                  </a:lnTo>
                  <a:lnTo>
                    <a:pt x="71" y="87"/>
                  </a:lnTo>
                  <a:lnTo>
                    <a:pt x="69" y="101"/>
                  </a:lnTo>
                  <a:lnTo>
                    <a:pt x="60" y="119"/>
                  </a:lnTo>
                  <a:lnTo>
                    <a:pt x="50" y="134"/>
                  </a:lnTo>
                  <a:lnTo>
                    <a:pt x="44" y="154"/>
                  </a:lnTo>
                  <a:lnTo>
                    <a:pt x="38" y="173"/>
                  </a:lnTo>
                  <a:lnTo>
                    <a:pt x="35" y="176"/>
                  </a:lnTo>
                  <a:lnTo>
                    <a:pt x="34" y="179"/>
                  </a:lnTo>
                  <a:lnTo>
                    <a:pt x="31" y="181"/>
                  </a:lnTo>
                  <a:lnTo>
                    <a:pt x="27" y="181"/>
                  </a:lnTo>
                  <a:lnTo>
                    <a:pt x="22" y="183"/>
                  </a:lnTo>
                  <a:lnTo>
                    <a:pt x="18" y="181"/>
                  </a:lnTo>
                  <a:lnTo>
                    <a:pt x="14" y="180"/>
                  </a:lnTo>
                  <a:lnTo>
                    <a:pt x="7" y="176"/>
                  </a:lnTo>
                  <a:lnTo>
                    <a:pt x="7" y="161"/>
                  </a:lnTo>
                  <a:lnTo>
                    <a:pt x="4" y="151"/>
                  </a:lnTo>
                  <a:lnTo>
                    <a:pt x="1" y="140"/>
                  </a:lnTo>
                  <a:lnTo>
                    <a:pt x="0" y="126"/>
                  </a:lnTo>
                  <a:lnTo>
                    <a:pt x="4" y="123"/>
                  </a:lnTo>
                  <a:lnTo>
                    <a:pt x="7" y="120"/>
                  </a:lnTo>
                  <a:lnTo>
                    <a:pt x="10" y="116"/>
                  </a:lnTo>
                  <a:lnTo>
                    <a:pt x="11" y="113"/>
                  </a:lnTo>
                  <a:lnTo>
                    <a:pt x="14" y="104"/>
                  </a:lnTo>
                  <a:lnTo>
                    <a:pt x="15" y="94"/>
                  </a:lnTo>
                  <a:lnTo>
                    <a:pt x="15" y="86"/>
                  </a:lnTo>
                  <a:lnTo>
                    <a:pt x="15" y="76"/>
                  </a:lnTo>
                  <a:lnTo>
                    <a:pt x="18" y="67"/>
                  </a:lnTo>
                  <a:lnTo>
                    <a:pt x="22" y="59"/>
                  </a:lnTo>
                  <a:lnTo>
                    <a:pt x="32" y="56"/>
                  </a:lnTo>
                  <a:lnTo>
                    <a:pt x="42" y="51"/>
                  </a:lnTo>
                  <a:lnTo>
                    <a:pt x="51" y="46"/>
                  </a:lnTo>
                  <a:lnTo>
                    <a:pt x="58" y="39"/>
                  </a:lnTo>
                  <a:lnTo>
                    <a:pt x="65" y="31"/>
                  </a:lnTo>
                  <a:lnTo>
                    <a:pt x="69" y="23"/>
                  </a:lnTo>
                  <a:lnTo>
                    <a:pt x="72" y="11"/>
                  </a:lnTo>
                  <a:lnTo>
                    <a:pt x="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7" name="Freeform 508"/>
            <p:cNvSpPr>
              <a:spLocks/>
            </p:cNvSpPr>
            <p:nvPr/>
          </p:nvSpPr>
          <p:spPr bwMode="auto">
            <a:xfrm>
              <a:off x="5560" y="3740"/>
              <a:ext cx="193" cy="153"/>
            </a:xfrm>
            <a:custGeom>
              <a:avLst/>
              <a:gdLst>
                <a:gd name="T0" fmla="*/ 156 w 193"/>
                <a:gd name="T1" fmla="*/ 0 h 153"/>
                <a:gd name="T2" fmla="*/ 164 w 193"/>
                <a:gd name="T3" fmla="*/ 5 h 153"/>
                <a:gd name="T4" fmla="*/ 170 w 193"/>
                <a:gd name="T5" fmla="*/ 10 h 153"/>
                <a:gd name="T6" fmla="*/ 169 w 193"/>
                <a:gd name="T7" fmla="*/ 27 h 153"/>
                <a:gd name="T8" fmla="*/ 170 w 193"/>
                <a:gd name="T9" fmla="*/ 42 h 153"/>
                <a:gd name="T10" fmla="*/ 171 w 193"/>
                <a:gd name="T11" fmla="*/ 45 h 153"/>
                <a:gd name="T12" fmla="*/ 173 w 193"/>
                <a:gd name="T13" fmla="*/ 46 h 153"/>
                <a:gd name="T14" fmla="*/ 183 w 193"/>
                <a:gd name="T15" fmla="*/ 45 h 153"/>
                <a:gd name="T16" fmla="*/ 193 w 193"/>
                <a:gd name="T17" fmla="*/ 42 h 153"/>
                <a:gd name="T18" fmla="*/ 193 w 193"/>
                <a:gd name="T19" fmla="*/ 46 h 153"/>
                <a:gd name="T20" fmla="*/ 191 w 193"/>
                <a:gd name="T21" fmla="*/ 50 h 153"/>
                <a:gd name="T22" fmla="*/ 180 w 193"/>
                <a:gd name="T23" fmla="*/ 60 h 153"/>
                <a:gd name="T24" fmla="*/ 164 w 193"/>
                <a:gd name="T25" fmla="*/ 72 h 153"/>
                <a:gd name="T26" fmla="*/ 150 w 193"/>
                <a:gd name="T27" fmla="*/ 82 h 153"/>
                <a:gd name="T28" fmla="*/ 137 w 193"/>
                <a:gd name="T29" fmla="*/ 89 h 153"/>
                <a:gd name="T30" fmla="*/ 127 w 193"/>
                <a:gd name="T31" fmla="*/ 90 h 153"/>
                <a:gd name="T32" fmla="*/ 117 w 193"/>
                <a:gd name="T33" fmla="*/ 92 h 153"/>
                <a:gd name="T34" fmla="*/ 116 w 193"/>
                <a:gd name="T35" fmla="*/ 97 h 153"/>
                <a:gd name="T36" fmla="*/ 113 w 193"/>
                <a:gd name="T37" fmla="*/ 102 h 153"/>
                <a:gd name="T38" fmla="*/ 104 w 193"/>
                <a:gd name="T39" fmla="*/ 103 h 153"/>
                <a:gd name="T40" fmla="*/ 96 w 193"/>
                <a:gd name="T41" fmla="*/ 103 h 153"/>
                <a:gd name="T42" fmla="*/ 77 w 193"/>
                <a:gd name="T43" fmla="*/ 119 h 153"/>
                <a:gd name="T44" fmla="*/ 57 w 193"/>
                <a:gd name="T45" fmla="*/ 135 h 153"/>
                <a:gd name="T46" fmla="*/ 47 w 193"/>
                <a:gd name="T47" fmla="*/ 142 h 153"/>
                <a:gd name="T48" fmla="*/ 36 w 193"/>
                <a:gd name="T49" fmla="*/ 147 h 153"/>
                <a:gd name="T50" fmla="*/ 23 w 193"/>
                <a:gd name="T51" fmla="*/ 152 h 153"/>
                <a:gd name="T52" fmla="*/ 10 w 193"/>
                <a:gd name="T53" fmla="*/ 153 h 153"/>
                <a:gd name="T54" fmla="*/ 7 w 193"/>
                <a:gd name="T55" fmla="*/ 152 h 153"/>
                <a:gd name="T56" fmla="*/ 4 w 193"/>
                <a:gd name="T57" fmla="*/ 150 h 153"/>
                <a:gd name="T58" fmla="*/ 2 w 193"/>
                <a:gd name="T59" fmla="*/ 149 h 153"/>
                <a:gd name="T60" fmla="*/ 0 w 193"/>
                <a:gd name="T61" fmla="*/ 144 h 153"/>
                <a:gd name="T62" fmla="*/ 27 w 193"/>
                <a:gd name="T63" fmla="*/ 129 h 153"/>
                <a:gd name="T64" fmla="*/ 57 w 193"/>
                <a:gd name="T65" fmla="*/ 112 h 153"/>
                <a:gd name="T66" fmla="*/ 84 w 193"/>
                <a:gd name="T67" fmla="*/ 95 h 153"/>
                <a:gd name="T68" fmla="*/ 111 w 193"/>
                <a:gd name="T69" fmla="*/ 77 h 153"/>
                <a:gd name="T70" fmla="*/ 113 w 193"/>
                <a:gd name="T71" fmla="*/ 82 h 153"/>
                <a:gd name="T72" fmla="*/ 116 w 193"/>
                <a:gd name="T73" fmla="*/ 85 h 153"/>
                <a:gd name="T74" fmla="*/ 119 w 193"/>
                <a:gd name="T75" fmla="*/ 86 h 153"/>
                <a:gd name="T76" fmla="*/ 124 w 193"/>
                <a:gd name="T77" fmla="*/ 86 h 153"/>
                <a:gd name="T78" fmla="*/ 131 w 193"/>
                <a:gd name="T79" fmla="*/ 80 h 153"/>
                <a:gd name="T80" fmla="*/ 139 w 193"/>
                <a:gd name="T81" fmla="*/ 76 h 153"/>
                <a:gd name="T82" fmla="*/ 136 w 193"/>
                <a:gd name="T83" fmla="*/ 72 h 153"/>
                <a:gd name="T84" fmla="*/ 133 w 193"/>
                <a:gd name="T85" fmla="*/ 70 h 153"/>
                <a:gd name="T86" fmla="*/ 133 w 193"/>
                <a:gd name="T87" fmla="*/ 67 h 153"/>
                <a:gd name="T88" fmla="*/ 133 w 193"/>
                <a:gd name="T89" fmla="*/ 63 h 153"/>
                <a:gd name="T90" fmla="*/ 137 w 193"/>
                <a:gd name="T91" fmla="*/ 60 h 153"/>
                <a:gd name="T92" fmla="*/ 141 w 193"/>
                <a:gd name="T93" fmla="*/ 59 h 153"/>
                <a:gd name="T94" fmla="*/ 144 w 193"/>
                <a:gd name="T95" fmla="*/ 56 h 153"/>
                <a:gd name="T96" fmla="*/ 147 w 193"/>
                <a:gd name="T97" fmla="*/ 53 h 153"/>
                <a:gd name="T98" fmla="*/ 151 w 193"/>
                <a:gd name="T99" fmla="*/ 46 h 153"/>
                <a:gd name="T100" fmla="*/ 157 w 193"/>
                <a:gd name="T101" fmla="*/ 40 h 153"/>
                <a:gd name="T102" fmla="*/ 156 w 193"/>
                <a:gd name="T103" fmla="*/ 20 h 153"/>
                <a:gd name="T104" fmla="*/ 156 w 193"/>
                <a:gd name="T105"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3" h="153">
                  <a:moveTo>
                    <a:pt x="156" y="0"/>
                  </a:moveTo>
                  <a:lnTo>
                    <a:pt x="164" y="5"/>
                  </a:lnTo>
                  <a:lnTo>
                    <a:pt x="170" y="10"/>
                  </a:lnTo>
                  <a:lnTo>
                    <a:pt x="169" y="27"/>
                  </a:lnTo>
                  <a:lnTo>
                    <a:pt x="170" y="42"/>
                  </a:lnTo>
                  <a:lnTo>
                    <a:pt x="171" y="45"/>
                  </a:lnTo>
                  <a:lnTo>
                    <a:pt x="173" y="46"/>
                  </a:lnTo>
                  <a:lnTo>
                    <a:pt x="183" y="45"/>
                  </a:lnTo>
                  <a:lnTo>
                    <a:pt x="193" y="42"/>
                  </a:lnTo>
                  <a:lnTo>
                    <a:pt x="193" y="46"/>
                  </a:lnTo>
                  <a:lnTo>
                    <a:pt x="191" y="50"/>
                  </a:lnTo>
                  <a:lnTo>
                    <a:pt x="180" y="60"/>
                  </a:lnTo>
                  <a:lnTo>
                    <a:pt x="164" y="72"/>
                  </a:lnTo>
                  <a:lnTo>
                    <a:pt x="150" y="82"/>
                  </a:lnTo>
                  <a:lnTo>
                    <a:pt x="137" y="89"/>
                  </a:lnTo>
                  <a:lnTo>
                    <a:pt x="127" y="90"/>
                  </a:lnTo>
                  <a:lnTo>
                    <a:pt x="117" y="92"/>
                  </a:lnTo>
                  <a:lnTo>
                    <a:pt x="116" y="97"/>
                  </a:lnTo>
                  <a:lnTo>
                    <a:pt x="113" y="102"/>
                  </a:lnTo>
                  <a:lnTo>
                    <a:pt x="104" y="103"/>
                  </a:lnTo>
                  <a:lnTo>
                    <a:pt x="96" y="103"/>
                  </a:lnTo>
                  <a:lnTo>
                    <a:pt x="77" y="119"/>
                  </a:lnTo>
                  <a:lnTo>
                    <a:pt x="57" y="135"/>
                  </a:lnTo>
                  <a:lnTo>
                    <a:pt x="47" y="142"/>
                  </a:lnTo>
                  <a:lnTo>
                    <a:pt x="36" y="147"/>
                  </a:lnTo>
                  <a:lnTo>
                    <a:pt x="23" y="152"/>
                  </a:lnTo>
                  <a:lnTo>
                    <a:pt x="10" y="153"/>
                  </a:lnTo>
                  <a:lnTo>
                    <a:pt x="7" y="152"/>
                  </a:lnTo>
                  <a:lnTo>
                    <a:pt x="4" y="150"/>
                  </a:lnTo>
                  <a:lnTo>
                    <a:pt x="2" y="149"/>
                  </a:lnTo>
                  <a:lnTo>
                    <a:pt x="0" y="144"/>
                  </a:lnTo>
                  <a:lnTo>
                    <a:pt x="27" y="129"/>
                  </a:lnTo>
                  <a:lnTo>
                    <a:pt x="57" y="112"/>
                  </a:lnTo>
                  <a:lnTo>
                    <a:pt x="84" y="95"/>
                  </a:lnTo>
                  <a:lnTo>
                    <a:pt x="111" y="77"/>
                  </a:lnTo>
                  <a:lnTo>
                    <a:pt x="113" y="82"/>
                  </a:lnTo>
                  <a:lnTo>
                    <a:pt x="116" y="85"/>
                  </a:lnTo>
                  <a:lnTo>
                    <a:pt x="119" y="86"/>
                  </a:lnTo>
                  <a:lnTo>
                    <a:pt x="124" y="86"/>
                  </a:lnTo>
                  <a:lnTo>
                    <a:pt x="131" y="80"/>
                  </a:lnTo>
                  <a:lnTo>
                    <a:pt x="139" y="76"/>
                  </a:lnTo>
                  <a:lnTo>
                    <a:pt x="136" y="72"/>
                  </a:lnTo>
                  <a:lnTo>
                    <a:pt x="133" y="70"/>
                  </a:lnTo>
                  <a:lnTo>
                    <a:pt x="133" y="67"/>
                  </a:lnTo>
                  <a:lnTo>
                    <a:pt x="133" y="63"/>
                  </a:lnTo>
                  <a:lnTo>
                    <a:pt x="137" y="60"/>
                  </a:lnTo>
                  <a:lnTo>
                    <a:pt x="141" y="59"/>
                  </a:lnTo>
                  <a:lnTo>
                    <a:pt x="144" y="56"/>
                  </a:lnTo>
                  <a:lnTo>
                    <a:pt x="147" y="53"/>
                  </a:lnTo>
                  <a:lnTo>
                    <a:pt x="151" y="46"/>
                  </a:lnTo>
                  <a:lnTo>
                    <a:pt x="157" y="40"/>
                  </a:lnTo>
                  <a:lnTo>
                    <a:pt x="156" y="20"/>
                  </a:lnTo>
                  <a:lnTo>
                    <a:pt x="1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8" name="Freeform 509"/>
            <p:cNvSpPr>
              <a:spLocks/>
            </p:cNvSpPr>
            <p:nvPr/>
          </p:nvSpPr>
          <p:spPr bwMode="auto">
            <a:xfrm>
              <a:off x="5327" y="3757"/>
              <a:ext cx="16" cy="8"/>
            </a:xfrm>
            <a:custGeom>
              <a:avLst/>
              <a:gdLst>
                <a:gd name="T0" fmla="*/ 5 w 16"/>
                <a:gd name="T1" fmla="*/ 0 h 8"/>
                <a:gd name="T2" fmla="*/ 10 w 16"/>
                <a:gd name="T3" fmla="*/ 2 h 8"/>
                <a:gd name="T4" fmla="*/ 16 w 16"/>
                <a:gd name="T5" fmla="*/ 3 h 8"/>
                <a:gd name="T6" fmla="*/ 13 w 16"/>
                <a:gd name="T7" fmla="*/ 5 h 8"/>
                <a:gd name="T8" fmla="*/ 12 w 16"/>
                <a:gd name="T9" fmla="*/ 6 h 8"/>
                <a:gd name="T10" fmla="*/ 8 w 16"/>
                <a:gd name="T11" fmla="*/ 8 h 8"/>
                <a:gd name="T12" fmla="*/ 5 w 16"/>
                <a:gd name="T13" fmla="*/ 8 h 8"/>
                <a:gd name="T14" fmla="*/ 3 w 16"/>
                <a:gd name="T15" fmla="*/ 5 h 8"/>
                <a:gd name="T16" fmla="*/ 0 w 16"/>
                <a:gd name="T17" fmla="*/ 2 h 8"/>
                <a:gd name="T18" fmla="*/ 3 w 16"/>
                <a:gd name="T19" fmla="*/ 0 h 8"/>
                <a:gd name="T20" fmla="*/ 5 w 16"/>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5" y="0"/>
                  </a:moveTo>
                  <a:lnTo>
                    <a:pt x="10" y="2"/>
                  </a:lnTo>
                  <a:lnTo>
                    <a:pt x="16" y="3"/>
                  </a:lnTo>
                  <a:lnTo>
                    <a:pt x="13" y="5"/>
                  </a:lnTo>
                  <a:lnTo>
                    <a:pt x="12" y="6"/>
                  </a:lnTo>
                  <a:lnTo>
                    <a:pt x="8" y="8"/>
                  </a:lnTo>
                  <a:lnTo>
                    <a:pt x="5" y="8"/>
                  </a:lnTo>
                  <a:lnTo>
                    <a:pt x="3" y="5"/>
                  </a:lnTo>
                  <a:lnTo>
                    <a:pt x="0" y="2"/>
                  </a:lnTo>
                  <a:lnTo>
                    <a:pt x="3"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9" name="Freeform 510"/>
            <p:cNvSpPr>
              <a:spLocks/>
            </p:cNvSpPr>
            <p:nvPr/>
          </p:nvSpPr>
          <p:spPr bwMode="auto">
            <a:xfrm>
              <a:off x="5367" y="3820"/>
              <a:ext cx="46" cy="39"/>
            </a:xfrm>
            <a:custGeom>
              <a:avLst/>
              <a:gdLst>
                <a:gd name="T0" fmla="*/ 0 w 46"/>
                <a:gd name="T1" fmla="*/ 39 h 39"/>
                <a:gd name="T2" fmla="*/ 5 w 46"/>
                <a:gd name="T3" fmla="*/ 20 h 39"/>
                <a:gd name="T4" fmla="*/ 10 w 46"/>
                <a:gd name="T5" fmla="*/ 0 h 39"/>
                <a:gd name="T6" fmla="*/ 12 w 46"/>
                <a:gd name="T7" fmla="*/ 0 h 39"/>
                <a:gd name="T8" fmla="*/ 12 w 46"/>
                <a:gd name="T9" fmla="*/ 0 h 39"/>
                <a:gd name="T10" fmla="*/ 30 w 46"/>
                <a:gd name="T11" fmla="*/ 3 h 39"/>
                <a:gd name="T12" fmla="*/ 46 w 46"/>
                <a:gd name="T13" fmla="*/ 6 h 39"/>
                <a:gd name="T14" fmla="*/ 46 w 46"/>
                <a:gd name="T15" fmla="*/ 7 h 39"/>
                <a:gd name="T16" fmla="*/ 46 w 46"/>
                <a:gd name="T17" fmla="*/ 7 h 39"/>
                <a:gd name="T18" fmla="*/ 46 w 46"/>
                <a:gd name="T19" fmla="*/ 10 h 39"/>
                <a:gd name="T20" fmla="*/ 45 w 46"/>
                <a:gd name="T21" fmla="*/ 13 h 39"/>
                <a:gd name="T22" fmla="*/ 39 w 46"/>
                <a:gd name="T23" fmla="*/ 20 h 39"/>
                <a:gd name="T24" fmla="*/ 32 w 46"/>
                <a:gd name="T25" fmla="*/ 27 h 39"/>
                <a:gd name="T26" fmla="*/ 23 w 46"/>
                <a:gd name="T27" fmla="*/ 33 h 39"/>
                <a:gd name="T28" fmla="*/ 15 w 46"/>
                <a:gd name="T29" fmla="*/ 39 h 39"/>
                <a:gd name="T30" fmla="*/ 8 w 46"/>
                <a:gd name="T31" fmla="*/ 39 h 39"/>
                <a:gd name="T32" fmla="*/ 0 w 46"/>
                <a:gd name="T33"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39">
                  <a:moveTo>
                    <a:pt x="0" y="39"/>
                  </a:moveTo>
                  <a:lnTo>
                    <a:pt x="5" y="20"/>
                  </a:lnTo>
                  <a:lnTo>
                    <a:pt x="10" y="0"/>
                  </a:lnTo>
                  <a:lnTo>
                    <a:pt x="12" y="0"/>
                  </a:lnTo>
                  <a:lnTo>
                    <a:pt x="12" y="0"/>
                  </a:lnTo>
                  <a:lnTo>
                    <a:pt x="30" y="3"/>
                  </a:lnTo>
                  <a:lnTo>
                    <a:pt x="46" y="6"/>
                  </a:lnTo>
                  <a:lnTo>
                    <a:pt x="46" y="7"/>
                  </a:lnTo>
                  <a:lnTo>
                    <a:pt x="46" y="7"/>
                  </a:lnTo>
                  <a:lnTo>
                    <a:pt x="46" y="10"/>
                  </a:lnTo>
                  <a:lnTo>
                    <a:pt x="45" y="13"/>
                  </a:lnTo>
                  <a:lnTo>
                    <a:pt x="39" y="20"/>
                  </a:lnTo>
                  <a:lnTo>
                    <a:pt x="32" y="27"/>
                  </a:lnTo>
                  <a:lnTo>
                    <a:pt x="23" y="33"/>
                  </a:lnTo>
                  <a:lnTo>
                    <a:pt x="15" y="39"/>
                  </a:lnTo>
                  <a:lnTo>
                    <a:pt x="8" y="39"/>
                  </a:lnTo>
                  <a:lnTo>
                    <a:pt x="0"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grpSp>
      <p:pic>
        <p:nvPicPr>
          <p:cNvPr id="85" name="图片 84"/>
          <p:cNvPicPr>
            <a:picLocks noChangeAspect="1"/>
          </p:cNvPicPr>
          <p:nvPr/>
        </p:nvPicPr>
        <p:blipFill rotWithShape="1">
          <a:blip r:embed="rId3" cstate="print">
            <a:extLst>
              <a:ext uri="{28A0092B-C50C-407E-A947-70E740481C1C}">
                <a14:useLocalDpi xmlns:a14="http://schemas.microsoft.com/office/drawing/2010/main" val="0"/>
              </a:ext>
            </a:extLst>
          </a:blip>
          <a:srcRect t="28115" b="7961"/>
          <a:stretch/>
        </p:blipFill>
        <p:spPr>
          <a:xfrm>
            <a:off x="5589229" y="1719617"/>
            <a:ext cx="3558351" cy="1705971"/>
          </a:xfrm>
          <a:prstGeom prst="rect">
            <a:avLst/>
          </a:prstGeom>
        </p:spPr>
      </p:pic>
      <p:sp>
        <p:nvSpPr>
          <p:cNvPr id="89" name="矩形 88"/>
          <p:cNvSpPr/>
          <p:nvPr/>
        </p:nvSpPr>
        <p:spPr>
          <a:xfrm>
            <a:off x="0" y="2006246"/>
            <a:ext cx="334449" cy="172981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5" name="图片 104"/>
          <p:cNvPicPr>
            <a:picLocks noChangeAspect="1"/>
          </p:cNvPicPr>
          <p:nvPr/>
        </p:nvPicPr>
        <p:blipFill>
          <a:blip r:embed="rId4">
            <a:clrChange>
              <a:clrFrom>
                <a:srgbClr val="FCFFFF"/>
              </a:clrFrom>
              <a:clrTo>
                <a:srgbClr val="FCFFFF">
                  <a:alpha val="0"/>
                </a:srgbClr>
              </a:clrTo>
            </a:clrChange>
            <a:extLst>
              <a:ext uri="{28A0092B-C50C-407E-A947-70E740481C1C}">
                <a14:useLocalDpi xmlns:a14="http://schemas.microsoft.com/office/drawing/2010/main" val="0"/>
              </a:ext>
            </a:extLst>
          </a:blip>
          <a:stretch>
            <a:fillRect/>
          </a:stretch>
        </p:blipFill>
        <p:spPr>
          <a:xfrm>
            <a:off x="7964941" y="275822"/>
            <a:ext cx="961428" cy="939068"/>
          </a:xfrm>
          <a:prstGeom prst="rect">
            <a:avLst/>
          </a:prstGeom>
        </p:spPr>
      </p:pic>
      <p:cxnSp>
        <p:nvCxnSpPr>
          <p:cNvPr id="84" name="直接连接符 83"/>
          <p:cNvCxnSpPr/>
          <p:nvPr/>
        </p:nvCxnSpPr>
        <p:spPr>
          <a:xfrm>
            <a:off x="690985" y="6237312"/>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3" name="矩形 102"/>
          <p:cNvSpPr/>
          <p:nvPr/>
        </p:nvSpPr>
        <p:spPr>
          <a:xfrm>
            <a:off x="0" y="1693579"/>
            <a:ext cx="825857" cy="1729817"/>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连接符 81"/>
          <p:cNvCxnSpPr/>
          <p:nvPr/>
        </p:nvCxnSpPr>
        <p:spPr>
          <a:xfrm>
            <a:off x="1069042" y="2716179"/>
            <a:ext cx="1813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3" name="直角三角形 82"/>
          <p:cNvSpPr/>
          <p:nvPr/>
        </p:nvSpPr>
        <p:spPr>
          <a:xfrm rot="16200000" flipH="1">
            <a:off x="246" y="3402081"/>
            <a:ext cx="322592" cy="345371"/>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直角三角形 91"/>
          <p:cNvSpPr/>
          <p:nvPr/>
        </p:nvSpPr>
        <p:spPr>
          <a:xfrm rot="16200000" flipH="1" flipV="1">
            <a:off x="8815479" y="3407541"/>
            <a:ext cx="322592" cy="334454"/>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5"/>
          <p:cNvSpPr txBox="1"/>
          <p:nvPr/>
        </p:nvSpPr>
        <p:spPr>
          <a:xfrm>
            <a:off x="1018905" y="1494481"/>
            <a:ext cx="4336444" cy="1323439"/>
          </a:xfrm>
          <a:prstGeom prst="rect">
            <a:avLst/>
          </a:prstGeom>
          <a:noFill/>
        </p:spPr>
        <p:txBody>
          <a:bodyPr wrap="none" rtlCol="0">
            <a:spAutoFit/>
          </a:bodyPr>
          <a:lstStyle/>
          <a:p>
            <a:r>
              <a:rPr lang="en-US" altLang="zh-CN" sz="8000" b="1" dirty="0">
                <a:solidFill>
                  <a:srgbClr val="005825"/>
                </a:solidFill>
                <a:latin typeface="华文楷体" panose="02010600040101010101" pitchFamily="2" charset="-122"/>
                <a:ea typeface="华文楷体" panose="02010600040101010101" pitchFamily="2" charset="-122"/>
              </a:rPr>
              <a:t>THANKS</a:t>
            </a:r>
            <a:endParaRPr lang="zh-CN" altLang="en-US" sz="8000" b="1" dirty="0">
              <a:solidFill>
                <a:srgbClr val="005825"/>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94256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122"/>
          <p:cNvSpPr txBox="1"/>
          <p:nvPr/>
        </p:nvSpPr>
        <p:spPr>
          <a:xfrm>
            <a:off x="820457" y="1304170"/>
            <a:ext cx="902811" cy="523220"/>
          </a:xfrm>
          <a:prstGeom prst="rect">
            <a:avLst/>
          </a:prstGeom>
          <a:noFill/>
        </p:spPr>
        <p:txBody>
          <a:bodyPr wrap="none" rtlCol="0">
            <a:spAutoFit/>
          </a:bodyPr>
          <a:lstStyle/>
          <a:p>
            <a:r>
              <a:rPr lang="zh-CN" altLang="en-US" sz="2800" b="1" dirty="0">
                <a:solidFill>
                  <a:srgbClr val="005825"/>
                </a:solidFill>
                <a:latin typeface="华文楷体" panose="02010600040101010101" pitchFamily="2" charset="-122"/>
                <a:ea typeface="华文楷体" panose="02010600040101010101" pitchFamily="2" charset="-122"/>
              </a:rPr>
              <a:t>目录</a:t>
            </a:r>
          </a:p>
        </p:txBody>
      </p:sp>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276679" y="0"/>
            <a:ext cx="2552700" cy="895350"/>
          </a:xfrm>
          <a:prstGeom prst="rect">
            <a:avLst/>
          </a:prstGeom>
        </p:spPr>
      </p:pic>
      <p:cxnSp>
        <p:nvCxnSpPr>
          <p:cNvPr id="7" name="直接连接符 6"/>
          <p:cNvCxnSpPr/>
          <p:nvPr/>
        </p:nvCxnSpPr>
        <p:spPr>
          <a:xfrm>
            <a:off x="0" y="6313714"/>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460343" y="5936343"/>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8" name="直接连接符 97"/>
          <p:cNvCxnSpPr/>
          <p:nvPr/>
        </p:nvCxnSpPr>
        <p:spPr>
          <a:xfrm>
            <a:off x="929640" y="1900101"/>
            <a:ext cx="4887686" cy="0"/>
          </a:xfrm>
          <a:prstGeom prst="line">
            <a:avLst/>
          </a:prstGeom>
          <a:ln>
            <a:solidFill>
              <a:srgbClr val="005825"/>
            </a:solidFill>
            <a:prstDash val="solid"/>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929640" y="5654021"/>
            <a:ext cx="4887686" cy="0"/>
          </a:xfrm>
          <a:prstGeom prst="line">
            <a:avLst/>
          </a:prstGeom>
          <a:ln>
            <a:solidFill>
              <a:srgbClr val="005825"/>
            </a:solidFill>
            <a:prstDash val="solid"/>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821435" y="1986075"/>
            <a:ext cx="377026" cy="584775"/>
          </a:xfrm>
          <a:prstGeom prst="rect">
            <a:avLst/>
          </a:prstGeom>
          <a:noFill/>
        </p:spPr>
        <p:txBody>
          <a:bodyPr wrap="none" rtlCol="0">
            <a:spAutoFit/>
          </a:bodyPr>
          <a:lstStyle/>
          <a:p>
            <a:pPr algn="ctr"/>
            <a:r>
              <a:rPr lang="en-US" altLang="zh-CN" sz="3200" dirty="0">
                <a:solidFill>
                  <a:srgbClr val="005825"/>
                </a:solidFill>
                <a:latin typeface="华文楷体" panose="02010600040101010101" pitchFamily="2" charset="-122"/>
                <a:ea typeface="华文楷体" panose="02010600040101010101" pitchFamily="2" charset="-122"/>
              </a:rPr>
              <a:t>1</a:t>
            </a:r>
            <a:endParaRPr lang="zh-CN" altLang="en-US" sz="3200" dirty="0">
              <a:solidFill>
                <a:srgbClr val="005825"/>
              </a:solidFill>
              <a:latin typeface="华文楷体" panose="02010600040101010101" pitchFamily="2" charset="-122"/>
              <a:ea typeface="华文楷体" panose="02010600040101010101" pitchFamily="2" charset="-122"/>
            </a:endParaRPr>
          </a:p>
        </p:txBody>
      </p:sp>
      <p:sp>
        <p:nvSpPr>
          <p:cNvPr id="81" name="文本框 80"/>
          <p:cNvSpPr txBox="1"/>
          <p:nvPr/>
        </p:nvSpPr>
        <p:spPr>
          <a:xfrm>
            <a:off x="1279879" y="2052801"/>
            <a:ext cx="5635838" cy="461665"/>
          </a:xfrm>
          <a:prstGeom prst="rect">
            <a:avLst/>
          </a:prstGeom>
          <a:noFill/>
        </p:spPr>
        <p:txBody>
          <a:bodyPr wrap="none" rtlCol="0">
            <a:spAutoFit/>
          </a:bodyPr>
          <a:lstStyle/>
          <a:p>
            <a:r>
              <a:rPr lang="en-US" altLang="zh-CN" sz="2400" b="1" dirty="0">
                <a:solidFill>
                  <a:schemeClr val="tx1">
                    <a:lumMod val="75000"/>
                    <a:lumOff val="25000"/>
                  </a:schemeClr>
                </a:solidFill>
                <a:ea typeface="华文楷体" panose="02010600040101010101" pitchFamily="2" charset="-122"/>
              </a:rPr>
              <a:t>Soft Manipulators &amp; Modeling Approaches</a:t>
            </a:r>
            <a:endParaRPr lang="zh-CN" altLang="en-US" sz="2400" b="1" dirty="0">
              <a:solidFill>
                <a:schemeClr val="tx1">
                  <a:lumMod val="75000"/>
                  <a:lumOff val="25000"/>
                </a:schemeClr>
              </a:solidFill>
              <a:ea typeface="华文楷体" panose="02010600040101010101" pitchFamily="2" charset="-122"/>
            </a:endParaRPr>
          </a:p>
        </p:txBody>
      </p:sp>
      <p:cxnSp>
        <p:nvCxnSpPr>
          <p:cNvPr id="104" name="直接连接符 103"/>
          <p:cNvCxnSpPr/>
          <p:nvPr/>
        </p:nvCxnSpPr>
        <p:spPr>
          <a:xfrm flipH="1">
            <a:off x="1032466" y="2165709"/>
            <a:ext cx="246456" cy="246456"/>
          </a:xfrm>
          <a:prstGeom prst="line">
            <a:avLst/>
          </a:prstGeom>
          <a:ln>
            <a:solidFill>
              <a:srgbClr val="005825"/>
            </a:solidFill>
          </a:ln>
        </p:spPr>
        <p:style>
          <a:lnRef idx="1">
            <a:schemeClr val="accent1"/>
          </a:lnRef>
          <a:fillRef idx="0">
            <a:schemeClr val="accent1"/>
          </a:fillRef>
          <a:effectRef idx="0">
            <a:schemeClr val="accent1"/>
          </a:effectRef>
          <a:fontRef idx="minor">
            <a:schemeClr val="tx1"/>
          </a:fontRef>
        </p:style>
      </p:cxnSp>
      <p:sp>
        <p:nvSpPr>
          <p:cNvPr id="108" name="文本框 107"/>
          <p:cNvSpPr txBox="1"/>
          <p:nvPr/>
        </p:nvSpPr>
        <p:spPr>
          <a:xfrm>
            <a:off x="821435" y="2565457"/>
            <a:ext cx="377026" cy="584775"/>
          </a:xfrm>
          <a:prstGeom prst="rect">
            <a:avLst/>
          </a:prstGeom>
          <a:noFill/>
        </p:spPr>
        <p:txBody>
          <a:bodyPr wrap="none" rtlCol="0">
            <a:spAutoFit/>
          </a:bodyPr>
          <a:lstStyle/>
          <a:p>
            <a:pPr algn="ctr"/>
            <a:r>
              <a:rPr lang="en-US" altLang="zh-CN" sz="3200" dirty="0">
                <a:solidFill>
                  <a:srgbClr val="005825"/>
                </a:solidFill>
                <a:latin typeface="华文楷体" panose="02010600040101010101" pitchFamily="2" charset="-122"/>
                <a:ea typeface="华文楷体" panose="02010600040101010101" pitchFamily="2" charset="-122"/>
              </a:rPr>
              <a:t>2</a:t>
            </a:r>
            <a:endParaRPr lang="zh-CN" altLang="en-US" sz="3200" dirty="0">
              <a:solidFill>
                <a:srgbClr val="005825"/>
              </a:solidFill>
              <a:latin typeface="华文楷体" panose="02010600040101010101" pitchFamily="2" charset="-122"/>
              <a:ea typeface="华文楷体" panose="02010600040101010101" pitchFamily="2" charset="-122"/>
            </a:endParaRPr>
          </a:p>
        </p:txBody>
      </p:sp>
      <p:sp>
        <p:nvSpPr>
          <p:cNvPr id="109" name="文本框 108"/>
          <p:cNvSpPr txBox="1"/>
          <p:nvPr/>
        </p:nvSpPr>
        <p:spPr>
          <a:xfrm>
            <a:off x="1279879" y="2632183"/>
            <a:ext cx="901209" cy="461665"/>
          </a:xfrm>
          <a:prstGeom prst="rect">
            <a:avLst/>
          </a:prstGeom>
          <a:noFill/>
        </p:spPr>
        <p:txBody>
          <a:bodyPr wrap="none" rtlCol="0">
            <a:spAutoFit/>
          </a:bodyPr>
          <a:lstStyle/>
          <a:p>
            <a:r>
              <a:rPr lang="en-US" altLang="zh-CN" sz="2400" b="1" dirty="0">
                <a:solidFill>
                  <a:schemeClr val="tx1">
                    <a:lumMod val="75000"/>
                    <a:lumOff val="25000"/>
                  </a:schemeClr>
                </a:solidFill>
                <a:ea typeface="华文楷体" panose="02010600040101010101" pitchFamily="2" charset="-122"/>
              </a:rPr>
              <a:t>CBHA</a:t>
            </a:r>
            <a:endParaRPr lang="zh-CN" altLang="en-US" sz="2400" b="1" dirty="0">
              <a:solidFill>
                <a:schemeClr val="tx1">
                  <a:lumMod val="75000"/>
                  <a:lumOff val="25000"/>
                </a:schemeClr>
              </a:solidFill>
              <a:ea typeface="华文楷体" panose="02010600040101010101" pitchFamily="2" charset="-122"/>
            </a:endParaRPr>
          </a:p>
        </p:txBody>
      </p:sp>
      <p:cxnSp>
        <p:nvCxnSpPr>
          <p:cNvPr id="110" name="直接连接符 109"/>
          <p:cNvCxnSpPr/>
          <p:nvPr/>
        </p:nvCxnSpPr>
        <p:spPr>
          <a:xfrm flipH="1">
            <a:off x="1032466" y="2745091"/>
            <a:ext cx="246456" cy="246456"/>
          </a:xfrm>
          <a:prstGeom prst="line">
            <a:avLst/>
          </a:prstGeom>
          <a:ln>
            <a:solidFill>
              <a:srgbClr val="005825"/>
            </a:solidFill>
          </a:ln>
        </p:spPr>
        <p:style>
          <a:lnRef idx="1">
            <a:schemeClr val="accent1"/>
          </a:lnRef>
          <a:fillRef idx="0">
            <a:schemeClr val="accent1"/>
          </a:fillRef>
          <a:effectRef idx="0">
            <a:schemeClr val="accent1"/>
          </a:effectRef>
          <a:fontRef idx="minor">
            <a:schemeClr val="tx1"/>
          </a:fontRef>
        </p:style>
      </p:cxnSp>
      <p:sp>
        <p:nvSpPr>
          <p:cNvPr id="116" name="文本框 115"/>
          <p:cNvSpPr txBox="1"/>
          <p:nvPr/>
        </p:nvSpPr>
        <p:spPr>
          <a:xfrm>
            <a:off x="821435" y="3139200"/>
            <a:ext cx="377026" cy="584775"/>
          </a:xfrm>
          <a:prstGeom prst="rect">
            <a:avLst/>
          </a:prstGeom>
          <a:noFill/>
        </p:spPr>
        <p:txBody>
          <a:bodyPr wrap="none" rtlCol="0">
            <a:spAutoFit/>
          </a:bodyPr>
          <a:lstStyle/>
          <a:p>
            <a:pPr algn="ctr"/>
            <a:r>
              <a:rPr lang="en-US" altLang="zh-CN" sz="3200" dirty="0">
                <a:solidFill>
                  <a:srgbClr val="005825"/>
                </a:solidFill>
                <a:latin typeface="华文楷体" panose="02010600040101010101" pitchFamily="2" charset="-122"/>
                <a:ea typeface="华文楷体" panose="02010600040101010101" pitchFamily="2" charset="-122"/>
              </a:rPr>
              <a:t>3</a:t>
            </a:r>
            <a:endParaRPr lang="zh-CN" altLang="en-US" sz="3200" dirty="0">
              <a:solidFill>
                <a:srgbClr val="005825"/>
              </a:solidFill>
              <a:latin typeface="华文楷体" panose="02010600040101010101" pitchFamily="2" charset="-122"/>
              <a:ea typeface="华文楷体" panose="02010600040101010101" pitchFamily="2" charset="-122"/>
            </a:endParaRPr>
          </a:p>
        </p:txBody>
      </p:sp>
      <p:sp>
        <p:nvSpPr>
          <p:cNvPr id="117" name="文本框 116"/>
          <p:cNvSpPr txBox="1"/>
          <p:nvPr/>
        </p:nvSpPr>
        <p:spPr>
          <a:xfrm>
            <a:off x="1279879" y="3205926"/>
            <a:ext cx="2518638" cy="461665"/>
          </a:xfrm>
          <a:prstGeom prst="rect">
            <a:avLst/>
          </a:prstGeom>
          <a:noFill/>
        </p:spPr>
        <p:txBody>
          <a:bodyPr wrap="none" rtlCol="0">
            <a:spAutoFit/>
          </a:bodyPr>
          <a:lstStyle/>
          <a:p>
            <a:r>
              <a:rPr lang="en-US" altLang="zh-CN" sz="2400" b="1" dirty="0">
                <a:solidFill>
                  <a:schemeClr val="tx1">
                    <a:lumMod val="75000"/>
                    <a:lumOff val="25000"/>
                  </a:schemeClr>
                </a:solidFill>
                <a:ea typeface="华文楷体" panose="02010600040101010101" pitchFamily="2" charset="-122"/>
              </a:rPr>
              <a:t>Modeling of CBHA</a:t>
            </a:r>
            <a:endParaRPr lang="zh-CN" altLang="en-US" sz="2400" b="1" dirty="0">
              <a:solidFill>
                <a:schemeClr val="tx1">
                  <a:lumMod val="75000"/>
                  <a:lumOff val="25000"/>
                </a:schemeClr>
              </a:solidFill>
              <a:ea typeface="华文楷体" panose="02010600040101010101" pitchFamily="2" charset="-122"/>
            </a:endParaRPr>
          </a:p>
        </p:txBody>
      </p:sp>
      <p:cxnSp>
        <p:nvCxnSpPr>
          <p:cNvPr id="118" name="直接连接符 117"/>
          <p:cNvCxnSpPr/>
          <p:nvPr/>
        </p:nvCxnSpPr>
        <p:spPr>
          <a:xfrm flipH="1">
            <a:off x="1032466" y="3318834"/>
            <a:ext cx="246456" cy="246456"/>
          </a:xfrm>
          <a:prstGeom prst="line">
            <a:avLst/>
          </a:prstGeom>
          <a:ln>
            <a:solidFill>
              <a:srgbClr val="005825"/>
            </a:solidFill>
          </a:ln>
        </p:spPr>
        <p:style>
          <a:lnRef idx="1">
            <a:schemeClr val="accent1"/>
          </a:lnRef>
          <a:fillRef idx="0">
            <a:schemeClr val="accent1"/>
          </a:fillRef>
          <a:effectRef idx="0">
            <a:schemeClr val="accent1"/>
          </a:effectRef>
          <a:fontRef idx="minor">
            <a:schemeClr val="tx1"/>
          </a:fontRef>
        </p:style>
      </p:cxnSp>
      <p:sp>
        <p:nvSpPr>
          <p:cNvPr id="129" name="椭圆 16"/>
          <p:cNvSpPr/>
          <p:nvPr/>
        </p:nvSpPr>
        <p:spPr>
          <a:xfrm>
            <a:off x="6106782" y="1423612"/>
            <a:ext cx="288032" cy="288032"/>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130" name="椭圆 17"/>
          <p:cNvSpPr/>
          <p:nvPr/>
        </p:nvSpPr>
        <p:spPr>
          <a:xfrm>
            <a:off x="6427756" y="1106520"/>
            <a:ext cx="288032" cy="2880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32" name="文本框 31">
            <a:extLst>
              <a:ext uri="{FF2B5EF4-FFF2-40B4-BE49-F238E27FC236}">
                <a16:creationId xmlns:a16="http://schemas.microsoft.com/office/drawing/2014/main" id="{6AF3A6B1-E0B7-485F-B8D1-3FC457B8E5CB}"/>
              </a:ext>
            </a:extLst>
          </p:cNvPr>
          <p:cNvSpPr txBox="1"/>
          <p:nvPr/>
        </p:nvSpPr>
        <p:spPr>
          <a:xfrm>
            <a:off x="819500" y="3765935"/>
            <a:ext cx="377026" cy="584775"/>
          </a:xfrm>
          <a:prstGeom prst="rect">
            <a:avLst/>
          </a:prstGeom>
          <a:noFill/>
        </p:spPr>
        <p:txBody>
          <a:bodyPr wrap="none" rtlCol="0">
            <a:spAutoFit/>
          </a:bodyPr>
          <a:lstStyle/>
          <a:p>
            <a:pPr algn="ctr"/>
            <a:r>
              <a:rPr lang="en-US" altLang="zh-CN" sz="3200" dirty="0">
                <a:solidFill>
                  <a:srgbClr val="005825"/>
                </a:solidFill>
                <a:latin typeface="华文楷体" panose="02010600040101010101" pitchFamily="2" charset="-122"/>
                <a:ea typeface="华文楷体" panose="02010600040101010101" pitchFamily="2" charset="-122"/>
              </a:rPr>
              <a:t>4</a:t>
            </a:r>
            <a:endParaRPr lang="zh-CN" altLang="en-US" sz="3200" dirty="0">
              <a:solidFill>
                <a:srgbClr val="005825"/>
              </a:solidFill>
              <a:latin typeface="华文楷体" panose="02010600040101010101" pitchFamily="2" charset="-122"/>
              <a:ea typeface="华文楷体" panose="02010600040101010101" pitchFamily="2" charset="-122"/>
            </a:endParaRPr>
          </a:p>
        </p:txBody>
      </p:sp>
      <p:sp>
        <p:nvSpPr>
          <p:cNvPr id="33" name="文本框 32">
            <a:extLst>
              <a:ext uri="{FF2B5EF4-FFF2-40B4-BE49-F238E27FC236}">
                <a16:creationId xmlns:a16="http://schemas.microsoft.com/office/drawing/2014/main" id="{4E94AE60-4A9A-4276-A96C-D4EF3EA0717B}"/>
              </a:ext>
            </a:extLst>
          </p:cNvPr>
          <p:cNvSpPr txBox="1"/>
          <p:nvPr/>
        </p:nvSpPr>
        <p:spPr>
          <a:xfrm>
            <a:off x="1277944" y="3832661"/>
            <a:ext cx="2797304" cy="461665"/>
          </a:xfrm>
          <a:prstGeom prst="rect">
            <a:avLst/>
          </a:prstGeom>
          <a:noFill/>
        </p:spPr>
        <p:txBody>
          <a:bodyPr wrap="none" rtlCol="0">
            <a:spAutoFit/>
          </a:bodyPr>
          <a:lstStyle/>
          <a:p>
            <a:r>
              <a:rPr lang="en-US" altLang="zh-CN" sz="2400" b="1" dirty="0">
                <a:solidFill>
                  <a:schemeClr val="tx1">
                    <a:lumMod val="75000"/>
                    <a:lumOff val="25000"/>
                  </a:schemeClr>
                </a:solidFill>
                <a:ea typeface="华文楷体" panose="02010600040101010101" pitchFamily="2" charset="-122"/>
              </a:rPr>
              <a:t>Design of Controller </a:t>
            </a:r>
            <a:endParaRPr lang="zh-CN" altLang="en-US" sz="2400" b="1" dirty="0">
              <a:solidFill>
                <a:schemeClr val="tx1">
                  <a:lumMod val="75000"/>
                  <a:lumOff val="25000"/>
                </a:schemeClr>
              </a:solidFill>
              <a:ea typeface="华文楷体" panose="02010600040101010101" pitchFamily="2" charset="-122"/>
            </a:endParaRPr>
          </a:p>
        </p:txBody>
      </p:sp>
      <p:cxnSp>
        <p:nvCxnSpPr>
          <p:cNvPr id="34" name="直接连接符 33">
            <a:extLst>
              <a:ext uri="{FF2B5EF4-FFF2-40B4-BE49-F238E27FC236}">
                <a16:creationId xmlns:a16="http://schemas.microsoft.com/office/drawing/2014/main" id="{EA48C884-3D71-4921-9E1A-4D570A0AB33C}"/>
              </a:ext>
            </a:extLst>
          </p:cNvPr>
          <p:cNvCxnSpPr/>
          <p:nvPr/>
        </p:nvCxnSpPr>
        <p:spPr>
          <a:xfrm flipH="1">
            <a:off x="1030531" y="3945569"/>
            <a:ext cx="246456" cy="246456"/>
          </a:xfrm>
          <a:prstGeom prst="line">
            <a:avLst/>
          </a:prstGeom>
          <a:ln>
            <a:solidFill>
              <a:srgbClr val="005825"/>
            </a:solidFill>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8818F391-0E73-489A-89C2-A1AF315BA209}"/>
              </a:ext>
            </a:extLst>
          </p:cNvPr>
          <p:cNvSpPr txBox="1"/>
          <p:nvPr/>
        </p:nvSpPr>
        <p:spPr>
          <a:xfrm>
            <a:off x="825864" y="4379332"/>
            <a:ext cx="377026" cy="584775"/>
          </a:xfrm>
          <a:prstGeom prst="rect">
            <a:avLst/>
          </a:prstGeom>
          <a:noFill/>
        </p:spPr>
        <p:txBody>
          <a:bodyPr wrap="none" rtlCol="0">
            <a:spAutoFit/>
          </a:bodyPr>
          <a:lstStyle/>
          <a:p>
            <a:pPr algn="ctr"/>
            <a:r>
              <a:rPr lang="en-US" altLang="zh-CN" sz="3200" dirty="0">
                <a:solidFill>
                  <a:srgbClr val="005825"/>
                </a:solidFill>
                <a:latin typeface="华文楷体" panose="02010600040101010101" pitchFamily="2" charset="-122"/>
                <a:ea typeface="华文楷体" panose="02010600040101010101" pitchFamily="2" charset="-122"/>
              </a:rPr>
              <a:t>5</a:t>
            </a:r>
            <a:endParaRPr lang="zh-CN" altLang="en-US" sz="3200" dirty="0">
              <a:solidFill>
                <a:srgbClr val="005825"/>
              </a:solidFill>
              <a:latin typeface="华文楷体" panose="02010600040101010101" pitchFamily="2" charset="-122"/>
              <a:ea typeface="华文楷体" panose="02010600040101010101" pitchFamily="2" charset="-122"/>
            </a:endParaRPr>
          </a:p>
        </p:txBody>
      </p:sp>
      <p:sp>
        <p:nvSpPr>
          <p:cNvPr id="36" name="文本框 35">
            <a:extLst>
              <a:ext uri="{FF2B5EF4-FFF2-40B4-BE49-F238E27FC236}">
                <a16:creationId xmlns:a16="http://schemas.microsoft.com/office/drawing/2014/main" id="{DC288B55-D0AD-49FC-952E-19F2C92ED4FD}"/>
              </a:ext>
            </a:extLst>
          </p:cNvPr>
          <p:cNvSpPr txBox="1"/>
          <p:nvPr/>
        </p:nvSpPr>
        <p:spPr>
          <a:xfrm>
            <a:off x="1284308" y="4446058"/>
            <a:ext cx="3668312" cy="461665"/>
          </a:xfrm>
          <a:prstGeom prst="rect">
            <a:avLst/>
          </a:prstGeom>
          <a:noFill/>
        </p:spPr>
        <p:txBody>
          <a:bodyPr wrap="none" rtlCol="0">
            <a:spAutoFit/>
          </a:bodyPr>
          <a:lstStyle/>
          <a:p>
            <a:r>
              <a:rPr lang="en-US" altLang="zh-CN" sz="2400" b="1" dirty="0">
                <a:solidFill>
                  <a:schemeClr val="tx1">
                    <a:lumMod val="75000"/>
                    <a:lumOff val="25000"/>
                  </a:schemeClr>
                </a:solidFill>
                <a:ea typeface="华文楷体" panose="02010600040101010101" pitchFamily="2" charset="-122"/>
              </a:rPr>
              <a:t>Experiment and Conclusion</a:t>
            </a:r>
            <a:endParaRPr lang="zh-CN" altLang="en-US" sz="2400" b="1" dirty="0">
              <a:solidFill>
                <a:schemeClr val="tx1">
                  <a:lumMod val="75000"/>
                  <a:lumOff val="25000"/>
                </a:schemeClr>
              </a:solidFill>
              <a:ea typeface="华文楷体" panose="02010600040101010101" pitchFamily="2" charset="-122"/>
            </a:endParaRPr>
          </a:p>
        </p:txBody>
      </p:sp>
      <p:cxnSp>
        <p:nvCxnSpPr>
          <p:cNvPr id="37" name="直接连接符 36">
            <a:extLst>
              <a:ext uri="{FF2B5EF4-FFF2-40B4-BE49-F238E27FC236}">
                <a16:creationId xmlns:a16="http://schemas.microsoft.com/office/drawing/2014/main" id="{F48952A8-5D40-411F-8B78-DA2199C51E32}"/>
              </a:ext>
            </a:extLst>
          </p:cNvPr>
          <p:cNvCxnSpPr/>
          <p:nvPr/>
        </p:nvCxnSpPr>
        <p:spPr>
          <a:xfrm flipH="1">
            <a:off x="1036895" y="4558966"/>
            <a:ext cx="246456" cy="246456"/>
          </a:xfrm>
          <a:prstGeom prst="line">
            <a:avLst/>
          </a:prstGeom>
          <a:ln>
            <a:solidFill>
              <a:srgbClr val="005825"/>
            </a:solidFill>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DF456A9F-4169-4B62-B260-468AA44662C1}"/>
              </a:ext>
            </a:extLst>
          </p:cNvPr>
          <p:cNvSpPr txBox="1"/>
          <p:nvPr/>
        </p:nvSpPr>
        <p:spPr>
          <a:xfrm>
            <a:off x="818543" y="4946328"/>
            <a:ext cx="377026" cy="584775"/>
          </a:xfrm>
          <a:prstGeom prst="rect">
            <a:avLst/>
          </a:prstGeom>
          <a:noFill/>
        </p:spPr>
        <p:txBody>
          <a:bodyPr wrap="none" rtlCol="0">
            <a:spAutoFit/>
          </a:bodyPr>
          <a:lstStyle/>
          <a:p>
            <a:pPr algn="ctr"/>
            <a:r>
              <a:rPr lang="en-US" altLang="zh-CN" sz="3200" dirty="0">
                <a:solidFill>
                  <a:srgbClr val="005825"/>
                </a:solidFill>
                <a:latin typeface="华文楷体" panose="02010600040101010101" pitchFamily="2" charset="-122"/>
                <a:ea typeface="华文楷体" panose="02010600040101010101" pitchFamily="2" charset="-122"/>
              </a:rPr>
              <a:t>6</a:t>
            </a:r>
            <a:endParaRPr lang="zh-CN" altLang="en-US" sz="3200" dirty="0">
              <a:solidFill>
                <a:srgbClr val="005825"/>
              </a:solidFill>
              <a:latin typeface="华文楷体" panose="02010600040101010101" pitchFamily="2" charset="-122"/>
              <a:ea typeface="华文楷体" panose="02010600040101010101" pitchFamily="2" charset="-122"/>
            </a:endParaRPr>
          </a:p>
        </p:txBody>
      </p:sp>
      <p:sp>
        <p:nvSpPr>
          <p:cNvPr id="39" name="文本框 38">
            <a:extLst>
              <a:ext uri="{FF2B5EF4-FFF2-40B4-BE49-F238E27FC236}">
                <a16:creationId xmlns:a16="http://schemas.microsoft.com/office/drawing/2014/main" id="{012F4D52-D241-4DF2-9EE7-6C4198107640}"/>
              </a:ext>
            </a:extLst>
          </p:cNvPr>
          <p:cNvSpPr txBox="1"/>
          <p:nvPr/>
        </p:nvSpPr>
        <p:spPr>
          <a:xfrm>
            <a:off x="1276987" y="5013054"/>
            <a:ext cx="1546321" cy="461665"/>
          </a:xfrm>
          <a:prstGeom prst="rect">
            <a:avLst/>
          </a:prstGeom>
          <a:noFill/>
        </p:spPr>
        <p:txBody>
          <a:bodyPr wrap="none" rtlCol="0">
            <a:spAutoFit/>
          </a:bodyPr>
          <a:lstStyle/>
          <a:p>
            <a:r>
              <a:rPr lang="en-US" altLang="zh-CN" sz="2400" b="1" dirty="0">
                <a:solidFill>
                  <a:schemeClr val="tx1">
                    <a:lumMod val="75000"/>
                    <a:lumOff val="25000"/>
                  </a:schemeClr>
                </a:solidFill>
                <a:ea typeface="华文楷体" panose="02010600040101010101" pitchFamily="2" charset="-122"/>
              </a:rPr>
              <a:t>Advantage</a:t>
            </a:r>
            <a:endParaRPr lang="zh-CN" altLang="en-US" sz="2400" b="1" dirty="0">
              <a:solidFill>
                <a:schemeClr val="tx1">
                  <a:lumMod val="75000"/>
                  <a:lumOff val="25000"/>
                </a:schemeClr>
              </a:solidFill>
              <a:ea typeface="华文楷体" panose="02010600040101010101" pitchFamily="2" charset="-122"/>
            </a:endParaRPr>
          </a:p>
        </p:txBody>
      </p:sp>
      <p:cxnSp>
        <p:nvCxnSpPr>
          <p:cNvPr id="40" name="直接连接符 39">
            <a:extLst>
              <a:ext uri="{FF2B5EF4-FFF2-40B4-BE49-F238E27FC236}">
                <a16:creationId xmlns:a16="http://schemas.microsoft.com/office/drawing/2014/main" id="{4D27F36A-0126-45E3-9119-86ED214F9688}"/>
              </a:ext>
            </a:extLst>
          </p:cNvPr>
          <p:cNvCxnSpPr/>
          <p:nvPr/>
        </p:nvCxnSpPr>
        <p:spPr>
          <a:xfrm flipH="1">
            <a:off x="1029574" y="5125962"/>
            <a:ext cx="246456" cy="246456"/>
          </a:xfrm>
          <a:prstGeom prst="line">
            <a:avLst/>
          </a:prstGeom>
          <a:ln>
            <a:solidFill>
              <a:srgbClr val="00582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5748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47788" y="6226629"/>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30"/>
          <p:cNvSpPr txBox="1"/>
          <p:nvPr/>
        </p:nvSpPr>
        <p:spPr>
          <a:xfrm>
            <a:off x="768277" y="1045026"/>
            <a:ext cx="7452489" cy="584775"/>
          </a:xfrm>
          <a:prstGeom prst="rect">
            <a:avLst/>
          </a:prstGeom>
          <a:noFill/>
        </p:spPr>
        <p:txBody>
          <a:bodyPr wrap="none" rtlCol="0">
            <a:spAutoFit/>
          </a:bodyPr>
          <a:lstStyle/>
          <a:p>
            <a:r>
              <a:rPr lang="en-US" altLang="zh-CN" sz="3200" b="1" dirty="0">
                <a:solidFill>
                  <a:schemeClr val="tx1">
                    <a:lumMod val="75000"/>
                    <a:lumOff val="25000"/>
                  </a:schemeClr>
                </a:solidFill>
                <a:ea typeface="华文楷体" panose="02010600040101010101" pitchFamily="2" charset="-122"/>
              </a:rPr>
              <a:t>Soft Manipulators &amp; Modeling Approaches</a:t>
            </a:r>
            <a:endParaRPr lang="zh-CN" altLang="en-US" sz="3200" b="1" dirty="0">
              <a:solidFill>
                <a:schemeClr val="tx1">
                  <a:lumMod val="75000"/>
                  <a:lumOff val="25000"/>
                </a:schemeClr>
              </a:solidFill>
              <a:ea typeface="华文楷体" panose="02010600040101010101" pitchFamily="2" charset="-122"/>
            </a:endParaRPr>
          </a:p>
        </p:txBody>
      </p:sp>
      <p:sp>
        <p:nvSpPr>
          <p:cNvPr id="25" name="矩形 24"/>
          <p:cNvSpPr/>
          <p:nvPr/>
        </p:nvSpPr>
        <p:spPr>
          <a:xfrm>
            <a:off x="681191" y="1117950"/>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251165"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801541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778414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548387"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7312633"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070531" y="504468"/>
            <a:ext cx="183709" cy="183709"/>
          </a:xfrm>
          <a:prstGeom prst="rect">
            <a:avLst/>
          </a:prstGeom>
          <a:solidFill>
            <a:srgbClr val="005825">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29"/>
          <p:cNvSpPr txBox="1"/>
          <p:nvPr/>
        </p:nvSpPr>
        <p:spPr>
          <a:xfrm>
            <a:off x="552804" y="1719808"/>
            <a:ext cx="8038391" cy="3416320"/>
          </a:xfrm>
          <a:prstGeom prst="rect">
            <a:avLst/>
          </a:prstGeom>
          <a:noFill/>
        </p:spPr>
        <p:txBody>
          <a:bodyPr wrap="square" rtlCol="0">
            <a:spAutoFit/>
          </a:bodyPr>
          <a:lstStyle/>
          <a:p>
            <a:r>
              <a:rPr lang="en-US" altLang="zh-CN" sz="2400" dirty="0">
                <a:solidFill>
                  <a:srgbClr val="231F20"/>
                </a:solidFill>
                <a:effectLst/>
                <a:latin typeface="Times New Roman" panose="02020603050405020304" pitchFamily="18" charset="0"/>
                <a:cs typeface="Times New Roman" panose="02020603050405020304" pitchFamily="18" charset="0"/>
              </a:rPr>
              <a:t>Continuum manipulators are increasingly used in scientific research, and in a wide range of applications including medical, military, manipulation, etc.</a:t>
            </a:r>
          </a:p>
          <a:p>
            <a:endParaRPr lang="en-US" altLang="zh-CN" sz="2400" dirty="0">
              <a:solidFill>
                <a:srgbClr val="231F20"/>
              </a:solidFill>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Modeling approaches: qualitative approach and quantitative.</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Qualitative approach: more accurate  (e.g. NN)</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Quantitative approach: less accurate</a:t>
            </a:r>
          </a:p>
        </p:txBody>
      </p:sp>
    </p:spTree>
    <p:extLst>
      <p:ext uri="{BB962C8B-B14F-4D97-AF65-F5344CB8AC3E}">
        <p14:creationId xmlns:p14="http://schemas.microsoft.com/office/powerpoint/2010/main" val="1840777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47788" y="6226629"/>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30"/>
          <p:cNvSpPr txBox="1"/>
          <p:nvPr/>
        </p:nvSpPr>
        <p:spPr>
          <a:xfrm>
            <a:off x="768277" y="1045026"/>
            <a:ext cx="1021433" cy="523220"/>
          </a:xfrm>
          <a:prstGeom prst="rect">
            <a:avLst/>
          </a:prstGeom>
          <a:noFill/>
        </p:spPr>
        <p:txBody>
          <a:bodyPr wrap="none" rtlCol="0">
            <a:spAutoFit/>
          </a:bodyPr>
          <a:lstStyle/>
          <a:p>
            <a:r>
              <a:rPr lang="en-US" altLang="zh-CN" sz="2800" b="1" dirty="0">
                <a:solidFill>
                  <a:schemeClr val="tx1">
                    <a:lumMod val="75000"/>
                    <a:lumOff val="25000"/>
                  </a:schemeClr>
                </a:solidFill>
                <a:ea typeface="华文楷体" panose="02010600040101010101" pitchFamily="2" charset="-122"/>
              </a:rPr>
              <a:t>CBHA</a:t>
            </a:r>
            <a:endParaRPr lang="zh-CN" altLang="en-US" sz="2800" b="1" dirty="0">
              <a:solidFill>
                <a:schemeClr val="tx1">
                  <a:lumMod val="75000"/>
                  <a:lumOff val="25000"/>
                </a:schemeClr>
              </a:solidFill>
              <a:ea typeface="华文楷体" panose="02010600040101010101" pitchFamily="2" charset="-122"/>
            </a:endParaRPr>
          </a:p>
        </p:txBody>
      </p:sp>
      <p:sp>
        <p:nvSpPr>
          <p:cNvPr id="25" name="矩形 24"/>
          <p:cNvSpPr/>
          <p:nvPr/>
        </p:nvSpPr>
        <p:spPr>
          <a:xfrm>
            <a:off x="681191" y="1117950"/>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251165"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801541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778414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548387"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6955188" y="513151"/>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29"/>
          <p:cNvSpPr txBox="1"/>
          <p:nvPr/>
        </p:nvSpPr>
        <p:spPr>
          <a:xfrm>
            <a:off x="644658" y="1568245"/>
            <a:ext cx="8038391" cy="3786999"/>
          </a:xfrm>
          <a:prstGeom prst="rect">
            <a:avLst/>
          </a:prstGeom>
          <a:noFill/>
        </p:spPr>
        <p:txBody>
          <a:bodyPr wrap="square" rtlCol="0">
            <a:spAutoFit/>
          </a:bodyPr>
          <a:lstStyle/>
          <a:p>
            <a:pPr>
              <a:lnSpc>
                <a:spcPct val="110000"/>
              </a:lnSpc>
            </a:pPr>
            <a:r>
              <a:rPr lang="en-US" altLang="zh-CN" sz="2800" b="1" dirty="0">
                <a:latin typeface="Times New Roman" panose="02020603050405020304" pitchFamily="18" charset="0"/>
                <a:ea typeface="华文楷体" panose="02010600040101010101" pitchFamily="2" charset="-122"/>
                <a:cs typeface="Times New Roman" panose="02020603050405020304" pitchFamily="18" charset="0"/>
              </a:rPr>
              <a:t>Introduction</a:t>
            </a:r>
          </a:p>
          <a:p>
            <a:pPr>
              <a:lnSpc>
                <a:spcPct val="110000"/>
              </a:lnSpc>
            </a:pP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10000"/>
              </a:lnSpc>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Two segments, each equipped with three actuators</a:t>
            </a:r>
          </a:p>
          <a:p>
            <a:pPr>
              <a:lnSpc>
                <a:spcPct val="110000"/>
              </a:lnSpc>
            </a:pP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10000"/>
              </a:lnSpc>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 rotational joint is controlled by two actuators</a:t>
            </a:r>
          </a:p>
          <a:p>
            <a:pPr>
              <a:lnSpc>
                <a:spcPct val="110000"/>
              </a:lnSpc>
            </a:pP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10000"/>
              </a:lnSpc>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 gripper is controlled by one actuator</a:t>
            </a:r>
          </a:p>
          <a:p>
            <a:pPr>
              <a:lnSpc>
                <a:spcPct val="110000"/>
              </a:lnSpc>
            </a:pP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10000"/>
              </a:lnSpc>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Nine sensors</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13" name="图片 12">
            <a:extLst>
              <a:ext uri="{FF2B5EF4-FFF2-40B4-BE49-F238E27FC236}">
                <a16:creationId xmlns:a16="http://schemas.microsoft.com/office/drawing/2014/main" id="{C3AC3E60-7AE8-4FD2-ACDD-83C290B3F6B7}"/>
              </a:ext>
            </a:extLst>
          </p:cNvPr>
          <p:cNvPicPr>
            <a:picLocks noChangeAspect="1"/>
          </p:cNvPicPr>
          <p:nvPr/>
        </p:nvPicPr>
        <p:blipFill>
          <a:blip r:embed="rId4"/>
          <a:stretch>
            <a:fillRect/>
          </a:stretch>
        </p:blipFill>
        <p:spPr>
          <a:xfrm>
            <a:off x="5277395" y="4892706"/>
            <a:ext cx="2974183" cy="1596934"/>
          </a:xfrm>
          <a:prstGeom prst="rect">
            <a:avLst/>
          </a:prstGeom>
        </p:spPr>
      </p:pic>
      <p:sp>
        <p:nvSpPr>
          <p:cNvPr id="14" name="矩形 13">
            <a:extLst>
              <a:ext uri="{FF2B5EF4-FFF2-40B4-BE49-F238E27FC236}">
                <a16:creationId xmlns:a16="http://schemas.microsoft.com/office/drawing/2014/main" id="{CCB6E116-FC84-4600-9B97-F7D7B60C3A8D}"/>
              </a:ext>
            </a:extLst>
          </p:cNvPr>
          <p:cNvSpPr/>
          <p:nvPr/>
        </p:nvSpPr>
        <p:spPr>
          <a:xfrm>
            <a:off x="7255969" y="504467"/>
            <a:ext cx="183709" cy="183709"/>
          </a:xfrm>
          <a:prstGeom prst="rect">
            <a:avLst/>
          </a:prstGeom>
          <a:solidFill>
            <a:srgbClr val="005825">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96780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47788" y="6226629"/>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30"/>
          <p:cNvSpPr txBox="1"/>
          <p:nvPr/>
        </p:nvSpPr>
        <p:spPr>
          <a:xfrm>
            <a:off x="768277" y="1045026"/>
            <a:ext cx="1021433" cy="523220"/>
          </a:xfrm>
          <a:prstGeom prst="rect">
            <a:avLst/>
          </a:prstGeom>
          <a:noFill/>
        </p:spPr>
        <p:txBody>
          <a:bodyPr wrap="none" rtlCol="0">
            <a:spAutoFit/>
          </a:bodyPr>
          <a:lstStyle/>
          <a:p>
            <a:r>
              <a:rPr lang="en-US" altLang="zh-CN" sz="2800" b="1" dirty="0">
                <a:solidFill>
                  <a:schemeClr val="tx1">
                    <a:lumMod val="75000"/>
                    <a:lumOff val="25000"/>
                  </a:schemeClr>
                </a:solidFill>
                <a:ea typeface="华文楷体" panose="02010600040101010101" pitchFamily="2" charset="-122"/>
              </a:rPr>
              <a:t>CBHA</a:t>
            </a:r>
            <a:endParaRPr lang="zh-CN" altLang="en-US" sz="2800" b="1" dirty="0">
              <a:solidFill>
                <a:schemeClr val="tx1">
                  <a:lumMod val="75000"/>
                  <a:lumOff val="25000"/>
                </a:schemeClr>
              </a:solidFill>
              <a:ea typeface="华文楷体" panose="02010600040101010101" pitchFamily="2" charset="-122"/>
            </a:endParaRPr>
          </a:p>
        </p:txBody>
      </p:sp>
      <p:sp>
        <p:nvSpPr>
          <p:cNvPr id="25" name="矩形 24"/>
          <p:cNvSpPr/>
          <p:nvPr/>
        </p:nvSpPr>
        <p:spPr>
          <a:xfrm>
            <a:off x="681191" y="1117950"/>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251165"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801541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778414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548387"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7312633" y="504468"/>
            <a:ext cx="183709" cy="183709"/>
          </a:xfrm>
          <a:prstGeom prst="rect">
            <a:avLst/>
          </a:prstGeom>
          <a:solidFill>
            <a:srgbClr val="005825">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07053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29"/>
          <p:cNvSpPr txBox="1"/>
          <p:nvPr/>
        </p:nvSpPr>
        <p:spPr>
          <a:xfrm>
            <a:off x="552804" y="1719808"/>
            <a:ext cx="5474307" cy="4599529"/>
          </a:xfrm>
          <a:prstGeom prst="rect">
            <a:avLst/>
          </a:prstGeom>
          <a:noFill/>
        </p:spPr>
        <p:txBody>
          <a:bodyPr wrap="square" rtlCol="0">
            <a:spAutoFit/>
          </a:bodyPr>
          <a:lstStyle/>
          <a:p>
            <a:pPr>
              <a:lnSpc>
                <a:spcPct val="110000"/>
              </a:lnSpc>
            </a:pPr>
            <a:r>
              <a:rPr lang="en-US" altLang="zh-CN" sz="2800" b="1" dirty="0">
                <a:solidFill>
                  <a:schemeClr val="tx1">
                    <a:lumMod val="75000"/>
                    <a:lumOff val="25000"/>
                  </a:schemeClr>
                </a:solidFill>
                <a:latin typeface="Times New Roman" panose="02020603050405020304" pitchFamily="18" charset="0"/>
                <a:ea typeface="华文楷体" panose="02010600040101010101" pitchFamily="2" charset="-122"/>
                <a:cs typeface="Times New Roman" panose="02020603050405020304" pitchFamily="18" charset="0"/>
              </a:rPr>
              <a:t>Difficulty</a:t>
            </a:r>
          </a:p>
          <a:p>
            <a:pPr>
              <a:lnSpc>
                <a:spcPct val="110000"/>
              </a:lnSpc>
            </a:pPr>
            <a:endParaRPr lang="en-US" altLang="zh-CN" sz="2400" dirty="0">
              <a:solidFill>
                <a:schemeClr val="tx1">
                  <a:lumMod val="75000"/>
                  <a:lumOff val="25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10000"/>
              </a:lnSpc>
            </a:pPr>
            <a:r>
              <a:rPr lang="en-US" altLang="zh-CN" sz="2400" dirty="0">
                <a:solidFill>
                  <a:schemeClr val="tx1">
                    <a:lumMod val="75000"/>
                    <a:lumOff val="25000"/>
                  </a:schemeClr>
                </a:solidFill>
                <a:latin typeface="Times New Roman" panose="02020603050405020304" pitchFamily="18" charset="0"/>
                <a:ea typeface="华文楷体" panose="02010600040101010101" pitchFamily="2" charset="-122"/>
                <a:cs typeface="Times New Roman" panose="02020603050405020304" pitchFamily="18" charset="0"/>
              </a:rPr>
              <a:t>Several nonlinear behaviors</a:t>
            </a:r>
          </a:p>
          <a:p>
            <a:pPr>
              <a:lnSpc>
                <a:spcPct val="110000"/>
              </a:lnSpc>
            </a:pPr>
            <a:endParaRPr lang="en-US" altLang="zh-CN" sz="2400" dirty="0">
              <a:solidFill>
                <a:schemeClr val="tx1">
                  <a:lumMod val="75000"/>
                  <a:lumOff val="25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10000"/>
              </a:lnSpc>
            </a:pPr>
            <a:r>
              <a:rPr lang="en-US" altLang="zh-CN" sz="2400" dirty="0">
                <a:solidFill>
                  <a:schemeClr val="tx1">
                    <a:lumMod val="75000"/>
                    <a:lumOff val="25000"/>
                  </a:schemeClr>
                </a:solidFill>
                <a:latin typeface="Times New Roman" panose="02020603050405020304" pitchFamily="18" charset="0"/>
                <a:ea typeface="华文楷体" panose="02010600040101010101" pitchFamily="2" charset="-122"/>
                <a:cs typeface="Times New Roman" panose="02020603050405020304" pitchFamily="18" charset="0"/>
              </a:rPr>
              <a:t>Memory effect of the polyamide material </a:t>
            </a:r>
          </a:p>
          <a:p>
            <a:pPr>
              <a:lnSpc>
                <a:spcPct val="110000"/>
              </a:lnSpc>
            </a:pPr>
            <a:endParaRPr lang="en-US" altLang="zh-CN" sz="2400" dirty="0">
              <a:solidFill>
                <a:schemeClr val="tx1">
                  <a:lumMod val="75000"/>
                  <a:lumOff val="25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10000"/>
              </a:lnSpc>
            </a:pPr>
            <a:r>
              <a:rPr lang="en-US" altLang="zh-CN" sz="2400" dirty="0" err="1">
                <a:solidFill>
                  <a:schemeClr val="tx1">
                    <a:lumMod val="75000"/>
                    <a:lumOff val="25000"/>
                  </a:schemeClr>
                </a:solidFill>
                <a:latin typeface="Times New Roman" panose="02020603050405020304" pitchFamily="18" charset="0"/>
                <a:ea typeface="华文楷体" panose="02010600040101010101" pitchFamily="2" charset="-122"/>
                <a:cs typeface="Times New Roman" panose="02020603050405020304" pitchFamily="18" charset="0"/>
              </a:rPr>
              <a:t>Hyperredundancy</a:t>
            </a:r>
            <a:r>
              <a:rPr lang="en-US" altLang="zh-CN" sz="2400" dirty="0">
                <a:solidFill>
                  <a:schemeClr val="tx1">
                    <a:lumMod val="75000"/>
                    <a:lumOff val="25000"/>
                  </a:schemeClr>
                </a:solidFill>
                <a:latin typeface="Times New Roman" panose="02020603050405020304" pitchFamily="18" charset="0"/>
                <a:ea typeface="华文楷体" panose="02010600040101010101" pitchFamily="2" charset="-122"/>
                <a:cs typeface="Times New Roman" panose="02020603050405020304" pitchFamily="18" charset="0"/>
              </a:rPr>
              <a:t> of the robot</a:t>
            </a:r>
          </a:p>
          <a:p>
            <a:pPr>
              <a:lnSpc>
                <a:spcPct val="110000"/>
              </a:lnSpc>
            </a:pPr>
            <a:endParaRPr lang="en-US" altLang="zh-CN" sz="2400" dirty="0">
              <a:solidFill>
                <a:schemeClr val="tx1">
                  <a:lumMod val="75000"/>
                  <a:lumOff val="25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10000"/>
              </a:lnSpc>
            </a:pPr>
            <a:r>
              <a:rPr lang="en-US" altLang="zh-CN" sz="2400" dirty="0">
                <a:solidFill>
                  <a:schemeClr val="tx1">
                    <a:lumMod val="75000"/>
                    <a:lumOff val="25000"/>
                  </a:schemeClr>
                </a:solidFill>
                <a:latin typeface="Times New Roman" panose="02020603050405020304" pitchFamily="18" charset="0"/>
                <a:ea typeface="华文楷体" panose="02010600040101010101" pitchFamily="2" charset="-122"/>
                <a:cs typeface="Times New Roman" panose="02020603050405020304" pitchFamily="18" charset="0"/>
              </a:rPr>
              <a:t>Hysteresis effects of actuation systems</a:t>
            </a:r>
          </a:p>
          <a:p>
            <a:pPr>
              <a:lnSpc>
                <a:spcPct val="110000"/>
              </a:lnSpc>
            </a:pPr>
            <a:endParaRPr lang="en-US" altLang="zh-CN" sz="2400" dirty="0">
              <a:solidFill>
                <a:schemeClr val="tx1">
                  <a:lumMod val="75000"/>
                  <a:lumOff val="25000"/>
                </a:schemeClr>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10000"/>
              </a:lnSpc>
            </a:pPr>
            <a:r>
              <a:rPr lang="en-US" altLang="zh-CN" sz="2400" dirty="0">
                <a:solidFill>
                  <a:schemeClr val="tx1">
                    <a:lumMod val="75000"/>
                    <a:lumOff val="25000"/>
                  </a:schemeClr>
                </a:solidFill>
                <a:latin typeface="Times New Roman" panose="02020603050405020304" pitchFamily="18" charset="0"/>
                <a:ea typeface="华文楷体" panose="02010600040101010101" pitchFamily="2" charset="-122"/>
                <a:cs typeface="Times New Roman" panose="02020603050405020304" pitchFamily="18" charset="0"/>
              </a:rPr>
              <a:t>Nonneglected frictions</a:t>
            </a:r>
            <a:endParaRPr lang="zh-CN" altLang="en-US" sz="2400" dirty="0">
              <a:solidFill>
                <a:srgbClr val="005825"/>
              </a:solidFill>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10" name="图片 9">
            <a:extLst>
              <a:ext uri="{FF2B5EF4-FFF2-40B4-BE49-F238E27FC236}">
                <a16:creationId xmlns:a16="http://schemas.microsoft.com/office/drawing/2014/main" id="{8BED9434-9ED5-44D2-88B6-7066BB951E5D}"/>
              </a:ext>
            </a:extLst>
          </p:cNvPr>
          <p:cNvPicPr>
            <a:picLocks noChangeAspect="1"/>
          </p:cNvPicPr>
          <p:nvPr/>
        </p:nvPicPr>
        <p:blipFill>
          <a:blip r:embed="rId4"/>
          <a:stretch>
            <a:fillRect/>
          </a:stretch>
        </p:blipFill>
        <p:spPr>
          <a:xfrm>
            <a:off x="5548960" y="3745949"/>
            <a:ext cx="3527345" cy="2480679"/>
          </a:xfrm>
          <a:prstGeom prst="rect">
            <a:avLst/>
          </a:prstGeom>
        </p:spPr>
      </p:pic>
    </p:spTree>
    <p:extLst>
      <p:ext uri="{BB962C8B-B14F-4D97-AF65-F5344CB8AC3E}">
        <p14:creationId xmlns:p14="http://schemas.microsoft.com/office/powerpoint/2010/main" val="91303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47788" y="6226629"/>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30"/>
          <p:cNvSpPr txBox="1"/>
          <p:nvPr/>
        </p:nvSpPr>
        <p:spPr>
          <a:xfrm>
            <a:off x="768277" y="1045026"/>
            <a:ext cx="2909771" cy="523220"/>
          </a:xfrm>
          <a:prstGeom prst="rect">
            <a:avLst/>
          </a:prstGeom>
          <a:noFill/>
        </p:spPr>
        <p:txBody>
          <a:bodyPr wrap="none" rtlCol="0">
            <a:spAutoFit/>
          </a:bodyPr>
          <a:lstStyle/>
          <a:p>
            <a:r>
              <a:rPr lang="en-US" altLang="zh-CN" sz="2800" b="1" dirty="0">
                <a:solidFill>
                  <a:schemeClr val="tx1">
                    <a:lumMod val="75000"/>
                    <a:lumOff val="25000"/>
                  </a:schemeClr>
                </a:solidFill>
                <a:ea typeface="华文楷体" panose="02010600040101010101" pitchFamily="2" charset="-122"/>
              </a:rPr>
              <a:t>Modeling of CBHA</a:t>
            </a:r>
            <a:endParaRPr lang="zh-CN" altLang="en-US" sz="2800" b="1" dirty="0">
              <a:solidFill>
                <a:schemeClr val="tx1">
                  <a:lumMod val="75000"/>
                  <a:lumOff val="25000"/>
                </a:schemeClr>
              </a:solidFill>
              <a:ea typeface="华文楷体" panose="02010600040101010101" pitchFamily="2" charset="-122"/>
            </a:endParaRPr>
          </a:p>
        </p:txBody>
      </p:sp>
      <p:sp>
        <p:nvSpPr>
          <p:cNvPr id="25" name="矩形 24"/>
          <p:cNvSpPr/>
          <p:nvPr/>
        </p:nvSpPr>
        <p:spPr>
          <a:xfrm>
            <a:off x="681191" y="1117950"/>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9"/>
          <p:cNvSpPr txBox="1"/>
          <p:nvPr/>
        </p:nvSpPr>
        <p:spPr>
          <a:xfrm>
            <a:off x="552804" y="1719808"/>
            <a:ext cx="5573676" cy="531940"/>
          </a:xfrm>
          <a:prstGeom prst="rect">
            <a:avLst/>
          </a:prstGeom>
          <a:noFill/>
        </p:spPr>
        <p:txBody>
          <a:bodyPr wrap="square" rtlCol="0">
            <a:spAutoFit/>
          </a:bodyPr>
          <a:lstStyle/>
          <a:p>
            <a:pPr>
              <a:lnSpc>
                <a:spcPct val="110000"/>
              </a:lnSpc>
            </a:pPr>
            <a:r>
              <a:rPr lang="en-US" altLang="zh-CN" sz="2800" b="1" dirty="0">
                <a:solidFill>
                  <a:schemeClr val="tx1">
                    <a:lumMod val="75000"/>
                    <a:lumOff val="25000"/>
                  </a:schemeClr>
                </a:solidFill>
                <a:latin typeface="Times New Roman" panose="02020603050405020304" pitchFamily="18" charset="0"/>
                <a:ea typeface="华文楷体" panose="02010600040101010101" pitchFamily="2" charset="-122"/>
                <a:cs typeface="Times New Roman" panose="02020603050405020304" pitchFamily="18" charset="0"/>
              </a:rPr>
              <a:t>State equation of CBHA</a:t>
            </a:r>
            <a:endParaRPr lang="zh-CN" altLang="en-US" sz="2800" b="1" dirty="0">
              <a:solidFill>
                <a:schemeClr val="tx1">
                  <a:lumMod val="75000"/>
                  <a:lumOff val="25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 name="矩形 4"/>
          <p:cNvSpPr/>
          <p:nvPr/>
        </p:nvSpPr>
        <p:spPr>
          <a:xfrm>
            <a:off x="8251165"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801541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767236" y="504467"/>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7312633"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07053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D27A304D-7565-4EA0-9B0D-1DA2891D72CA}"/>
              </a:ext>
            </a:extLst>
          </p:cNvPr>
          <p:cNvPicPr>
            <a:picLocks noChangeAspect="1"/>
          </p:cNvPicPr>
          <p:nvPr/>
        </p:nvPicPr>
        <p:blipFill>
          <a:blip r:embed="rId4"/>
          <a:stretch>
            <a:fillRect/>
          </a:stretch>
        </p:blipFill>
        <p:spPr>
          <a:xfrm>
            <a:off x="552804" y="2986180"/>
            <a:ext cx="3855423" cy="1370533"/>
          </a:xfrm>
          <a:prstGeom prst="rect">
            <a:avLst/>
          </a:prstGeom>
        </p:spPr>
      </p:pic>
      <p:sp>
        <p:nvSpPr>
          <p:cNvPr id="12" name="矩形 11">
            <a:extLst>
              <a:ext uri="{FF2B5EF4-FFF2-40B4-BE49-F238E27FC236}">
                <a16:creationId xmlns:a16="http://schemas.microsoft.com/office/drawing/2014/main" id="{AD28CE6C-55A9-43E0-AF56-55D999B56463}"/>
              </a:ext>
            </a:extLst>
          </p:cNvPr>
          <p:cNvSpPr/>
          <p:nvPr/>
        </p:nvSpPr>
        <p:spPr>
          <a:xfrm>
            <a:off x="7540563" y="504467"/>
            <a:ext cx="183709" cy="183709"/>
          </a:xfrm>
          <a:prstGeom prst="rect">
            <a:avLst/>
          </a:prstGeom>
          <a:solidFill>
            <a:srgbClr val="005825">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63905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47788" y="6226629"/>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30"/>
          <p:cNvSpPr txBox="1"/>
          <p:nvPr/>
        </p:nvSpPr>
        <p:spPr>
          <a:xfrm>
            <a:off x="768277" y="1045026"/>
            <a:ext cx="3300904" cy="584775"/>
          </a:xfrm>
          <a:prstGeom prst="rect">
            <a:avLst/>
          </a:prstGeom>
          <a:noFill/>
        </p:spPr>
        <p:txBody>
          <a:bodyPr wrap="none" rtlCol="0">
            <a:spAutoFit/>
          </a:bodyPr>
          <a:lstStyle/>
          <a:p>
            <a:r>
              <a:rPr lang="en-US" altLang="zh-CN" sz="3200" b="1" dirty="0">
                <a:solidFill>
                  <a:schemeClr val="tx1">
                    <a:lumMod val="75000"/>
                    <a:lumOff val="25000"/>
                  </a:schemeClr>
                </a:solidFill>
                <a:ea typeface="华文楷体" panose="02010600040101010101" pitchFamily="2" charset="-122"/>
              </a:rPr>
              <a:t>Modeling of CBHA</a:t>
            </a:r>
            <a:endParaRPr lang="zh-CN" altLang="en-US" sz="3200" b="1" dirty="0">
              <a:solidFill>
                <a:schemeClr val="tx1">
                  <a:lumMod val="75000"/>
                  <a:lumOff val="25000"/>
                </a:schemeClr>
              </a:solidFill>
              <a:ea typeface="华文楷体" panose="02010600040101010101" pitchFamily="2" charset="-122"/>
            </a:endParaRPr>
          </a:p>
        </p:txBody>
      </p:sp>
      <p:sp>
        <p:nvSpPr>
          <p:cNvPr id="25" name="矩形 24"/>
          <p:cNvSpPr/>
          <p:nvPr/>
        </p:nvSpPr>
        <p:spPr>
          <a:xfrm>
            <a:off x="681191" y="1117950"/>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9"/>
          <p:cNvSpPr txBox="1"/>
          <p:nvPr/>
        </p:nvSpPr>
        <p:spPr>
          <a:xfrm>
            <a:off x="552804" y="1719808"/>
            <a:ext cx="7946536" cy="531940"/>
          </a:xfrm>
          <a:prstGeom prst="rect">
            <a:avLst/>
          </a:prstGeom>
          <a:noFill/>
        </p:spPr>
        <p:txBody>
          <a:bodyPr wrap="square" rtlCol="0">
            <a:spAutoFit/>
          </a:bodyPr>
          <a:lstStyle/>
          <a:p>
            <a:pPr>
              <a:lnSpc>
                <a:spcPct val="110000"/>
              </a:lnSpc>
            </a:pPr>
            <a:r>
              <a:rPr lang="en-US" altLang="zh-CN" sz="2800" b="1" u="none" strike="noStrike" baseline="0" dirty="0">
                <a:latin typeface="Times New Roman" panose="02020603050405020304" pitchFamily="18" charset="0"/>
                <a:cs typeface="Times New Roman" panose="02020603050405020304" pitchFamily="18" charset="0"/>
              </a:rPr>
              <a:t>CBHA Modeling Based on Quantitative Approach</a:t>
            </a:r>
            <a:endParaRPr lang="zh-CN" altLang="en-US" sz="2800" b="1" dirty="0">
              <a:solidFill>
                <a:schemeClr val="tx1">
                  <a:lumMod val="75000"/>
                  <a:lumOff val="25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11" name="图片 10">
            <a:extLst>
              <a:ext uri="{FF2B5EF4-FFF2-40B4-BE49-F238E27FC236}">
                <a16:creationId xmlns:a16="http://schemas.microsoft.com/office/drawing/2014/main" id="{8CD61845-D27E-4F37-B0A9-4B44280FB689}"/>
              </a:ext>
            </a:extLst>
          </p:cNvPr>
          <p:cNvPicPr>
            <a:picLocks noChangeAspect="1"/>
          </p:cNvPicPr>
          <p:nvPr/>
        </p:nvPicPr>
        <p:blipFill>
          <a:blip r:embed="rId4"/>
          <a:stretch>
            <a:fillRect/>
          </a:stretch>
        </p:blipFill>
        <p:spPr>
          <a:xfrm>
            <a:off x="654129" y="2222380"/>
            <a:ext cx="3648028" cy="2665324"/>
          </a:xfrm>
          <a:prstGeom prst="rect">
            <a:avLst/>
          </a:prstGeom>
        </p:spPr>
      </p:pic>
      <p:pic>
        <p:nvPicPr>
          <p:cNvPr id="10" name="图片 9">
            <a:extLst>
              <a:ext uri="{FF2B5EF4-FFF2-40B4-BE49-F238E27FC236}">
                <a16:creationId xmlns:a16="http://schemas.microsoft.com/office/drawing/2014/main" id="{948992BD-FD12-48EA-AD88-AA27627517C9}"/>
              </a:ext>
            </a:extLst>
          </p:cNvPr>
          <p:cNvPicPr>
            <a:picLocks noChangeAspect="1"/>
          </p:cNvPicPr>
          <p:nvPr/>
        </p:nvPicPr>
        <p:blipFill>
          <a:blip r:embed="rId5"/>
          <a:stretch>
            <a:fillRect/>
          </a:stretch>
        </p:blipFill>
        <p:spPr>
          <a:xfrm>
            <a:off x="5545345" y="1020598"/>
            <a:ext cx="3137704" cy="699210"/>
          </a:xfrm>
          <a:prstGeom prst="rect">
            <a:avLst/>
          </a:prstGeom>
        </p:spPr>
      </p:pic>
      <p:pic>
        <p:nvPicPr>
          <p:cNvPr id="13" name="图片 12">
            <a:extLst>
              <a:ext uri="{FF2B5EF4-FFF2-40B4-BE49-F238E27FC236}">
                <a16:creationId xmlns:a16="http://schemas.microsoft.com/office/drawing/2014/main" id="{6B6D10C0-5284-4593-979A-A51378C78E8D}"/>
              </a:ext>
            </a:extLst>
          </p:cNvPr>
          <p:cNvPicPr>
            <a:picLocks noChangeAspect="1"/>
          </p:cNvPicPr>
          <p:nvPr/>
        </p:nvPicPr>
        <p:blipFill>
          <a:blip r:embed="rId6"/>
          <a:stretch>
            <a:fillRect/>
          </a:stretch>
        </p:blipFill>
        <p:spPr>
          <a:xfrm>
            <a:off x="4790344" y="2634362"/>
            <a:ext cx="4353656" cy="420279"/>
          </a:xfrm>
          <a:prstGeom prst="rect">
            <a:avLst/>
          </a:prstGeom>
        </p:spPr>
      </p:pic>
      <p:pic>
        <p:nvPicPr>
          <p:cNvPr id="15" name="图片 14">
            <a:extLst>
              <a:ext uri="{FF2B5EF4-FFF2-40B4-BE49-F238E27FC236}">
                <a16:creationId xmlns:a16="http://schemas.microsoft.com/office/drawing/2014/main" id="{EE4EE40E-DFFE-4CD7-9C8E-90DA717B3945}"/>
              </a:ext>
            </a:extLst>
          </p:cNvPr>
          <p:cNvPicPr>
            <a:picLocks noChangeAspect="1"/>
          </p:cNvPicPr>
          <p:nvPr/>
        </p:nvPicPr>
        <p:blipFill>
          <a:blip r:embed="rId7"/>
          <a:stretch>
            <a:fillRect/>
          </a:stretch>
        </p:blipFill>
        <p:spPr>
          <a:xfrm>
            <a:off x="5985145" y="2173324"/>
            <a:ext cx="2354479" cy="544251"/>
          </a:xfrm>
          <a:prstGeom prst="rect">
            <a:avLst/>
          </a:prstGeom>
        </p:spPr>
      </p:pic>
      <p:pic>
        <p:nvPicPr>
          <p:cNvPr id="19" name="图片 18">
            <a:extLst>
              <a:ext uri="{FF2B5EF4-FFF2-40B4-BE49-F238E27FC236}">
                <a16:creationId xmlns:a16="http://schemas.microsoft.com/office/drawing/2014/main" id="{C03E4FF5-E560-47C0-A0F2-9431A3F64D65}"/>
              </a:ext>
            </a:extLst>
          </p:cNvPr>
          <p:cNvPicPr>
            <a:picLocks noChangeAspect="1"/>
          </p:cNvPicPr>
          <p:nvPr/>
        </p:nvPicPr>
        <p:blipFill>
          <a:blip r:embed="rId8"/>
          <a:stretch>
            <a:fillRect/>
          </a:stretch>
        </p:blipFill>
        <p:spPr>
          <a:xfrm>
            <a:off x="821094" y="5074928"/>
            <a:ext cx="3239273" cy="1453132"/>
          </a:xfrm>
          <a:prstGeom prst="rect">
            <a:avLst/>
          </a:prstGeom>
        </p:spPr>
      </p:pic>
      <p:pic>
        <p:nvPicPr>
          <p:cNvPr id="21" name="图片 20">
            <a:extLst>
              <a:ext uri="{FF2B5EF4-FFF2-40B4-BE49-F238E27FC236}">
                <a16:creationId xmlns:a16="http://schemas.microsoft.com/office/drawing/2014/main" id="{662D55BB-D39A-408E-9690-24D805D8EB54}"/>
              </a:ext>
            </a:extLst>
          </p:cNvPr>
          <p:cNvPicPr>
            <a:picLocks noChangeAspect="1"/>
          </p:cNvPicPr>
          <p:nvPr/>
        </p:nvPicPr>
        <p:blipFill>
          <a:blip r:embed="rId9"/>
          <a:stretch>
            <a:fillRect/>
          </a:stretch>
        </p:blipFill>
        <p:spPr>
          <a:xfrm>
            <a:off x="5083634" y="3099217"/>
            <a:ext cx="4825416" cy="751499"/>
          </a:xfrm>
          <a:prstGeom prst="rect">
            <a:avLst/>
          </a:prstGeom>
        </p:spPr>
      </p:pic>
      <p:pic>
        <p:nvPicPr>
          <p:cNvPr id="23" name="图片 22">
            <a:extLst>
              <a:ext uri="{FF2B5EF4-FFF2-40B4-BE49-F238E27FC236}">
                <a16:creationId xmlns:a16="http://schemas.microsoft.com/office/drawing/2014/main" id="{CF7CFB58-66E9-45B2-9069-EB42DF747F0A}"/>
              </a:ext>
            </a:extLst>
          </p:cNvPr>
          <p:cNvPicPr>
            <a:picLocks noChangeAspect="1"/>
          </p:cNvPicPr>
          <p:nvPr/>
        </p:nvPicPr>
        <p:blipFill>
          <a:blip r:embed="rId10"/>
          <a:stretch>
            <a:fillRect/>
          </a:stretch>
        </p:blipFill>
        <p:spPr>
          <a:xfrm>
            <a:off x="5083634" y="3853724"/>
            <a:ext cx="4118235" cy="1330893"/>
          </a:xfrm>
          <a:prstGeom prst="rect">
            <a:avLst/>
          </a:prstGeom>
        </p:spPr>
      </p:pic>
      <p:pic>
        <p:nvPicPr>
          <p:cNvPr id="27" name="图片 26">
            <a:extLst>
              <a:ext uri="{FF2B5EF4-FFF2-40B4-BE49-F238E27FC236}">
                <a16:creationId xmlns:a16="http://schemas.microsoft.com/office/drawing/2014/main" id="{73859A35-CB5E-4A46-B4E6-0DFBF1647F74}"/>
              </a:ext>
            </a:extLst>
          </p:cNvPr>
          <p:cNvPicPr>
            <a:picLocks noChangeAspect="1"/>
          </p:cNvPicPr>
          <p:nvPr/>
        </p:nvPicPr>
        <p:blipFill>
          <a:blip r:embed="rId11"/>
          <a:stretch>
            <a:fillRect/>
          </a:stretch>
        </p:blipFill>
        <p:spPr>
          <a:xfrm>
            <a:off x="5047094" y="5228862"/>
            <a:ext cx="4154775" cy="1330893"/>
          </a:xfrm>
          <a:prstGeom prst="rect">
            <a:avLst/>
          </a:prstGeom>
        </p:spPr>
      </p:pic>
      <p:sp>
        <p:nvSpPr>
          <p:cNvPr id="34" name="矩形 33">
            <a:extLst>
              <a:ext uri="{FF2B5EF4-FFF2-40B4-BE49-F238E27FC236}">
                <a16:creationId xmlns:a16="http://schemas.microsoft.com/office/drawing/2014/main" id="{89127E12-D105-46A4-BCC9-53B1E21CC8A1}"/>
              </a:ext>
            </a:extLst>
          </p:cNvPr>
          <p:cNvSpPr/>
          <p:nvPr/>
        </p:nvSpPr>
        <p:spPr>
          <a:xfrm>
            <a:off x="8251165"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58FF8604-71E3-4219-9CD0-AD40AEB11869}"/>
              </a:ext>
            </a:extLst>
          </p:cNvPr>
          <p:cNvSpPr/>
          <p:nvPr/>
        </p:nvSpPr>
        <p:spPr>
          <a:xfrm>
            <a:off x="801541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04D73F4D-FE08-4325-B981-0E6FF891B2F5}"/>
              </a:ext>
            </a:extLst>
          </p:cNvPr>
          <p:cNvSpPr/>
          <p:nvPr/>
        </p:nvSpPr>
        <p:spPr>
          <a:xfrm>
            <a:off x="7767236" y="504467"/>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46CD8A8D-B71D-49DA-8D35-2E617448E048}"/>
              </a:ext>
            </a:extLst>
          </p:cNvPr>
          <p:cNvSpPr/>
          <p:nvPr/>
        </p:nvSpPr>
        <p:spPr>
          <a:xfrm>
            <a:off x="7312633"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84390350-9335-4956-856D-9965911CCF06}"/>
              </a:ext>
            </a:extLst>
          </p:cNvPr>
          <p:cNvSpPr/>
          <p:nvPr/>
        </p:nvSpPr>
        <p:spPr>
          <a:xfrm>
            <a:off x="707053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615DC091-31B1-4A14-A1BF-CE0D8E160D6C}"/>
              </a:ext>
            </a:extLst>
          </p:cNvPr>
          <p:cNvSpPr/>
          <p:nvPr/>
        </p:nvSpPr>
        <p:spPr>
          <a:xfrm>
            <a:off x="7540563" y="504467"/>
            <a:ext cx="183709" cy="183709"/>
          </a:xfrm>
          <a:prstGeom prst="rect">
            <a:avLst/>
          </a:prstGeom>
          <a:solidFill>
            <a:srgbClr val="005825">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a:extLst>
              <a:ext uri="{FF2B5EF4-FFF2-40B4-BE49-F238E27FC236}">
                <a16:creationId xmlns:a16="http://schemas.microsoft.com/office/drawing/2014/main" id="{EA752673-EE6D-436E-B9A4-99DDC7F9E5CA}"/>
              </a:ext>
            </a:extLst>
          </p:cNvPr>
          <p:cNvSpPr txBox="1"/>
          <p:nvPr/>
        </p:nvSpPr>
        <p:spPr>
          <a:xfrm>
            <a:off x="5083634" y="1168136"/>
            <a:ext cx="492443" cy="461665"/>
          </a:xfrm>
          <a:prstGeom prst="rect">
            <a:avLst/>
          </a:prstGeom>
          <a:noFill/>
        </p:spPr>
        <p:txBody>
          <a:bodyPr wrap="none" rtlCol="0">
            <a:spAutoFit/>
          </a:bodyPr>
          <a:lstStyle/>
          <a:p>
            <a:r>
              <a:rPr lang="en-US" altLang="zh-CN" sz="2400" dirty="0">
                <a:latin typeface="Times New Roman" panose="02020603050405020304" pitchFamily="18" charset="0"/>
                <a:cs typeface="Times New Roman" panose="02020603050405020304" pitchFamily="18" charset="0"/>
              </a:rPr>
              <a:t>1. </a:t>
            </a:r>
            <a:endParaRPr lang="zh-CN" altLang="en-US" sz="2400" dirty="0">
              <a:latin typeface="Times New Roman" panose="02020603050405020304" pitchFamily="18" charset="0"/>
              <a:cs typeface="Times New Roman" panose="02020603050405020304" pitchFamily="18" charset="0"/>
            </a:endParaRPr>
          </a:p>
        </p:txBody>
      </p:sp>
      <p:sp>
        <p:nvSpPr>
          <p:cNvPr id="52" name="文本框 51">
            <a:extLst>
              <a:ext uri="{FF2B5EF4-FFF2-40B4-BE49-F238E27FC236}">
                <a16:creationId xmlns:a16="http://schemas.microsoft.com/office/drawing/2014/main" id="{9ECBAF7E-00F9-4880-8E44-95D7B4331EBC}"/>
              </a:ext>
            </a:extLst>
          </p:cNvPr>
          <p:cNvSpPr txBox="1"/>
          <p:nvPr/>
        </p:nvSpPr>
        <p:spPr>
          <a:xfrm>
            <a:off x="5593444" y="2304948"/>
            <a:ext cx="492443" cy="461665"/>
          </a:xfrm>
          <a:prstGeom prst="rect">
            <a:avLst/>
          </a:prstGeom>
          <a:noFill/>
        </p:spPr>
        <p:txBody>
          <a:bodyPr wrap="none" rtlCol="0">
            <a:spAutoFit/>
          </a:bodyPr>
          <a:lstStyle/>
          <a:p>
            <a:r>
              <a:rPr lang="en-US" altLang="zh-CN" sz="2400" dirty="0">
                <a:latin typeface="Times New Roman" panose="02020603050405020304" pitchFamily="18" charset="0"/>
                <a:cs typeface="Times New Roman" panose="02020603050405020304" pitchFamily="18" charset="0"/>
              </a:rPr>
              <a:t>2. </a:t>
            </a:r>
            <a:endParaRPr lang="zh-CN" altLang="en-US" sz="2400" dirty="0">
              <a:latin typeface="Times New Roman" panose="02020603050405020304" pitchFamily="18" charset="0"/>
              <a:cs typeface="Times New Roman" panose="02020603050405020304" pitchFamily="18" charset="0"/>
            </a:endParaRPr>
          </a:p>
        </p:txBody>
      </p:sp>
      <p:sp>
        <p:nvSpPr>
          <p:cNvPr id="54" name="文本框 53">
            <a:extLst>
              <a:ext uri="{FF2B5EF4-FFF2-40B4-BE49-F238E27FC236}">
                <a16:creationId xmlns:a16="http://schemas.microsoft.com/office/drawing/2014/main" id="{4AFDBD53-67CF-4CC3-9EF1-CA0018973B6C}"/>
              </a:ext>
            </a:extLst>
          </p:cNvPr>
          <p:cNvSpPr txBox="1"/>
          <p:nvPr/>
        </p:nvSpPr>
        <p:spPr>
          <a:xfrm>
            <a:off x="4353657" y="2668916"/>
            <a:ext cx="492443" cy="461665"/>
          </a:xfrm>
          <a:prstGeom prst="rect">
            <a:avLst/>
          </a:prstGeom>
          <a:noFill/>
        </p:spPr>
        <p:txBody>
          <a:bodyPr wrap="none" rtlCol="0">
            <a:spAutoFit/>
          </a:bodyPr>
          <a:lstStyle/>
          <a:p>
            <a:r>
              <a:rPr lang="en-US" altLang="zh-CN" sz="2400" dirty="0">
                <a:latin typeface="Times New Roman" panose="02020603050405020304" pitchFamily="18" charset="0"/>
                <a:cs typeface="Times New Roman" panose="02020603050405020304" pitchFamily="18" charset="0"/>
              </a:rPr>
              <a:t>3. </a:t>
            </a:r>
            <a:endParaRPr lang="zh-CN" altLang="en-US" sz="2400" dirty="0">
              <a:latin typeface="Times New Roman" panose="02020603050405020304" pitchFamily="18" charset="0"/>
              <a:cs typeface="Times New Roman" panose="02020603050405020304" pitchFamily="18" charset="0"/>
            </a:endParaRPr>
          </a:p>
        </p:txBody>
      </p:sp>
      <p:sp>
        <p:nvSpPr>
          <p:cNvPr id="56" name="文本框 55">
            <a:extLst>
              <a:ext uri="{FF2B5EF4-FFF2-40B4-BE49-F238E27FC236}">
                <a16:creationId xmlns:a16="http://schemas.microsoft.com/office/drawing/2014/main" id="{D97EFA67-B1AB-434B-89FC-69A7C4D00DF2}"/>
              </a:ext>
            </a:extLst>
          </p:cNvPr>
          <p:cNvSpPr txBox="1"/>
          <p:nvPr/>
        </p:nvSpPr>
        <p:spPr>
          <a:xfrm>
            <a:off x="4651207" y="3127486"/>
            <a:ext cx="492443" cy="461665"/>
          </a:xfrm>
          <a:prstGeom prst="rect">
            <a:avLst/>
          </a:prstGeom>
          <a:noFill/>
        </p:spPr>
        <p:txBody>
          <a:bodyPr wrap="none" rtlCol="0">
            <a:spAutoFit/>
          </a:bodyPr>
          <a:lstStyle/>
          <a:p>
            <a:r>
              <a:rPr lang="en-US" altLang="zh-CN" sz="2400" dirty="0">
                <a:latin typeface="Times New Roman" panose="02020603050405020304" pitchFamily="18" charset="0"/>
                <a:cs typeface="Times New Roman" panose="02020603050405020304" pitchFamily="18" charset="0"/>
              </a:rPr>
              <a:t>4. </a:t>
            </a:r>
            <a:endParaRPr lang="zh-CN" altLang="en-US" sz="2400" dirty="0">
              <a:latin typeface="Times New Roman" panose="02020603050405020304" pitchFamily="18" charset="0"/>
              <a:cs typeface="Times New Roman" panose="02020603050405020304" pitchFamily="18" charset="0"/>
            </a:endParaRPr>
          </a:p>
        </p:txBody>
      </p:sp>
      <p:sp>
        <p:nvSpPr>
          <p:cNvPr id="58" name="文本框 57">
            <a:extLst>
              <a:ext uri="{FF2B5EF4-FFF2-40B4-BE49-F238E27FC236}">
                <a16:creationId xmlns:a16="http://schemas.microsoft.com/office/drawing/2014/main" id="{C57EF70A-043A-46F3-9224-262D38EAA955}"/>
              </a:ext>
            </a:extLst>
          </p:cNvPr>
          <p:cNvSpPr txBox="1"/>
          <p:nvPr/>
        </p:nvSpPr>
        <p:spPr>
          <a:xfrm>
            <a:off x="4722233" y="3862202"/>
            <a:ext cx="492443" cy="461665"/>
          </a:xfrm>
          <a:prstGeom prst="rect">
            <a:avLst/>
          </a:prstGeom>
          <a:noFill/>
        </p:spPr>
        <p:txBody>
          <a:bodyPr wrap="none" rtlCol="0">
            <a:spAutoFit/>
          </a:bodyPr>
          <a:lstStyle/>
          <a:p>
            <a:r>
              <a:rPr lang="en-US" altLang="zh-CN" sz="2400" dirty="0">
                <a:latin typeface="Times New Roman" panose="02020603050405020304" pitchFamily="18" charset="0"/>
                <a:cs typeface="Times New Roman" panose="02020603050405020304" pitchFamily="18" charset="0"/>
              </a:rPr>
              <a:t>5. </a:t>
            </a:r>
            <a:endParaRPr lang="zh-CN" altLang="en-US" sz="2400" dirty="0">
              <a:latin typeface="Times New Roman" panose="02020603050405020304" pitchFamily="18" charset="0"/>
              <a:cs typeface="Times New Roman" panose="02020603050405020304" pitchFamily="18" charset="0"/>
            </a:endParaRPr>
          </a:p>
        </p:txBody>
      </p:sp>
      <p:sp>
        <p:nvSpPr>
          <p:cNvPr id="60" name="文本框 59">
            <a:extLst>
              <a:ext uri="{FF2B5EF4-FFF2-40B4-BE49-F238E27FC236}">
                <a16:creationId xmlns:a16="http://schemas.microsoft.com/office/drawing/2014/main" id="{5817AE84-4FF6-47EE-9F53-FF63F8D4E662}"/>
              </a:ext>
            </a:extLst>
          </p:cNvPr>
          <p:cNvSpPr txBox="1"/>
          <p:nvPr/>
        </p:nvSpPr>
        <p:spPr>
          <a:xfrm>
            <a:off x="4580715" y="5184617"/>
            <a:ext cx="492443" cy="461665"/>
          </a:xfrm>
          <a:prstGeom prst="rect">
            <a:avLst/>
          </a:prstGeom>
          <a:noFill/>
        </p:spPr>
        <p:txBody>
          <a:bodyPr wrap="none" rtlCol="0">
            <a:spAutoFit/>
          </a:bodyPr>
          <a:lstStyle/>
          <a:p>
            <a:r>
              <a:rPr lang="en-US" altLang="zh-CN" sz="2400" dirty="0">
                <a:latin typeface="Times New Roman" panose="02020603050405020304" pitchFamily="18" charset="0"/>
                <a:cs typeface="Times New Roman" panose="02020603050405020304" pitchFamily="18" charset="0"/>
              </a:rPr>
              <a:t>6. </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5460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47788" y="6226629"/>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30"/>
          <p:cNvSpPr txBox="1"/>
          <p:nvPr/>
        </p:nvSpPr>
        <p:spPr>
          <a:xfrm>
            <a:off x="768277" y="1045026"/>
            <a:ext cx="3300904" cy="584775"/>
          </a:xfrm>
          <a:prstGeom prst="rect">
            <a:avLst/>
          </a:prstGeom>
          <a:noFill/>
        </p:spPr>
        <p:txBody>
          <a:bodyPr wrap="none" rtlCol="0">
            <a:spAutoFit/>
          </a:bodyPr>
          <a:lstStyle/>
          <a:p>
            <a:r>
              <a:rPr lang="en-US" altLang="zh-CN" sz="3200" b="1" dirty="0">
                <a:solidFill>
                  <a:schemeClr val="tx1">
                    <a:lumMod val="75000"/>
                    <a:lumOff val="25000"/>
                  </a:schemeClr>
                </a:solidFill>
                <a:ea typeface="华文楷体" panose="02010600040101010101" pitchFamily="2" charset="-122"/>
              </a:rPr>
              <a:t>Modeling of CBHA</a:t>
            </a:r>
            <a:endParaRPr lang="zh-CN" altLang="en-US" sz="3200" b="1" dirty="0">
              <a:solidFill>
                <a:schemeClr val="tx1">
                  <a:lumMod val="75000"/>
                  <a:lumOff val="25000"/>
                </a:schemeClr>
              </a:solidFill>
              <a:ea typeface="华文楷体" panose="02010600040101010101" pitchFamily="2" charset="-122"/>
            </a:endParaRPr>
          </a:p>
        </p:txBody>
      </p:sp>
      <p:sp>
        <p:nvSpPr>
          <p:cNvPr id="25" name="矩形 24"/>
          <p:cNvSpPr/>
          <p:nvPr/>
        </p:nvSpPr>
        <p:spPr>
          <a:xfrm>
            <a:off x="681191" y="1117950"/>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9"/>
          <p:cNvSpPr txBox="1"/>
          <p:nvPr/>
        </p:nvSpPr>
        <p:spPr>
          <a:xfrm>
            <a:off x="552803" y="1719808"/>
            <a:ext cx="7974093" cy="531940"/>
          </a:xfrm>
          <a:prstGeom prst="rect">
            <a:avLst/>
          </a:prstGeom>
          <a:noFill/>
        </p:spPr>
        <p:txBody>
          <a:bodyPr wrap="square" rtlCol="0">
            <a:spAutoFit/>
          </a:bodyPr>
          <a:lstStyle/>
          <a:p>
            <a:pPr>
              <a:lnSpc>
                <a:spcPct val="110000"/>
              </a:lnSpc>
            </a:pPr>
            <a:r>
              <a:rPr lang="en-US" altLang="zh-CN" sz="2800" b="1" u="none" strike="noStrike" baseline="0" dirty="0">
                <a:latin typeface="Times New Roman" panose="02020603050405020304" pitchFamily="18" charset="0"/>
                <a:cs typeface="Times New Roman" panose="02020603050405020304" pitchFamily="18" charset="0"/>
              </a:rPr>
              <a:t>CBHA Modeling Based on Quantitative Approach</a:t>
            </a:r>
            <a:endParaRPr lang="zh-CN" altLang="en-US" sz="2800" b="1" dirty="0">
              <a:solidFill>
                <a:schemeClr val="tx1">
                  <a:lumMod val="75000"/>
                  <a:lumOff val="25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9" name="图片 8">
            <a:extLst>
              <a:ext uri="{FF2B5EF4-FFF2-40B4-BE49-F238E27FC236}">
                <a16:creationId xmlns:a16="http://schemas.microsoft.com/office/drawing/2014/main" id="{3C54C0C7-4465-4F86-AAD7-7BEB3B907449}"/>
              </a:ext>
            </a:extLst>
          </p:cNvPr>
          <p:cNvPicPr>
            <a:picLocks noChangeAspect="1"/>
          </p:cNvPicPr>
          <p:nvPr/>
        </p:nvPicPr>
        <p:blipFill>
          <a:blip r:embed="rId4"/>
          <a:stretch>
            <a:fillRect/>
          </a:stretch>
        </p:blipFill>
        <p:spPr>
          <a:xfrm>
            <a:off x="617103" y="2486776"/>
            <a:ext cx="723963" cy="1120237"/>
          </a:xfrm>
          <a:prstGeom prst="rect">
            <a:avLst/>
          </a:prstGeom>
        </p:spPr>
      </p:pic>
      <p:pic>
        <p:nvPicPr>
          <p:cNvPr id="14" name="图片 13">
            <a:extLst>
              <a:ext uri="{FF2B5EF4-FFF2-40B4-BE49-F238E27FC236}">
                <a16:creationId xmlns:a16="http://schemas.microsoft.com/office/drawing/2014/main" id="{2AD5FF2F-EC5B-460E-B2E8-2B7F2E626AF1}"/>
              </a:ext>
            </a:extLst>
          </p:cNvPr>
          <p:cNvPicPr>
            <a:picLocks noChangeAspect="1"/>
          </p:cNvPicPr>
          <p:nvPr/>
        </p:nvPicPr>
        <p:blipFill>
          <a:blip r:embed="rId5"/>
          <a:stretch>
            <a:fillRect/>
          </a:stretch>
        </p:blipFill>
        <p:spPr>
          <a:xfrm>
            <a:off x="1341066" y="2486776"/>
            <a:ext cx="3558848" cy="1219306"/>
          </a:xfrm>
          <a:prstGeom prst="rect">
            <a:avLst/>
          </a:prstGeom>
        </p:spPr>
      </p:pic>
      <p:pic>
        <p:nvPicPr>
          <p:cNvPr id="20" name="图片 19">
            <a:extLst>
              <a:ext uri="{FF2B5EF4-FFF2-40B4-BE49-F238E27FC236}">
                <a16:creationId xmlns:a16="http://schemas.microsoft.com/office/drawing/2014/main" id="{D0BCE9C9-48C9-406A-B547-4FE77AA3A3F3}"/>
              </a:ext>
            </a:extLst>
          </p:cNvPr>
          <p:cNvPicPr>
            <a:picLocks noChangeAspect="1"/>
          </p:cNvPicPr>
          <p:nvPr/>
        </p:nvPicPr>
        <p:blipFill>
          <a:blip r:embed="rId6"/>
          <a:stretch>
            <a:fillRect/>
          </a:stretch>
        </p:blipFill>
        <p:spPr>
          <a:xfrm>
            <a:off x="4901814" y="2460103"/>
            <a:ext cx="3505504" cy="1173582"/>
          </a:xfrm>
          <a:prstGeom prst="rect">
            <a:avLst/>
          </a:prstGeom>
        </p:spPr>
      </p:pic>
      <p:pic>
        <p:nvPicPr>
          <p:cNvPr id="24" name="图片 23">
            <a:extLst>
              <a:ext uri="{FF2B5EF4-FFF2-40B4-BE49-F238E27FC236}">
                <a16:creationId xmlns:a16="http://schemas.microsoft.com/office/drawing/2014/main" id="{127670FB-1B23-4EA8-8200-25EFEBF2DC6B}"/>
              </a:ext>
            </a:extLst>
          </p:cNvPr>
          <p:cNvPicPr>
            <a:picLocks noChangeAspect="1"/>
          </p:cNvPicPr>
          <p:nvPr/>
        </p:nvPicPr>
        <p:blipFill>
          <a:blip r:embed="rId7"/>
          <a:stretch>
            <a:fillRect/>
          </a:stretch>
        </p:blipFill>
        <p:spPr>
          <a:xfrm>
            <a:off x="8316701" y="2460102"/>
            <a:ext cx="693480" cy="1097375"/>
          </a:xfrm>
          <a:prstGeom prst="rect">
            <a:avLst/>
          </a:prstGeom>
        </p:spPr>
      </p:pic>
      <p:pic>
        <p:nvPicPr>
          <p:cNvPr id="34" name="图片 33">
            <a:extLst>
              <a:ext uri="{FF2B5EF4-FFF2-40B4-BE49-F238E27FC236}">
                <a16:creationId xmlns:a16="http://schemas.microsoft.com/office/drawing/2014/main" id="{72D48DBF-EC0A-40BC-9436-F7EBB1AFB7FF}"/>
              </a:ext>
            </a:extLst>
          </p:cNvPr>
          <p:cNvPicPr>
            <a:picLocks noChangeAspect="1"/>
          </p:cNvPicPr>
          <p:nvPr/>
        </p:nvPicPr>
        <p:blipFill>
          <a:blip r:embed="rId8"/>
          <a:stretch>
            <a:fillRect/>
          </a:stretch>
        </p:blipFill>
        <p:spPr>
          <a:xfrm>
            <a:off x="768277" y="3810908"/>
            <a:ext cx="3648028" cy="2665324"/>
          </a:xfrm>
          <a:prstGeom prst="rect">
            <a:avLst/>
          </a:prstGeom>
        </p:spPr>
      </p:pic>
      <p:sp>
        <p:nvSpPr>
          <p:cNvPr id="36" name="矩形 35">
            <a:extLst>
              <a:ext uri="{FF2B5EF4-FFF2-40B4-BE49-F238E27FC236}">
                <a16:creationId xmlns:a16="http://schemas.microsoft.com/office/drawing/2014/main" id="{0602E0E0-1DDE-473A-B4ED-A89FB4C3636E}"/>
              </a:ext>
            </a:extLst>
          </p:cNvPr>
          <p:cNvSpPr/>
          <p:nvPr/>
        </p:nvSpPr>
        <p:spPr>
          <a:xfrm>
            <a:off x="8251165"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75454150-C126-4DCA-A989-A515CFF48741}"/>
              </a:ext>
            </a:extLst>
          </p:cNvPr>
          <p:cNvSpPr/>
          <p:nvPr/>
        </p:nvSpPr>
        <p:spPr>
          <a:xfrm>
            <a:off x="801541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223B259C-7126-4AA0-B5DF-5FB0A1267246}"/>
              </a:ext>
            </a:extLst>
          </p:cNvPr>
          <p:cNvSpPr/>
          <p:nvPr/>
        </p:nvSpPr>
        <p:spPr>
          <a:xfrm>
            <a:off x="7767236" y="504467"/>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78E2D4D6-75FE-4BCC-BFE1-ED1CF4D58089}"/>
              </a:ext>
            </a:extLst>
          </p:cNvPr>
          <p:cNvSpPr/>
          <p:nvPr/>
        </p:nvSpPr>
        <p:spPr>
          <a:xfrm>
            <a:off x="7312633"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E6F310C1-C4EB-42A8-B390-9830F7550548}"/>
              </a:ext>
            </a:extLst>
          </p:cNvPr>
          <p:cNvSpPr/>
          <p:nvPr/>
        </p:nvSpPr>
        <p:spPr>
          <a:xfrm>
            <a:off x="707053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6BFB4BF1-64AF-4F7E-A8D1-1E54DFAEC57E}"/>
              </a:ext>
            </a:extLst>
          </p:cNvPr>
          <p:cNvSpPr/>
          <p:nvPr/>
        </p:nvSpPr>
        <p:spPr>
          <a:xfrm>
            <a:off x="7540563" y="504467"/>
            <a:ext cx="183709" cy="183709"/>
          </a:xfrm>
          <a:prstGeom prst="rect">
            <a:avLst/>
          </a:prstGeom>
          <a:solidFill>
            <a:srgbClr val="005825">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43846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47788" y="6226629"/>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30"/>
          <p:cNvSpPr txBox="1"/>
          <p:nvPr/>
        </p:nvSpPr>
        <p:spPr>
          <a:xfrm>
            <a:off x="768277" y="1045026"/>
            <a:ext cx="3300904" cy="584775"/>
          </a:xfrm>
          <a:prstGeom prst="rect">
            <a:avLst/>
          </a:prstGeom>
          <a:noFill/>
        </p:spPr>
        <p:txBody>
          <a:bodyPr wrap="none" rtlCol="0">
            <a:spAutoFit/>
          </a:bodyPr>
          <a:lstStyle/>
          <a:p>
            <a:r>
              <a:rPr lang="en-US" altLang="zh-CN" sz="3200" b="1" dirty="0">
                <a:solidFill>
                  <a:schemeClr val="tx1">
                    <a:lumMod val="75000"/>
                    <a:lumOff val="25000"/>
                  </a:schemeClr>
                </a:solidFill>
                <a:ea typeface="华文楷体" panose="02010600040101010101" pitchFamily="2" charset="-122"/>
              </a:rPr>
              <a:t>Modeling of CBHA</a:t>
            </a:r>
            <a:endParaRPr lang="zh-CN" altLang="en-US" sz="3200" b="1" dirty="0">
              <a:solidFill>
                <a:schemeClr val="tx1">
                  <a:lumMod val="75000"/>
                  <a:lumOff val="25000"/>
                </a:schemeClr>
              </a:solidFill>
              <a:ea typeface="华文楷体" panose="02010600040101010101" pitchFamily="2" charset="-122"/>
            </a:endParaRPr>
          </a:p>
        </p:txBody>
      </p:sp>
      <p:sp>
        <p:nvSpPr>
          <p:cNvPr id="25" name="矩形 24"/>
          <p:cNvSpPr/>
          <p:nvPr/>
        </p:nvSpPr>
        <p:spPr>
          <a:xfrm>
            <a:off x="681191" y="1117950"/>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9"/>
          <p:cNvSpPr txBox="1"/>
          <p:nvPr/>
        </p:nvSpPr>
        <p:spPr>
          <a:xfrm>
            <a:off x="552802" y="1719808"/>
            <a:ext cx="7646317" cy="531940"/>
          </a:xfrm>
          <a:prstGeom prst="rect">
            <a:avLst/>
          </a:prstGeom>
          <a:noFill/>
        </p:spPr>
        <p:txBody>
          <a:bodyPr wrap="square" rtlCol="0">
            <a:spAutoFit/>
          </a:bodyPr>
          <a:lstStyle/>
          <a:p>
            <a:pPr>
              <a:lnSpc>
                <a:spcPct val="110000"/>
              </a:lnSpc>
            </a:pPr>
            <a:r>
              <a:rPr lang="en-US" altLang="zh-CN" sz="2800" b="1" u="none" strike="noStrike" baseline="0" dirty="0">
                <a:latin typeface="Times New Roman" panose="02020603050405020304" pitchFamily="18" charset="0"/>
                <a:cs typeface="Times New Roman" panose="02020603050405020304" pitchFamily="18" charset="0"/>
              </a:rPr>
              <a:t>Modeling of the CBHA Based on NN Approach</a:t>
            </a:r>
            <a:endParaRPr lang="zh-CN" altLang="en-US" sz="2800" b="1" dirty="0">
              <a:solidFill>
                <a:schemeClr val="tx1">
                  <a:lumMod val="75000"/>
                  <a:lumOff val="25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10" name="图片 9">
            <a:extLst>
              <a:ext uri="{FF2B5EF4-FFF2-40B4-BE49-F238E27FC236}">
                <a16:creationId xmlns:a16="http://schemas.microsoft.com/office/drawing/2014/main" id="{1B8D54E2-2CEB-445A-A1E6-A18E86BA1CCE}"/>
              </a:ext>
            </a:extLst>
          </p:cNvPr>
          <p:cNvPicPr>
            <a:picLocks noChangeAspect="1"/>
          </p:cNvPicPr>
          <p:nvPr/>
        </p:nvPicPr>
        <p:blipFill>
          <a:blip r:embed="rId4"/>
          <a:stretch>
            <a:fillRect/>
          </a:stretch>
        </p:blipFill>
        <p:spPr>
          <a:xfrm>
            <a:off x="4883401" y="2356796"/>
            <a:ext cx="3814220" cy="481289"/>
          </a:xfrm>
          <a:prstGeom prst="rect">
            <a:avLst/>
          </a:prstGeom>
        </p:spPr>
      </p:pic>
      <p:pic>
        <p:nvPicPr>
          <p:cNvPr id="12" name="图片 11">
            <a:extLst>
              <a:ext uri="{FF2B5EF4-FFF2-40B4-BE49-F238E27FC236}">
                <a16:creationId xmlns:a16="http://schemas.microsoft.com/office/drawing/2014/main" id="{34032A68-2694-439D-9179-F5B2F03FAEAA}"/>
              </a:ext>
            </a:extLst>
          </p:cNvPr>
          <p:cNvPicPr>
            <a:picLocks noChangeAspect="1"/>
          </p:cNvPicPr>
          <p:nvPr/>
        </p:nvPicPr>
        <p:blipFill>
          <a:blip r:embed="rId5"/>
          <a:stretch>
            <a:fillRect/>
          </a:stretch>
        </p:blipFill>
        <p:spPr>
          <a:xfrm>
            <a:off x="5154378" y="2808346"/>
            <a:ext cx="3344962" cy="421128"/>
          </a:xfrm>
          <a:prstGeom prst="rect">
            <a:avLst/>
          </a:prstGeom>
        </p:spPr>
      </p:pic>
      <p:pic>
        <p:nvPicPr>
          <p:cNvPr id="19" name="图片 18">
            <a:extLst>
              <a:ext uri="{FF2B5EF4-FFF2-40B4-BE49-F238E27FC236}">
                <a16:creationId xmlns:a16="http://schemas.microsoft.com/office/drawing/2014/main" id="{83DAF287-F83B-4BBE-8FE2-6FFB0828F776}"/>
              </a:ext>
            </a:extLst>
          </p:cNvPr>
          <p:cNvPicPr>
            <a:picLocks noChangeAspect="1"/>
          </p:cNvPicPr>
          <p:nvPr/>
        </p:nvPicPr>
        <p:blipFill>
          <a:blip r:embed="rId6"/>
          <a:stretch>
            <a:fillRect/>
          </a:stretch>
        </p:blipFill>
        <p:spPr>
          <a:xfrm>
            <a:off x="681191" y="3622909"/>
            <a:ext cx="3322749" cy="2627290"/>
          </a:xfrm>
          <a:prstGeom prst="rect">
            <a:avLst/>
          </a:prstGeom>
        </p:spPr>
      </p:pic>
      <p:pic>
        <p:nvPicPr>
          <p:cNvPr id="22" name="图片 21">
            <a:extLst>
              <a:ext uri="{FF2B5EF4-FFF2-40B4-BE49-F238E27FC236}">
                <a16:creationId xmlns:a16="http://schemas.microsoft.com/office/drawing/2014/main" id="{09051BEB-380E-4E7D-B9C5-3BED6D4D406C}"/>
              </a:ext>
            </a:extLst>
          </p:cNvPr>
          <p:cNvPicPr>
            <a:picLocks noChangeAspect="1"/>
          </p:cNvPicPr>
          <p:nvPr/>
        </p:nvPicPr>
        <p:blipFill>
          <a:blip r:embed="rId7"/>
          <a:stretch>
            <a:fillRect/>
          </a:stretch>
        </p:blipFill>
        <p:spPr>
          <a:xfrm>
            <a:off x="5020270" y="3876768"/>
            <a:ext cx="3322749" cy="2079938"/>
          </a:xfrm>
          <a:prstGeom prst="rect">
            <a:avLst/>
          </a:prstGeom>
        </p:spPr>
      </p:pic>
      <p:pic>
        <p:nvPicPr>
          <p:cNvPr id="27" name="图片 26">
            <a:extLst>
              <a:ext uri="{FF2B5EF4-FFF2-40B4-BE49-F238E27FC236}">
                <a16:creationId xmlns:a16="http://schemas.microsoft.com/office/drawing/2014/main" id="{AD6685C7-EBCB-4A5C-BE90-CFA404C950A4}"/>
              </a:ext>
            </a:extLst>
          </p:cNvPr>
          <p:cNvPicPr>
            <a:picLocks noChangeAspect="1"/>
          </p:cNvPicPr>
          <p:nvPr/>
        </p:nvPicPr>
        <p:blipFill>
          <a:blip r:embed="rId8"/>
          <a:stretch>
            <a:fillRect/>
          </a:stretch>
        </p:blipFill>
        <p:spPr>
          <a:xfrm>
            <a:off x="768277" y="2378835"/>
            <a:ext cx="3564983" cy="897752"/>
          </a:xfrm>
          <a:prstGeom prst="rect">
            <a:avLst/>
          </a:prstGeom>
        </p:spPr>
      </p:pic>
      <p:sp>
        <p:nvSpPr>
          <p:cNvPr id="50" name="矩形 49">
            <a:extLst>
              <a:ext uri="{FF2B5EF4-FFF2-40B4-BE49-F238E27FC236}">
                <a16:creationId xmlns:a16="http://schemas.microsoft.com/office/drawing/2014/main" id="{5177671B-A96C-4ED0-B7A9-FAA24B496B8F}"/>
              </a:ext>
            </a:extLst>
          </p:cNvPr>
          <p:cNvSpPr/>
          <p:nvPr/>
        </p:nvSpPr>
        <p:spPr>
          <a:xfrm>
            <a:off x="8251165"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A6FAFE50-8FC9-4BA8-8B38-1DD4FF505E86}"/>
              </a:ext>
            </a:extLst>
          </p:cNvPr>
          <p:cNvSpPr/>
          <p:nvPr/>
        </p:nvSpPr>
        <p:spPr>
          <a:xfrm>
            <a:off x="801541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a:extLst>
              <a:ext uri="{FF2B5EF4-FFF2-40B4-BE49-F238E27FC236}">
                <a16:creationId xmlns:a16="http://schemas.microsoft.com/office/drawing/2014/main" id="{4502D2CC-1FF7-4E08-9629-3F931DAA5709}"/>
              </a:ext>
            </a:extLst>
          </p:cNvPr>
          <p:cNvSpPr/>
          <p:nvPr/>
        </p:nvSpPr>
        <p:spPr>
          <a:xfrm>
            <a:off x="778414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7237545E-918A-46D8-B72B-BE4B24D4DBD7}"/>
              </a:ext>
            </a:extLst>
          </p:cNvPr>
          <p:cNvSpPr/>
          <p:nvPr/>
        </p:nvSpPr>
        <p:spPr>
          <a:xfrm>
            <a:off x="7548387" y="504468"/>
            <a:ext cx="183709" cy="183709"/>
          </a:xfrm>
          <a:prstGeom prst="rect">
            <a:avLst/>
          </a:prstGeom>
          <a:solidFill>
            <a:srgbClr val="005825">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id="{04A6EBD5-0815-4215-88F8-F929401E460F}"/>
              </a:ext>
            </a:extLst>
          </p:cNvPr>
          <p:cNvSpPr/>
          <p:nvPr/>
        </p:nvSpPr>
        <p:spPr>
          <a:xfrm>
            <a:off x="7312633"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id="{88B095F5-A2B7-4BE4-9104-F301F9D7B2FC}"/>
              </a:ext>
            </a:extLst>
          </p:cNvPr>
          <p:cNvSpPr/>
          <p:nvPr/>
        </p:nvSpPr>
        <p:spPr>
          <a:xfrm>
            <a:off x="7070531" y="504468"/>
            <a:ext cx="183709" cy="18370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490158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2839</TotalTime>
  <Words>1998</Words>
  <Application>Microsoft Office PowerPoint</Application>
  <PresentationFormat>全屏显示(4:3)</PresentationFormat>
  <Paragraphs>156</Paragraphs>
  <Slides>17</Slides>
  <Notes>17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华文楷体</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姓 汤旭铭</dc:creator>
  <cp:lastModifiedBy>郑 康泽</cp:lastModifiedBy>
  <cp:revision>216</cp:revision>
  <dcterms:created xsi:type="dcterms:W3CDTF">2014-07-11T14:26:42Z</dcterms:created>
  <dcterms:modified xsi:type="dcterms:W3CDTF">2020-08-03T08:15:24Z</dcterms:modified>
</cp:coreProperties>
</file>