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4" r:id="rId5"/>
    <p:sldId id="258" r:id="rId6"/>
    <p:sldId id="260" r:id="rId7"/>
    <p:sldId id="259" r:id="rId8"/>
    <p:sldId id="263" r:id="rId9"/>
    <p:sldId id="261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48E-E99C-45B3-A13C-303F711EB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2E6-20B7-4F06-AB7C-C883FDB1F6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iki.dfrobot.com.cn/" TargetMode="External"/><Relationship Id="rId3" Type="http://schemas.openxmlformats.org/officeDocument/2006/relationships/hyperlink" Target="http://wiki.dfrobot.com.cn/index.php/Arduino%E7%BC%96%E7%A8%8B%E5%8F%82%E8%80%83%E6%89%8B%E5%86%8C" TargetMode="External"/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hyperlink" Target="https://www.arduino.cc/reference/en/#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rduino.cc/reference/en/language/functions/analog-io/analogwrit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h.wikipedia.org/wiki/UA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rduino.cc/reference/en/language/functions/communication/seria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rduino.cc/reference/en/language/functions/external-interrupts/attachinterrup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introduction of Arduino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</a:t>
            </a:r>
            <a:r>
              <a:rPr lang="en-US" altLang="zh-CN" dirty="0"/>
              <a:t>:</a:t>
            </a:r>
            <a:r>
              <a:rPr lang="zh-CN" altLang="en-US" dirty="0"/>
              <a:t>万海</a:t>
            </a:r>
            <a:endParaRPr lang="en-US" altLang="zh-CN" dirty="0"/>
          </a:p>
          <a:p>
            <a:r>
              <a:rPr lang="en-US" altLang="zh-CN" dirty="0"/>
              <a:t>TA:</a:t>
            </a:r>
            <a:r>
              <a:rPr lang="zh-CN" altLang="en-US" dirty="0"/>
              <a:t>盘学之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舵机基本的功能为接收</a:t>
            </a:r>
            <a:r>
              <a:rPr lang="en-US" altLang="zh-CN" dirty="0"/>
              <a:t>PWM</a:t>
            </a:r>
            <a:r>
              <a:rPr lang="zh-CN" altLang="en-US" dirty="0"/>
              <a:t>信号</a:t>
            </a:r>
            <a:r>
              <a:rPr lang="en-US" altLang="zh-CN" dirty="0"/>
              <a:t>,</a:t>
            </a:r>
            <a:r>
              <a:rPr lang="zh-CN" altLang="en-US" dirty="0"/>
              <a:t>然后使其摇臂转动到指定角度的位置</a:t>
            </a:r>
            <a:endParaRPr lang="en-US" altLang="zh-CN" dirty="0"/>
          </a:p>
          <a:p>
            <a:r>
              <a:rPr lang="zh-CN" altLang="en-US" dirty="0"/>
              <a:t>使用方式基本为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Servo.h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Servo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		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新建一个对象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myservo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myservo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(deg);	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令舵机转向到指定角度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每边电机分为使能与速度控制</a:t>
            </a:r>
            <a:r>
              <a:rPr lang="en-US" altLang="zh-CN" dirty="0"/>
              <a:t>,</a:t>
            </a:r>
            <a:r>
              <a:rPr lang="zh-CN" altLang="en-US" dirty="0"/>
              <a:t>使能控制电机旋转方向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电机使能采用数字信号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digitalWrite</a:t>
            </a:r>
            <a:r>
              <a:rPr lang="en-US" altLang="zh-CN" sz="1000" dirty="0"/>
              <a:t>) </a:t>
            </a:r>
            <a:r>
              <a:rPr lang="en-US" altLang="zh-CN" dirty="0"/>
              <a:t>,</a:t>
            </a:r>
            <a:r>
              <a:rPr lang="zh-CN" altLang="en-US" dirty="0"/>
              <a:t>输出</a:t>
            </a:r>
            <a:r>
              <a:rPr lang="en-US" altLang="zh-CN" dirty="0"/>
              <a:t>0</a:t>
            </a:r>
            <a:r>
              <a:rPr lang="zh-CN" altLang="en-US" dirty="0"/>
              <a:t>为正转</a:t>
            </a:r>
            <a:r>
              <a:rPr lang="en-US" altLang="zh-CN" dirty="0"/>
              <a:t>,</a:t>
            </a:r>
            <a:r>
              <a:rPr lang="zh-CN" altLang="en-US" dirty="0"/>
              <a:t>反则</a:t>
            </a:r>
            <a:r>
              <a:rPr lang="zh-CN" altLang="en-US" dirty="0"/>
              <a:t>反转</a:t>
            </a:r>
            <a:endParaRPr lang="en-US" altLang="zh-CN" dirty="0"/>
          </a:p>
          <a:p>
            <a:r>
              <a:rPr lang="zh-CN" altLang="en-US" dirty="0"/>
              <a:t>电机速度采用模拟信号</a:t>
            </a:r>
            <a:r>
              <a:rPr lang="en-US" altLang="zh-CN" sz="1000" dirty="0"/>
              <a:t>(</a:t>
            </a:r>
            <a:r>
              <a:rPr lang="en-US" altLang="zh-CN" sz="1000" dirty="0" err="1"/>
              <a:t>analogWrite</a:t>
            </a:r>
            <a:r>
              <a:rPr lang="en-US" altLang="zh-CN" sz="1000" dirty="0"/>
              <a:t>)</a:t>
            </a:r>
            <a:r>
              <a:rPr lang="en-US" altLang="zh-CN" dirty="0"/>
              <a:t> ,</a:t>
            </a:r>
            <a:r>
              <a:rPr lang="zh-CN" altLang="en-US" dirty="0"/>
              <a:t>输出</a:t>
            </a:r>
            <a:r>
              <a:rPr lang="en-US" altLang="zh-CN" dirty="0"/>
              <a:t>0</a:t>
            </a:r>
            <a:r>
              <a:rPr lang="zh-CN" altLang="en-US" dirty="0"/>
              <a:t>为不动</a:t>
            </a:r>
            <a:r>
              <a:rPr lang="en-US" altLang="zh-CN" dirty="0"/>
              <a:t>,</a:t>
            </a:r>
            <a:r>
              <a:rPr lang="zh-CN" altLang="en-US" dirty="0"/>
              <a:t>输出</a:t>
            </a:r>
            <a:r>
              <a:rPr lang="en-US" altLang="zh-CN" dirty="0"/>
              <a:t>255</a:t>
            </a:r>
            <a:r>
              <a:rPr lang="zh-CN" altLang="en-US" dirty="0"/>
              <a:t>为最快</a:t>
            </a:r>
            <a:endParaRPr lang="en-US" altLang="zh-CN" dirty="0"/>
          </a:p>
          <a:p>
            <a:r>
              <a:rPr lang="zh-CN" altLang="en-US" dirty="0"/>
              <a:t>左边电机使能为</a:t>
            </a:r>
            <a:r>
              <a:rPr lang="en-US" altLang="zh-CN" dirty="0"/>
              <a:t>11,</a:t>
            </a:r>
            <a:r>
              <a:rPr lang="zh-CN" altLang="en-US" dirty="0"/>
              <a:t>速度控制为</a:t>
            </a:r>
            <a:r>
              <a:rPr lang="en-US" altLang="zh-CN" dirty="0"/>
              <a:t>5</a:t>
            </a:r>
            <a:endParaRPr lang="en-US" altLang="zh-CN" dirty="0"/>
          </a:p>
          <a:p>
            <a:r>
              <a:rPr lang="zh-CN" altLang="en-US" dirty="0"/>
              <a:t>右边电机使能为</a:t>
            </a:r>
            <a:r>
              <a:rPr lang="en-US" altLang="zh-CN" dirty="0"/>
              <a:t>3,</a:t>
            </a:r>
            <a:r>
              <a:rPr lang="zh-CN" altLang="en-US" dirty="0"/>
              <a:t>速度控制为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实现一套简单的通讯协议</a:t>
            </a:r>
            <a:r>
              <a:rPr lang="en-US" altLang="zh-CN" dirty="0"/>
              <a:t>,</a:t>
            </a:r>
            <a:r>
              <a:rPr lang="zh-CN" altLang="en-US" dirty="0"/>
              <a:t>实现通过串口可以在电脑上输入指令后使得板载</a:t>
            </a:r>
            <a:r>
              <a:rPr lang="en-US" altLang="zh-CN" dirty="0"/>
              <a:t>LED</a:t>
            </a:r>
            <a:r>
              <a:rPr lang="zh-CN" altLang="en-US" dirty="0"/>
              <a:t>输出指定亮度</a:t>
            </a:r>
            <a:r>
              <a:rPr lang="en-US" altLang="zh-CN" dirty="0"/>
              <a:t>.</a:t>
            </a:r>
            <a:r>
              <a:rPr lang="zh-CN" altLang="en-US" dirty="0"/>
              <a:t>并且保存该亮度数值在</a:t>
            </a:r>
            <a:r>
              <a:rPr lang="en-US" altLang="zh-CN" dirty="0"/>
              <a:t>EEPROM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能断电后重新加载数值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仔细观察车辆结构</a:t>
            </a:r>
            <a:r>
              <a:rPr lang="en-US" altLang="zh-CN" dirty="0"/>
              <a:t>,</a:t>
            </a:r>
            <a:r>
              <a:rPr lang="zh-CN" altLang="en-US" dirty="0"/>
              <a:t>写出简单的控制程序</a:t>
            </a:r>
            <a:r>
              <a:rPr lang="en-US" altLang="zh-CN" dirty="0"/>
              <a:t>,</a:t>
            </a:r>
            <a:r>
              <a:rPr lang="zh-CN" altLang="en-US" dirty="0"/>
              <a:t>目标是让其能够直线行驶</a:t>
            </a:r>
            <a:endParaRPr lang="en-US" altLang="zh-CN" dirty="0"/>
          </a:p>
          <a:p>
            <a:pPr lvl="1"/>
            <a:r>
              <a:rPr lang="en-US" altLang="zh-CN" dirty="0"/>
              <a:t>Hint1:</a:t>
            </a:r>
            <a:r>
              <a:rPr lang="zh-CN" altLang="en-US" dirty="0"/>
              <a:t>舵机零点似乎是</a:t>
            </a:r>
            <a:r>
              <a:rPr lang="en-US" altLang="zh-CN" dirty="0"/>
              <a:t>95</a:t>
            </a:r>
            <a:endParaRPr lang="en-US" altLang="zh-CN" dirty="0"/>
          </a:p>
          <a:p>
            <a:pPr lvl="1"/>
            <a:r>
              <a:rPr lang="en-US" altLang="zh-CN" dirty="0"/>
              <a:t>Hint2:</a:t>
            </a:r>
            <a:r>
              <a:rPr lang="zh-CN" altLang="en-US" dirty="0"/>
              <a:t>不要让车子跑这么快</a:t>
            </a:r>
            <a:endParaRPr lang="en-US" altLang="zh-CN" dirty="0"/>
          </a:p>
          <a:p>
            <a:pPr lvl="1"/>
            <a:r>
              <a:rPr lang="en-US" altLang="zh-CN" dirty="0"/>
              <a:t>Hint3:</a:t>
            </a:r>
            <a:r>
              <a:rPr lang="zh-CN" altLang="en-US" dirty="0"/>
              <a:t>可以使用</a:t>
            </a:r>
            <a:r>
              <a:rPr lang="en-US" altLang="zh-CN" dirty="0"/>
              <a:t>EEPROM</a:t>
            </a:r>
            <a:r>
              <a:rPr lang="zh-CN" altLang="en-US" dirty="0"/>
              <a:t>储存速度和舵机零点</a:t>
            </a:r>
            <a:r>
              <a:rPr lang="en-US" altLang="zh-CN" dirty="0"/>
              <a:t>,</a:t>
            </a:r>
            <a:r>
              <a:rPr lang="zh-CN" altLang="en-US" dirty="0"/>
              <a:t>不用每次都修改程序烧写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en-US" altLang="zh-CN" dirty="0" err="1"/>
              <a:t>cheatsheet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函数速查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Link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串口</a:t>
            </a:r>
            <a:endParaRPr lang="en-US" altLang="zh-CN" dirty="0"/>
          </a:p>
          <a:p>
            <a:r>
              <a:rPr lang="zh-CN" altLang="en-US" dirty="0"/>
              <a:t>中文函数速查</a:t>
            </a:r>
            <a:r>
              <a:rPr lang="en-US" altLang="zh-CN" dirty="0">
                <a:hlinkClick r:id="rId3"/>
              </a:rPr>
              <a:t>Link</a:t>
            </a:r>
            <a:endParaRPr lang="en-US" altLang="zh-CN" dirty="0"/>
          </a:p>
          <a:p>
            <a:r>
              <a:rPr lang="zh-CN" altLang="en-US" dirty="0"/>
              <a:t>某个做得挺好的商家的</a:t>
            </a:r>
            <a:r>
              <a:rPr lang="en-US" altLang="zh-CN" dirty="0">
                <a:hlinkClick r:id="rId4"/>
              </a:rPr>
              <a:t>wiki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特别提醒⚠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口只能在串口收发和</a:t>
            </a:r>
            <a:r>
              <a:rPr lang="en-US" altLang="zh-CN" dirty="0"/>
              <a:t>GPIO</a:t>
            </a:r>
            <a:r>
              <a:rPr lang="zh-CN" altLang="en-US" dirty="0"/>
              <a:t>间</a:t>
            </a:r>
            <a:r>
              <a:rPr lang="zh-CN" altLang="en-US" dirty="0">
                <a:solidFill>
                  <a:srgbClr val="FF0000"/>
                </a:solidFill>
              </a:rPr>
              <a:t>二选一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95"/>
            <a:ext cx="10515600" cy="51349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Flash  		32k bytes (of which .5k is used for the bootloader)</a:t>
            </a:r>
            <a:endParaRPr lang="en-US" altLang="zh-CN" dirty="0"/>
          </a:p>
          <a:p>
            <a:pPr lvl="1"/>
            <a:r>
              <a:rPr lang="zh-CN" altLang="en-US" dirty="0"/>
              <a:t>用于放置主程序</a:t>
            </a:r>
            <a:r>
              <a:rPr lang="en-US" altLang="zh-CN" dirty="0"/>
              <a:t>,</a:t>
            </a:r>
            <a:r>
              <a:rPr lang="zh-CN" altLang="en-US" dirty="0"/>
              <a:t>简单说只能用</a:t>
            </a:r>
            <a:r>
              <a:rPr lang="en-US" altLang="zh-CN" dirty="0"/>
              <a:t>PC</a:t>
            </a:r>
            <a:r>
              <a:rPr lang="zh-CN" altLang="en-US" dirty="0"/>
              <a:t>烧写</a:t>
            </a:r>
            <a:r>
              <a:rPr lang="en-US" altLang="zh-CN" dirty="0"/>
              <a:t>,</a:t>
            </a:r>
            <a:r>
              <a:rPr lang="zh-CN" altLang="en-US" dirty="0"/>
              <a:t>相当于</a:t>
            </a:r>
            <a:r>
              <a:rPr lang="en-US" altLang="zh-CN" dirty="0"/>
              <a:t>PC</a:t>
            </a:r>
            <a:r>
              <a:rPr lang="zh-CN" altLang="en-US" dirty="0"/>
              <a:t>的只读硬盘</a:t>
            </a:r>
            <a:endParaRPr lang="en-US" altLang="zh-CN" dirty="0"/>
          </a:p>
          <a:p>
            <a:r>
              <a:rPr lang="en-US" altLang="zh-CN" dirty="0"/>
              <a:t>EEPROM 		1k byte</a:t>
            </a:r>
            <a:endParaRPr lang="en-US" altLang="zh-CN" dirty="0"/>
          </a:p>
          <a:p>
            <a:pPr lvl="1"/>
            <a:r>
              <a:rPr lang="zh-CN" altLang="en-US" dirty="0"/>
              <a:t>可以在程序中读写数据</a:t>
            </a:r>
            <a:r>
              <a:rPr lang="en-US" altLang="zh-CN" dirty="0"/>
              <a:t>,</a:t>
            </a:r>
            <a:r>
              <a:rPr lang="zh-CN" altLang="en-US" dirty="0"/>
              <a:t>相当于</a:t>
            </a:r>
            <a:r>
              <a:rPr lang="en-US" altLang="zh-CN" dirty="0"/>
              <a:t>PC</a:t>
            </a:r>
            <a:r>
              <a:rPr lang="zh-CN" altLang="en-US" dirty="0"/>
              <a:t>的硬盘</a:t>
            </a:r>
            <a:endParaRPr lang="en-US" altLang="zh-CN" dirty="0"/>
          </a:p>
          <a:p>
            <a:r>
              <a:rPr lang="en-US" altLang="zh-CN" dirty="0"/>
              <a:t>SRAM   		2k bytes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endParaRPr lang="en-US" altLang="zh-CN" dirty="0"/>
          </a:p>
          <a:p>
            <a:r>
              <a:rPr lang="en-US" altLang="zh-CN" dirty="0"/>
              <a:t>CPU Speed	20 MIPS/20 MHz</a:t>
            </a:r>
            <a:endParaRPr lang="en-US" altLang="zh-CN" dirty="0"/>
          </a:p>
          <a:p>
            <a:pPr lvl="1"/>
            <a:r>
              <a:rPr lang="zh-CN" altLang="en-US" dirty="0"/>
              <a:t>一个周期一条指令</a:t>
            </a:r>
            <a:endParaRPr lang="en-US" altLang="zh-CN" dirty="0"/>
          </a:p>
          <a:p>
            <a:r>
              <a:rPr lang="en-US" altLang="zh-CN" dirty="0"/>
              <a:t>External interrupts	2</a:t>
            </a:r>
            <a:endParaRPr lang="en-US" altLang="zh-CN" dirty="0"/>
          </a:p>
          <a:p>
            <a:pPr lvl="1"/>
            <a:r>
              <a:rPr lang="zh-CN" altLang="en-US" dirty="0"/>
              <a:t>两个外部中断</a:t>
            </a:r>
            <a:r>
              <a:rPr lang="en-US" altLang="zh-CN" dirty="0"/>
              <a:t>,</a:t>
            </a:r>
            <a:r>
              <a:rPr lang="zh-CN" altLang="en-US" dirty="0"/>
              <a:t>用来应对事件发生</a:t>
            </a:r>
            <a:endParaRPr lang="en-US" altLang="zh-CN" dirty="0"/>
          </a:p>
          <a:p>
            <a:r>
              <a:rPr lang="zh-CN" altLang="en-US" dirty="0"/>
              <a:t>通讯总线</a:t>
            </a:r>
            <a:r>
              <a:rPr lang="en-US" altLang="zh-CN" dirty="0"/>
              <a:t>		I2C,SPI,UART</a:t>
            </a:r>
            <a:endParaRPr lang="en-US" altLang="zh-CN" dirty="0"/>
          </a:p>
          <a:p>
            <a:pPr lvl="1"/>
            <a:r>
              <a:rPr lang="zh-CN" altLang="en-US" dirty="0"/>
              <a:t>基本通讯用的总线</a:t>
            </a:r>
            <a:r>
              <a:rPr lang="en-US" altLang="zh-CN" dirty="0"/>
              <a:t>,</a:t>
            </a:r>
            <a:r>
              <a:rPr lang="zh-CN" altLang="en-US" dirty="0"/>
              <a:t>不详细讲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GPIO/</a:t>
            </a:r>
            <a:r>
              <a:rPr lang="zh-CN" altLang="en-US" dirty="0"/>
              <a:t>通用输入输出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094"/>
          </a:xfrm>
        </p:spPr>
        <p:txBody>
          <a:bodyPr/>
          <a:lstStyle/>
          <a:p>
            <a:r>
              <a:rPr lang="zh-CN" altLang="en-US" dirty="0"/>
              <a:t>功能为某个针脚</a:t>
            </a:r>
            <a:r>
              <a:rPr lang="en-US" altLang="zh-CN" dirty="0"/>
              <a:t>(PIN)</a:t>
            </a:r>
            <a:r>
              <a:rPr lang="zh-CN" altLang="en-US" dirty="0"/>
              <a:t>能供使用者进行输入或者输出</a:t>
            </a:r>
            <a:r>
              <a:rPr lang="en-US" altLang="zh-CN" dirty="0"/>
              <a:t>,</a:t>
            </a:r>
            <a:r>
              <a:rPr lang="zh-CN" altLang="en-US" dirty="0"/>
              <a:t>主要表现为输出不同电平或者捕获输入电平数据</a:t>
            </a:r>
            <a:endParaRPr lang="en-US" altLang="zh-CN" dirty="0"/>
          </a:p>
          <a:p>
            <a:r>
              <a:rPr lang="zh-CN" altLang="en-US" dirty="0"/>
              <a:t>针脚使用前需要进行初始化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然后根据针脚的模式进行操作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如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读取某个针脚电平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返回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HIGH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LOW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等价于</a:t>
            </a:r>
            <a:r>
              <a:rPr lang="en-US" altLang="zh-CN" dirty="0">
                <a:latin typeface="+mn-ea"/>
              </a:rPr>
              <a:t>1/0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(PIN,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HIGH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在某个针脚输出指定电平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(PIN) </a:t>
            </a:r>
            <a:r>
              <a:rPr lang="zh-CN" altLang="en-US" dirty="0">
                <a:solidFill>
                  <a:srgbClr val="000000"/>
                </a:solidFill>
              </a:rPr>
              <a:t>读取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系列针脚输入电压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返回值为</a:t>
            </a:r>
            <a:r>
              <a:rPr lang="en-US" altLang="zh-CN" dirty="0">
                <a:solidFill>
                  <a:srgbClr val="000000"/>
                </a:solidFill>
              </a:rPr>
              <a:t>0-1023,</a:t>
            </a:r>
            <a:r>
              <a:rPr lang="zh-CN" altLang="en-US" dirty="0">
                <a:solidFill>
                  <a:srgbClr val="000000"/>
                </a:solidFill>
              </a:rPr>
              <a:t>板子内置</a:t>
            </a:r>
            <a:r>
              <a:rPr lang="en-US" altLang="zh-CN" dirty="0">
                <a:solidFill>
                  <a:srgbClr val="000000"/>
                </a:solidFill>
              </a:rPr>
              <a:t>10bit ADC,</a:t>
            </a:r>
            <a:r>
              <a:rPr lang="zh-CN" altLang="en-US" dirty="0">
                <a:solidFill>
                  <a:srgbClr val="000000"/>
                </a:solidFill>
              </a:rPr>
              <a:t>故相当于将</a:t>
            </a:r>
            <a:r>
              <a:rPr lang="en-US" altLang="zh-CN" dirty="0">
                <a:solidFill>
                  <a:srgbClr val="000000"/>
                </a:solidFill>
              </a:rPr>
              <a:t>0-5V(</a:t>
            </a:r>
            <a:r>
              <a:rPr lang="zh-CN" altLang="en-US" dirty="0">
                <a:solidFill>
                  <a:srgbClr val="000000"/>
                </a:solidFill>
              </a:rPr>
              <a:t>此板子工作电压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映射到</a:t>
            </a:r>
            <a:r>
              <a:rPr lang="en-US" altLang="zh-CN" dirty="0">
                <a:solidFill>
                  <a:srgbClr val="000000"/>
                </a:solidFill>
              </a:rPr>
              <a:t>0-1023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analogWrite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(PIN,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在某个针脚输出</a:t>
            </a:r>
            <a:r>
              <a:rPr lang="en-US" altLang="zh-CN" dirty="0">
                <a:solidFill>
                  <a:srgbClr val="000000"/>
                </a:solidFill>
              </a:rPr>
              <a:t>PWM</a:t>
            </a:r>
            <a:r>
              <a:rPr lang="zh-CN" altLang="en-US" dirty="0">
                <a:solidFill>
                  <a:srgbClr val="000000"/>
                </a:solidFill>
              </a:rPr>
              <a:t>波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详细请看</a:t>
            </a:r>
            <a:r>
              <a:rPr lang="en-US" altLang="zh-CN" dirty="0">
                <a:solidFill>
                  <a:srgbClr val="000000"/>
                </a:solidFill>
                <a:hlinkClick r:id="rId1"/>
              </a:rPr>
              <a:t>Link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其实现依靠硬件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故不是每个针脚都能工作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串行端口主要用于机器之间通讯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RS-232,RJ45(</a:t>
            </a:r>
            <a:r>
              <a:rPr lang="zh-CN" altLang="en-US" dirty="0"/>
              <a:t>网口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USB</a:t>
            </a:r>
            <a:r>
              <a:rPr lang="zh-CN" altLang="en-US" dirty="0"/>
              <a:t>均为串行端口之一</a:t>
            </a:r>
            <a:endParaRPr lang="en-US" altLang="zh-CN" dirty="0"/>
          </a:p>
          <a:p>
            <a:r>
              <a:rPr lang="zh-CN" altLang="en-US" dirty="0"/>
              <a:t>在单片机中主要指</a:t>
            </a:r>
            <a:r>
              <a:rPr lang="en-US" altLang="zh-CN" dirty="0"/>
              <a:t>RS-232</a:t>
            </a:r>
            <a:r>
              <a:rPr lang="zh-CN" altLang="en-US" dirty="0"/>
              <a:t>标准的串行端口</a:t>
            </a:r>
            <a:r>
              <a:rPr lang="en-US" altLang="zh-CN" dirty="0"/>
              <a:t>,</a:t>
            </a:r>
            <a:r>
              <a:rPr lang="zh-CN" altLang="en-US" dirty="0"/>
              <a:t>下称串口</a:t>
            </a:r>
            <a:r>
              <a:rPr lang="en-US" altLang="zh-CN" dirty="0"/>
              <a:t>/</a:t>
            </a:r>
            <a:r>
              <a:rPr lang="en-US" altLang="zh-CN" dirty="0">
                <a:hlinkClick r:id="rId1"/>
              </a:rPr>
              <a:t>UART</a:t>
            </a:r>
            <a:r>
              <a:rPr lang="en-US" altLang="zh-CN" dirty="0"/>
              <a:t>(Universal Asynchronous Receiver/Transmitter)</a:t>
            </a:r>
            <a:endParaRPr lang="en-US" altLang="zh-CN" dirty="0"/>
          </a:p>
          <a:p>
            <a:r>
              <a:rPr lang="zh-CN" altLang="en-US" dirty="0"/>
              <a:t>现代</a:t>
            </a:r>
            <a:r>
              <a:rPr lang="en-US" altLang="zh-CN" dirty="0"/>
              <a:t>PC</a:t>
            </a:r>
            <a:r>
              <a:rPr lang="zh-CN" altLang="en-US" dirty="0"/>
              <a:t>上基本没配置</a:t>
            </a:r>
            <a:r>
              <a:rPr lang="en-US" altLang="zh-CN" dirty="0"/>
              <a:t>RS-232.</a:t>
            </a:r>
            <a:r>
              <a:rPr lang="zh-CN" altLang="en-US" dirty="0"/>
              <a:t>实验室电脑有</a:t>
            </a:r>
            <a:r>
              <a:rPr lang="en-US" altLang="zh-CN" dirty="0"/>
              <a:t>,</a:t>
            </a:r>
            <a:r>
              <a:rPr lang="zh-CN" altLang="en-US" dirty="0"/>
              <a:t>但我们机子上已经实现了 </a:t>
            </a:r>
            <a:r>
              <a:rPr lang="en-US" altLang="zh-CN" dirty="0"/>
              <a:t>UART </a:t>
            </a:r>
            <a:r>
              <a:rPr lang="zh-CN" altLang="en-US" dirty="0"/>
              <a:t>到 </a:t>
            </a:r>
            <a:r>
              <a:rPr lang="en-US" altLang="zh-CN" dirty="0"/>
              <a:t>USB </a:t>
            </a:r>
            <a:r>
              <a:rPr lang="zh-CN" altLang="en-US" dirty="0"/>
              <a:t>的转换</a:t>
            </a:r>
            <a:r>
              <a:rPr lang="en-US" altLang="zh-CN" dirty="0"/>
              <a:t>,</a:t>
            </a:r>
            <a:r>
              <a:rPr lang="zh-CN" altLang="en-US" dirty="0"/>
              <a:t>故插上去就有</a:t>
            </a:r>
            <a:r>
              <a:rPr lang="en-US" altLang="zh-CN" dirty="0"/>
              <a:t>COM</a:t>
            </a:r>
            <a:r>
              <a:rPr lang="zh-CN" altLang="en-US" dirty="0"/>
              <a:t>端口了</a:t>
            </a:r>
            <a:endParaRPr lang="en-US" altLang="zh-CN" dirty="0"/>
          </a:p>
          <a:p>
            <a:r>
              <a:rPr lang="en-US" altLang="zh-CN" dirty="0"/>
              <a:t>UART</a:t>
            </a:r>
            <a:r>
              <a:rPr lang="zh-CN" altLang="en-US" dirty="0"/>
              <a:t>存在通讯速率</a:t>
            </a:r>
            <a:r>
              <a:rPr lang="en-US" altLang="zh-CN" dirty="0"/>
              <a:t>,</a:t>
            </a:r>
            <a:r>
              <a:rPr lang="zh-CN" altLang="en-US" dirty="0"/>
              <a:t>为</a:t>
            </a:r>
            <a:r>
              <a:rPr lang="en-US" altLang="zh-CN" dirty="0"/>
              <a:t>bit rate,</a:t>
            </a:r>
            <a:r>
              <a:rPr lang="zh-CN" altLang="en-US" dirty="0"/>
              <a:t>中文为波特率</a:t>
            </a:r>
            <a:r>
              <a:rPr lang="en-US" altLang="zh-CN" dirty="0"/>
              <a:t>.</a:t>
            </a:r>
            <a:r>
              <a:rPr lang="zh-CN" altLang="en-US" dirty="0"/>
              <a:t>基本速度为</a:t>
            </a:r>
            <a:r>
              <a:rPr lang="en-US" altLang="zh-CN" dirty="0"/>
              <a:t>9600</a:t>
            </a:r>
            <a:r>
              <a:rPr lang="zh-CN" altLang="en-US" dirty="0"/>
              <a:t>或</a:t>
            </a:r>
            <a:r>
              <a:rPr lang="en-US" altLang="zh-CN" dirty="0"/>
              <a:t>115200.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串口和</a:t>
            </a:r>
            <a:r>
              <a:rPr lang="en-US" altLang="zh-CN" dirty="0"/>
              <a:t>IO</a:t>
            </a:r>
            <a:r>
              <a:rPr lang="zh-CN" altLang="en-US" dirty="0"/>
              <a:t>口一样</a:t>
            </a:r>
            <a:r>
              <a:rPr lang="en-US" altLang="zh-CN" dirty="0"/>
              <a:t>,</a:t>
            </a:r>
            <a:r>
              <a:rPr lang="zh-CN" altLang="en-US" dirty="0"/>
              <a:t>需要初始化</a:t>
            </a:r>
            <a:r>
              <a:rPr lang="en-US" altLang="zh-CN" dirty="0"/>
              <a:t>,</a:t>
            </a:r>
            <a:r>
              <a:rPr lang="zh-CN" altLang="en-US" dirty="0"/>
              <a:t>参数为波特率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9600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zh-CN" altLang="en-US" dirty="0"/>
              <a:t>然后串口从板子上发送数据为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(msg)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或发送后再发一个回车的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(msg)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接受信息为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或者使用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readString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更多功能请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参阅</a:t>
            </a:r>
            <a:r>
              <a:rPr lang="zh-CN" altLang="en-US">
                <a:hlinkClick r:id="rId1"/>
              </a:rPr>
              <a:t>串口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6699"/>
            <a:ext cx="10515600" cy="50921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1"/>
              </a:rPr>
              <a:t>Arduino</a:t>
            </a:r>
            <a:r>
              <a:rPr lang="zh-CN" altLang="en-US" dirty="0">
                <a:hlinkClick r:id="rId1"/>
              </a:rPr>
              <a:t>中的中断</a:t>
            </a:r>
            <a:r>
              <a:rPr lang="zh-CN" altLang="en-US" dirty="0"/>
              <a:t>为针脚输入电平状态变化后引起的硬件中断</a:t>
            </a:r>
            <a:r>
              <a:rPr lang="en-US" altLang="zh-CN" dirty="0"/>
              <a:t>,</a:t>
            </a:r>
            <a:r>
              <a:rPr lang="zh-CN" altLang="en-US" dirty="0"/>
              <a:t>中断执行后</a:t>
            </a:r>
            <a:r>
              <a:rPr lang="en-US" altLang="zh-CN" dirty="0"/>
              <a:t>CPU</a:t>
            </a:r>
            <a:r>
              <a:rPr lang="zh-CN" altLang="en-US" dirty="0"/>
              <a:t>会将内存压栈</a:t>
            </a:r>
            <a:r>
              <a:rPr lang="en-US" altLang="zh-CN" dirty="0"/>
              <a:t>,</a:t>
            </a:r>
            <a:r>
              <a:rPr lang="zh-CN" altLang="en-US" dirty="0"/>
              <a:t>执行对应的处理函数</a:t>
            </a:r>
            <a:endParaRPr lang="en-US" altLang="zh-CN" dirty="0"/>
          </a:p>
          <a:p>
            <a:r>
              <a:rPr lang="zh-CN" altLang="en-US" dirty="0"/>
              <a:t>我们手上的板子有两路外部中断</a:t>
            </a:r>
            <a:r>
              <a:rPr lang="en-US" altLang="zh-CN" dirty="0"/>
              <a:t>,</a:t>
            </a:r>
            <a:r>
              <a:rPr lang="zh-CN" altLang="en-US" dirty="0"/>
              <a:t>分别为</a:t>
            </a:r>
            <a:r>
              <a:rPr lang="en-US" altLang="zh-CN" dirty="0"/>
              <a:t>2,3</a:t>
            </a:r>
            <a:r>
              <a:rPr lang="zh-CN" altLang="en-US" dirty="0"/>
              <a:t>针脚</a:t>
            </a:r>
            <a:r>
              <a:rPr lang="en-US" altLang="zh-CN" dirty="0"/>
              <a:t>,</a:t>
            </a:r>
            <a:r>
              <a:rPr lang="zh-CN" altLang="en-US" dirty="0"/>
              <a:t>中断可以被屏蔽以来执行时间敏感代码</a:t>
            </a:r>
            <a:endParaRPr lang="en-US" altLang="zh-CN" dirty="0"/>
          </a:p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attachInterrupt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digitalPinToInterrupt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(pin), handler, mode)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Pin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UNO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上只有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能处理中断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为处理函数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处理函数无参数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也无返回值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mode: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LOW	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电平低时触发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CHANGE	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电平变化时触发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0-&gt;1,1-&gt;0)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RISING	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电平升高时触发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当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0-&gt;1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时的上升沿触发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FALLING	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反之的电平下降触发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EEPROM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EEPROM</a:t>
            </a:r>
            <a:r>
              <a:rPr lang="zh-CN" altLang="en-US" dirty="0"/>
              <a:t>为非易失性储存器</a:t>
            </a:r>
            <a:r>
              <a:rPr lang="en-US" altLang="zh-CN" dirty="0"/>
              <a:t>,</a:t>
            </a:r>
            <a:r>
              <a:rPr lang="zh-CN" altLang="en-US" dirty="0"/>
              <a:t>当开发板断电后其数据仍可以保存在里面</a:t>
            </a:r>
            <a:r>
              <a:rPr lang="en-US" altLang="zh-CN" dirty="0"/>
              <a:t>,</a:t>
            </a:r>
            <a:r>
              <a:rPr lang="zh-CN" altLang="en-US" dirty="0"/>
              <a:t>我们使用的</a:t>
            </a:r>
            <a:r>
              <a:rPr lang="en-US" altLang="zh-CN" dirty="0"/>
              <a:t>UNO</a:t>
            </a:r>
            <a:r>
              <a:rPr lang="zh-CN" altLang="en-US" dirty="0"/>
              <a:t>其</a:t>
            </a:r>
            <a:r>
              <a:rPr lang="en-US" altLang="zh-CN" dirty="0"/>
              <a:t>EEPROM</a:t>
            </a:r>
            <a:r>
              <a:rPr lang="zh-CN" altLang="en-US" dirty="0"/>
              <a:t>有</a:t>
            </a:r>
            <a:r>
              <a:rPr lang="en-US" altLang="zh-CN" dirty="0"/>
              <a:t>1k byte,</a:t>
            </a:r>
            <a:r>
              <a:rPr lang="zh-CN" altLang="en-US" dirty="0"/>
              <a:t>详细用法请看示例中的</a:t>
            </a:r>
            <a:r>
              <a:rPr lang="en-US" altLang="zh-CN" dirty="0"/>
              <a:t>EEPROM</a:t>
            </a:r>
            <a:endParaRPr lang="en-US" altLang="zh-CN" dirty="0"/>
          </a:p>
          <a:p>
            <a:r>
              <a:rPr lang="zh-CN" altLang="en-US" dirty="0"/>
              <a:t>操作基本为读写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EEPROM.h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EEPROM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EEPROM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演示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等线 Light</vt:lpstr>
      <vt:lpstr>等线</vt:lpstr>
      <vt:lpstr>微软雅黑</vt:lpstr>
      <vt:lpstr>Arial Unicode MS</vt:lpstr>
      <vt:lpstr>Calibri</vt:lpstr>
      <vt:lpstr>Office 主题​​</vt:lpstr>
      <vt:lpstr>Simple introduction of Arduino</vt:lpstr>
      <vt:lpstr>Arduino cheatsheet</vt:lpstr>
      <vt:lpstr>特别提醒⚠</vt:lpstr>
      <vt:lpstr>硬件简介</vt:lpstr>
      <vt:lpstr>GPIO/通用输入输出</vt:lpstr>
      <vt:lpstr>串口</vt:lpstr>
      <vt:lpstr>串口函数</vt:lpstr>
      <vt:lpstr>中断</vt:lpstr>
      <vt:lpstr>EEPROM</vt:lpstr>
      <vt:lpstr>舵机</vt:lpstr>
      <vt:lpstr>电机控制</vt:lpstr>
      <vt:lpstr>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introduction of Arduino</dc:title>
  <dc:creator>之 之</dc:creator>
  <cp:lastModifiedBy>杨添伦</cp:lastModifiedBy>
  <cp:revision>5</cp:revision>
  <dcterms:created xsi:type="dcterms:W3CDTF">2019-09-03T14:43:00Z</dcterms:created>
  <dcterms:modified xsi:type="dcterms:W3CDTF">2019-09-06T09:02:00Z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