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84" r:id="rId3"/>
    <p:sldId id="28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9" r:id="rId17"/>
    <p:sldId id="286" r:id="rId18"/>
    <p:sldId id="271" r:id="rId19"/>
    <p:sldId id="272" r:id="rId20"/>
    <p:sldId id="274" r:id="rId21"/>
    <p:sldId id="287" r:id="rId22"/>
    <p:sldId id="275" r:id="rId23"/>
    <p:sldId id="276" r:id="rId24"/>
    <p:sldId id="277" r:id="rId25"/>
    <p:sldId id="288" r:id="rId26"/>
    <p:sldId id="278" r:id="rId27"/>
    <p:sldId id="279" r:id="rId28"/>
    <p:sldId id="280" r:id="rId29"/>
    <p:sldId id="290" r:id="rId30"/>
    <p:sldId id="281" r:id="rId31"/>
    <p:sldId id="282" r:id="rId32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4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B571-1C83-4534-BAE0-DC3279B99B98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B3CD8-7A11-4441-B647-641E4B991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2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B3CD8-7A11-4441-B647-641E4B9919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8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0930" y="1202540"/>
            <a:ext cx="3706143" cy="1868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3.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Decompositions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812" y="248369"/>
            <a:ext cx="83356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types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70656" y="1042194"/>
            <a:ext cx="3496150" cy="8386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2000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traversed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9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61085" y="1131049"/>
            <a:ext cx="3085833" cy="17754"/>
          </a:xfrm>
          <a:custGeom>
            <a:avLst/>
            <a:gdLst>
              <a:gd name="connsiteX0" fmla="*/ 6350 w 3085833"/>
              <a:gd name="connsiteY0" fmla="*/ 6350 h 17754"/>
              <a:gd name="connsiteX1" fmla="*/ 3079483 w 3085833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5833" h="17754">
                <a:moveTo>
                  <a:pt x="6350" y="6350"/>
                </a:moveTo>
                <a:lnTo>
                  <a:pt x="307948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63612" y="1131049"/>
            <a:ext cx="17754" cy="1006322"/>
          </a:xfrm>
          <a:custGeom>
            <a:avLst/>
            <a:gdLst>
              <a:gd name="connsiteX0" fmla="*/ 6350 w 17754"/>
              <a:gd name="connsiteY0" fmla="*/ 999972 h 1006322"/>
              <a:gd name="connsiteX1" fmla="*/ 6350 w 17754"/>
              <a:gd name="connsiteY1" fmla="*/ 6350 h 1006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006322">
                <a:moveTo>
                  <a:pt x="6350" y="99997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31691" y="1131049"/>
            <a:ext cx="17754" cy="1006322"/>
          </a:xfrm>
          <a:custGeom>
            <a:avLst/>
            <a:gdLst>
              <a:gd name="connsiteX0" fmla="*/ 6350 w 17754"/>
              <a:gd name="connsiteY0" fmla="*/ 999972 h 1006322"/>
              <a:gd name="connsiteX1" fmla="*/ 6350 w 17754"/>
              <a:gd name="connsiteY1" fmla="*/ 6350 h 1006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1006322">
                <a:moveTo>
                  <a:pt x="6350" y="99997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61085" y="2124671"/>
            <a:ext cx="3085833" cy="17754"/>
          </a:xfrm>
          <a:custGeom>
            <a:avLst/>
            <a:gdLst>
              <a:gd name="connsiteX0" fmla="*/ 6350 w 3085833"/>
              <a:gd name="connsiteY0" fmla="*/ 6350 h 17754"/>
              <a:gd name="connsiteX1" fmla="*/ 3079483 w 3085833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5833" h="17754">
                <a:moveTo>
                  <a:pt x="6350" y="6350"/>
                </a:moveTo>
                <a:lnTo>
                  <a:pt x="307948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0117" y="390113"/>
            <a:ext cx="2769989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774700" algn="l"/>
                <a:tab pos="8636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 (DFS)</a:t>
            </a:r>
            <a:r>
              <a:rPr lang="en-US" altLang="zh-CN" dirty="0" smtClean="0"/>
              <a:t>	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85056" y="1163986"/>
            <a:ext cx="2263440" cy="996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tabLst/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   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lnSpc>
                <a:spcPts val="8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8743" y="2878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56" y="203994"/>
            <a:ext cx="1671933" cy="1872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4456" y="584994"/>
            <a:ext cx="3552254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array,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explore’d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7629" y="784152"/>
            <a:ext cx="3617978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exploration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steps:</a:t>
            </a:r>
          </a:p>
          <a:p>
            <a:pPr>
              <a:lnSpc>
                <a:spcPts val="700"/>
              </a:lnSpc>
              <a:tabLst>
                <a:tab pos="88900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ﬁxed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amount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marking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300"/>
              </a:lnSpc>
              <a:tabLst>
                <a:tab pos="8890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pre/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16689" y="1343278"/>
            <a:ext cx="3794308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rabicPeriod" startAt="2"/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adjacent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scanned,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somewhere new.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4457" y="1727999"/>
            <a:ext cx="38862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diﬀerent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amount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work done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course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entire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93193" y="2298553"/>
            <a:ext cx="3811263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x, 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examined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twice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once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explore(y).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6197" y="2794793"/>
            <a:ext cx="3808259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overall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 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|)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6456" y="238985"/>
            <a:ext cx="261283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2362" y="650420"/>
            <a:ext cx="59471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9256" y="855339"/>
            <a:ext cx="3670914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vertices.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2362" y="1324438"/>
            <a:ext cx="594101" cy="148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68016" y="1473445"/>
            <a:ext cx="3733394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internally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 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40102" y="1962766"/>
            <a:ext cx="3797514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identiﬁes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precisely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49725" y="2488964"/>
            <a:ext cx="3846525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 is picked out.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638" y="313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456" y="280194"/>
            <a:ext cx="326365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3056" y="689567"/>
            <a:ext cx="3657600" cy="207749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trivially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adapted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connected.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generally,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ccnum[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identifying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belongs.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 it takes is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ccnum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 =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cc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cc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incremented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DFS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57944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5456" y="203994"/>
            <a:ext cx="238520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orderings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2900" y="514744"/>
            <a:ext cx="350520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down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important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events: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(corresponding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previsit);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moment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departure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(postvisit).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67196" y="1252827"/>
            <a:ext cx="1154162" cy="5539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strike="sngStrike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pre[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 = clock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clock = clock + 1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9256" y="1859796"/>
            <a:ext cx="1122102" cy="5539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post[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clock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clock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clock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67196" y="2413794"/>
            <a:ext cx="3657599" cy="82586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intervals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[pre(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),post(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),post(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)]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disjoint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contained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896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lnSpc>
                <a:spcPts val="8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131773" y="1189608"/>
            <a:ext cx="2344458" cy="17754"/>
          </a:xfrm>
          <a:custGeom>
            <a:avLst/>
            <a:gdLst>
              <a:gd name="connsiteX0" fmla="*/ 6350 w 2344458"/>
              <a:gd name="connsiteY0" fmla="*/ 6350 h 17754"/>
              <a:gd name="connsiteX1" fmla="*/ 2338108 w 234445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44458" h="17754">
                <a:moveTo>
                  <a:pt x="6350" y="6350"/>
                </a:moveTo>
                <a:lnTo>
                  <a:pt x="233810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31773" y="1192136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463531" y="1192136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31773" y="1402689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463531" y="1402689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31773" y="161323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63531" y="161323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131773" y="182377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463531" y="1823770"/>
            <a:ext cx="17754" cy="223240"/>
          </a:xfrm>
          <a:custGeom>
            <a:avLst/>
            <a:gdLst>
              <a:gd name="connsiteX0" fmla="*/ 6350 w 17754"/>
              <a:gd name="connsiteY0" fmla="*/ 216890 h 223240"/>
              <a:gd name="connsiteX1" fmla="*/ 6350 w 17754"/>
              <a:gd name="connsiteY1" fmla="*/ 6350 h 223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223240">
                <a:moveTo>
                  <a:pt x="6350" y="21689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131773" y="2036851"/>
            <a:ext cx="2344458" cy="17754"/>
          </a:xfrm>
          <a:custGeom>
            <a:avLst/>
            <a:gdLst>
              <a:gd name="connsiteX0" fmla="*/ 6350 w 2344458"/>
              <a:gd name="connsiteY0" fmla="*/ 6350 h 17754"/>
              <a:gd name="connsiteX1" fmla="*/ 2338108 w 2344458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44458" h="17754">
                <a:moveTo>
                  <a:pt x="6350" y="6350"/>
                </a:moveTo>
                <a:lnTo>
                  <a:pt x="233810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3584" y="271578"/>
            <a:ext cx="175637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Types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06500" y="1219200"/>
            <a:ext cx="1384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pre/post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ordering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(u,v)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832100" y="1219200"/>
            <a:ext cx="482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8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type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498600" y="1435100"/>
            <a:ext cx="635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701800" y="1435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019300" y="1435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[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222500" y="1435100"/>
            <a:ext cx="7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]</a:t>
            </a:r>
            <a:r>
              <a:rPr lang="en-US" altLang="zh-CN" sz="597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755900" y="1435100"/>
            <a:ext cx="622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177800" algn="l"/>
                <a:tab pos="190500" algn="l"/>
              </a:tabLst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Tree/forward</a:t>
            </a:r>
          </a:p>
          <a:p>
            <a:pPr>
              <a:lnSpc>
                <a:spcPts val="1600"/>
              </a:lnSpc>
              <a:tabLst>
                <a:tab pos="1778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</a:p>
          <a:p>
            <a:pPr>
              <a:lnSpc>
                <a:spcPts val="1600"/>
              </a:lnSpc>
              <a:tabLst>
                <a:tab pos="1778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Cross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6" y="753889"/>
            <a:ext cx="3141126" cy="158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97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656" y="127794"/>
            <a:ext cx="4191000" cy="30480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661194"/>
            <a:ext cx="362551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85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56456" y="1361966"/>
            <a:ext cx="281634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0200" y="241300"/>
            <a:ext cx="110555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Types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0656" y="718437"/>
            <a:ext cx="1814599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yields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tree/forests.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root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descendant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ancestor.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parent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child.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656" y="1728001"/>
            <a:ext cx="3657600" cy="139781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actually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forest.</a:t>
            </a:r>
          </a:p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Forward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nonchild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descendant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</a:p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Backedges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ancestor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DFS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</a:p>
          <a:p>
            <a:pPr marL="171450" indent="-171450">
              <a:buFont typeface="Arial" panose="020B0604020202020204" pitchFamily="34" charset="0"/>
              <a:buChar char="•"/>
              <a:tabLst/>
            </a:pP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Cross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descendant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ancestor;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 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already post visited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856" y="127794"/>
            <a:ext cx="1067593" cy="141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6856" y="127794"/>
            <a:ext cx="4020344" cy="451644"/>
          </a:xfrm>
        </p:spPr>
        <p:txBody>
          <a:bodyPr>
            <a:noAutofit/>
          </a:bodyPr>
          <a:lstStyle/>
          <a:p>
            <a:pPr algn="l"/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  <a:endParaRPr lang="zh-CN" altLang="en-US" sz="1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056" y="508794"/>
            <a:ext cx="3657600" cy="2438400"/>
          </a:xfrm>
        </p:spPr>
        <p:txBody>
          <a:bodyPr>
            <a:noAutofit/>
          </a:bodyPr>
          <a:lstStyle/>
          <a:p>
            <a:pPr marL="0" indent="0"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wide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clarity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concise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pictorial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language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graphs.</a:t>
            </a:r>
          </a:p>
          <a:p>
            <a:pPr marL="0" indent="0"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coloring</a:t>
            </a:r>
          </a:p>
          <a:p>
            <a:pPr marL="0" indent="0"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reachability.</a:t>
            </a:r>
          </a:p>
          <a:p>
            <a:pPr marL="0" indent="0"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    Flow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 marL="0" indent="0"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Formally,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(also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select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 marL="0" indent="0">
              <a:buNone/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 marL="0" indent="0"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relation.</a:t>
            </a:r>
          </a:p>
          <a:p>
            <a:pPr marL="0" indent="0"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graphs.</a:t>
            </a:r>
          </a:p>
          <a:p>
            <a:pPr marL="0" indent="0"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416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8184" y="-6138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3274" y="205914"/>
            <a:ext cx="235635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acyclic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(DAG)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5445" y="478072"/>
            <a:ext cx="59471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5445" y="701902"/>
            <a:ext cx="2486258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circular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75883" y="823067"/>
            <a:ext cx="1466748" cy="2154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i="1" dirty="0"/>
              <a:t>v</a:t>
            </a:r>
            <a:r>
              <a:rPr lang="en-US" altLang="zh-CN" sz="1100" i="1" baseline="-25000" dirty="0"/>
              <a:t>0</a:t>
            </a:r>
            <a:r>
              <a:rPr lang="en-US" altLang="zh-CN" sz="1100" i="1" dirty="0"/>
              <a:t> → v</a:t>
            </a:r>
            <a:r>
              <a:rPr lang="en-US" altLang="zh-CN" sz="1100" i="1" baseline="-25000" dirty="0"/>
              <a:t>1</a:t>
            </a:r>
            <a:r>
              <a:rPr lang="en-US" altLang="zh-CN" sz="1100" i="1" dirty="0"/>
              <a:t> → v</a:t>
            </a:r>
            <a:r>
              <a:rPr lang="en-US" altLang="zh-CN" sz="1100" i="1" baseline="-25000" dirty="0"/>
              <a:t>2</a:t>
            </a:r>
            <a:r>
              <a:rPr lang="en-US" altLang="zh-CN" sz="1100" i="1" dirty="0"/>
              <a:t> → ···</a:t>
            </a:r>
            <a:r>
              <a:rPr lang="en-US" altLang="zh-CN" sz="1100" i="1" dirty="0" err="1"/>
              <a:t>v</a:t>
            </a:r>
            <a:r>
              <a:rPr lang="en-US" altLang="zh-CN" sz="1100" i="1" baseline="-25000" dirty="0" err="1"/>
              <a:t>k</a:t>
            </a:r>
            <a:r>
              <a:rPr lang="en-US" altLang="zh-CN" sz="1100" i="1" dirty="0"/>
              <a:t> → v</a:t>
            </a:r>
            <a:r>
              <a:rPr lang="en-US" altLang="zh-CN" sz="1100" i="1" baseline="-25000" dirty="0"/>
              <a:t>0</a:t>
            </a:r>
            <a:r>
              <a:rPr lang="en-US" altLang="zh-CN" sz="1100" i="1" dirty="0"/>
              <a:t>.</a:t>
            </a:r>
            <a:endParaRPr lang="zh-CN" altLang="zh-CN" sz="1100" i="1" dirty="0"/>
          </a:p>
        </p:txBody>
      </p:sp>
      <p:sp>
        <p:nvSpPr>
          <p:cNvPr id="12" name="TextBox 1"/>
          <p:cNvSpPr txBox="1"/>
          <p:nvPr/>
        </p:nvSpPr>
        <p:spPr>
          <a:xfrm>
            <a:off x="95445" y="1037792"/>
            <a:ext cx="3816375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 smtClean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reveals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 edge.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0448" y="1593803"/>
            <a:ext cx="371897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Proof.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94456" y="1747775"/>
            <a:ext cx="3740175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quite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 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 consisting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together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2385" y="2340325"/>
            <a:ext cx="3764315" cy="89255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Conversely,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</a:rPr>
              <a:t>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100" i="1" dirty="0">
                <a:solidFill>
                  <a:srgbClr val="FF0000"/>
                </a:solidFill>
              </a:rPr>
              <a:t> → 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100" i="1" dirty="0">
                <a:solidFill>
                  <a:srgbClr val="FF0000"/>
                </a:solidFill>
              </a:rPr>
              <a:t> → v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100" i="1" dirty="0">
                <a:solidFill>
                  <a:srgbClr val="FF0000"/>
                </a:solidFill>
              </a:rPr>
              <a:t> → ···</a:t>
            </a:r>
            <a:r>
              <a:rPr lang="en-US" altLang="zh-CN" sz="1100" i="1" dirty="0" err="1">
                <a:solidFill>
                  <a:srgbClr val="FF0000"/>
                </a:solidFill>
              </a:rPr>
              <a:t>v</a:t>
            </a:r>
            <a:r>
              <a:rPr lang="en-US" altLang="zh-CN" sz="11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sz="1100" i="1" dirty="0">
                <a:solidFill>
                  <a:srgbClr val="FF0000"/>
                </a:solidFill>
              </a:rPr>
              <a:t> → </a:t>
            </a:r>
            <a:r>
              <a:rPr lang="en-US" altLang="zh-CN" sz="1100" i="1" dirty="0" smtClean="0">
                <a:solidFill>
                  <a:srgbClr val="FF0000"/>
                </a:solidFill>
              </a:rPr>
              <a:t>v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1100" i="1" dirty="0" smtClean="0"/>
              <a:t>,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70C0"/>
                </a:solidFill>
              </a:rPr>
              <a:t>v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lowest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prenumber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/>
              <a:t>v</a:t>
            </a:r>
            <a:r>
              <a:rPr lang="en-US" altLang="zh-CN" sz="1100" i="1" baseline="-25000" dirty="0" err="1" smtClean="0"/>
              <a:t>j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 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descendants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i </a:t>
            </a:r>
            <a:r>
              <a:rPr lang="en-US" altLang="zh-CN" sz="1100" i="1" baseline="-25000" dirty="0" smtClean="0"/>
              <a:t>-</a:t>
            </a:r>
            <a:r>
              <a:rPr lang="en-US" altLang="zh-CN" sz="1100" i="1" baseline="-25000" dirty="0" smtClean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(or </a:t>
            </a:r>
            <a:r>
              <a:rPr lang="en-US" altLang="zh-CN" sz="1100" i="1" dirty="0" err="1" smtClean="0"/>
              <a:t>v</a:t>
            </a:r>
            <a:r>
              <a:rPr lang="en-US" altLang="zh-CN" sz="1100" i="1" baseline="-25000" dirty="0" err="1" smtClean="0"/>
              <a:t>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/>
              <a:t>v</a:t>
            </a:r>
            <a:r>
              <a:rPr lang="en-US" altLang="zh-CN" sz="1100" i="1" baseline="-25000" dirty="0" smtClean="0"/>
              <a:t>0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856" y="280194"/>
            <a:ext cx="3581400" cy="3810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" y="813594"/>
            <a:ext cx="4114800" cy="1629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10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127000"/>
            <a:ext cx="244451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acyclic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55600" y="356394"/>
            <a:ext cx="4148572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Linearization/Topologically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Sort: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5599" y="813594"/>
            <a:ext cx="461665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599" y="911585"/>
            <a:ext cx="404117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leads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lower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linear-time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5690" y="1311696"/>
            <a:ext cx="4268797" cy="7232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linearization,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outgoing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incoming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46567" y="2066727"/>
            <a:ext cx="461665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600" y="2273300"/>
            <a:ext cx="3181961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5600" y="2421854"/>
            <a:ext cx="4084451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guaranteed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suggests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alternative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approach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linearization: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44500" y="2806700"/>
            <a:ext cx="3138680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graph.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Repeat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until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empty.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0256" y="1346994"/>
            <a:ext cx="3124894" cy="1868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0647" y="3357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5875" y="203994"/>
            <a:ext cx="3137013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connectivity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95875" y="661194"/>
            <a:ext cx="59471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Deﬁnition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3591" y="887710"/>
            <a:ext cx="3730865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90015" y="1423193"/>
            <a:ext cx="3638242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relation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partitions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disjoint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 components.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5875" y="2015461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95875" y="2222499"/>
            <a:ext cx="355618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56" y="203994"/>
            <a:ext cx="3886200" cy="4572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" y="508793"/>
            <a:ext cx="3733800" cy="246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317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145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3146" y="241300"/>
            <a:ext cx="1679947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eﬃcient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70655" y="652337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97105" y="813594"/>
            <a:ext cx="3707351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subroutine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terminate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precisely 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0657" y="1264011"/>
            <a:ext cx="373380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somewhere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strongly 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meta-graph),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retrieve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6659" y="2143457"/>
            <a:ext cx="1340110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5399" y="2333873"/>
            <a:ext cx="3584315" cy="3847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28600" indent="-228600">
              <a:buAutoNum type="alphaUcParenBoth"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58024" y="2718594"/>
            <a:ext cx="3417832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(B)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continue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discovered?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251185"/>
            <a:ext cx="2330766" cy="17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eﬃcient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1090" y="629289"/>
            <a:ext cx="447238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</a:t>
            </a:r>
            <a:r>
              <a:rPr lang="en-US" altLang="zh-CN" sz="996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1091" y="778048"/>
            <a:ext cx="354476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receives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 lie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0122" y="1415393"/>
            <a:ext cx="461665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Lemma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6847" y="1571133"/>
            <a:ext cx="3589009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C’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C’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bigger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C’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6847" y="2261393"/>
            <a:ext cx="3665209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linearized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arranging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 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7656" y="241300"/>
            <a:ext cx="143141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97656" y="584994"/>
            <a:ext cx="34782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reverse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reversed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9366" y="1395813"/>
            <a:ext cx="343029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 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source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say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56" y="51594"/>
            <a:ext cx="3733800" cy="533400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" y="661194"/>
            <a:ext cx="3581400" cy="217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86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856" y="48816"/>
            <a:ext cx="2667000" cy="307578"/>
          </a:xfrm>
        </p:spPr>
        <p:txBody>
          <a:bodyPr>
            <a:normAutofit/>
          </a:bodyPr>
          <a:lstStyle/>
          <a:p>
            <a:endParaRPr lang="zh-CN" altLang="en-US" sz="1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856" y="661194"/>
            <a:ext cx="3810000" cy="249399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" y="356394"/>
            <a:ext cx="3363950" cy="246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694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5064" y="248369"/>
            <a:ext cx="142179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3185" y="737394"/>
            <a:ext cx="3428392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found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deleted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 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highest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remaining 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belong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whatever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remains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3185" y="1687984"/>
            <a:ext cx="3420271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keep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 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successively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second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third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strongly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8137" y="322767"/>
            <a:ext cx="198586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linear-time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6856" y="964404"/>
            <a:ext cx="1862689" cy="1658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1.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6856" y="1346994"/>
            <a:ext cx="3200400" cy="72327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buAutoNum type="arabicPeriod" startAt="2"/>
              <a:tabLst>
                <a:tab pos="1397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components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during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depth-ﬁrst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process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decreasing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 numbers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56" y="280194"/>
            <a:ext cx="3708908" cy="77713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540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represented?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represent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adjacency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matrix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1</a:t>
            </a:r>
            <a:r>
              <a:rPr lang="en-US" altLang="zh-CN" sz="1100" i="1" dirty="0"/>
              <a:t>,...,</a:t>
            </a:r>
            <a:r>
              <a:rPr lang="en-US" altLang="zh-CN" sz="1100" i="1" dirty="0" err="1" smtClean="0"/>
              <a:t>v</a:t>
            </a:r>
            <a:r>
              <a:rPr lang="en-US" altLang="zh-CN" sz="1100" i="1" baseline="-25000" dirty="0" err="1" smtClean="0"/>
              <a:t>n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9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×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array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i,j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257300" y="1308100"/>
            <a:ext cx="298159" cy="1561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aij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12900" y="1244600"/>
            <a:ext cx="70532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06328" y="1177915"/>
            <a:ext cx="1729641" cy="3693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/>
              <a:t>v</a:t>
            </a:r>
            <a:r>
              <a:rPr lang="en-US" altLang="zh-CN" sz="1100" i="1" baseline="-25000" dirty="0"/>
              <a:t>i</a:t>
            </a:r>
            <a:r>
              <a:rPr lang="en-US" altLang="zh-CN" sz="1100" i="1" dirty="0"/>
              <a:t> </a:t>
            </a:r>
            <a:r>
              <a:rPr lang="en-US" altLang="zh-CN" sz="1100" dirty="0"/>
              <a:t> to </a:t>
            </a:r>
            <a:r>
              <a:rPr lang="en-US" altLang="zh-CN" sz="1100" i="1" dirty="0" err="1"/>
              <a:t>v</a:t>
            </a:r>
            <a:r>
              <a:rPr lang="en-US" altLang="zh-CN" sz="1100" i="1" baseline="-25000" dirty="0" err="1"/>
              <a:t>j</a:t>
            </a:r>
            <a:endParaRPr lang="zh-CN" altLang="zh-CN" sz="1100" i="1" dirty="0"/>
          </a:p>
          <a:p>
            <a:pPr>
              <a:lnSpc>
                <a:spcPts val="12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otherwise.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4456" y="1676400"/>
            <a:ext cx="3853656" cy="13747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matrix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symmetric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 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betaken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direction.</a:t>
            </a:r>
          </a:p>
          <a:p>
            <a:pPr>
              <a:tabLst/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600"/>
              </a:lnSpc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Pros: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presence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constant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 just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memory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access.</a:t>
            </a:r>
          </a:p>
          <a:p>
            <a:pPr>
              <a:lnSpc>
                <a:spcPts val="1600"/>
              </a:lnSpc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</a:t>
            </a:r>
            <a:r>
              <a:rPr lang="en-US" altLang="zh-CN" sz="1100" i="1" dirty="0" smtClean="0"/>
              <a:t>n</a:t>
            </a:r>
            <a:r>
              <a:rPr lang="en-US" altLang="zh-CN" sz="1100" baseline="30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space,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wasteful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very many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0080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180521"/>
            <a:ext cx="289489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represented?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8100" y="588916"/>
            <a:ext cx="391875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represent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adjacency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list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linked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lists, 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8100" y="1158355"/>
            <a:ext cx="3613956" cy="3847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linked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holds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names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 outgoing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u,v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)∈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8849" y="1651794"/>
            <a:ext cx="3511343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appears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linked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 is directed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lists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undirected.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0657" y="2413795"/>
            <a:ext cx="35814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Pros: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size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data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structure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O(|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|).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longer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constant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5839" y="1264038"/>
            <a:ext cx="3877343" cy="1868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Depth-ﬁrst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undirected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2860" y="317780"/>
            <a:ext cx="1426673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basic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question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48581" y="1270794"/>
            <a:ext cx="3637214" cy="7155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b="1" dirty="0" smtClean="0">
                <a:latin typeface="Microsoft YaHei UI" pitchFamily="18" charset="0"/>
                <a:cs typeface="Microsoft YaHei UI" pitchFamily="18" charset="0"/>
              </a:rPr>
              <a:t>Question:</a:t>
            </a:r>
          </a:p>
          <a:p>
            <a:endParaRPr lang="en-US" altLang="zh-CN" sz="1200" dirty="0" smtClean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parts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given vertex?</a:t>
            </a:r>
          </a:p>
          <a:p>
            <a:pPr>
              <a:lnSpc>
                <a:spcPts val="900"/>
              </a:lnSpc>
              <a:tabLst/>
            </a:pPr>
            <a:endParaRPr lang="en-US" altLang="zh-CN" sz="1090" dirty="0" smtClean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2100" y="247366"/>
            <a:ext cx="1676400" cy="17485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419100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Exploring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91086" y="661194"/>
            <a:ext cx="758221" cy="1465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explore(G</a:t>
            </a:r>
            <a:r>
              <a:rPr lang="en-US" altLang="zh-CN" sz="11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v</a:t>
            </a:r>
            <a:r>
              <a:rPr lang="en-US" altLang="zh-CN" sz="11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endParaRPr lang="en-US" altLang="zh-CN" sz="1100" b="1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19043" y="815412"/>
            <a:ext cx="2828214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 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graph;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  <a:p>
            <a:pPr>
              <a:tabLst/>
            </a:pPr>
            <a:r>
              <a:rPr lang="en-US" altLang="zh-CN" sz="11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 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19043" y="1369410"/>
            <a:ext cx="1997342" cy="8925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</a:p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endParaRPr lang="en-US" altLang="zh-CN" sz="1100" i="1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v, 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∈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</a:p>
          <a:p>
            <a:pPr>
              <a:tabLst>
                <a:tab pos="368300" algn="l"/>
              </a:tabLst>
            </a:pPr>
            <a:r>
              <a:rPr lang="en-US" altLang="zh-CN" sz="1100" dirty="0"/>
              <a:t> </a:t>
            </a:r>
            <a:r>
              <a:rPr lang="en-US" altLang="zh-CN" sz="1100" dirty="0" smtClean="0"/>
              <a:t>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  <a:p>
            <a:pPr>
              <a:tabLst>
                <a:tab pos="368300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0656" y="2362200"/>
            <a:ext cx="3352801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previsit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postvisit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optional,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performing operations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discovered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left for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329406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0256" y="32794"/>
            <a:ext cx="1992533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Exploring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graphs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23056" y="290122"/>
            <a:ext cx="3581400" cy="5539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Theorem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correct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i.e.,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 from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72489" y="834192"/>
            <a:ext cx="3733799" cy="224676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</a:p>
          <a:p>
            <a:pPr>
              <a:tabLst/>
            </a:pP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visits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neighbors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never jump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region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reachable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eventually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misses,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 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actually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immediately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after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contradiction: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 node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noticed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 smtClean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1956</Words>
  <Application>Microsoft Office PowerPoint</Application>
  <PresentationFormat>自定义</PresentationFormat>
  <Paragraphs>193</Paragraphs>
  <Slides>31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Theme</vt:lpstr>
      <vt:lpstr>PowerPoint 演示文稿</vt:lpstr>
      <vt:lpstr>Why graphs?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DFS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linxl</cp:lastModifiedBy>
  <cp:revision>68</cp:revision>
  <dcterms:created xsi:type="dcterms:W3CDTF">2006-08-16T00:00:00Z</dcterms:created>
  <dcterms:modified xsi:type="dcterms:W3CDTF">2018-04-24T18:36:39Z</dcterms:modified>
</cp:coreProperties>
</file>