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2" r:id="rId2"/>
    <p:sldId id="315" r:id="rId3"/>
    <p:sldId id="32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77" r:id="rId13"/>
    <p:sldId id="278" r:id="rId14"/>
    <p:sldId id="327" r:id="rId15"/>
    <p:sldId id="304" r:id="rId16"/>
    <p:sldId id="30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BBF2-691F-401F-ABE2-4E58D3B73165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761F-7F8A-46AF-B72A-2A232768D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9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1CF84B-7ECA-4755-B337-C2724C1D4EDD}" type="slidenum">
              <a:rPr kumimoji="0" lang="en-US" altLang="zh-CN" sz="600">
                <a:latin typeface="Arial" pitchFamily="34" charset="0"/>
              </a:rPr>
              <a:pPr eaLnBrk="1" hangingPunct="1"/>
              <a:t>7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zh-CN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761F-7F8A-46AF-B72A-2A232768DC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3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771C628-78CD-43B4-B19E-39C266F89EAF}" type="slidenum">
              <a:rPr kumimoji="0" lang="en-US" altLang="zh-CN" sz="600">
                <a:latin typeface="Arial" pitchFamily="34" charset="0"/>
              </a:rPr>
              <a:pPr eaLnBrk="1" hangingPunct="1"/>
              <a:t>14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000066"/>
                </a:solidFill>
              </a:rPr>
              <a:t>Enumerative Combinatorics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>《</a:t>
            </a:r>
            <a:r>
              <a:rPr lang="zh-CN" altLang="en-US" smtClean="0"/>
              <a:t>计数组合学</a:t>
            </a:r>
            <a:r>
              <a:rPr lang="en-US" altLang="zh-CN" smtClean="0"/>
              <a:t>》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2F555B4-D9EB-4F7D-898D-E8AA88A85884}" type="slidenum">
              <a:rPr kumimoji="0" lang="en-US" altLang="zh-CN" sz="600">
                <a:latin typeface="Arial" pitchFamily="34" charset="0"/>
              </a:rPr>
              <a:pPr eaLnBrk="1" hangingPunct="1"/>
              <a:t>23</a:t>
            </a:fld>
            <a:endParaRPr kumimoji="0" lang="en-US" altLang="zh-CN" sz="60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m[2,5]</a:t>
            </a:r>
          </a:p>
          <a:p>
            <a:pPr eaLnBrk="1" hangingPunct="1"/>
            <a:r>
              <a:rPr lang="en-US" altLang="zh-CN" smtClean="0"/>
              <a:t>m[2,2] + m[3,5] + 35*15*20 = 0 + 2500 + 10500 = 13000</a:t>
            </a:r>
          </a:p>
          <a:p>
            <a:pPr eaLnBrk="1" hangingPunct="1"/>
            <a:r>
              <a:rPr lang="en-US" altLang="zh-CN" b="1" smtClean="0"/>
              <a:t>m[2,3] + m[4,5] + 35*5*20 = 2625 + 1000 + 3500 = 7125</a:t>
            </a:r>
          </a:p>
          <a:p>
            <a:pPr eaLnBrk="1" hangingPunct="1"/>
            <a:r>
              <a:rPr lang="en-US" altLang="zh-CN" smtClean="0"/>
              <a:t>m[2,4] + m[5,5] + 35*10*20 = 4375 + 0 + 7000 = 11375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19272" y="3218497"/>
            <a:ext cx="1060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12F2-4642-49F7-9FEA-42032DBB7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43406"/>
            <a:ext cx="3915511" cy="144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1315048"/>
            <a:ext cx="3429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Chapter 6.  Dynamic programming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2388672-D61E-40C8-B387-F7A105EA301B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10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 an optimal solution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" y="684989"/>
            <a:ext cx="4398851" cy="15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" y="2384072"/>
            <a:ext cx="1770125" cy="48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92" y="2426169"/>
            <a:ext cx="1522095" cy="48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Line 7"/>
          <p:cNvSpPr>
            <a:spLocks noChangeShapeType="1"/>
          </p:cNvSpPr>
          <p:nvPr/>
        </p:nvSpPr>
        <p:spPr bwMode="auto">
          <a:xfrm flipV="1">
            <a:off x="691515" y="1192036"/>
            <a:ext cx="153670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V="1">
            <a:off x="922020" y="961320"/>
            <a:ext cx="115253" cy="11535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1190943" y="999772"/>
            <a:ext cx="76835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1313399" y="1300185"/>
            <a:ext cx="230505" cy="42298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 flipV="1">
            <a:off x="1575118" y="1576564"/>
            <a:ext cx="129659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 flipV="1">
            <a:off x="1750398" y="961320"/>
            <a:ext cx="230505" cy="46143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2067342" y="1002176"/>
            <a:ext cx="76835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2221012" y="1292974"/>
            <a:ext cx="230505" cy="42298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2590781" y="1778441"/>
            <a:ext cx="283329" cy="1442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V="1">
            <a:off x="2958148" y="1576564"/>
            <a:ext cx="129659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V="1">
            <a:off x="3133428" y="961320"/>
            <a:ext cx="230505" cy="46143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3471982" y="961320"/>
            <a:ext cx="98445" cy="11535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3702487" y="1192036"/>
            <a:ext cx="139263" cy="153811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603954" y="422981"/>
            <a:ext cx="2838045" cy="262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hlink"/>
                </a:solidFill>
              </a:rPr>
              <a:t>Can we avoid some computations?</a:t>
            </a:r>
          </a:p>
        </p:txBody>
      </p:sp>
    </p:spTree>
    <p:extLst>
      <p:ext uri="{BB962C8B-B14F-4D97-AF65-F5344CB8AC3E}">
        <p14:creationId xmlns:p14="http://schemas.microsoft.com/office/powerpoint/2010/main" val="40168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  <p:bldP spid="99339" grpId="0" animBg="1"/>
      <p:bldP spid="99340" grpId="0" animBg="1"/>
      <p:bldP spid="99341" grpId="0" animBg="1"/>
      <p:bldP spid="99342" grpId="0" animBg="1"/>
      <p:bldP spid="99343" grpId="0" animBg="1"/>
      <p:bldP spid="99344" grpId="0" animBg="1"/>
      <p:bldP spid="99345" grpId="0" animBg="1"/>
      <p:bldP spid="99346" grpId="0" animBg="1"/>
      <p:bldP spid="99347" grpId="0" animBg="1"/>
      <p:bldP spid="993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7F51BAB-3E6E-47E3-A958-33BC3D62A1D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11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0" y="2345620"/>
            <a:ext cx="1791216" cy="57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Constructing the fastest way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30505" y="1786452"/>
            <a:ext cx="4379595" cy="15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In the example described above, PRINT-STATIONS would produce the output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1, station 6</a:t>
            </a:r>
          </a:p>
          <a:p>
            <a:pPr algn="l" eaLnBrk="1" hangingPunct="1"/>
            <a:r>
              <a:rPr lang="en-US" altLang="zh-CN" sz="1200"/>
              <a:t>    line 2, station 5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2, station 4</a:t>
            </a:r>
          </a:p>
          <a:p>
            <a:pPr algn="l" eaLnBrk="1" hangingPunct="1"/>
            <a:r>
              <a:rPr lang="en-US" altLang="zh-CN" sz="1200"/>
              <a:t>    line 1, station 3</a:t>
            </a:r>
          </a:p>
          <a:p>
            <a:pPr algn="l" eaLnBrk="1" hangingPunct="1"/>
            <a:r>
              <a:rPr lang="en-US" altLang="zh-CN" sz="1200">
                <a:solidFill>
                  <a:srgbClr val="000066"/>
                </a:solidFill>
              </a:rPr>
              <a:t>    </a:t>
            </a:r>
            <a:r>
              <a:rPr lang="en-US" altLang="zh-CN" sz="1200"/>
              <a:t>line 2, station 2</a:t>
            </a:r>
          </a:p>
          <a:p>
            <a:pPr algn="l" eaLnBrk="1" hangingPunct="1"/>
            <a:r>
              <a:rPr lang="en-US" altLang="zh-CN" sz="1200"/>
              <a:t>    line 1, station 1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8" y="576791"/>
            <a:ext cx="2934137" cy="11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48" y="1999544"/>
            <a:ext cx="2852499" cy="131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1315048"/>
            <a:ext cx="2895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chemeClr val="tx1"/>
                </a:solidFill>
              </a:rPr>
              <a:t>Chain matrix multiplication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79" y="511175"/>
            <a:ext cx="415649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655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Suppose that we want to multiply four matrices,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Tahoma"/>
                <a:cs typeface="Tahoma"/>
              </a:rPr>
              <a:t>,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Tahoma"/>
                <a:cs typeface="Tahoma"/>
              </a:rPr>
              <a:t>, of dimensions  50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20, 20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1, 1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10, and 10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dirty="0">
                <a:latin typeface="Tahoma"/>
                <a:cs typeface="Tahoma"/>
              </a:rPr>
              <a:t>100, respectively.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000" dirty="0">
                <a:latin typeface="Tahoma"/>
                <a:cs typeface="Tahoma"/>
              </a:rPr>
              <a:t>Multiplying an </a:t>
            </a:r>
            <a:r>
              <a:rPr sz="1000" i="1" dirty="0">
                <a:latin typeface="Arial"/>
                <a:cs typeface="Arial"/>
              </a:rPr>
              <a:t>m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Tahoma"/>
                <a:cs typeface="Tahoma"/>
              </a:rPr>
              <a:t>matrix by an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p  </a:t>
            </a:r>
            <a:r>
              <a:rPr sz="1000" dirty="0">
                <a:latin typeface="Tahoma"/>
                <a:cs typeface="Tahoma"/>
              </a:rPr>
              <a:t>matrix takes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p  </a:t>
            </a:r>
            <a:r>
              <a:rPr sz="1000" dirty="0">
                <a:latin typeface="Tahoma"/>
                <a:cs typeface="Tahoma"/>
              </a:rPr>
              <a:t>multiplications.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40746"/>
              </p:ext>
            </p:extLst>
          </p:nvPr>
        </p:nvGraphicFramePr>
        <p:xfrm>
          <a:off x="112124" y="1501775"/>
          <a:ext cx="4343349" cy="668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150"/>
                <a:gridCol w="2557947"/>
                <a:gridCol w="566252"/>
              </a:tblGrid>
              <a:tr h="228604">
                <a:tc>
                  <a:txBody>
                    <a:bodyPr/>
                    <a:lstStyle/>
                    <a:p>
                      <a:pPr marL="1270" algn="ctr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Parenthesization</a:t>
                      </a: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Cost computation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0" baseline="0" dirty="0">
                          <a:latin typeface="Tahoma"/>
                          <a:cs typeface="Tahoma"/>
                        </a:rPr>
                        <a:t>Cost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384">
                <a:tc>
                  <a:txBody>
                    <a:bodyPr/>
                    <a:lstStyle/>
                    <a:p>
                      <a:pPr marL="1905" algn="ctr">
                        <a:lnSpc>
                          <a:spcPts val="944"/>
                        </a:lnSpc>
                      </a:pPr>
                      <a:r>
                        <a:rPr sz="900" i="1" spc="0" baseline="0" dirty="0" smtClean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44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120,200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8544"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endParaRPr sz="900" spc="0" baseline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60,200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43550">
                <a:tc>
                  <a:txBody>
                    <a:bodyPr/>
                    <a:lstStyle/>
                    <a:p>
                      <a:pPr marL="1905"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×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20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+ 1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 + 50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900" spc="0" baseline="0" dirty="0">
                          <a:latin typeface="Lucida Sans Unicode"/>
                          <a:cs typeface="Lucida Sans Unicode"/>
                        </a:rPr>
                        <a:t>·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7,000</a:t>
                      </a:r>
                    </a:p>
                  </a:txBody>
                  <a:tcPr marL="0" marR="0" marT="0" marB="0" anchor="ctr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1450" y="2466758"/>
            <a:ext cx="401515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How do we determine the optimal order, if we want to </a:t>
            </a:r>
            <a:r>
              <a:rPr sz="1000" dirty="0" smtClean="0">
                <a:latin typeface="Tahoma"/>
                <a:cs typeface="Tahoma"/>
              </a:rPr>
              <a:t>compute</a:t>
            </a:r>
            <a:endParaRPr sz="1000" dirty="0">
              <a:latin typeface="Tahoma"/>
              <a:cs typeface="Tahoma"/>
            </a:endParaRPr>
          </a:p>
          <a:p>
            <a:r>
              <a:rPr sz="1000" i="1" dirty="0">
                <a:latin typeface="Arial"/>
                <a:cs typeface="Arial"/>
              </a:rPr>
              <a:t>A</a:t>
            </a:r>
            <a:r>
              <a:rPr sz="1000" baseline="-9259" dirty="0">
                <a:latin typeface="Tahoma"/>
                <a:cs typeface="Tahoma"/>
              </a:rPr>
              <a:t>1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baseline="-9259" dirty="0">
                <a:latin typeface="Tahoma"/>
                <a:cs typeface="Tahoma"/>
              </a:rPr>
              <a:t>2 </a:t>
            </a:r>
            <a:r>
              <a:rPr sz="1000" dirty="0">
                <a:latin typeface="Lucida Sans Unicode"/>
                <a:cs typeface="Lucida Sans Unicode"/>
              </a:rPr>
              <a:t>× · · · ×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baseline="-9259" dirty="0">
                <a:latin typeface="Lucida Sans"/>
                <a:cs typeface="Lucida Sans"/>
              </a:rPr>
              <a:t>n </a:t>
            </a:r>
            <a:r>
              <a:rPr sz="1000" dirty="0">
                <a:latin typeface="Tahoma"/>
                <a:cs typeface="Tahoma"/>
              </a:rPr>
              <a:t>, where the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baseline="-9259" dirty="0">
                <a:latin typeface="Lucida Sans"/>
                <a:cs typeface="Lucida Sans"/>
              </a:rPr>
              <a:t>i </a:t>
            </a:r>
            <a:r>
              <a:rPr sz="1000" dirty="0">
                <a:latin typeface="Tahoma"/>
                <a:cs typeface="Tahoma"/>
              </a:rPr>
              <a:t>’s are matrices with dimensions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baseline="-9259" dirty="0">
                <a:latin typeface="Tahoma"/>
                <a:cs typeface="Tahoma"/>
              </a:rPr>
              <a:t>0 </a:t>
            </a:r>
            <a:r>
              <a:rPr sz="1000" dirty="0">
                <a:latin typeface="Lucida Sans Unicode"/>
                <a:cs typeface="Lucida Sans Unicode"/>
              </a:rPr>
              <a:t>×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baseline="-9259" dirty="0">
                <a:latin typeface="Tahoma"/>
                <a:cs typeface="Tahoma"/>
              </a:rPr>
              <a:t>1</a:t>
            </a:r>
            <a:r>
              <a:rPr sz="1000" dirty="0" smtClean="0">
                <a:latin typeface="Tahoma"/>
                <a:cs typeface="Tahoma"/>
              </a:rPr>
              <a:t>,</a:t>
            </a:r>
            <a:r>
              <a:rPr lang="en-US" sz="1000" dirty="0" smtClean="0">
                <a:latin typeface="Tahoma"/>
                <a:cs typeface="Tahoma"/>
              </a:rPr>
              <a:t>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Lucida Sans Unicode"/>
                <a:cs typeface="Lucida Sans Unicode"/>
              </a:rPr>
              <a:t>×</a:t>
            </a: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. . . , 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i="1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10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−1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Lucida Sans Unicode"/>
                <a:cs typeface="Lucida Sans Unicode"/>
              </a:rPr>
              <a:t>×</a:t>
            </a: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1000" i="1" baseline="-25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1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respectively?</a:t>
            </a:r>
            <a:endParaRPr lang="zh-CN" altLang="zh-CN"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74AFAF9-E50C-4719-87F8-88558839DBF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23850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Brute force method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34461" y="587375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What if we check all possible ways of multiplying? How many ways of parenthesizing are there?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34749" y="1136013"/>
            <a:ext cx="4379595" cy="2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9900"/>
                </a:solidFill>
              </a:rPr>
              <a:t>P(n)</a:t>
            </a:r>
            <a:r>
              <a:rPr lang="en-US" altLang="zh-CN" sz="1100" dirty="0">
                <a:solidFill>
                  <a:srgbClr val="000066"/>
                </a:solidFill>
              </a:rPr>
              <a:t>: number of way of parenthesizing. Then </a:t>
            </a:r>
            <a:r>
              <a:rPr lang="en-US" altLang="zh-CN" sz="1100" dirty="0">
                <a:solidFill>
                  <a:srgbClr val="009900"/>
                </a:solidFill>
              </a:rPr>
              <a:t>P(1) =1</a:t>
            </a:r>
            <a:r>
              <a:rPr lang="en-US" altLang="zh-CN" sz="1100" dirty="0">
                <a:solidFill>
                  <a:srgbClr val="000066"/>
                </a:solidFill>
              </a:rPr>
              <a:t> and for </a:t>
            </a:r>
            <a:r>
              <a:rPr lang="en-US" altLang="zh-CN" sz="1100" dirty="0">
                <a:solidFill>
                  <a:srgbClr val="009900"/>
                </a:solidFill>
              </a:rPr>
              <a:t>n≥2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50421" y="2176444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Fact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34749" y="2630811"/>
            <a:ext cx="4379595" cy="56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</a:t>
            </a:r>
            <a:r>
              <a:rPr lang="en-US" altLang="zh-CN" sz="1100" dirty="0">
                <a:solidFill>
                  <a:srgbClr val="000066"/>
                </a:solidFill>
              </a:rPr>
              <a:t>These numbers are called Catalan numbers. There are about 65 combinatorial </a:t>
            </a:r>
            <a:r>
              <a:rPr lang="en-US" altLang="zh-CN" sz="1100" dirty="0" smtClean="0">
                <a:solidFill>
                  <a:srgbClr val="000066"/>
                </a:solidFill>
              </a:rPr>
              <a:t>interpretations,</a:t>
            </a:r>
          </a:p>
          <a:p>
            <a:pPr algn="l" eaLnBrk="1" hangingPunct="1"/>
            <a:r>
              <a:rPr lang="en-US" altLang="zh-CN" sz="1100" dirty="0">
                <a:solidFill>
                  <a:srgbClr val="000066"/>
                </a:solidFill>
              </a:rPr>
              <a:t>i</a:t>
            </a:r>
            <a:r>
              <a:rPr lang="en-US" altLang="zh-CN" sz="1100" dirty="0" smtClean="0">
                <a:solidFill>
                  <a:srgbClr val="000066"/>
                </a:solidFill>
              </a:rPr>
              <a:t>n </a:t>
            </a:r>
            <a:r>
              <a:rPr lang="en-US" altLang="zh-CN" sz="1100" dirty="0">
                <a:solidFill>
                  <a:srgbClr val="000066"/>
                </a:solidFill>
              </a:rPr>
              <a:t>Stanley, </a:t>
            </a:r>
            <a:r>
              <a:rPr lang="en-US" altLang="zh-CN" sz="1100" i="1" dirty="0" smtClean="0">
                <a:solidFill>
                  <a:srgbClr val="000066"/>
                </a:solidFill>
              </a:rPr>
              <a:t>Enumerative </a:t>
            </a:r>
            <a:r>
              <a:rPr lang="en-US" altLang="zh-CN" sz="1100" i="1" dirty="0">
                <a:solidFill>
                  <a:srgbClr val="000066"/>
                </a:solidFill>
              </a:rPr>
              <a:t>Combinatorics</a:t>
            </a:r>
            <a:r>
              <a:rPr lang="en-US" altLang="zh-CN" sz="1100" dirty="0">
                <a:solidFill>
                  <a:srgbClr val="000066"/>
                </a:solidFill>
              </a:rPr>
              <a:t>, Vol. 2</a:t>
            </a:r>
            <a:endParaRPr lang="en-US" altLang="zh-CN" sz="1100" dirty="0"/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49462"/>
            <a:ext cx="2665214" cy="64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230261"/>
            <a:ext cx="1695172" cy="39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6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28" grpId="0"/>
      <p:bldP spid="103429" grpId="0"/>
      <p:bldP spid="1034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5975"/>
            <a:ext cx="3634156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dirty="0">
                <a:latin typeface="Tahoma"/>
                <a:cs typeface="Tahoma"/>
              </a:rPr>
              <a:t>For 1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i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j </a:t>
            </a:r>
            <a:r>
              <a:rPr sz="1200" b="1" dirty="0">
                <a:latin typeface="Lucida Sans Unicode"/>
                <a:cs typeface="Lucida Sans Unicode"/>
              </a:rPr>
              <a:t>≤ </a:t>
            </a:r>
            <a:r>
              <a:rPr sz="1200" b="1" i="1" dirty="0">
                <a:latin typeface="Arial"/>
                <a:cs typeface="Arial"/>
              </a:rPr>
              <a:t>n </a:t>
            </a:r>
            <a:r>
              <a:rPr sz="1200" b="1" dirty="0" smtClean="0">
                <a:latin typeface="Tahoma"/>
                <a:cs typeface="Tahoma"/>
              </a:rPr>
              <a:t>let</a:t>
            </a:r>
            <a:endParaRPr lang="en-US" sz="1200" b="1" dirty="0" smtClean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1200" b="1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200" b="1" i="1" dirty="0" smtClean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1200" b="1" dirty="0" smtClean="0">
                <a:solidFill>
                  <a:srgbClr val="0000FF"/>
                </a:solidFill>
                <a:latin typeface="Tahoma"/>
                <a:cs typeface="Tahoma"/>
              </a:rPr>
              <a:t>) = minimum cost of multiplying </a:t>
            </a:r>
            <a:endParaRPr lang="en-US" sz="1200" b="1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 smtClean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200" b="1" dirty="0" smtClean="0">
                <a:solidFill>
                  <a:srgbClr val="0000FF"/>
                </a:solidFill>
                <a:latin typeface="Lucida Sans Unicode"/>
                <a:cs typeface="Lucida Sans Unicode"/>
              </a:rPr>
              <a:t>× </a:t>
            </a:r>
            <a:r>
              <a:rPr sz="1200" b="1" i="1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 smtClean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200" b="1" baseline="-9259" dirty="0" smtClean="0">
                <a:solidFill>
                  <a:srgbClr val="0000FF"/>
                </a:solidFill>
                <a:latin typeface="Tahoma"/>
                <a:cs typeface="Tahoma"/>
              </a:rPr>
              <a:t>+1 </a:t>
            </a:r>
            <a:r>
              <a:rPr sz="1200" b="1" dirty="0" smtClean="0">
                <a:solidFill>
                  <a:srgbClr val="0000FF"/>
                </a:solidFill>
                <a:latin typeface="Lucida Sans Unicode"/>
                <a:cs typeface="Lucida Sans Unicode"/>
              </a:rPr>
              <a:t>× · · · × </a:t>
            </a:r>
            <a:r>
              <a:rPr sz="1200" b="1" i="1" dirty="0" err="1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="1" i="1" baseline="-9259" dirty="0" err="1" smtClean="0">
                <a:solidFill>
                  <a:srgbClr val="0000FF"/>
                </a:solidFill>
                <a:latin typeface="Lucida Sans"/>
                <a:cs typeface="Lucida Sans"/>
              </a:rPr>
              <a:t>j</a:t>
            </a:r>
            <a:endParaRPr sz="1200" b="1" baseline="-9259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865" y="2026571"/>
            <a:ext cx="5005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i="1" dirty="0">
                <a:latin typeface="Lucida Sans"/>
                <a:cs typeface="Lucida Sans"/>
              </a:rPr>
              <a:t>i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i="1" dirty="0">
                <a:latin typeface="Lucida Sans"/>
                <a:cs typeface="Lucida Sans"/>
              </a:rPr>
              <a:t>k</a:t>
            </a:r>
            <a:r>
              <a:rPr sz="1000" i="1" dirty="0">
                <a:latin typeface="Arial"/>
                <a:cs typeface="Arial"/>
              </a:rPr>
              <a:t>&lt;</a:t>
            </a:r>
            <a:r>
              <a:rPr sz="1000" i="1" dirty="0">
                <a:latin typeface="Lucida Sans"/>
                <a:cs typeface="Lucida Sans"/>
              </a:rPr>
              <a:t>j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" y="1837694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i="1" dirty="0">
                <a:latin typeface="Arial"/>
                <a:cs typeface="Arial"/>
              </a:rPr>
              <a:t>C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i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j</a:t>
            </a:r>
            <a:r>
              <a:rPr sz="1200" b="1" dirty="0">
                <a:latin typeface="Tahoma"/>
                <a:cs typeface="Tahoma"/>
              </a:rPr>
              <a:t>) = min </a:t>
            </a:r>
            <a:r>
              <a:rPr sz="1200" b="1" dirty="0">
                <a:latin typeface="Arial Unicode MS"/>
                <a:cs typeface="Arial Unicode MS"/>
              </a:rPr>
              <a:t>｛</a:t>
            </a:r>
            <a:r>
              <a:rPr sz="1200" b="1" i="1" dirty="0">
                <a:latin typeface="Arial"/>
                <a:cs typeface="Arial"/>
              </a:rPr>
              <a:t>C 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i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k</a:t>
            </a:r>
            <a:r>
              <a:rPr sz="1200" b="1" dirty="0">
                <a:latin typeface="Tahoma"/>
                <a:cs typeface="Tahoma"/>
              </a:rPr>
              <a:t>) + </a:t>
            </a:r>
            <a:r>
              <a:rPr sz="1200" b="1" i="1" dirty="0">
                <a:latin typeface="Arial"/>
                <a:cs typeface="Arial"/>
              </a:rPr>
              <a:t>C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i="1" dirty="0">
                <a:latin typeface="Arial"/>
                <a:cs typeface="Arial"/>
              </a:rPr>
              <a:t>k </a:t>
            </a:r>
            <a:r>
              <a:rPr sz="1200" b="1" dirty="0">
                <a:latin typeface="Tahoma"/>
                <a:cs typeface="Tahoma"/>
              </a:rPr>
              <a:t>+ 1</a:t>
            </a:r>
            <a:r>
              <a:rPr sz="1200" b="1" i="1" dirty="0">
                <a:latin typeface="Verdana"/>
                <a:cs typeface="Verdana"/>
              </a:rPr>
              <a:t>, </a:t>
            </a:r>
            <a:r>
              <a:rPr sz="1200" b="1" i="1" dirty="0">
                <a:latin typeface="Arial"/>
                <a:cs typeface="Arial"/>
              </a:rPr>
              <a:t>j</a:t>
            </a:r>
            <a:r>
              <a:rPr sz="1200" b="1" dirty="0">
                <a:latin typeface="Tahoma"/>
                <a:cs typeface="Tahoma"/>
              </a:rPr>
              <a:t>) + </a:t>
            </a:r>
            <a:r>
              <a:rPr sz="1200" b="1" i="1" dirty="0">
                <a:latin typeface="Arial"/>
                <a:cs typeface="Arial"/>
              </a:rPr>
              <a:t>m</a:t>
            </a:r>
            <a:r>
              <a:rPr sz="1200" b="1" i="1" baseline="-9259" dirty="0">
                <a:latin typeface="Lucida Sans"/>
                <a:cs typeface="Lucida Sans"/>
              </a:rPr>
              <a:t>i </a:t>
            </a:r>
            <a:r>
              <a:rPr sz="1200" b="1" baseline="-9259" dirty="0">
                <a:latin typeface="Lucida Sans Unicode"/>
                <a:cs typeface="Lucida Sans Unicode"/>
              </a:rPr>
              <a:t>−</a:t>
            </a:r>
            <a:r>
              <a:rPr sz="1200" b="1" baseline="-9259" dirty="0">
                <a:latin typeface="Tahoma"/>
                <a:cs typeface="Tahoma"/>
              </a:rPr>
              <a:t>1 </a:t>
            </a:r>
            <a:r>
              <a:rPr sz="1200" b="1" dirty="0">
                <a:latin typeface="Lucida Sans Unicode"/>
                <a:cs typeface="Lucida Sans Unicode"/>
              </a:rPr>
              <a:t>· </a:t>
            </a:r>
            <a:r>
              <a:rPr sz="1200" b="1" i="1" dirty="0">
                <a:latin typeface="Arial"/>
                <a:cs typeface="Arial"/>
              </a:rPr>
              <a:t>m</a:t>
            </a:r>
            <a:r>
              <a:rPr sz="1200" b="1" i="1" baseline="-9259" dirty="0">
                <a:latin typeface="Lucida Sans"/>
                <a:cs typeface="Lucida Sans"/>
              </a:rPr>
              <a:t>k </a:t>
            </a:r>
            <a:r>
              <a:rPr sz="1200" b="1" dirty="0">
                <a:latin typeface="Lucida Sans Unicode"/>
                <a:cs typeface="Lucida Sans Unicode"/>
              </a:rPr>
              <a:t>· </a:t>
            </a:r>
            <a:r>
              <a:rPr sz="1200" b="1" i="1" dirty="0" err="1">
                <a:latin typeface="Arial"/>
                <a:cs typeface="Arial"/>
              </a:rPr>
              <a:t>m</a:t>
            </a:r>
            <a:r>
              <a:rPr sz="1200" b="1" i="1" baseline="-9259" dirty="0" err="1">
                <a:latin typeface="Lucida Sans"/>
                <a:cs typeface="Lucida Sans"/>
              </a:rPr>
              <a:t>j</a:t>
            </a:r>
            <a:r>
              <a:rPr sz="1200" b="1" i="1" baseline="-9259" dirty="0">
                <a:latin typeface="Lucida Sans"/>
                <a:cs typeface="Lucida Sans"/>
              </a:rPr>
              <a:t>  </a:t>
            </a:r>
            <a:r>
              <a:rPr lang="en-US" sz="1200" b="1" dirty="0">
                <a:latin typeface="Arial Unicode MS"/>
                <a:cs typeface="Arial Unicode MS"/>
              </a:rPr>
              <a:t>}</a:t>
            </a:r>
            <a:r>
              <a:rPr sz="1200" b="1" dirty="0">
                <a:latin typeface="Arial Unicode MS"/>
                <a:cs typeface="Arial Unicode MS"/>
              </a:rPr>
              <a:t> </a:t>
            </a:r>
            <a:endParaRPr sz="12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167299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81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815975"/>
            <a:ext cx="4343400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b="1" dirty="0">
                <a:latin typeface="Tahoma"/>
                <a:cs typeface="Tahoma"/>
              </a:rPr>
              <a:t>do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s 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Lucida Sans Unicode"/>
                <a:cs typeface="Lucida Sans Unicode"/>
              </a:rPr>
              <a:t>− </a:t>
            </a:r>
            <a:r>
              <a:rPr sz="1100" dirty="0">
                <a:latin typeface="Tahoma"/>
                <a:cs typeface="Tahoma"/>
              </a:rPr>
              <a:t>1 </a:t>
            </a:r>
            <a:r>
              <a:rPr sz="1100" b="1" dirty="0">
                <a:latin typeface="Tahoma"/>
                <a:cs typeface="Tahoma"/>
              </a:rPr>
              <a:t>do</a:t>
            </a:r>
            <a:endParaRPr sz="11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sz="1100" b="1" dirty="0">
                <a:latin typeface="Tahoma"/>
                <a:cs typeface="Tahoma"/>
              </a:rPr>
              <a:t>for 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ahoma"/>
                <a:cs typeface="Tahoma"/>
              </a:rPr>
              <a:t>= 1 </a:t>
            </a:r>
            <a:r>
              <a:rPr sz="1100" b="1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Lucida Sans Unicode"/>
                <a:cs typeface="Lucida Sans Unicode"/>
              </a:rPr>
              <a:t>−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b="1" dirty="0" smtClean="0">
                <a:latin typeface="Tahoma"/>
                <a:cs typeface="Tahoma"/>
              </a:rPr>
              <a:t>do</a:t>
            </a:r>
            <a:endParaRPr lang="en-US" sz="11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lang="en-US" sz="1100" i="1" dirty="0">
                <a:latin typeface="Tahoma"/>
                <a:cs typeface="Tahoma"/>
              </a:rPr>
              <a:t> </a:t>
            </a:r>
            <a:r>
              <a:rPr lang="en-US" sz="1100" i="1" dirty="0" smtClean="0">
                <a:latin typeface="Tahoma"/>
                <a:cs typeface="Tahoma"/>
              </a:rPr>
              <a:t>    </a:t>
            </a:r>
            <a:r>
              <a:rPr sz="1100" i="1" dirty="0" smtClean="0">
                <a:latin typeface="Arial"/>
                <a:cs typeface="Arial"/>
              </a:rPr>
              <a:t>j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i </a:t>
            </a:r>
            <a:r>
              <a:rPr sz="1100" dirty="0">
                <a:latin typeface="Times New Roman"/>
                <a:cs typeface="Times New Roman"/>
              </a:rPr>
              <a:t>+ s</a:t>
            </a:r>
          </a:p>
          <a:p>
            <a:pPr marL="556260">
              <a:lnSpc>
                <a:spcPts val="1400"/>
              </a:lnSpc>
              <a:spcBef>
                <a:spcPts val="60"/>
              </a:spcBef>
            </a:pP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= min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baseline="-9259" dirty="0">
                <a:latin typeface="Lucida Sans Unicode"/>
                <a:cs typeface="Lucida Sans Unicode"/>
              </a:rPr>
              <a:t>≤</a:t>
            </a:r>
            <a:r>
              <a:rPr sz="1100" i="1" baseline="-9259" dirty="0">
                <a:latin typeface="Lucida Sans"/>
                <a:cs typeface="Lucida Sans"/>
              </a:rPr>
              <a:t>k</a:t>
            </a:r>
            <a:r>
              <a:rPr sz="1100" i="1" baseline="-9259" dirty="0">
                <a:latin typeface="Arial"/>
                <a:cs typeface="Arial"/>
              </a:rPr>
              <a:t>&lt;</a:t>
            </a:r>
            <a:r>
              <a:rPr sz="1100" i="1" baseline="-9259" dirty="0">
                <a:latin typeface="Lucida Sans"/>
                <a:cs typeface="Lucida Sans"/>
              </a:rPr>
              <a:t>j </a:t>
            </a:r>
            <a:r>
              <a:rPr sz="1100" dirty="0">
                <a:latin typeface="Arial Unicode MS"/>
                <a:cs typeface="Arial Unicode MS"/>
              </a:rPr>
              <a:t>｛</a:t>
            </a:r>
            <a:r>
              <a:rPr sz="1100" i="1" dirty="0">
                <a:latin typeface="Arial"/>
                <a:cs typeface="Arial"/>
              </a:rPr>
              <a:t>C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+</a:t>
            </a:r>
            <a:r>
              <a:rPr sz="1100" i="1" dirty="0" smtClean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 +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baseline="-9259" dirty="0">
                <a:latin typeface="Lucida Sans Unicode"/>
                <a:cs typeface="Lucida Sans Unicode"/>
              </a:rPr>
              <a:t>−</a:t>
            </a:r>
            <a:r>
              <a:rPr sz="1100" baseline="-9259" dirty="0">
                <a:latin typeface="Tahoma"/>
                <a:cs typeface="Tahoma"/>
              </a:rPr>
              <a:t>1 </a:t>
            </a:r>
            <a:r>
              <a:rPr sz="1100" dirty="0">
                <a:latin typeface="Lucida Sans Unicode"/>
                <a:cs typeface="Lucida Sans Unicode"/>
              </a:rPr>
              <a:t>·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baseline="-9259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· </a:t>
            </a:r>
            <a:r>
              <a:rPr sz="1100" i="1" dirty="0" err="1">
                <a:latin typeface="Arial"/>
                <a:cs typeface="Arial"/>
              </a:rPr>
              <a:t>m</a:t>
            </a:r>
            <a:r>
              <a:rPr sz="1100" i="1" baseline="-9259" dirty="0" err="1">
                <a:latin typeface="Lucida Sans"/>
                <a:cs typeface="Lucida Sans"/>
              </a:rPr>
              <a:t>j</a:t>
            </a:r>
            <a:r>
              <a:rPr sz="1100" i="1" baseline="-9259" dirty="0">
                <a:latin typeface="Lucida Sans"/>
                <a:cs typeface="Lucida Sans"/>
              </a:rPr>
              <a:t> </a:t>
            </a:r>
            <a:r>
              <a:rPr lang="en-US" sz="1100" dirty="0">
                <a:latin typeface="Arial Unicode MS"/>
                <a:cs typeface="Arial Unicode MS"/>
              </a:rPr>
              <a:t>}</a:t>
            </a:r>
            <a:r>
              <a:rPr sz="1100" baseline="43209" dirty="0" smtClean="0">
                <a:latin typeface="Arial Unicode MS"/>
                <a:cs typeface="Arial Unicode MS"/>
              </a:rPr>
              <a:t> </a:t>
            </a:r>
            <a:endParaRPr sz="1100" baseline="43209" dirty="0">
              <a:latin typeface="Arial Unicode MS"/>
              <a:cs typeface="Arial Unicode M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1100" dirty="0">
                <a:latin typeface="Tahoma"/>
                <a:cs typeface="Tahoma"/>
              </a:rPr>
              <a:t>return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(1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 marR="1865630" algn="ctr">
              <a:lnSpc>
                <a:spcPts val="1400"/>
              </a:lnSpc>
              <a:spcBef>
                <a:spcPts val="715"/>
              </a:spcBef>
            </a:pPr>
            <a:endParaRPr lang="en-US" sz="1100" dirty="0" smtClean="0">
              <a:latin typeface="Tahoma"/>
              <a:cs typeface="Tahoma"/>
            </a:endParaRPr>
          </a:p>
          <a:p>
            <a:pPr marR="1865630" algn="ctr">
              <a:lnSpc>
                <a:spcPts val="1400"/>
              </a:lnSpc>
              <a:spcBef>
                <a:spcPts val="715"/>
              </a:spcBef>
            </a:pPr>
            <a:r>
              <a:rPr sz="1200" dirty="0" smtClean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over running time is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2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702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CEFFC23-2EEB-47BB-80DB-C3349498D6ED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17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60816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Optimal substructure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Notation.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i..j</a:t>
            </a:r>
            <a:r>
              <a:rPr lang="en-US" altLang="zh-CN" sz="1200">
                <a:solidFill>
                  <a:srgbClr val="000066"/>
                </a:solidFill>
              </a:rPr>
              <a:t> represents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</a:t>
            </a:r>
            <a:r>
              <a:rPr lang="en-US" altLang="zh-CN" sz="1200" b="1" i="1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j</a:t>
            </a:r>
            <a:r>
              <a:rPr lang="en-US" altLang="zh-CN" sz="120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30505" y="1038225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Any parenthesization of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i..j</a:t>
            </a:r>
            <a:r>
              <a:rPr lang="en-US" altLang="zh-CN" sz="1200">
                <a:solidFill>
                  <a:srgbClr val="000066"/>
                </a:solidFill>
              </a:rPr>
              <a:t> where </a:t>
            </a:r>
            <a:r>
              <a:rPr lang="en-US" altLang="zh-CN" sz="1200" b="1" i="1">
                <a:solidFill>
                  <a:srgbClr val="009900"/>
                </a:solidFill>
              </a:rPr>
              <a:t>i &lt; j</a:t>
            </a:r>
            <a:r>
              <a:rPr lang="en-US" altLang="zh-CN" sz="1200">
                <a:solidFill>
                  <a:srgbClr val="000066"/>
                </a:solidFill>
              </a:rPr>
              <a:t> must split into two products of the form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i..k</a:t>
            </a:r>
            <a:r>
              <a:rPr lang="en-US" altLang="zh-CN" sz="1200">
                <a:solidFill>
                  <a:srgbClr val="000066"/>
                </a:solidFill>
              </a:rPr>
              <a:t> and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k+1..j</a:t>
            </a:r>
            <a:r>
              <a:rPr lang="en-US" altLang="zh-CN" sz="1200">
                <a:solidFill>
                  <a:srgbClr val="000066"/>
                </a:solidFill>
              </a:rPr>
              <a:t>.</a:t>
            </a:r>
            <a:endParaRPr lang="en-US" altLang="zh-CN" sz="1200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30505" y="1538111"/>
            <a:ext cx="4187508" cy="11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Optimal substructure. If the optimal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200" dirty="0">
                <a:solidFill>
                  <a:srgbClr val="000066"/>
                </a:solidFill>
              </a:rPr>
              <a:t> splits the product as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>
                <a:solidFill>
                  <a:srgbClr val="000066"/>
                </a:solidFill>
              </a:rPr>
              <a:t>, then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parenthesizations</a:t>
            </a:r>
            <a:r>
              <a:rPr lang="en-US" altLang="zh-CN" sz="1200" dirty="0">
                <a:solidFill>
                  <a:srgbClr val="000066"/>
                </a:solidFill>
              </a:rPr>
              <a:t> within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>
                <a:solidFill>
                  <a:srgbClr val="000066"/>
                </a:solidFill>
              </a:rPr>
              <a:t> must each be optimal</a:t>
            </a:r>
            <a:r>
              <a:rPr lang="en-US" altLang="zh-CN" sz="1200" dirty="0" smtClean="0">
                <a:solidFill>
                  <a:srgbClr val="000066"/>
                </a:solidFill>
              </a:rPr>
              <a:t>.</a:t>
            </a:r>
          </a:p>
          <a:p>
            <a:pPr algn="l" eaLnBrk="1" hangingPunct="1"/>
            <a:endParaRPr lang="en-US" altLang="zh-CN" sz="1200" dirty="0">
              <a:solidFill>
                <a:srgbClr val="000066"/>
              </a:solidFill>
            </a:endParaRPr>
          </a:p>
          <a:p>
            <a:pPr algn="l" eaLnBrk="1" hangingPunct="1"/>
            <a:r>
              <a:rPr lang="en-US" altLang="zh-CN" sz="1200" dirty="0"/>
              <a:t>    --We apply </a:t>
            </a:r>
            <a:r>
              <a:rPr lang="en-US" altLang="zh-CN" sz="1200" dirty="0">
                <a:solidFill>
                  <a:srgbClr val="CC0000"/>
                </a:solidFill>
              </a:rPr>
              <a:t>cut-and-paste</a:t>
            </a:r>
            <a:r>
              <a:rPr lang="en-US" altLang="zh-CN" sz="1200" dirty="0"/>
              <a:t> argument to prove the optimal substructure property.</a:t>
            </a:r>
          </a:p>
        </p:txBody>
      </p:sp>
    </p:spTree>
    <p:extLst>
      <p:ext uri="{BB962C8B-B14F-4D97-AF65-F5344CB8AC3E}">
        <p14:creationId xmlns:p14="http://schemas.microsoft.com/office/powerpoint/2010/main" val="5347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2" grpId="0"/>
      <p:bldP spid="104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8149D53-8F8F-4171-B0C4-512125FD486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18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60441" y="20885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An optimal </a:t>
            </a:r>
            <a:r>
              <a:rPr lang="en-US" altLang="zh-CN" sz="1400" b="1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400" b="1" dirty="0" err="1">
                <a:solidFill>
                  <a:srgbClr val="000066"/>
                </a:solidFill>
                <a:latin typeface="Times New Roman" pitchFamily="18" charset="0"/>
              </a:rPr>
              <a:t>’</a:t>
            </a:r>
            <a:r>
              <a:rPr lang="en-US" altLang="zh-CN" sz="1400" b="1" dirty="0" err="1">
                <a:solidFill>
                  <a:srgbClr val="000066"/>
                </a:solidFill>
              </a:rPr>
              <a:t>s</a:t>
            </a:r>
            <a:r>
              <a:rPr lang="en-US" altLang="zh-CN" sz="1400" b="1" dirty="0">
                <a:solidFill>
                  <a:srgbClr val="000066"/>
                </a:solidFill>
              </a:rPr>
              <a:t> structure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30505" y="623255"/>
            <a:ext cx="4302760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If the optimal parenthesization of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1</a:t>
            </a:r>
            <a:r>
              <a:rPr lang="en-US" altLang="zh-CN" sz="1200" b="1" i="1">
                <a:solidFill>
                  <a:srgbClr val="009900"/>
                </a:solidFill>
              </a:rPr>
              <a:t> * 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2</a:t>
            </a:r>
            <a:r>
              <a:rPr lang="en-US" altLang="zh-CN" sz="1200" b="1" i="1">
                <a:solidFill>
                  <a:srgbClr val="009900"/>
                </a:solidFill>
              </a:rPr>
              <a:t> * </a:t>
            </a:r>
            <a:r>
              <a:rPr lang="en-US" altLang="zh-CN" sz="1200" b="1" i="1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b="1" i="1">
                <a:solidFill>
                  <a:srgbClr val="009900"/>
                </a:solidFill>
              </a:rPr>
              <a:t> * 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n</a:t>
            </a:r>
            <a:r>
              <a:rPr lang="en-US" altLang="zh-CN" sz="1200">
                <a:solidFill>
                  <a:srgbClr val="000066"/>
                </a:solidFill>
              </a:rPr>
              <a:t> is split between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</a:t>
            </a:r>
            <a:r>
              <a:rPr lang="en-US" altLang="zh-CN" sz="1200">
                <a:solidFill>
                  <a:srgbClr val="000066"/>
                </a:solidFill>
              </a:rPr>
              <a:t> and </a:t>
            </a:r>
            <a:r>
              <a:rPr lang="en-US" altLang="zh-CN" sz="1200" b="1" i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>
                <a:solidFill>
                  <a:srgbClr val="009900"/>
                </a:solidFill>
              </a:rPr>
              <a:t>k+1</a:t>
            </a:r>
            <a:r>
              <a:rPr lang="en-US" altLang="zh-CN" sz="1200">
                <a:solidFill>
                  <a:srgbClr val="000066"/>
                </a:solidFill>
              </a:rPr>
              <a:t>, then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30505" y="2323189"/>
            <a:ext cx="4187508" cy="59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The only uncertainty is the value of </a:t>
            </a:r>
            <a:r>
              <a:rPr lang="en-US" altLang="zh-CN" sz="1200" b="1" i="1">
                <a:solidFill>
                  <a:srgbClr val="009900"/>
                </a:solidFill>
              </a:rPr>
              <a:t>k</a:t>
            </a:r>
          </a:p>
          <a:p>
            <a:pPr algn="l" eaLnBrk="1" hangingPunct="1"/>
            <a:r>
              <a:rPr lang="en-US" altLang="zh-CN" sz="1200"/>
              <a:t>    --Try all possible values of </a:t>
            </a:r>
            <a:r>
              <a:rPr lang="en-US" altLang="zh-CN" sz="1200" b="1" i="1">
                <a:solidFill>
                  <a:srgbClr val="009900"/>
                </a:solidFill>
              </a:rPr>
              <a:t>k</a:t>
            </a:r>
            <a:r>
              <a:rPr lang="en-US" altLang="zh-CN" sz="1200"/>
              <a:t>. The one that returns the minimum is the right choice.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" y="1326621"/>
            <a:ext cx="1829633" cy="64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81" y="1172809"/>
            <a:ext cx="1930479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2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E72068D-3BE4-498F-B7F2-FE363547F8B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19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1450" y="215011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recursive solution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95250" y="692150"/>
            <a:ext cx="4379595" cy="133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Define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as the minimum number of scalar multiplications needed to compute the matrix product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i..j</a:t>
            </a:r>
            <a:r>
              <a:rPr lang="en-US" altLang="zh-CN" sz="1200" dirty="0">
                <a:solidFill>
                  <a:srgbClr val="000066"/>
                </a:solidFill>
              </a:rPr>
              <a:t> (We want the value of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.)</a:t>
            </a:r>
          </a:p>
          <a:p>
            <a:pPr algn="l" eaLnBrk="1" hangingPunct="1"/>
            <a:r>
              <a:rPr lang="en-US" altLang="zh-CN" sz="1200" dirty="0"/>
              <a:t>    --If </a:t>
            </a:r>
            <a:r>
              <a:rPr lang="en-US" altLang="zh-CN" sz="1200" b="1" i="1" dirty="0">
                <a:solidFill>
                  <a:srgbClr val="009900"/>
                </a:solidFill>
              </a:rPr>
              <a:t>i = j</a:t>
            </a:r>
            <a:r>
              <a:rPr lang="en-US" altLang="zh-CN" sz="1200" dirty="0"/>
              <a:t>, there is nothing to do, so that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9900"/>
                </a:solidFill>
              </a:rPr>
              <a:t> = 0</a:t>
            </a:r>
            <a:r>
              <a:rPr lang="en-US" altLang="zh-CN" sz="1200" dirty="0"/>
              <a:t>;</a:t>
            </a:r>
          </a:p>
          <a:p>
            <a:pPr algn="l" eaLnBrk="1" hangingPunct="1"/>
            <a:r>
              <a:rPr lang="en-US" altLang="zh-CN" sz="1200" dirty="0"/>
              <a:t>    --Otherwise, suppose that the optimal </a:t>
            </a:r>
            <a:r>
              <a:rPr lang="en-US" altLang="zh-CN" sz="1200" dirty="0" err="1"/>
              <a:t>parenthesization</a:t>
            </a:r>
            <a:r>
              <a:rPr lang="en-US" altLang="zh-CN" sz="1200" dirty="0"/>
              <a:t> split the product as 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</a:rPr>
              <a:t>i..k</a:t>
            </a:r>
            <a:r>
              <a:rPr lang="en-US" altLang="zh-CN" sz="1200" baseline="-25000" dirty="0"/>
              <a:t> </a:t>
            </a:r>
            <a:r>
              <a:rPr lang="en-US" altLang="zh-CN" sz="1200" dirty="0"/>
              <a:t>and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k+1..j</a:t>
            </a:r>
            <a:r>
              <a:rPr lang="en-US" altLang="zh-CN" sz="1200" dirty="0"/>
              <a:t>.</a:t>
            </a:r>
          </a:p>
          <a:p>
            <a:pPr algn="l" eaLnBrk="1" hangingPunct="1"/>
            <a:endParaRPr lang="en-US" altLang="zh-CN" sz="1200" dirty="0">
              <a:solidFill>
                <a:srgbClr val="000066"/>
              </a:solidFill>
            </a:endParaRP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8" y="2028384"/>
            <a:ext cx="2593181" cy="105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3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47650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Optimization Problems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 design technique, like divide-and-conquer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30505" y="1038225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Works bottom-up rather than top-down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30505" y="138430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Useful for optimization problems.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0505" y="1730375"/>
            <a:ext cx="4187508" cy="10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Four-step method: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1. Characterize the structure of the optimal solution.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2. Recursively define the value of the optimal solution.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3. Compute the value of the solution in a bottom-up fashion.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4. Construct the optimal solution using the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339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  <p:bldP spid="9233" grpId="0"/>
      <p:bldP spid="9234" grpId="0"/>
      <p:bldP spid="92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9099680-960E-4AA4-85C7-111CD96D3A52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20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23850" y="20637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recursive formulation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187508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We would like to find the split that uses the minimum number of multiplications. Thus,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30505" y="2622800"/>
            <a:ext cx="4187508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To obtain the actual </a:t>
            </a:r>
            <a:r>
              <a:rPr lang="en-US" altLang="zh-CN" sz="1200" dirty="0" err="1">
                <a:solidFill>
                  <a:srgbClr val="000066"/>
                </a:solidFill>
              </a:rPr>
              <a:t>parenthesization</a:t>
            </a:r>
            <a:r>
              <a:rPr lang="en-US" altLang="zh-CN" sz="1200" dirty="0">
                <a:solidFill>
                  <a:srgbClr val="000066"/>
                </a:solidFill>
              </a:rPr>
              <a:t>, keep track of the optimal </a:t>
            </a:r>
            <a:r>
              <a:rPr lang="en-US" altLang="zh-CN" sz="1200" b="1" i="1" dirty="0">
                <a:solidFill>
                  <a:srgbClr val="006600"/>
                </a:solidFill>
              </a:rPr>
              <a:t>k</a:t>
            </a:r>
            <a:r>
              <a:rPr lang="en-US" altLang="zh-CN" sz="1200" dirty="0">
                <a:solidFill>
                  <a:srgbClr val="000066"/>
                </a:solidFill>
              </a:rPr>
              <a:t> for each pair </a:t>
            </a:r>
            <a:r>
              <a:rPr lang="en-US" altLang="zh-CN" sz="1200" b="1" dirty="0">
                <a:solidFill>
                  <a:srgbClr val="009900"/>
                </a:solidFill>
              </a:rPr>
              <a:t>(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)</a:t>
            </a:r>
            <a:r>
              <a:rPr lang="en-US" altLang="zh-CN" sz="1200" dirty="0">
                <a:solidFill>
                  <a:srgbClr val="000066"/>
                </a:solidFill>
              </a:rPr>
              <a:t> as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/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9" y="1153584"/>
            <a:ext cx="3823342" cy="13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F800374-1A09-47E0-808B-CFF496DC36A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21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64965" y="20637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Computing the Optimal Costs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6657" y="587375"/>
            <a:ext cx="4379595" cy="96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</a:p>
          <a:p>
            <a:pPr algn="l" eaLnBrk="1" hangingPunct="1"/>
            <a:r>
              <a:rPr lang="en-US" altLang="zh-CN" sz="1200" dirty="0"/>
              <a:t>    </a:t>
            </a:r>
          </a:p>
          <a:p>
            <a:pPr algn="l" eaLnBrk="1" hangingPunct="1"/>
            <a:endParaRPr lang="en-US" altLang="zh-CN" sz="1200" dirty="0"/>
          </a:p>
          <a:p>
            <a:pPr algn="l" eaLnBrk="1" hangingPunct="1"/>
            <a:r>
              <a:rPr lang="en-US" altLang="zh-CN" sz="1200" dirty="0"/>
              <a:t>    --The recursive solution takes exponential time. (Easy proof by induction.)</a:t>
            </a:r>
            <a:endParaRPr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15253" y="1623829"/>
            <a:ext cx="3073400" cy="110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Instead, use a dynamic program to fill in a table </a:t>
            </a:r>
            <a:r>
              <a:rPr lang="en-US" altLang="zh-CN" sz="1200" b="1" i="1" dirty="0">
                <a:solidFill>
                  <a:srgbClr val="009900"/>
                </a:solidFill>
              </a:rPr>
              <a:t>m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:</a:t>
            </a:r>
          </a:p>
          <a:p>
            <a:pPr algn="l" eaLnBrk="1" hangingPunct="1"/>
            <a:r>
              <a:rPr lang="en-US" altLang="zh-CN" sz="1200" dirty="0"/>
              <a:t>    </a:t>
            </a:r>
            <a:r>
              <a:rPr lang="en-US" altLang="zh-CN" sz="1000" dirty="0"/>
              <a:t>--Start by setting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 err="1">
                <a:solidFill>
                  <a:srgbClr val="009900"/>
                </a:solidFill>
              </a:rPr>
              <a:t>i,i</a:t>
            </a:r>
            <a:r>
              <a:rPr lang="en-US" altLang="zh-CN" sz="1000" dirty="0">
                <a:solidFill>
                  <a:srgbClr val="009900"/>
                </a:solidFill>
              </a:rPr>
              <a:t>]=0</a:t>
            </a:r>
            <a:r>
              <a:rPr lang="en-US" altLang="zh-CN" sz="1000" dirty="0"/>
              <a:t> for </a:t>
            </a:r>
            <a:r>
              <a:rPr lang="en-US" altLang="zh-CN" sz="1000" b="1" i="1" dirty="0">
                <a:solidFill>
                  <a:srgbClr val="009900"/>
                </a:solidFill>
              </a:rPr>
              <a:t>i</a:t>
            </a:r>
            <a:r>
              <a:rPr lang="en-US" altLang="zh-CN" sz="1000" dirty="0">
                <a:solidFill>
                  <a:srgbClr val="009900"/>
                </a:solidFill>
              </a:rPr>
              <a:t> = 1,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,n</a:t>
            </a:r>
            <a:r>
              <a:rPr lang="en-US" altLang="zh-CN" sz="1000" dirty="0"/>
              <a:t>.</a:t>
            </a:r>
          </a:p>
          <a:p>
            <a:pPr algn="l" eaLnBrk="1" hangingPunct="1"/>
            <a:r>
              <a:rPr lang="en-US" altLang="zh-CN" sz="1000" dirty="0"/>
              <a:t>    --Then compute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[1,2],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[2,3],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>
                <a:solidFill>
                  <a:srgbClr val="009900"/>
                </a:solidFill>
              </a:rPr>
              <a:t>n-1,n</a:t>
            </a:r>
            <a:r>
              <a:rPr lang="en-US" altLang="zh-CN" sz="1000" dirty="0">
                <a:solidFill>
                  <a:srgbClr val="009900"/>
                </a:solidFill>
              </a:rPr>
              <a:t>]</a:t>
            </a:r>
            <a:r>
              <a:rPr lang="en-US" altLang="zh-CN" sz="1000" dirty="0"/>
              <a:t>.</a:t>
            </a:r>
          </a:p>
          <a:p>
            <a:pPr algn="l" eaLnBrk="1" hangingPunct="1"/>
            <a:r>
              <a:rPr lang="en-US" altLang="zh-CN" sz="1000" dirty="0"/>
              <a:t>    --Then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[1,3], 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[2,4],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000" dirty="0">
                <a:solidFill>
                  <a:srgbClr val="009900"/>
                </a:solidFill>
              </a:rPr>
              <a:t>,</a:t>
            </a:r>
            <a:r>
              <a:rPr lang="en-US" altLang="zh-CN" sz="1000" b="1" i="1" dirty="0">
                <a:solidFill>
                  <a:srgbClr val="009900"/>
                </a:solidFill>
              </a:rPr>
              <a:t>m</a:t>
            </a:r>
            <a:r>
              <a:rPr lang="en-US" altLang="zh-CN" sz="1000" dirty="0">
                <a:solidFill>
                  <a:srgbClr val="009900"/>
                </a:solidFill>
              </a:rPr>
              <a:t>[</a:t>
            </a:r>
            <a:r>
              <a:rPr lang="en-US" altLang="zh-CN" sz="1000" i="1" dirty="0">
                <a:solidFill>
                  <a:srgbClr val="009900"/>
                </a:solidFill>
              </a:rPr>
              <a:t>n-2,n</a:t>
            </a:r>
            <a:r>
              <a:rPr lang="en-US" altLang="zh-CN" sz="1000" dirty="0">
                <a:solidFill>
                  <a:srgbClr val="009900"/>
                </a:solidFill>
              </a:rPr>
              <a:t>],</a:t>
            </a:r>
            <a:r>
              <a:rPr lang="en-US" altLang="zh-CN" sz="1000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endParaRPr lang="en-US" altLang="zh-CN" sz="1000" dirty="0">
              <a:solidFill>
                <a:srgbClr val="009900"/>
              </a:solidFill>
            </a:endParaRPr>
          </a:p>
          <a:p>
            <a:pPr algn="l" eaLnBrk="1" hangingPunct="1"/>
            <a:r>
              <a:rPr lang="en-US" altLang="zh-CN" sz="1100" dirty="0"/>
              <a:t>    --</a:t>
            </a:r>
            <a:r>
              <a:rPr lang="en-US" altLang="zh-CN" sz="1100" dirty="0">
                <a:latin typeface="Times New Roman" pitchFamily="18" charset="0"/>
              </a:rPr>
              <a:t>…</a:t>
            </a:r>
            <a:r>
              <a:rPr lang="en-US" altLang="zh-CN" sz="1100" dirty="0"/>
              <a:t> so on till we can compute </a:t>
            </a:r>
            <a:r>
              <a:rPr lang="en-US" altLang="zh-CN" sz="1100" b="1" i="1" dirty="0">
                <a:solidFill>
                  <a:srgbClr val="009900"/>
                </a:solidFill>
              </a:rPr>
              <a:t>m</a:t>
            </a:r>
            <a:r>
              <a:rPr lang="en-US" altLang="zh-CN" sz="1100" dirty="0">
                <a:solidFill>
                  <a:srgbClr val="009900"/>
                </a:solidFill>
              </a:rPr>
              <a:t>[1,</a:t>
            </a:r>
            <a:r>
              <a:rPr lang="en-US" altLang="zh-CN" sz="1100" i="1" dirty="0">
                <a:solidFill>
                  <a:srgbClr val="009900"/>
                </a:solidFill>
              </a:rPr>
              <a:t>n</a:t>
            </a:r>
            <a:r>
              <a:rPr lang="en-US" altLang="zh-CN" sz="1100" dirty="0">
                <a:solidFill>
                  <a:srgbClr val="009900"/>
                </a:solidFill>
              </a:rPr>
              <a:t>]</a:t>
            </a:r>
            <a:r>
              <a:rPr lang="en-US" altLang="zh-CN" sz="1100" dirty="0"/>
              <a:t>.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53670" y="2707717"/>
            <a:ext cx="4379595" cy="59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The input </a:t>
            </a:r>
            <a:r>
              <a:rPr lang="en-US" altLang="zh-CN" sz="1200" dirty="0" smtClean="0">
                <a:solidFill>
                  <a:srgbClr val="000066"/>
                </a:solidFill>
              </a:rPr>
              <a:t>is a </a:t>
            </a:r>
            <a:r>
              <a:rPr lang="en-US" altLang="zh-CN" sz="1200" dirty="0">
                <a:solidFill>
                  <a:srgbClr val="000066"/>
                </a:solidFill>
              </a:rPr>
              <a:t>sequence </a:t>
            </a:r>
            <a:r>
              <a:rPr lang="en-US" altLang="zh-CN" sz="1200" i="1" dirty="0">
                <a:solidFill>
                  <a:srgbClr val="009900"/>
                </a:solidFill>
              </a:rPr>
              <a:t>p=&lt;p</a:t>
            </a:r>
            <a:r>
              <a:rPr lang="en-US" altLang="zh-CN" sz="1200" i="1" baseline="-25000" dirty="0">
                <a:solidFill>
                  <a:srgbClr val="009900"/>
                </a:solidFill>
              </a:rPr>
              <a:t>0</a:t>
            </a:r>
            <a:r>
              <a:rPr lang="en-US" altLang="zh-CN" sz="1200" i="1" dirty="0">
                <a:solidFill>
                  <a:srgbClr val="009900"/>
                </a:solidFill>
              </a:rPr>
              <a:t>,p</a:t>
            </a:r>
            <a:r>
              <a:rPr lang="en-US" altLang="zh-CN" sz="1200" i="1" baseline="-25000" dirty="0">
                <a:solidFill>
                  <a:srgbClr val="009900"/>
                </a:solidFill>
              </a:rPr>
              <a:t>1</a:t>
            </a:r>
            <a:r>
              <a:rPr lang="en-US" altLang="zh-CN" sz="1200" i="1" dirty="0">
                <a:solidFill>
                  <a:srgbClr val="009900"/>
                </a:solidFill>
              </a:rPr>
              <a:t>,</a:t>
            </a:r>
            <a:r>
              <a:rPr lang="en-US" altLang="zh-CN" sz="1200" i="1" dirty="0">
                <a:solidFill>
                  <a:srgbClr val="009900"/>
                </a:solidFill>
                <a:latin typeface="Times New Roman" pitchFamily="18" charset="0"/>
              </a:rPr>
              <a:t>…</a:t>
            </a:r>
            <a:r>
              <a:rPr lang="en-US" altLang="zh-CN" sz="1200" i="1" dirty="0">
                <a:solidFill>
                  <a:srgbClr val="009900"/>
                </a:solidFill>
              </a:rPr>
              <a:t>,</a:t>
            </a:r>
            <a:r>
              <a:rPr lang="en-US" altLang="zh-CN" sz="1200" i="1" dirty="0" err="1">
                <a:solidFill>
                  <a:srgbClr val="009900"/>
                </a:solidFill>
              </a:rPr>
              <a:t>p</a:t>
            </a:r>
            <a:r>
              <a:rPr lang="en-US" altLang="zh-CN" sz="1200" i="1" baseline="-25000" dirty="0" err="1">
                <a:solidFill>
                  <a:srgbClr val="009900"/>
                </a:solidFill>
              </a:rPr>
              <a:t>n</a:t>
            </a:r>
            <a:r>
              <a:rPr lang="en-US" altLang="zh-CN" sz="1200" i="1" dirty="0">
                <a:solidFill>
                  <a:srgbClr val="009900"/>
                </a:solidFill>
              </a:rPr>
              <a:t>&gt;</a:t>
            </a:r>
            <a:r>
              <a:rPr lang="en-US" altLang="zh-CN" sz="1200" dirty="0">
                <a:solidFill>
                  <a:srgbClr val="000066"/>
                </a:solidFill>
              </a:rPr>
              <a:t>, we use an auxiliary table </a:t>
            </a:r>
            <a:r>
              <a:rPr lang="en-US" altLang="zh-CN" sz="1200" i="1" dirty="0">
                <a:solidFill>
                  <a:srgbClr val="009900"/>
                </a:solidFill>
              </a:rPr>
              <a:t>s</a:t>
            </a:r>
            <a:r>
              <a:rPr lang="en-US" altLang="zh-CN" sz="1200" dirty="0">
                <a:solidFill>
                  <a:srgbClr val="009900"/>
                </a:solidFill>
              </a:rPr>
              <a:t>[</a:t>
            </a:r>
            <a:r>
              <a:rPr lang="en-US" altLang="zh-CN" sz="1200" i="1" dirty="0">
                <a:solidFill>
                  <a:srgbClr val="009900"/>
                </a:solidFill>
              </a:rPr>
              <a:t>1..n,1..n</a:t>
            </a:r>
            <a:r>
              <a:rPr lang="en-US" altLang="zh-CN" sz="12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that records which index of </a:t>
            </a:r>
            <a:r>
              <a:rPr lang="en-US" altLang="zh-CN" sz="1200" dirty="0">
                <a:solidFill>
                  <a:srgbClr val="006600"/>
                </a:solidFill>
              </a:rPr>
              <a:t>k</a:t>
            </a:r>
            <a:r>
              <a:rPr lang="en-US" altLang="zh-CN" sz="1200" dirty="0">
                <a:solidFill>
                  <a:srgbClr val="000066"/>
                </a:solidFill>
              </a:rPr>
              <a:t> achieved the optimal cost in computing </a:t>
            </a:r>
            <a:r>
              <a:rPr lang="en-US" altLang="zh-CN" sz="1200" i="1" dirty="0">
                <a:solidFill>
                  <a:srgbClr val="009900"/>
                </a:solidFill>
              </a:rPr>
              <a:t>m</a:t>
            </a:r>
            <a:r>
              <a:rPr lang="en-US" altLang="zh-CN" sz="1200" dirty="0">
                <a:solidFill>
                  <a:srgbClr val="009900"/>
                </a:solidFill>
              </a:rPr>
              <a:t>[</a:t>
            </a:r>
            <a:r>
              <a:rPr lang="en-US" altLang="zh-CN" sz="1200" i="1" dirty="0" err="1">
                <a:solidFill>
                  <a:srgbClr val="009900"/>
                </a:solidFill>
              </a:rPr>
              <a:t>i,j</a:t>
            </a:r>
            <a:r>
              <a:rPr lang="en-US" altLang="zh-CN" sz="12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  <a:endParaRPr lang="en-US" altLang="zh-CN" sz="1200" dirty="0"/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" y="663575"/>
            <a:ext cx="2727643" cy="47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972" name="Group 428"/>
          <p:cNvGraphicFramePr>
            <a:graphicFrameLocks noGrp="1"/>
          </p:cNvGraphicFramePr>
          <p:nvPr/>
        </p:nvGraphicFramePr>
        <p:xfrm>
          <a:off x="3150235" y="1461206"/>
          <a:ext cx="1344615" cy="1292172"/>
        </p:xfrm>
        <a:graphic>
          <a:graphicData uri="http://schemas.openxmlformats.org/drawingml/2006/table">
            <a:tbl>
              <a:tblPr/>
              <a:tblGrid>
                <a:gridCol w="192088"/>
                <a:gridCol w="192088"/>
                <a:gridCol w="192088"/>
                <a:gridCol w="192088"/>
                <a:gridCol w="192088"/>
                <a:gridCol w="191287"/>
                <a:gridCol w="192888"/>
              </a:tblGrid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6101" marR="46101" marT="23075" marB="2307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6101" marR="46101" marT="23075" marB="230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8867" name="Line 323"/>
          <p:cNvSpPr>
            <a:spLocks noChangeShapeType="1"/>
          </p:cNvSpPr>
          <p:nvPr/>
        </p:nvSpPr>
        <p:spPr bwMode="auto">
          <a:xfrm>
            <a:off x="3419157" y="1691922"/>
            <a:ext cx="806768" cy="80750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68" name="Line 324"/>
          <p:cNvSpPr>
            <a:spLocks noChangeShapeType="1"/>
          </p:cNvSpPr>
          <p:nvPr/>
        </p:nvSpPr>
        <p:spPr bwMode="auto">
          <a:xfrm>
            <a:off x="3611245" y="1691922"/>
            <a:ext cx="614680" cy="61524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69" name="Line 325"/>
          <p:cNvSpPr>
            <a:spLocks noChangeShapeType="1"/>
          </p:cNvSpPr>
          <p:nvPr/>
        </p:nvSpPr>
        <p:spPr bwMode="auto">
          <a:xfrm>
            <a:off x="3803332" y="1691922"/>
            <a:ext cx="422593" cy="41577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70" name="Line 326"/>
          <p:cNvSpPr>
            <a:spLocks noChangeShapeType="1"/>
          </p:cNvSpPr>
          <p:nvPr/>
        </p:nvSpPr>
        <p:spPr bwMode="auto">
          <a:xfrm>
            <a:off x="3957002" y="1691922"/>
            <a:ext cx="268923" cy="23071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endParaRPr lang="zh-CN" altLang="en-US"/>
          </a:p>
        </p:txBody>
      </p:sp>
      <p:sp>
        <p:nvSpPr>
          <p:cNvPr id="108871" name="Oval 327"/>
          <p:cNvSpPr>
            <a:spLocks noChangeArrowheads="1"/>
          </p:cNvSpPr>
          <p:nvPr/>
        </p:nvSpPr>
        <p:spPr bwMode="auto">
          <a:xfrm>
            <a:off x="4165898" y="1502880"/>
            <a:ext cx="131045" cy="454991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build="p" autoUpdateAnimBg="0"/>
      <p:bldP spid="108549" grpId="0" autoUpdateAnimBg="0"/>
      <p:bldP spid="108867" grpId="0" animBg="1"/>
      <p:bldP spid="108868" grpId="0" animBg="1"/>
      <p:bldP spid="108869" grpId="0" animBg="1"/>
      <p:bldP spid="108870" grpId="0" animBg="1"/>
      <p:bldP spid="1088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B74C7EA-AA1D-4F3F-A913-DC930175B88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22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65321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Matrix-Chain Multiplication DP </a:t>
            </a:r>
            <a:r>
              <a:rPr lang="en-US" altLang="zh-CN" sz="1400" b="1" dirty="0" err="1">
                <a:solidFill>
                  <a:srgbClr val="000066"/>
                </a:solidFill>
              </a:rPr>
              <a:t>Algo</a:t>
            </a:r>
            <a:r>
              <a:rPr lang="en-US" altLang="zh-CN" sz="1400" b="1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30505" y="2730147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O(n</a:t>
            </a:r>
            <a:r>
              <a:rPr lang="en-US" altLang="zh-CN" sz="1200" baseline="30000">
                <a:solidFill>
                  <a:srgbClr val="000066"/>
                </a:solidFill>
              </a:rPr>
              <a:t>3</a:t>
            </a:r>
            <a:r>
              <a:rPr lang="en-US" altLang="zh-CN" sz="1200">
                <a:solidFill>
                  <a:srgbClr val="000066"/>
                </a:solidFill>
              </a:rPr>
              <a:t>)</a:t>
            </a:r>
            <a:endParaRPr lang="en-US" altLang="zh-CN" sz="1200"/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576792"/>
            <a:ext cx="4135484" cy="207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3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0C16BA3-E218-4257-92F2-00647D9DAF7F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23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3850" y="181828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Example: DP for CMM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30505" y="653697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</a:rPr>
              <a:t>  The optimal solution is ((A</a:t>
            </a:r>
            <a:r>
              <a:rPr lang="en-US" altLang="zh-CN" sz="1200" baseline="-25000">
                <a:solidFill>
                  <a:srgbClr val="000066"/>
                </a:solidFill>
              </a:rPr>
              <a:t>1</a:t>
            </a:r>
            <a:r>
              <a:rPr lang="en-US" altLang="zh-CN" sz="1200">
                <a:solidFill>
                  <a:srgbClr val="000066"/>
                </a:solidFill>
              </a:rPr>
              <a:t>(A</a:t>
            </a:r>
            <a:r>
              <a:rPr lang="en-US" altLang="zh-CN" sz="1200" baseline="-25000">
                <a:solidFill>
                  <a:srgbClr val="000066"/>
                </a:solidFill>
              </a:rPr>
              <a:t>2</a:t>
            </a:r>
            <a:r>
              <a:rPr lang="en-US" altLang="zh-CN" sz="1200">
                <a:solidFill>
                  <a:srgbClr val="000066"/>
                </a:solidFill>
              </a:rPr>
              <a:t>A</a:t>
            </a:r>
            <a:r>
              <a:rPr lang="en-US" altLang="zh-CN" sz="1200" baseline="-25000">
                <a:solidFill>
                  <a:srgbClr val="000066"/>
                </a:solidFill>
              </a:rPr>
              <a:t>3</a:t>
            </a:r>
            <a:r>
              <a:rPr lang="en-US" altLang="zh-CN" sz="1200">
                <a:solidFill>
                  <a:srgbClr val="000066"/>
                </a:solidFill>
              </a:rPr>
              <a:t>))((A</a:t>
            </a:r>
            <a:r>
              <a:rPr lang="en-US" altLang="zh-CN" sz="1200" baseline="-25000">
                <a:solidFill>
                  <a:srgbClr val="000066"/>
                </a:solidFill>
              </a:rPr>
              <a:t>4</a:t>
            </a:r>
            <a:r>
              <a:rPr lang="en-US" altLang="zh-CN" sz="1200">
                <a:solidFill>
                  <a:srgbClr val="000066"/>
                </a:solidFill>
              </a:rPr>
              <a:t>A</a:t>
            </a:r>
            <a:r>
              <a:rPr lang="en-US" altLang="zh-CN" sz="1200" baseline="-25000">
                <a:solidFill>
                  <a:srgbClr val="000066"/>
                </a:solidFill>
              </a:rPr>
              <a:t>5</a:t>
            </a:r>
            <a:r>
              <a:rPr lang="en-US" altLang="zh-CN" sz="1200">
                <a:solidFill>
                  <a:srgbClr val="000066"/>
                </a:solidFill>
              </a:rPr>
              <a:t>)A</a:t>
            </a:r>
            <a:r>
              <a:rPr lang="en-US" altLang="zh-CN" sz="1200" baseline="-25000">
                <a:solidFill>
                  <a:srgbClr val="000066"/>
                </a:solidFill>
              </a:rPr>
              <a:t>6</a:t>
            </a:r>
            <a:r>
              <a:rPr lang="en-US" altLang="zh-CN" sz="1200">
                <a:solidFill>
                  <a:srgbClr val="000066"/>
                </a:solidFill>
              </a:rPr>
              <a:t>)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" y="1076678"/>
            <a:ext cx="2357874" cy="177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20" y="2230261"/>
            <a:ext cx="1291788" cy="107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20" y="922867"/>
            <a:ext cx="1988106" cy="133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F95D75C-9FFA-41DF-9457-997F8ED693EE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24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3850" y="208855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Construct an Optimal Solution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30505" y="692150"/>
            <a:ext cx="4264343" cy="96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The final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1..n</a:t>
            </a:r>
            <a:r>
              <a:rPr lang="en-US" altLang="zh-CN" sz="1200" dirty="0">
                <a:solidFill>
                  <a:srgbClr val="000066"/>
                </a:solidFill>
              </a:rPr>
              <a:t> optimally is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+1..n</a:t>
            </a:r>
            <a:r>
              <a:rPr lang="en-US" altLang="zh-CN" sz="1200" dirty="0">
                <a:solidFill>
                  <a:srgbClr val="000066"/>
                </a:solidFill>
              </a:rPr>
              <a:t>.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]]</a:t>
            </a:r>
            <a:r>
              <a:rPr lang="en-US" altLang="zh-CN" sz="1200" dirty="0">
                <a:solidFill>
                  <a:srgbClr val="000066"/>
                </a:solidFill>
              </a:rPr>
              <a:t> determines the last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1..s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s</a:t>
            </a:r>
            <a:r>
              <a:rPr lang="en-US" altLang="zh-CN" sz="1200" b="1" dirty="0">
                <a:solidFill>
                  <a:srgbClr val="009900"/>
                </a:solidFill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</a:rPr>
              <a:t>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b="1" i="1" dirty="0">
                <a:solidFill>
                  <a:srgbClr val="009900"/>
                </a:solidFill>
              </a:rPr>
              <a:t>+1,n</a:t>
            </a:r>
            <a:r>
              <a:rPr lang="en-US" altLang="zh-CN" sz="1200" b="1" dirty="0">
                <a:solidFill>
                  <a:srgbClr val="0099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determines the last matrix multiplication in computing </a:t>
            </a:r>
            <a:r>
              <a:rPr lang="en-US" altLang="zh-CN" sz="1200" b="1" i="1" dirty="0">
                <a:solidFill>
                  <a:srgbClr val="009900"/>
                </a:solidFill>
              </a:rPr>
              <a:t>A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[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1,n</a:t>
            </a:r>
            <a:r>
              <a:rPr lang="en-US" altLang="zh-CN" sz="1200" b="1" baseline="-25000" dirty="0">
                <a:solidFill>
                  <a:srgbClr val="009900"/>
                </a:solidFill>
              </a:rPr>
              <a:t>]</a:t>
            </a:r>
            <a:r>
              <a:rPr lang="en-US" altLang="zh-CN" sz="1200" b="1" i="1" baseline="-25000" dirty="0">
                <a:solidFill>
                  <a:srgbClr val="009900"/>
                </a:solidFill>
              </a:rPr>
              <a:t>+1..n</a:t>
            </a:r>
            <a:r>
              <a:rPr lang="en-US" altLang="zh-CN" sz="1200" dirty="0">
                <a:solidFill>
                  <a:srgbClr val="000066"/>
                </a:solidFill>
              </a:rPr>
              <a:t>. </a:t>
            </a:r>
          </a:p>
        </p:txBody>
      </p:sp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0" y="1744795"/>
            <a:ext cx="4138685" cy="144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4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1315047"/>
            <a:ext cx="1066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Knapsack</a:t>
            </a:r>
          </a:p>
        </p:txBody>
      </p:sp>
    </p:spTree>
    <p:extLst>
      <p:ext uri="{BB962C8B-B14F-4D97-AF65-F5344CB8AC3E}">
        <p14:creationId xmlns:p14="http://schemas.microsoft.com/office/powerpoint/2010/main" val="3070835961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434975"/>
            <a:ext cx="411479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During a robbery, a burglar finds much more loot than he had expected and  has to decide what to take.  His bag (or “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knapsack</a:t>
            </a:r>
            <a:r>
              <a:rPr sz="900" dirty="0">
                <a:latin typeface="Tahoma"/>
                <a:cs typeface="Tahoma"/>
              </a:rPr>
              <a:t>”) will hold a total weight </a:t>
            </a:r>
            <a:r>
              <a:rPr sz="900" dirty="0" smtClean="0">
                <a:latin typeface="Tahoma"/>
                <a:cs typeface="Tahoma"/>
              </a:rPr>
              <a:t>of</a:t>
            </a:r>
            <a:endParaRPr sz="900" dirty="0">
              <a:latin typeface="Tahoma"/>
              <a:cs typeface="Tahoma"/>
            </a:endParaRPr>
          </a:p>
          <a:p>
            <a:pPr marL="12700" marR="65405" algn="just">
              <a:lnSpc>
                <a:spcPts val="1400"/>
              </a:lnSpc>
              <a:spcBef>
                <a:spcPts val="150"/>
              </a:spcBef>
            </a:pPr>
            <a:r>
              <a:rPr sz="1350" baseline="6172" dirty="0">
                <a:latin typeface="Tahoma"/>
                <a:cs typeface="Tahoma"/>
              </a:rPr>
              <a:t>at most </a:t>
            </a:r>
            <a:r>
              <a:rPr sz="1350" i="1" baseline="6172" dirty="0">
                <a:latin typeface="Arial"/>
                <a:cs typeface="Arial"/>
              </a:rPr>
              <a:t>W </a:t>
            </a:r>
            <a:r>
              <a:rPr sz="1350" baseline="6172" dirty="0">
                <a:latin typeface="Tahoma"/>
                <a:cs typeface="Tahoma"/>
              </a:rPr>
              <a:t>pounds. There are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items to pick from, of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weight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1350" baseline="6172" dirty="0">
                <a:latin typeface="Tahoma"/>
                <a:cs typeface="Tahoma"/>
              </a:rPr>
              <a:t>and 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dollar value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1350" baseline="6172" dirty="0">
                <a:latin typeface="Tahoma"/>
                <a:cs typeface="Tahoma"/>
              </a:rPr>
              <a:t>. What’s the most valuable combination of items he can </a:t>
            </a:r>
            <a:r>
              <a:rPr sz="900" dirty="0" smtClean="0">
                <a:latin typeface="Tahoma"/>
                <a:cs typeface="Tahoma"/>
              </a:rPr>
              <a:t>put </a:t>
            </a:r>
            <a:r>
              <a:rPr sz="900" dirty="0">
                <a:latin typeface="Tahoma"/>
                <a:cs typeface="Tahoma"/>
              </a:rPr>
              <a:t>into his bag?</a:t>
            </a:r>
          </a:p>
          <a:p>
            <a:pPr marL="12700" algn="just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There are two versions of this  problem: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900" dirty="0">
                <a:latin typeface="Tahoma"/>
                <a:cs typeface="Tahoma"/>
              </a:rPr>
              <a:t>there are unlimited quantities of each item </a:t>
            </a:r>
            <a:r>
              <a:rPr sz="900" dirty="0" smtClean="0">
                <a:latin typeface="Tahoma"/>
                <a:cs typeface="Tahoma"/>
              </a:rPr>
              <a:t>available</a:t>
            </a:r>
            <a:r>
              <a:rPr sz="900" dirty="0">
                <a:latin typeface="Tahoma"/>
                <a:cs typeface="Tahoma"/>
              </a:rPr>
              <a:t>;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900" dirty="0">
                <a:latin typeface="Tahoma"/>
                <a:cs typeface="Tahoma"/>
              </a:rPr>
              <a:t>there is one of each item.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 marR="186690" algn="just">
              <a:lnSpc>
                <a:spcPts val="1400"/>
              </a:lnSpc>
              <a:spcBef>
                <a:spcPts val="5"/>
              </a:spcBef>
            </a:pPr>
            <a:r>
              <a:rPr sz="900" dirty="0">
                <a:latin typeface="Tahoma"/>
                <a:cs typeface="Tahoma"/>
              </a:rPr>
              <a:t>We shall see in Chapter 8, neither version of this problem is likely to have a  polynomial time algorithm.</a:t>
            </a:r>
          </a:p>
          <a:p>
            <a:pPr marL="12700" marR="189865" algn="just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However, using dynamic programming they can both be solved in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Lucida Sans Unicode"/>
                <a:cs typeface="Lucida Sans Unicode"/>
              </a:rPr>
              <a:t>·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  time, which is reasonable when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is small, but is not polynomial since the  input size is proportional to log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rather than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681486"/>
            <a:ext cx="117695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17326"/>
            <a:ext cx="117695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1008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373375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Knapsack with repetition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140" y="653624"/>
            <a:ext cx="3839909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For every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let</a:t>
            </a:r>
          </a:p>
          <a:p>
            <a:pPr marL="298450">
              <a:lnSpc>
                <a:spcPts val="1400"/>
              </a:lnSpc>
              <a:spcBef>
                <a:spcPts val="605"/>
              </a:spcBef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maximum value achievable with a knapsack of capacity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express this in terms of smaller </a:t>
            </a:r>
            <a:r>
              <a:rPr sz="900" dirty="0" err="1" smtClean="0">
                <a:latin typeface="Tahoma"/>
                <a:cs typeface="Tahoma"/>
              </a:rPr>
              <a:t>subproblems</a:t>
            </a:r>
            <a:r>
              <a:rPr sz="900" dirty="0">
                <a:latin typeface="Tahoma"/>
                <a:cs typeface="Tahom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7316" y="1643418"/>
            <a:ext cx="28638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-25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600" i="1" spc="-170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spc="-3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600" i="1" spc="-30" dirty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r>
              <a:rPr sz="750" i="1" spc="-44" baseline="-16666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750" i="1" spc="-187" baseline="-16666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ucida Sans Unicode"/>
                <a:cs typeface="Lucida Sans Unicode"/>
              </a:rPr>
              <a:t>≤</a:t>
            </a:r>
            <a:r>
              <a:rPr sz="600" i="1" spc="30" dirty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886" y="1533042"/>
            <a:ext cx="213756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max </a:t>
            </a:r>
            <a:r>
              <a:rPr sz="900" spc="-247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｛</a:t>
            </a:r>
            <a:r>
              <a:rPr lang="en-US" sz="900" spc="-247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        </a:t>
            </a:r>
            <a:r>
              <a:rPr sz="900" i="1" spc="-165" dirty="0" smtClean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-37" baseline="-9259" dirty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-37" baseline="-9259" dirty="0">
                <a:solidFill>
                  <a:srgbClr val="0000FF"/>
                </a:solidFill>
                <a:latin typeface="Lucida Sans"/>
                <a:cs typeface="Lucida Sans"/>
              </a:rPr>
              <a:t>i</a:t>
            </a:r>
            <a:r>
              <a:rPr sz="900" i="1" spc="104" baseline="-9259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lang="en-US" sz="900" spc="104" dirty="0" smtClean="0">
                <a:solidFill>
                  <a:srgbClr val="0000FF"/>
                </a:solidFill>
                <a:latin typeface="Lucida Sans"/>
                <a:cs typeface="Lucida Sans"/>
              </a:rPr>
              <a:t>}</a:t>
            </a:r>
            <a:r>
              <a:rPr sz="900" spc="-65" dirty="0" smtClean="0">
                <a:solidFill>
                  <a:srgbClr val="0000FF"/>
                </a:solidFill>
                <a:latin typeface="Tahoma"/>
                <a:cs typeface="Tahoma"/>
              </a:rPr>
              <a:t>;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846033"/>
            <a:ext cx="2414955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(0)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 = max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Tahoma"/>
                <a:cs typeface="Tahoma"/>
              </a:rPr>
              <a:t>:</a:t>
            </a:r>
            <a:r>
              <a:rPr sz="900" i="1" baseline="-9259" dirty="0">
                <a:latin typeface="Lucida Sans"/>
                <a:cs typeface="Lucida Sans"/>
              </a:rPr>
              <a:t>w</a:t>
            </a:r>
            <a:r>
              <a:rPr sz="750" i="1" baseline="-27777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≤</a:t>
            </a:r>
            <a:r>
              <a:rPr sz="900" i="1" baseline="-9259" dirty="0">
                <a:latin typeface="Lucida Sans"/>
                <a:cs typeface="Lucida Sans"/>
              </a:rPr>
              <a:t>w </a:t>
            </a:r>
            <a:r>
              <a:rPr sz="900" dirty="0">
                <a:latin typeface="Arial Unicode MS"/>
                <a:cs typeface="Arial Unicode MS"/>
              </a:rPr>
              <a:t>｛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 smtClean="0">
                <a:latin typeface="Arial"/>
                <a:cs typeface="Arial"/>
              </a:rPr>
              <a:t>v</a:t>
            </a:r>
            <a:r>
              <a:rPr sz="900" i="1" baseline="-9259" dirty="0" smtClean="0">
                <a:latin typeface="Lucida Sans"/>
                <a:cs typeface="Lucida Sans"/>
              </a:rPr>
              <a:t>i</a:t>
            </a:r>
            <a:r>
              <a:rPr lang="en-US" sz="900" i="1" baseline="-9259" dirty="0" smtClean="0">
                <a:latin typeface="Lucida Sans"/>
                <a:cs typeface="Lucida Sans"/>
              </a:rPr>
              <a:t> </a:t>
            </a:r>
            <a:r>
              <a:rPr lang="en-US" sz="900" dirty="0" smtClean="0">
                <a:latin typeface="Lucida Sans"/>
                <a:cs typeface="Lucida Sans"/>
              </a:rPr>
              <a:t>}</a:t>
            </a:r>
            <a:r>
              <a:rPr sz="900" i="1" baseline="-9259" dirty="0" smtClean="0">
                <a:latin typeface="Lucida Sans"/>
                <a:cs typeface="Lucida Sans"/>
              </a:rPr>
              <a:t> </a:t>
            </a:r>
            <a:r>
              <a:rPr sz="1350" baseline="43209" dirty="0" smtClean="0">
                <a:latin typeface="Arial Unicode MS"/>
                <a:cs typeface="Arial Unicode MS"/>
              </a:rPr>
              <a:t> </a:t>
            </a:r>
            <a:endParaRPr sz="1350" baseline="43209" dirty="0">
              <a:latin typeface="Arial Unicode MS"/>
              <a:cs typeface="Arial Unicode M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268556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7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Knapsack without repetition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34975"/>
            <a:ext cx="4191000" cy="281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For every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W  </a:t>
            </a:r>
            <a:r>
              <a:rPr sz="900" dirty="0">
                <a:latin typeface="Tahoma"/>
                <a:cs typeface="Tahoma"/>
              </a:rPr>
              <a:t>and 0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 smtClean="0">
                <a:latin typeface="Arial"/>
                <a:cs typeface="Arial"/>
              </a:rPr>
              <a:t>n</a:t>
            </a:r>
            <a:r>
              <a:rPr lang="en-US" sz="900" i="1" dirty="0" smtClean="0">
                <a:latin typeface="Arial"/>
                <a:cs typeface="Arial"/>
              </a:rPr>
              <a:t>,</a:t>
            </a:r>
            <a:r>
              <a:rPr sz="900" i="1" dirty="0" smtClean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let</a:t>
            </a:r>
          </a:p>
          <a:p>
            <a:pPr marL="1797685" marR="5080" indent="-1785620">
              <a:lnSpc>
                <a:spcPts val="1400"/>
              </a:lnSpc>
              <a:spcBef>
                <a:spcPts val="765"/>
              </a:spcBef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, j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maximum value achievable with a knapsack of capacity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and items  1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501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express this in terms of smaller </a:t>
            </a:r>
            <a:r>
              <a:rPr sz="900" dirty="0" err="1" smtClean="0">
                <a:latin typeface="Tahoma"/>
                <a:cs typeface="Tahoma"/>
              </a:rPr>
              <a:t>subproblems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) = max </a:t>
            </a:r>
            <a:r>
              <a:rPr lang="en-US" sz="900" dirty="0" smtClean="0">
                <a:solidFill>
                  <a:srgbClr val="0000FF"/>
                </a:solidFill>
                <a:latin typeface="Tahoma"/>
                <a:cs typeface="Tahoma"/>
              </a:rPr>
              <a:t>{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j 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1) +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j 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sz="900" dirty="0">
                <a:solidFill>
                  <a:srgbClr val="0000FF"/>
                </a:solidFill>
                <a:latin typeface="Lucida Sans Unicode"/>
                <a:cs typeface="Lucida Sans Unicode"/>
              </a:rPr>
              <a:t>−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dirty="0" smtClean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lang="en-US" sz="900" dirty="0" smtClean="0">
                <a:solidFill>
                  <a:srgbClr val="0000FF"/>
                </a:solidFill>
                <a:latin typeface="Tahoma"/>
                <a:cs typeface="Tahoma"/>
              </a:rPr>
              <a:t> }</a:t>
            </a:r>
            <a:r>
              <a:rPr sz="90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 smtClean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900" dirty="0" smtClean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250" dirty="0" smtClean="0">
              <a:latin typeface="Times New Roman"/>
              <a:cs typeface="Times New Roman"/>
            </a:endParaRPr>
          </a:p>
          <a:p>
            <a:pPr marL="125730">
              <a:lnSpc>
                <a:spcPts val="1400"/>
              </a:lnSpc>
              <a:spcBef>
                <a:spcPts val="5"/>
              </a:spcBef>
            </a:pPr>
            <a:r>
              <a:rPr sz="900" dirty="0" smtClean="0">
                <a:latin typeface="Tahoma"/>
                <a:cs typeface="Tahoma"/>
              </a:rPr>
              <a:t>Initialize </a:t>
            </a:r>
            <a:r>
              <a:rPr sz="900" dirty="0">
                <a:latin typeface="Tahoma"/>
                <a:cs typeface="Tahoma"/>
              </a:rPr>
              <a:t>all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0 and all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= 0</a:t>
            </a:r>
          </a:p>
          <a:p>
            <a:pPr marL="125730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36004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593725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if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j 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b="1" dirty="0">
                <a:latin typeface="Tahoma"/>
                <a:cs typeface="Tahoma"/>
              </a:rPr>
              <a:t>then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</a:t>
            </a:r>
          </a:p>
          <a:p>
            <a:pPr marL="125730" marR="815975" indent="467995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max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lang="en-US" sz="900" dirty="0" smtClean="0">
                <a:latin typeface="Tahoma"/>
                <a:cs typeface="Tahoma"/>
              </a:rPr>
              <a:t>{</a:t>
            </a:r>
            <a:r>
              <a:rPr sz="900" i="1" dirty="0" smtClean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 +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dirty="0" smtClean="0">
                <a:latin typeface="Tahoma"/>
                <a:cs typeface="Tahoma"/>
              </a:rPr>
              <a:t>)</a:t>
            </a:r>
            <a:r>
              <a:rPr lang="en-US" sz="900" dirty="0" smtClean="0">
                <a:latin typeface="Tahoma"/>
                <a:cs typeface="Tahoma"/>
              </a:rPr>
              <a:t>}</a:t>
            </a:r>
            <a:r>
              <a:rPr sz="900" dirty="0" smtClean="0"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W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50165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125777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325829"/>
            <a:ext cx="1447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Edit distance</a:t>
            </a:r>
          </a:p>
        </p:txBody>
      </p:sp>
    </p:spTree>
    <p:extLst>
      <p:ext uri="{BB962C8B-B14F-4D97-AF65-F5344CB8AC3E}">
        <p14:creationId xmlns:p14="http://schemas.microsoft.com/office/powerpoint/2010/main" val="143889779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3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00050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Manufacturing Problem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5250" y="589174"/>
            <a:ext cx="3962400" cy="244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Assembly-Line </a:t>
            </a:r>
            <a:r>
              <a:rPr lang="en-US" altLang="zh-CN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Scheduling</a:t>
            </a:r>
          </a:p>
          <a:p>
            <a:pPr eaLnBrk="1" hangingPunct="1"/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*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parallel assembly lines in a factory, lines 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endParaRPr lang="en-US" altLang="zh-CN" sz="12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line has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stations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i,1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i,n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, 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=1,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endParaRPr lang="en-US" altLang="zh-CN" sz="12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j, S</a:t>
            </a:r>
            <a:r>
              <a:rPr lang="en-US" altLang="zh-CN" sz="1200" b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does the same thing as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b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, but it may take a different amount of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assembly time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200" b="1" i="1" baseline="-250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eaLnBrk="1" hangingPunct="1"/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eaLnBrk="1" hangingPunct="1"/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* Transferring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away from line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after stage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costs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=1, 2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=1, 2, … , </a:t>
            </a:r>
            <a:r>
              <a:rPr lang="en-US" altLang="zh-CN" sz="1200" b="1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eaLnBrk="1" hangingPunct="1"/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1" hangingPunct="1"/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* Also 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entry time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and exit time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at beginning and end</a:t>
            </a:r>
          </a:p>
        </p:txBody>
      </p:sp>
    </p:spTree>
    <p:extLst>
      <p:ext uri="{BB962C8B-B14F-4D97-AF65-F5344CB8AC3E}">
        <p14:creationId xmlns:p14="http://schemas.microsoft.com/office/powerpoint/2010/main" val="14625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4343400" cy="2526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When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spell checker </a:t>
            </a:r>
            <a:r>
              <a:rPr sz="900" dirty="0">
                <a:latin typeface="Tahoma"/>
                <a:cs typeface="Tahoma"/>
              </a:rPr>
              <a:t>encounters a possible misspelling, it looks in its dictionary </a:t>
            </a:r>
            <a:r>
              <a:rPr sz="900" dirty="0" smtClean="0">
                <a:latin typeface="Tahoma"/>
                <a:cs typeface="Tahoma"/>
              </a:rPr>
              <a:t>for </a:t>
            </a:r>
            <a:r>
              <a:rPr sz="900" dirty="0">
                <a:latin typeface="Tahoma"/>
                <a:cs typeface="Tahoma"/>
              </a:rPr>
              <a:t>other words that are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close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What is the appropriate notion of closeness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11874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 natural measure of the distance between two strings is the extent to which </a:t>
            </a:r>
            <a:r>
              <a:rPr sz="900" dirty="0" smtClean="0">
                <a:latin typeface="Tahoma"/>
                <a:cs typeface="Tahoma"/>
              </a:rPr>
              <a:t>they </a:t>
            </a:r>
            <a:r>
              <a:rPr sz="900" dirty="0">
                <a:latin typeface="Tahoma"/>
                <a:cs typeface="Tahoma"/>
              </a:rPr>
              <a:t>can be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aligned</a:t>
            </a:r>
            <a:r>
              <a:rPr sz="900" dirty="0">
                <a:latin typeface="Tahoma"/>
                <a:cs typeface="Tahoma"/>
              </a:rPr>
              <a:t>, or matched </a:t>
            </a:r>
            <a:r>
              <a:rPr sz="900" dirty="0" smtClean="0">
                <a:latin typeface="Tahoma"/>
                <a:cs typeface="Tahoma"/>
              </a:rPr>
              <a:t>up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9080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Technically, an alignment is simply a way of writing the strings one above the  other.</a:t>
            </a:r>
          </a:p>
          <a:p>
            <a:pPr marL="12700" marR="5778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</a:t>
            </a:r>
            <a:r>
              <a:rPr sz="900" b="1" dirty="0">
                <a:latin typeface="Tahoma"/>
                <a:cs typeface="Tahoma"/>
              </a:rPr>
              <a:t>cost </a:t>
            </a:r>
            <a:r>
              <a:rPr sz="900" dirty="0">
                <a:latin typeface="Tahoma"/>
                <a:cs typeface="Tahoma"/>
              </a:rPr>
              <a:t>of an alignment is the number of columns in which the letters differ. </a:t>
            </a:r>
            <a:r>
              <a:rPr sz="900" dirty="0" smtClean="0">
                <a:latin typeface="Tahoma"/>
                <a:cs typeface="Tahoma"/>
              </a:rPr>
              <a:t>And </a:t>
            </a:r>
            <a:r>
              <a:rPr sz="900" dirty="0">
                <a:latin typeface="Tahoma"/>
                <a:cs typeface="Tahoma"/>
              </a:rPr>
              <a:t>the </a:t>
            </a:r>
            <a:r>
              <a:rPr sz="900" b="1" dirty="0">
                <a:latin typeface="Tahoma"/>
                <a:cs typeface="Tahoma"/>
              </a:rPr>
              <a:t>edit distance </a:t>
            </a:r>
            <a:r>
              <a:rPr sz="900" dirty="0">
                <a:latin typeface="Tahoma"/>
                <a:cs typeface="Tahoma"/>
              </a:rPr>
              <a:t>between two strings is the cost of their best possible </a:t>
            </a:r>
            <a:r>
              <a:rPr sz="900" dirty="0" smtClean="0">
                <a:latin typeface="Tahoma"/>
                <a:cs typeface="Tahoma"/>
              </a:rPr>
              <a:t>alignment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13906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Edit distance is so named because it can also be thought of as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the minimum  number of edits </a:t>
            </a:r>
            <a:r>
              <a:rPr sz="900" dirty="0">
                <a:latin typeface="Tahoma"/>
                <a:cs typeface="Tahoma"/>
              </a:rPr>
              <a:t>– </a:t>
            </a:r>
            <a:r>
              <a:rPr sz="900" b="1" dirty="0">
                <a:latin typeface="Tahoma"/>
                <a:cs typeface="Tahoma"/>
              </a:rPr>
              <a:t>insertions</a:t>
            </a:r>
            <a:r>
              <a:rPr sz="900" dirty="0">
                <a:latin typeface="Tahoma"/>
                <a:cs typeface="Tahoma"/>
              </a:rPr>
              <a:t>, </a:t>
            </a:r>
            <a:r>
              <a:rPr sz="900" b="1" dirty="0">
                <a:latin typeface="Tahoma"/>
                <a:cs typeface="Tahoma"/>
              </a:rPr>
              <a:t>deletions</a:t>
            </a:r>
            <a:r>
              <a:rPr sz="900" dirty="0">
                <a:latin typeface="Tahoma"/>
                <a:cs typeface="Tahoma"/>
              </a:rPr>
              <a:t>, and </a:t>
            </a:r>
            <a:r>
              <a:rPr sz="900" b="1" dirty="0">
                <a:latin typeface="Tahoma"/>
                <a:cs typeface="Tahoma"/>
              </a:rPr>
              <a:t>substitutions of characters </a:t>
            </a:r>
            <a:r>
              <a:rPr sz="900" dirty="0">
                <a:latin typeface="Tahoma"/>
                <a:cs typeface="Tahoma"/>
              </a:rPr>
              <a:t>–  needed to transform the first string into the </a:t>
            </a:r>
            <a:r>
              <a:rPr sz="900" dirty="0" smtClean="0">
                <a:latin typeface="Tahoma"/>
                <a:cs typeface="Tahoma"/>
              </a:rPr>
              <a:t>second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359315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3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dynamic programming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434975"/>
            <a:ext cx="4190949" cy="26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875" marR="5080" indent="-127381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When solving a problem by dynamic programming, the most crucial </a:t>
            </a:r>
            <a:r>
              <a:rPr sz="1000" dirty="0" smtClean="0">
                <a:latin typeface="Tahoma"/>
                <a:cs typeface="Tahoma"/>
              </a:rPr>
              <a:t>question</a:t>
            </a:r>
            <a:r>
              <a:rPr lang="en-US" sz="1000" dirty="0" smtClean="0">
                <a:latin typeface="Tahoma"/>
                <a:cs typeface="Tahoma"/>
              </a:rPr>
              <a:t> </a:t>
            </a:r>
            <a:r>
              <a:rPr sz="1000" dirty="0" smtClean="0">
                <a:latin typeface="Tahoma"/>
                <a:cs typeface="Tahoma"/>
              </a:rPr>
              <a:t>is</a:t>
            </a:r>
            <a:r>
              <a:rPr sz="1000" dirty="0">
                <a:latin typeface="Tahoma"/>
                <a:cs typeface="Tahoma"/>
              </a:rPr>
              <a:t>,  </a:t>
            </a: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What are the subproblems?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Our goal is to find the edit distance between </a:t>
            </a:r>
            <a:r>
              <a:rPr sz="1000" dirty="0" smtClean="0">
                <a:latin typeface="Tahoma"/>
                <a:cs typeface="Tahoma"/>
              </a:rPr>
              <a:t>two </a:t>
            </a:r>
            <a:r>
              <a:rPr sz="1000" dirty="0">
                <a:latin typeface="Tahoma"/>
                <a:cs typeface="Tahoma"/>
              </a:rPr>
              <a:t>strings</a:t>
            </a:r>
          </a:p>
          <a:p>
            <a:pPr algn="ctr">
              <a:lnSpc>
                <a:spcPts val="1400"/>
              </a:lnSpc>
              <a:spcBef>
                <a:spcPts val="605"/>
              </a:spcBef>
            </a:pPr>
            <a:r>
              <a:rPr sz="1000" i="1" dirty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dirty="0">
                <a:latin typeface="Tahoma"/>
                <a:cs typeface="Tahoma"/>
              </a:rPr>
              <a:t>] and </a:t>
            </a:r>
            <a:r>
              <a:rPr sz="1000" i="1" dirty="0">
                <a:latin typeface="Arial"/>
                <a:cs typeface="Arial"/>
              </a:rPr>
              <a:t>y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].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For every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 </a:t>
            </a:r>
            <a:r>
              <a:rPr sz="1000" dirty="0">
                <a:latin typeface="Tahoma"/>
                <a:cs typeface="Tahoma"/>
              </a:rPr>
              <a:t>with 1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m </a:t>
            </a:r>
            <a:r>
              <a:rPr sz="1000" dirty="0">
                <a:latin typeface="Tahoma"/>
                <a:cs typeface="Tahoma"/>
              </a:rPr>
              <a:t>and 1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j </a:t>
            </a:r>
            <a:r>
              <a:rPr sz="1000" dirty="0">
                <a:latin typeface="Lucida Sans Unicode"/>
                <a:cs typeface="Lucida Sans Unicode"/>
              </a:rPr>
              <a:t>≤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Tahoma"/>
                <a:cs typeface="Tahoma"/>
              </a:rPr>
              <a:t>let</a:t>
            </a:r>
          </a:p>
          <a:p>
            <a:pPr marL="246379" marR="525780">
              <a:lnSpc>
                <a:spcPts val="1400"/>
              </a:lnSpc>
              <a:spcBef>
                <a:spcPts val="350"/>
              </a:spcBef>
            </a:pP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dirty="0">
                <a:latin typeface="Arial"/>
                <a:cs typeface="Arial"/>
              </a:rPr>
              <a:t>: the edit distance between some prefix of the first string,  </a:t>
            </a:r>
            <a:endParaRPr lang="en-US" sz="1000" i="1" dirty="0" smtClean="0">
              <a:latin typeface="Arial"/>
              <a:cs typeface="Arial"/>
            </a:endParaRPr>
          </a:p>
          <a:p>
            <a:pPr marL="246379" marR="525780">
              <a:lnSpc>
                <a:spcPts val="1400"/>
              </a:lnSpc>
              <a:spcBef>
                <a:spcPts val="350"/>
              </a:spcBef>
            </a:pPr>
            <a:r>
              <a:rPr sz="1000" i="1" dirty="0" smtClean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Tahoma"/>
                <a:cs typeface="Tahoma"/>
              </a:rPr>
              <a:t>]</a:t>
            </a:r>
            <a:r>
              <a:rPr sz="1000" i="1" dirty="0">
                <a:latin typeface="Arial"/>
                <a:cs typeface="Arial"/>
              </a:rPr>
              <a:t>, and some prefix of the second, y </a:t>
            </a:r>
            <a:r>
              <a:rPr sz="1000" dirty="0">
                <a:latin typeface="Tahoma"/>
                <a:cs typeface="Tahoma"/>
              </a:rPr>
              <a:t>[1</a:t>
            </a:r>
            <a:r>
              <a:rPr sz="1000" i="1" dirty="0">
                <a:latin typeface="Verdana"/>
                <a:cs typeface="Verdana"/>
              </a:rPr>
              <a:t>, . . . 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 smtClean="0">
                <a:latin typeface="Tahoma"/>
                <a:cs typeface="Tahoma"/>
              </a:rPr>
              <a:t>]</a:t>
            </a:r>
            <a:r>
              <a:rPr sz="1000" i="1" dirty="0" smtClean="0">
                <a:latin typeface="Arial"/>
                <a:cs typeface="Arial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12700" marR="126364" indent="121285">
              <a:lnSpc>
                <a:spcPts val="1400"/>
              </a:lnSpc>
              <a:spcBef>
                <a:spcPts val="775"/>
              </a:spcBef>
            </a:pP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= min </a:t>
            </a:r>
            <a:r>
              <a:rPr sz="1000" dirty="0">
                <a:solidFill>
                  <a:srgbClr val="FF0000"/>
                </a:solidFill>
                <a:latin typeface="Arial Unicode MS"/>
                <a:cs typeface="Arial Unicode MS"/>
              </a:rPr>
              <a:t>｛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diff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+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1) </a:t>
            </a:r>
            <a:r>
              <a:rPr lang="en-US" sz="1000" dirty="0" smtClean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r>
              <a:rPr sz="1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where </a:t>
            </a:r>
            <a:r>
              <a:rPr sz="1000" dirty="0">
                <a:latin typeface="Times New Roman"/>
                <a:cs typeface="Times New Roman"/>
              </a:rPr>
              <a:t>diff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) is defined to be 0 if </a:t>
            </a:r>
            <a:r>
              <a:rPr sz="1000" i="1" dirty="0">
                <a:latin typeface="Arial"/>
                <a:cs typeface="Arial"/>
              </a:rPr>
              <a:t>x </a:t>
            </a:r>
            <a:r>
              <a:rPr sz="1000" dirty="0">
                <a:latin typeface="Tahoma"/>
                <a:cs typeface="Tahoma"/>
              </a:rPr>
              <a:t>[</a:t>
            </a:r>
            <a:r>
              <a:rPr sz="1000" i="1" dirty="0">
                <a:latin typeface="Arial"/>
                <a:cs typeface="Arial"/>
              </a:rPr>
              <a:t>i </a:t>
            </a:r>
            <a:r>
              <a:rPr sz="1000" dirty="0">
                <a:latin typeface="Tahoma"/>
                <a:cs typeface="Tahoma"/>
              </a:rPr>
              <a:t>] = </a:t>
            </a:r>
            <a:r>
              <a:rPr sz="1000" i="1" dirty="0">
                <a:latin typeface="Arial"/>
                <a:cs typeface="Arial"/>
              </a:rPr>
              <a:t>y </a:t>
            </a:r>
            <a:r>
              <a:rPr sz="1000" dirty="0" smtClean="0">
                <a:latin typeface="Tahoma"/>
                <a:cs typeface="Tahoma"/>
              </a:rPr>
              <a:t>[</a:t>
            </a:r>
            <a:r>
              <a:rPr lang="en-US" sz="1000" dirty="0" smtClean="0">
                <a:latin typeface="Tahoma"/>
                <a:cs typeface="Tahoma"/>
              </a:rPr>
              <a:t> </a:t>
            </a:r>
            <a:r>
              <a:rPr sz="1000" i="1" dirty="0" smtClean="0">
                <a:latin typeface="Arial"/>
                <a:cs typeface="Arial"/>
              </a:rPr>
              <a:t>j</a:t>
            </a:r>
            <a:r>
              <a:rPr sz="1000" dirty="0">
                <a:latin typeface="Tahoma"/>
                <a:cs typeface="Tahoma"/>
              </a:rPr>
              <a:t>] and 1 otherwise.</a:t>
            </a:r>
          </a:p>
        </p:txBody>
      </p:sp>
    </p:spTree>
    <p:extLst>
      <p:ext uri="{BB962C8B-B14F-4D97-AF65-F5344CB8AC3E}">
        <p14:creationId xmlns:p14="http://schemas.microsoft.com/office/powerpoint/2010/main" val="57927047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01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650" y="511175"/>
            <a:ext cx="30480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18005" algn="ctr">
              <a:lnSpc>
                <a:spcPts val="1400"/>
              </a:lnSpc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R="1722755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= </a:t>
            </a:r>
            <a:r>
              <a:rPr sz="900" i="1" dirty="0">
                <a:latin typeface="Arial"/>
                <a:cs typeface="Arial"/>
              </a:rPr>
              <a:t>i</a:t>
            </a:r>
            <a:endParaRPr sz="900" dirty="0">
              <a:latin typeface="Arial"/>
              <a:cs typeface="Arial"/>
            </a:endParaRPr>
          </a:p>
          <a:p>
            <a:pPr marR="1847850" algn="ctr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R="1717039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i="1" dirty="0">
                <a:latin typeface="Arial"/>
                <a:cs typeface="Arial"/>
              </a:rPr>
              <a:t>j</a:t>
            </a:r>
            <a:endParaRPr sz="900" dirty="0">
              <a:latin typeface="Arial"/>
              <a:cs typeface="Arial"/>
            </a:endParaRPr>
          </a:p>
          <a:p>
            <a:pPr marR="1818005" algn="ctr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900" b="1" dirty="0">
                <a:latin typeface="Tahoma"/>
                <a:cs typeface="Tahoma"/>
              </a:rPr>
              <a:t>for 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Tahoma"/>
                <a:cs typeface="Tahoma"/>
              </a:rPr>
              <a:t>= 1 </a:t>
            </a:r>
            <a:r>
              <a:rPr sz="900" b="1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b="1" dirty="0">
                <a:latin typeface="Tahoma"/>
                <a:cs typeface="Tahoma"/>
              </a:rPr>
              <a:t>do</a:t>
            </a:r>
            <a:endParaRPr sz="900" dirty="0">
              <a:latin typeface="Tahoma"/>
              <a:cs typeface="Tahoma"/>
            </a:endParaRPr>
          </a:p>
          <a:p>
            <a:pPr marL="480695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min </a:t>
            </a:r>
            <a:r>
              <a:rPr sz="900"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ahoma"/>
                <a:cs typeface="Tahoma"/>
              </a:rPr>
              <a:t>1 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1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</a:t>
            </a:r>
            <a:r>
              <a:rPr sz="900" i="1" dirty="0">
                <a:latin typeface="Verdana"/>
                <a:cs typeface="Verdana"/>
              </a:rPr>
              <a:t>,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250" y="1767929"/>
            <a:ext cx="14109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imes New Roman"/>
                <a:cs typeface="Times New Roman"/>
              </a:rPr>
              <a:t>diff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dirty="0" smtClean="0">
                <a:latin typeface="Tahoma"/>
                <a:cs typeface="Tahoma"/>
              </a:rPr>
              <a:t>)</a:t>
            </a:r>
            <a:r>
              <a:rPr lang="en-US" sz="900" dirty="0" smtClean="0">
                <a:latin typeface="Tahoma"/>
                <a:cs typeface="Tahoma"/>
              </a:rPr>
              <a:t>}</a:t>
            </a:r>
            <a:r>
              <a:rPr sz="1350" baseline="43209" dirty="0" smtClean="0">
                <a:latin typeface="Arial Unicode MS"/>
                <a:cs typeface="Arial Unicode MS"/>
              </a:rPr>
              <a:t> </a:t>
            </a:r>
            <a:endParaRPr sz="1350" baseline="43209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735" y="2025969"/>
            <a:ext cx="190500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m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ts val="14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 over running time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·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257508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273175"/>
            <a:ext cx="1524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Shortest paths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Shortest reliable 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890" y="564637"/>
            <a:ext cx="401056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Suppose then that we are given a graph </a:t>
            </a:r>
            <a:r>
              <a:rPr sz="900" i="1" dirty="0">
                <a:latin typeface="Arial"/>
                <a:cs typeface="Arial"/>
              </a:rPr>
              <a:t>G </a:t>
            </a:r>
            <a:r>
              <a:rPr sz="900" dirty="0">
                <a:latin typeface="Tahoma"/>
                <a:cs typeface="Tahoma"/>
              </a:rPr>
              <a:t>with lengths on the edges, along  with two nodes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an integer k</a:t>
            </a:r>
            <a:r>
              <a:rPr sz="900" dirty="0">
                <a:latin typeface="Tahoma"/>
                <a:cs typeface="Tahoma"/>
              </a:rPr>
              <a:t>, and we want the shortest path from </a:t>
            </a:r>
            <a:r>
              <a:rPr sz="900" i="1" dirty="0">
                <a:latin typeface="Arial"/>
                <a:cs typeface="Arial"/>
              </a:rPr>
              <a:t>s 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that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uses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most k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edges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For each vertex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 smtClean="0">
                <a:latin typeface="Tahoma"/>
                <a:cs typeface="Tahoma"/>
              </a:rPr>
              <a:t>and </a:t>
            </a:r>
            <a:r>
              <a:rPr sz="900" dirty="0">
                <a:latin typeface="Tahoma"/>
                <a:cs typeface="Tahoma"/>
              </a:rPr>
              <a:t>each integer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dirty="0">
                <a:latin typeface="Tahoma"/>
                <a:cs typeface="Tahoma"/>
              </a:rPr>
              <a:t>,  let</a:t>
            </a:r>
          </a:p>
          <a:p>
            <a:pPr marL="12700" indent="116205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= the length of the shortest path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 smtClean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 smtClean="0">
                <a:latin typeface="Tahoma"/>
                <a:cs typeface="Tahoma"/>
              </a:rPr>
              <a:t>that </a:t>
            </a:r>
            <a:r>
              <a:rPr sz="900" dirty="0">
                <a:latin typeface="Tahoma"/>
                <a:cs typeface="Tahoma"/>
              </a:rPr>
              <a:t>uses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edges.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starting values 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0) are </a:t>
            </a:r>
            <a:r>
              <a:rPr lang="zh-CN" altLang="en-US" sz="1100" dirty="0">
                <a:latin typeface="Lucida Sans Unicode"/>
                <a:cs typeface="Lucida Sans Unicode"/>
              </a:rPr>
              <a:t>∞</a:t>
            </a:r>
            <a:r>
              <a:rPr sz="900" dirty="0" smtClean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 all vertices except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, for which it is </a:t>
            </a:r>
            <a:r>
              <a:rPr sz="900" dirty="0" smtClean="0">
                <a:latin typeface="Tahoma"/>
                <a:cs typeface="Tahoma"/>
              </a:rPr>
              <a:t>0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0649" y="2235136"/>
            <a:ext cx="318770" cy="15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/>
                <a:cs typeface="Tahoma"/>
              </a:rPr>
              <a:t>(</a:t>
            </a:r>
            <a:r>
              <a:rPr sz="600" i="1" dirty="0">
                <a:latin typeface="Lucida Sans"/>
                <a:cs typeface="Lucida Sans"/>
              </a:rPr>
              <a:t>u</a:t>
            </a:r>
            <a:r>
              <a:rPr sz="600" i="1" dirty="0">
                <a:latin typeface="Arial"/>
                <a:cs typeface="Arial"/>
              </a:rPr>
              <a:t>,</a:t>
            </a:r>
            <a:r>
              <a:rPr sz="600" i="1" dirty="0">
                <a:latin typeface="Lucida Sans"/>
                <a:cs typeface="Lucida Sans"/>
              </a:rPr>
              <a:t>v </a:t>
            </a:r>
            <a:r>
              <a:rPr sz="600" dirty="0">
                <a:latin typeface="Tahoma"/>
                <a:cs typeface="Tahoma"/>
              </a:rPr>
              <a:t>)</a:t>
            </a:r>
            <a:r>
              <a:rPr sz="600" dirty="0">
                <a:latin typeface="Lucida Sans Unicode"/>
                <a:cs typeface="Lucida Sans Unicode"/>
              </a:rPr>
              <a:t>∈</a:t>
            </a:r>
            <a:r>
              <a:rPr sz="600" i="1" dirty="0">
                <a:latin typeface="Lucida Sans"/>
                <a:cs typeface="Lucida Sans"/>
              </a:rPr>
              <a:t>E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911" y="2121128"/>
            <a:ext cx="23145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=  min  ｛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 + </a:t>
            </a:r>
            <a:r>
              <a:rPr lang="en-US" sz="900" i="1" dirty="0">
                <a:latin typeface="Verdana"/>
                <a:cs typeface="Verdana"/>
              </a:rPr>
              <a:t> </a:t>
            </a:r>
            <a:r>
              <a:rPr lang="en-US" sz="900" i="1" dirty="0" smtClean="0">
                <a:latin typeface="Verdana"/>
                <a:cs typeface="Verdana"/>
              </a:rPr>
              <a:t>       </a:t>
            </a:r>
            <a:r>
              <a:rPr sz="900" dirty="0" smtClean="0">
                <a:latin typeface="Tahoma"/>
                <a:cs typeface="Tahoma"/>
              </a:rPr>
              <a:t> </a:t>
            </a:r>
            <a:r>
              <a:rPr lang="en-US" sz="900" dirty="0" smtClean="0">
                <a:latin typeface="Tahoma"/>
                <a:cs typeface="Tahoma"/>
              </a:rPr>
              <a:t> }</a:t>
            </a:r>
            <a:r>
              <a:rPr sz="900" i="1" dirty="0" smtClean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141298"/>
            <a:ext cx="324000" cy="15830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All-pairs shortest paths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3" y="815975"/>
            <a:ext cx="3915511" cy="1541741"/>
          </a:xfrm>
          <a:prstGeom prst="rect">
            <a:avLst/>
          </a:prstGeom>
        </p:spPr>
        <p:txBody>
          <a:bodyPr vert="horz" wrap="square" lIns="0" tIns="129831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What if we want to find the shortest path not just between </a:t>
            </a:r>
            <a:r>
              <a:rPr i="1" dirty="0" smtClean="0">
                <a:latin typeface="Arial"/>
                <a:cs typeface="Arial"/>
              </a:rPr>
              <a:t>s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t </a:t>
            </a:r>
            <a:r>
              <a:rPr dirty="0" smtClean="0"/>
              <a:t>but</a:t>
            </a:r>
            <a:endParaRPr dirty="0"/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between all pairs of </a:t>
            </a:r>
            <a:r>
              <a:rPr i="1" dirty="0" smtClean="0">
                <a:solidFill>
                  <a:srgbClr val="FF0000"/>
                </a:solidFill>
                <a:latin typeface="Arial"/>
                <a:cs typeface="Arial"/>
              </a:rPr>
              <a:t>vertices</a:t>
            </a:r>
            <a:r>
              <a:rPr dirty="0"/>
              <a:t>?</a:t>
            </a:r>
          </a:p>
          <a:p>
            <a:pPr marL="12700" marR="19685">
              <a:lnSpc>
                <a:spcPts val="1400"/>
              </a:lnSpc>
              <a:spcBef>
                <a:spcPts val="595"/>
              </a:spcBef>
            </a:pPr>
            <a:r>
              <a:rPr dirty="0"/>
              <a:t>One approach would be to execute our general shortest-path algorithm from  Section 4.6.1 (since there may be negative edges) 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>
                <a:latin typeface="Lucida Sans Unicode"/>
                <a:cs typeface="Lucida Sans Unicode"/>
              </a:rPr>
              <a:t>| </a:t>
            </a:r>
            <a:r>
              <a:rPr dirty="0"/>
              <a:t>times, once for each  starting node. </a:t>
            </a:r>
            <a:r>
              <a:rPr dirty="0" smtClean="0"/>
              <a:t>The </a:t>
            </a:r>
            <a:r>
              <a:rPr dirty="0"/>
              <a:t>total running time would then be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baseline="37037" dirty="0">
                <a:solidFill>
                  <a:srgbClr val="FF0000"/>
                </a:solidFill>
              </a:rPr>
              <a:t>2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dirty="0">
                <a:solidFill>
                  <a:srgbClr val="FF0000"/>
                </a:solidFill>
              </a:rPr>
              <a:t>)</a:t>
            </a:r>
            <a:r>
              <a:rPr sz="900" dirty="0"/>
              <a:t>.</a:t>
            </a:r>
            <a:endParaRPr sz="900" dirty="0"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dirty="0"/>
              <a:t>We’ll now see a better alternative, the </a:t>
            </a:r>
            <a:r>
              <a:rPr i="1" dirty="0">
                <a:latin typeface="Arial"/>
                <a:cs typeface="Arial"/>
              </a:rPr>
              <a:t>O</a:t>
            </a:r>
            <a:r>
              <a:rPr dirty="0"/>
              <a:t>(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>
                <a:latin typeface="Lucida Sans Unicode"/>
                <a:cs typeface="Lucida Sans Unicode"/>
              </a:rPr>
              <a:t>|</a:t>
            </a:r>
            <a:r>
              <a:rPr sz="900" baseline="37037" dirty="0"/>
              <a:t>3</a:t>
            </a:r>
            <a:r>
              <a:rPr sz="900" dirty="0"/>
              <a:t>) dynamic </a:t>
            </a:r>
            <a:r>
              <a:rPr sz="900" dirty="0" smtClean="0"/>
              <a:t>programming-based</a:t>
            </a:r>
            <a:endParaRPr sz="900" dirty="0"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b="1" dirty="0"/>
              <a:t>Floyd-Warshall </a:t>
            </a:r>
            <a:r>
              <a:rPr dirty="0"/>
              <a:t>algorithm.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358775"/>
            <a:ext cx="435995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subproblems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43406"/>
            <a:ext cx="4114799" cy="1733564"/>
          </a:xfrm>
          <a:prstGeom prst="rect">
            <a:avLst/>
          </a:prstGeom>
        </p:spPr>
        <p:txBody>
          <a:bodyPr vert="horz" wrap="square" lIns="0" tIns="40398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dirty="0"/>
              <a:t>Number the vertices in </a:t>
            </a:r>
            <a:r>
              <a:rPr i="1" dirty="0">
                <a:latin typeface="Arial"/>
                <a:cs typeface="Arial"/>
              </a:rPr>
              <a:t>V </a:t>
            </a:r>
            <a:r>
              <a:rPr dirty="0"/>
              <a:t>as 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2</a:t>
            </a:r>
            <a:r>
              <a:rPr i="1" dirty="0">
                <a:latin typeface="Verdana"/>
                <a:cs typeface="Verdana"/>
              </a:rPr>
              <a:t>, . . . , </a:t>
            </a:r>
            <a:r>
              <a:rPr i="1" dirty="0">
                <a:latin typeface="Arial"/>
                <a:cs typeface="Arial"/>
              </a:rPr>
              <a:t>n</a:t>
            </a:r>
            <a:r>
              <a:rPr dirty="0">
                <a:latin typeface="Lucida Sans Unicode"/>
                <a:cs typeface="Lucida Sans Unicode"/>
              </a:rPr>
              <a:t>}</a:t>
            </a:r>
            <a:r>
              <a:rPr dirty="0"/>
              <a:t>, and let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 denote </a:t>
            </a:r>
            <a:r>
              <a:rPr dirty="0">
                <a:solidFill>
                  <a:srgbClr val="0000FF"/>
                </a:solidFill>
              </a:rPr>
              <a:t>the  length of the shortest path from </a:t>
            </a:r>
            <a:r>
              <a:rPr i="1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0000FF"/>
                </a:solidFill>
              </a:rPr>
              <a:t>to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dirty="0" smtClean="0">
                <a:solidFill>
                  <a:srgbClr val="0000FF"/>
                </a:solidFill>
              </a:rPr>
              <a:t>in </a:t>
            </a:r>
            <a:r>
              <a:rPr dirty="0">
                <a:solidFill>
                  <a:srgbClr val="0000FF"/>
                </a:solidFill>
              </a:rPr>
              <a:t>which only nodes </a:t>
            </a:r>
            <a:r>
              <a:rPr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r>
              <a:rPr dirty="0">
                <a:solidFill>
                  <a:srgbClr val="0000FF"/>
                </a:solidFill>
              </a:rPr>
              <a:t>1</a:t>
            </a:r>
            <a:r>
              <a:rPr i="1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dirty="0">
                <a:solidFill>
                  <a:srgbClr val="0000FF"/>
                </a:solidFill>
              </a:rPr>
              <a:t>2</a:t>
            </a:r>
            <a:r>
              <a:rPr i="1" dirty="0">
                <a:solidFill>
                  <a:srgbClr val="0000FF"/>
                </a:solidFill>
                <a:latin typeface="Verdana"/>
                <a:cs typeface="Verdana"/>
              </a:rPr>
              <a:t>, . . . ,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00FF"/>
                </a:solidFill>
                <a:latin typeface="Lucida Sans Unicode"/>
                <a:cs typeface="Lucida Sans Unicode"/>
              </a:rPr>
              <a:t>} </a:t>
            </a:r>
            <a:r>
              <a:rPr dirty="0">
                <a:solidFill>
                  <a:srgbClr val="0000FF"/>
                </a:solidFill>
              </a:rPr>
              <a:t>can be  used as intermediates</a:t>
            </a:r>
            <a:r>
              <a:rPr dirty="0"/>
              <a:t>.</a:t>
            </a:r>
          </a:p>
          <a:p>
            <a:pPr marL="12700" marR="296545">
              <a:lnSpc>
                <a:spcPts val="1400"/>
              </a:lnSpc>
              <a:spcBef>
                <a:spcPts val="595"/>
              </a:spcBef>
            </a:pPr>
            <a:r>
              <a:rPr dirty="0"/>
              <a:t>Initially,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is the length of the direct edge between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, if it  exists, and is </a:t>
            </a:r>
            <a:r>
              <a:rPr dirty="0">
                <a:latin typeface="Lucida Sans Unicode"/>
                <a:cs typeface="Lucida Sans Unicode"/>
              </a:rPr>
              <a:t>∞ </a:t>
            </a:r>
            <a:r>
              <a:rPr dirty="0"/>
              <a:t>otherwise.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000" dirty="0"/>
              <a:t>For </a:t>
            </a:r>
            <a:r>
              <a:rPr sz="1000" i="1" dirty="0">
                <a:latin typeface="Arial"/>
                <a:cs typeface="Arial"/>
              </a:rPr>
              <a:t>k </a:t>
            </a:r>
            <a:r>
              <a:rPr sz="1000" dirty="0">
                <a:latin typeface="Lucida Sans Unicode"/>
                <a:cs typeface="Lucida Sans Unicode"/>
              </a:rPr>
              <a:t>≥ </a:t>
            </a:r>
            <a:r>
              <a:rPr sz="1000" dirty="0"/>
              <a:t>1</a:t>
            </a:r>
          </a:p>
          <a:p>
            <a:pPr marL="120014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imes New Roman"/>
                <a:cs typeface="Times New Roman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/>
              <a:t>) = min </a:t>
            </a:r>
            <a:r>
              <a:rPr sz="1000" dirty="0">
                <a:latin typeface="Arial Unicode MS"/>
                <a:cs typeface="Arial Unicode MS"/>
              </a:rPr>
              <a:t>｛</a:t>
            </a:r>
            <a:r>
              <a:rPr sz="1000" dirty="0">
                <a:latin typeface="Times New Roman"/>
                <a:cs typeface="Times New Roman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 </a:t>
            </a:r>
            <a:r>
              <a:rPr sz="1000" dirty="0">
                <a:latin typeface="Lucida Sans Unicode"/>
                <a:cs typeface="Lucida Sans Unicode"/>
              </a:rPr>
              <a:t>− </a:t>
            </a:r>
            <a:r>
              <a:rPr sz="1000" dirty="0"/>
              <a:t>1)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dirty="0">
                <a:latin typeface="Times New Roman"/>
                <a:cs typeface="Times New Roman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 </a:t>
            </a:r>
            <a:r>
              <a:rPr sz="1000" dirty="0">
                <a:latin typeface="Lucida Sans Unicode"/>
                <a:cs typeface="Lucida Sans Unicode"/>
              </a:rPr>
              <a:t>− </a:t>
            </a:r>
            <a:r>
              <a:rPr sz="1000" dirty="0"/>
              <a:t>1) + </a:t>
            </a:r>
            <a:r>
              <a:rPr sz="1000" dirty="0">
                <a:latin typeface="Times New Roman"/>
                <a:cs typeface="Times New Roman"/>
              </a:rPr>
              <a:t>dist</a:t>
            </a:r>
            <a:r>
              <a:rPr sz="1000" dirty="0"/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k </a:t>
            </a:r>
            <a:r>
              <a:rPr sz="1000" dirty="0">
                <a:latin typeface="Lucida Sans Unicode"/>
                <a:cs typeface="Lucida Sans Unicode"/>
              </a:rPr>
              <a:t>− </a:t>
            </a:r>
            <a:r>
              <a:rPr sz="1000" dirty="0"/>
              <a:t>1)</a:t>
            </a:r>
            <a:r>
              <a:rPr sz="1000" baseline="43209" dirty="0">
                <a:latin typeface="Arial Unicode MS"/>
                <a:cs typeface="Arial Unicode MS"/>
              </a:rPr>
              <a:t> </a:t>
            </a:r>
            <a:r>
              <a:rPr lang="en-US" sz="1000" dirty="0">
                <a:latin typeface="Arial Unicode MS"/>
                <a:cs typeface="Arial Unicode MS"/>
              </a:rPr>
              <a:t>}</a:t>
            </a:r>
            <a:endParaRPr sz="1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943406"/>
            <a:ext cx="3915511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= </a:t>
            </a:r>
            <a:r>
              <a:rPr dirty="0">
                <a:latin typeface="Lucida Sans Unicode"/>
                <a:cs typeface="Lucida Sans Unicode"/>
              </a:rPr>
              <a:t>∞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all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 </a:t>
            </a:r>
            <a:r>
              <a:rPr dirty="0">
                <a:latin typeface="Lucida Sans Unicode"/>
                <a:cs typeface="Lucida Sans Unicode"/>
              </a:rPr>
              <a:t>∈ </a:t>
            </a:r>
            <a:r>
              <a:rPr i="1" dirty="0">
                <a:latin typeface="Arial"/>
                <a:cs typeface="Arial"/>
              </a:rPr>
              <a:t>E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0) = 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194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i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/>
              <a:t>= 1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789940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 = min </a:t>
            </a:r>
            <a:r>
              <a:rPr dirty="0">
                <a:latin typeface="Arial Unicode MS"/>
                <a:cs typeface="Arial Unicode MS"/>
              </a:rPr>
              <a:t>｛</a:t>
            </a:r>
            <a:r>
              <a:rPr sz="900" dirty="0">
                <a:latin typeface="Times New Roman"/>
                <a:cs typeface="Times New Roman"/>
              </a:rPr>
              <a:t>dist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k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/>
              <a:t>1),</a:t>
            </a:r>
            <a:endParaRPr sz="900" dirty="0">
              <a:latin typeface="Lucida Sans Unicode"/>
              <a:cs typeface="Lucida Sans Unicode"/>
            </a:endParaRPr>
          </a:p>
          <a:p>
            <a:pPr marL="192722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>
                <a:latin typeface="Lucida Sans Unicode"/>
                <a:cs typeface="Lucida Sans Unicode"/>
              </a:rPr>
              <a:t>− </a:t>
            </a:r>
            <a:r>
              <a:rPr dirty="0"/>
              <a:t>1) + </a:t>
            </a:r>
            <a:r>
              <a:rPr dirty="0">
                <a:latin typeface="Times New Roman"/>
                <a:cs typeface="Times New Roman"/>
              </a:rPr>
              <a:t>dist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k </a:t>
            </a:r>
            <a:r>
              <a:rPr dirty="0">
                <a:latin typeface="Lucida Sans Unicode"/>
                <a:cs typeface="Lucida Sans Unicode"/>
              </a:rPr>
              <a:t>− </a:t>
            </a:r>
            <a:r>
              <a:rPr dirty="0"/>
              <a:t>1</a:t>
            </a:r>
            <a:r>
              <a:rPr dirty="0" smtClean="0"/>
              <a:t>)</a:t>
            </a:r>
            <a:r>
              <a:rPr lang="en-US" dirty="0">
                <a:latin typeface="Arial Unicode MS"/>
                <a:cs typeface="Arial Unicode MS"/>
              </a:rPr>
              <a:t>}</a:t>
            </a:r>
            <a:r>
              <a:rPr sz="1350" baseline="43209" dirty="0" smtClean="0">
                <a:latin typeface="Arial Unicode MS"/>
                <a:cs typeface="Arial Unicode MS"/>
              </a:rPr>
              <a:t> </a:t>
            </a:r>
            <a:endParaRPr sz="1350" baseline="43209" dirty="0">
              <a:latin typeface="Arial Unicode MS"/>
              <a:cs typeface="Arial Unicode M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00" y="1684220"/>
            <a:ext cx="288000" cy="1517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82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traveling salesman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663575"/>
            <a:ext cx="4114799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 traveling salesman is getting ready for a big sales tour. Starting at his  hometown, he will conduct a journey in which each of his target cities is visited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exactly once </a:t>
            </a:r>
            <a:r>
              <a:rPr sz="900" dirty="0">
                <a:latin typeface="Tahoma"/>
                <a:cs typeface="Tahoma"/>
              </a:rPr>
              <a:t>before he returns home. Given the pairwise distances between  cities, what is the best order in which to visit them, so as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minimize the  overall distance traveled</a:t>
            </a:r>
            <a:r>
              <a:rPr sz="900" dirty="0">
                <a:latin typeface="Tahoma"/>
                <a:cs typeface="Tahoma"/>
              </a:rPr>
              <a:t>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dirty="0">
                <a:latin typeface="Tahoma"/>
                <a:cs typeface="Tahoma"/>
              </a:rPr>
              <a:t>Denote the cities by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, the salesman’s hometown being 1, and let</a:t>
            </a:r>
          </a:p>
          <a:p>
            <a:pPr marL="12700" marR="5080" indent="-635">
              <a:lnSpc>
                <a:spcPts val="1400"/>
              </a:lnSpc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900" i="1" baseline="-9259" dirty="0">
                <a:solidFill>
                  <a:srgbClr val="FF0000"/>
                </a:solidFill>
                <a:latin typeface="Lucida Sans"/>
                <a:cs typeface="Lucida Sans"/>
              </a:rPr>
              <a:t>ij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dirty="0">
                <a:latin typeface="Tahoma"/>
                <a:cs typeface="Tahoma"/>
              </a:rPr>
              <a:t>be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the matrix of intercity distances</a:t>
            </a:r>
            <a:r>
              <a:rPr sz="900" dirty="0">
                <a:latin typeface="Tahoma"/>
                <a:cs typeface="Tahoma"/>
              </a:rPr>
              <a:t>. The goal is to design a tour that  starts and ends at 1, includes all other cities exactly once, and has minimum  total length.</a:t>
            </a:r>
          </a:p>
          <a:p>
            <a:pPr marL="12700" marR="2730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brute-force approach is to evaluate every possible tour and return the best  one. </a:t>
            </a:r>
            <a:r>
              <a:rPr sz="900" dirty="0" smtClean="0">
                <a:latin typeface="Tahoma"/>
                <a:cs typeface="Tahoma"/>
              </a:rPr>
              <a:t>Since </a:t>
            </a:r>
            <a:r>
              <a:rPr sz="900" dirty="0">
                <a:latin typeface="Tahoma"/>
                <a:cs typeface="Tahoma"/>
              </a:rPr>
              <a:t>there are (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dirty="0">
                <a:latin typeface="Tahoma"/>
                <a:cs typeface="Tahoma"/>
              </a:rPr>
              <a:t>1)! possibilities, this strategy takes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!) </a:t>
            </a:r>
            <a:r>
              <a:rPr sz="900" dirty="0">
                <a:latin typeface="Tahoma"/>
                <a:cs typeface="Tahoma"/>
              </a:rPr>
              <a:t>time.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1" y="815975"/>
            <a:ext cx="3886200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 marR="5080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For a subset of cities S </a:t>
            </a:r>
            <a:r>
              <a:rPr sz="900" dirty="0">
                <a:latin typeface="Lucida Sans Unicode"/>
                <a:cs typeface="Lucida Sans Unicode"/>
              </a:rPr>
              <a:t>⊆ {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2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Lucida Sans Unicode"/>
                <a:cs typeface="Lucida Sans Unicode"/>
              </a:rPr>
              <a:t>} </a:t>
            </a:r>
            <a:r>
              <a:rPr sz="900" i="1" dirty="0">
                <a:latin typeface="Arial"/>
                <a:cs typeface="Arial"/>
              </a:rPr>
              <a:t>that includes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Arial"/>
                <a:cs typeface="Arial"/>
              </a:rPr>
              <a:t>, and j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S, let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i="1" dirty="0">
                <a:latin typeface="Arial"/>
                <a:cs typeface="Arial"/>
              </a:rPr>
              <a:t>be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the length of the shortest path visiting each node in S  exactly once, starting at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and ending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i="1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 marR="1725295">
              <a:lnSpc>
                <a:spcPts val="1400"/>
              </a:lnSpc>
              <a:spcBef>
                <a:spcPts val="670"/>
              </a:spcBef>
            </a:pPr>
            <a:r>
              <a:rPr sz="900" dirty="0">
                <a:latin typeface="Tahoma"/>
                <a:cs typeface="Tahoma"/>
              </a:rPr>
              <a:t>When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|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900" dirty="0">
                <a:latin typeface="Tahoma"/>
                <a:cs typeface="Tahoma"/>
              </a:rPr>
              <a:t>1, we define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1) = </a:t>
            </a:r>
            <a:r>
              <a:rPr sz="900" dirty="0">
                <a:latin typeface="Lucida Sans Unicode"/>
                <a:cs typeface="Lucida Sans Unicode"/>
              </a:rPr>
              <a:t>∞</a:t>
            </a:r>
            <a:r>
              <a:rPr sz="900" dirty="0">
                <a:latin typeface="Tahoma"/>
                <a:cs typeface="Tahoma"/>
              </a:rPr>
              <a:t>.  For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lang="en-US" sz="900" dirty="0">
                <a:latin typeface="Lucida Sans Unicode"/>
                <a:cs typeface="Lucida Sans Unicode"/>
              </a:rPr>
              <a:t> </a:t>
            </a:r>
            <a:r>
              <a:rPr sz="900" dirty="0" smtClean="0">
                <a:latin typeface="Tahoma"/>
                <a:cs typeface="Tahoma"/>
              </a:rPr>
              <a:t>   </a:t>
            </a:r>
            <a:r>
              <a:rPr sz="900" dirty="0">
                <a:latin typeface="Tahoma"/>
                <a:cs typeface="Tahoma"/>
              </a:rPr>
              <a:t>1 with </a:t>
            </a:r>
            <a:r>
              <a:rPr sz="900" i="1" dirty="0">
                <a:latin typeface="Arial"/>
                <a:cs typeface="Arial"/>
              </a:rPr>
              <a:t>j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S  </a:t>
            </a:r>
            <a:r>
              <a:rPr sz="900" dirty="0">
                <a:latin typeface="Tahoma"/>
                <a:cs typeface="Tahoma"/>
              </a:rPr>
              <a:t>we </a:t>
            </a:r>
            <a:r>
              <a:rPr sz="900" dirty="0" smtClean="0">
                <a:latin typeface="Tahoma"/>
                <a:cs typeface="Tahoma"/>
              </a:rPr>
              <a:t>have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242" y="2137371"/>
            <a:ext cx="36480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i="1" dirty="0">
                <a:latin typeface="Lucida Sans"/>
                <a:cs typeface="Lucida Sans"/>
              </a:rPr>
              <a:t>i </a:t>
            </a:r>
            <a:r>
              <a:rPr sz="600" dirty="0">
                <a:latin typeface="Lucida Sans Unicode"/>
                <a:cs typeface="Lucida Sans Unicode"/>
              </a:rPr>
              <a:t>∈</a:t>
            </a:r>
            <a:r>
              <a:rPr sz="600" i="1" dirty="0">
                <a:latin typeface="Lucida Sans"/>
                <a:cs typeface="Lucida Sans"/>
              </a:rPr>
              <a:t>S</a:t>
            </a:r>
            <a:r>
              <a:rPr sz="600" dirty="0">
                <a:latin typeface="Tahoma"/>
                <a:cs typeface="Tahoma"/>
              </a:rPr>
              <a:t>:</a:t>
            </a:r>
            <a:r>
              <a:rPr sz="600" i="1" dirty="0">
                <a:latin typeface="Lucida Sans"/>
                <a:cs typeface="Lucida Sans"/>
              </a:rPr>
              <a:t>i </a:t>
            </a:r>
            <a:r>
              <a:rPr sz="600" dirty="0">
                <a:latin typeface="Lucida Sans Unicode"/>
                <a:cs typeface="Lucida Sans Unicode"/>
              </a:rPr>
              <a:t>/</a:t>
            </a:r>
            <a:r>
              <a:rPr sz="600" dirty="0">
                <a:latin typeface="Tahoma"/>
                <a:cs typeface="Tahoma"/>
              </a:rPr>
              <a:t>=</a:t>
            </a:r>
            <a:r>
              <a:rPr sz="600" i="1" dirty="0">
                <a:latin typeface="Lucida Sans"/>
                <a:cs typeface="Lucida Sans"/>
              </a:rPr>
              <a:t>j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747" y="2027580"/>
            <a:ext cx="18599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= min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\ </a:t>
            </a:r>
            <a:r>
              <a:rPr sz="900" dirty="0" smtClean="0">
                <a:latin typeface="Lucida Sans Unicode"/>
                <a:cs typeface="Lucida Sans Unicode"/>
              </a:rPr>
              <a:t>{</a:t>
            </a:r>
            <a:r>
              <a:rPr lang="en-US" sz="900" dirty="0" smtClean="0">
                <a:latin typeface="Lucida Sans Unicode"/>
                <a:cs typeface="Lucida Sans Unicode"/>
              </a:rPr>
              <a:t> </a:t>
            </a:r>
            <a:r>
              <a:rPr sz="900" i="1" dirty="0" smtClean="0">
                <a:latin typeface="Arial"/>
                <a:cs typeface="Arial"/>
              </a:rPr>
              <a:t>j</a:t>
            </a:r>
            <a:r>
              <a:rPr lang="en-US" sz="900" i="1" dirty="0" smtClean="0">
                <a:latin typeface="Arial"/>
                <a:cs typeface="Arial"/>
              </a:rPr>
              <a:t> </a:t>
            </a:r>
            <a:r>
              <a:rPr sz="900" dirty="0" smtClean="0">
                <a:latin typeface="Lucida Sans Unicode"/>
                <a:cs typeface="Lucida Sans Unicode"/>
              </a:rPr>
              <a:t>}</a:t>
            </a:r>
            <a:r>
              <a:rPr sz="900" i="1" dirty="0" smtClean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) +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ij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1656001"/>
            <a:ext cx="108000" cy="114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42" y="2208907"/>
            <a:ext cx="168867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1860DA8-C408-4DA7-8424-6E6DEB9B0AD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4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923" y="2076450"/>
            <a:ext cx="4149090" cy="1154560"/>
          </a:xfrm>
          <a:prstGeom prst="rect">
            <a:avLst/>
          </a:prstGeom>
        </p:spPr>
        <p:txBody>
          <a:bodyPr lIns="46113" tIns="23057" rIns="46113" bIns="23057"/>
          <a:lstStyle/>
          <a:p>
            <a:pPr lvl="1" eaLnBrk="1" hangingPunct="1"/>
            <a:r>
              <a:rPr lang="en-US" altLang="zh-CN" sz="1200" b="1" i="1" dirty="0">
                <a:solidFill>
                  <a:srgbClr val="00B050"/>
                </a:solidFill>
              </a:rPr>
              <a:t>n</a:t>
            </a:r>
            <a:r>
              <a:rPr lang="en-US" altLang="zh-CN" sz="1200" b="1" dirty="0">
                <a:solidFill>
                  <a:schemeClr val="tx1"/>
                </a:solidFill>
              </a:rPr>
              <a:t> stations on each line: </a:t>
            </a:r>
            <a:r>
              <a:rPr lang="en-US" altLang="zh-CN" sz="1200" b="1" i="1" dirty="0">
                <a:solidFill>
                  <a:srgbClr val="00B050"/>
                </a:solidFill>
              </a:rPr>
              <a:t>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1,1</a:t>
            </a:r>
            <a:r>
              <a:rPr lang="en-US" altLang="zh-CN" sz="1200" b="1" i="1" dirty="0">
                <a:solidFill>
                  <a:srgbClr val="00B050"/>
                </a:solidFill>
              </a:rPr>
              <a:t>…S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1,n</a:t>
            </a:r>
            <a:r>
              <a:rPr lang="en-US" altLang="zh-CN" sz="1200" b="1" i="1" dirty="0">
                <a:solidFill>
                  <a:schemeClr val="tx1"/>
                </a:solidFill>
              </a:rPr>
              <a:t> </a:t>
            </a:r>
            <a:r>
              <a:rPr lang="en-US" altLang="zh-CN" sz="1200" b="1" dirty="0">
                <a:solidFill>
                  <a:schemeClr val="tx1"/>
                </a:solidFill>
              </a:rPr>
              <a:t>and </a:t>
            </a:r>
            <a:r>
              <a:rPr lang="en-US" altLang="zh-CN" sz="1200" b="1" i="1" dirty="0">
                <a:solidFill>
                  <a:srgbClr val="00B050"/>
                </a:solidFill>
              </a:rPr>
              <a:t>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2,1</a:t>
            </a:r>
            <a:r>
              <a:rPr lang="en-US" altLang="zh-CN" sz="1200" b="1" i="1" dirty="0">
                <a:solidFill>
                  <a:srgbClr val="00B050"/>
                </a:solidFill>
              </a:rPr>
              <a:t>…S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2,n </a:t>
            </a:r>
            <a:r>
              <a:rPr lang="en-US" altLang="zh-CN" sz="1200" b="1" dirty="0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en-US" altLang="zh-CN" sz="1200" b="1" i="1" dirty="0" err="1">
                <a:solidFill>
                  <a:srgbClr val="00B050"/>
                </a:solidFill>
              </a:rPr>
              <a:t>a</a:t>
            </a:r>
            <a:r>
              <a:rPr lang="en-US" altLang="zh-CN" sz="12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, j </a:t>
            </a:r>
            <a:r>
              <a:rPr lang="en-US" altLang="zh-CN" sz="1200" b="1" dirty="0">
                <a:solidFill>
                  <a:schemeClr val="tx1"/>
                </a:solidFill>
              </a:rPr>
              <a:t>: time required on line </a:t>
            </a:r>
            <a:r>
              <a:rPr lang="en-US" altLang="zh-CN" sz="1200" b="1" i="1" dirty="0">
                <a:solidFill>
                  <a:schemeClr val="tx1"/>
                </a:solidFill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</a:rPr>
              <a:t> at station </a:t>
            </a:r>
            <a:r>
              <a:rPr lang="en-US" altLang="zh-CN" sz="1200" b="1" i="1" dirty="0">
                <a:solidFill>
                  <a:schemeClr val="tx1"/>
                </a:solidFill>
              </a:rPr>
              <a:t>j</a:t>
            </a:r>
            <a:r>
              <a:rPr lang="en-US" altLang="zh-CN" sz="1200" b="1" dirty="0">
                <a:solidFill>
                  <a:schemeClr val="tx1"/>
                </a:solidFill>
              </a:rPr>
              <a:t>.</a:t>
            </a:r>
            <a:endParaRPr lang="en-US" altLang="zh-CN" sz="1200" b="1" i="1" baseline="-25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Transferring times: </a:t>
            </a:r>
            <a:r>
              <a:rPr lang="en-US" altLang="zh-CN" sz="1200" b="1" i="1" dirty="0" err="1">
                <a:solidFill>
                  <a:srgbClr val="00B050"/>
                </a:solidFill>
              </a:rPr>
              <a:t>t</a:t>
            </a:r>
            <a:r>
              <a:rPr lang="en-US" altLang="zh-CN" sz="12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, j </a:t>
            </a:r>
            <a:r>
              <a:rPr lang="en-US" altLang="zh-CN" sz="1200" b="1" dirty="0">
                <a:solidFill>
                  <a:srgbClr val="00B050"/>
                </a:solidFill>
              </a:rPr>
              <a:t>.</a:t>
            </a: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Entry and exit time: </a:t>
            </a:r>
            <a:r>
              <a:rPr lang="en-US" altLang="zh-CN" sz="1200" b="1" i="1" dirty="0">
                <a:solidFill>
                  <a:srgbClr val="00B050"/>
                </a:solidFill>
              </a:rPr>
              <a:t>e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</a:t>
            </a:r>
            <a:r>
              <a:rPr lang="en-US" altLang="zh-CN" sz="1200" b="1" dirty="0">
                <a:solidFill>
                  <a:srgbClr val="00B050"/>
                </a:solidFill>
              </a:rPr>
              <a:t> , </a:t>
            </a:r>
            <a:r>
              <a:rPr lang="en-US" altLang="zh-CN" sz="1200" b="1" i="1" dirty="0">
                <a:solidFill>
                  <a:srgbClr val="00B050"/>
                </a:solidFill>
              </a:rPr>
              <a:t>e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</a:rPr>
              <a:t> , </a:t>
            </a:r>
            <a:r>
              <a:rPr lang="en-US" altLang="zh-CN" sz="1200" b="1" i="1" dirty="0">
                <a:solidFill>
                  <a:srgbClr val="00B050"/>
                </a:solidFill>
              </a:rPr>
              <a:t>x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1 </a:t>
            </a:r>
            <a:r>
              <a:rPr lang="en-US" altLang="zh-CN" sz="1200" b="1" dirty="0">
                <a:solidFill>
                  <a:srgbClr val="00B050"/>
                </a:solidFill>
              </a:rPr>
              <a:t>, </a:t>
            </a:r>
            <a:r>
              <a:rPr lang="en-US" altLang="zh-CN" sz="1200" b="1" i="1" dirty="0">
                <a:solidFill>
                  <a:srgbClr val="00B050"/>
                </a:solidFill>
              </a:rPr>
              <a:t>x</a:t>
            </a:r>
            <a:r>
              <a:rPr lang="en-US" altLang="zh-CN" sz="12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1200" b="1" dirty="0">
                <a:solidFill>
                  <a:srgbClr val="00B050"/>
                </a:solidFill>
              </a:rPr>
              <a:t>.</a:t>
            </a:r>
            <a:endParaRPr lang="en-US" altLang="zh-CN" sz="1200" b="1" i="1" baseline="-25000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Goal: Find the fastest path through the factory.</a:t>
            </a:r>
          </a:p>
          <a:p>
            <a:pPr lvl="1" eaLnBrk="1" hangingPunct="1"/>
            <a:r>
              <a:rPr lang="en-US" altLang="zh-CN" sz="1200" b="1" dirty="0">
                <a:solidFill>
                  <a:schemeClr val="tx1"/>
                </a:solidFill>
              </a:rPr>
              <a:t>(Trying all possibilities is not tractable.)</a:t>
            </a:r>
          </a:p>
        </p:txBody>
      </p:sp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" y="620051"/>
            <a:ext cx="4474838" cy="145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943406"/>
            <a:ext cx="4091356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>
                <a:latin typeface="Lucida Sans Unicode"/>
                <a:cs typeface="Lucida Sans Unicode"/>
              </a:rPr>
              <a:t>}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1) = 0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= 2 </a:t>
            </a:r>
            <a:r>
              <a:rPr b="1" dirty="0"/>
              <a:t>to </a:t>
            </a:r>
            <a:r>
              <a:rPr i="1" dirty="0">
                <a:latin typeface="Arial"/>
                <a:cs typeface="Arial"/>
              </a:rPr>
              <a:t>n </a:t>
            </a:r>
            <a:r>
              <a:rPr b="1" dirty="0"/>
              <a:t>do</a:t>
            </a:r>
          </a:p>
          <a:p>
            <a:pPr marL="32258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all </a:t>
            </a:r>
            <a:r>
              <a:rPr dirty="0"/>
              <a:t>subsets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>
                <a:latin typeface="Lucida Sans Unicode"/>
                <a:cs typeface="Lucida Sans Unicode"/>
              </a:rPr>
              <a:t>⊆ 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 . . . , </a:t>
            </a:r>
            <a:r>
              <a:rPr i="1" dirty="0">
                <a:latin typeface="Arial"/>
                <a:cs typeface="Arial"/>
              </a:rPr>
              <a:t>n</a:t>
            </a:r>
            <a:r>
              <a:rPr dirty="0">
                <a:latin typeface="Lucida Sans Unicode"/>
                <a:cs typeface="Lucida Sans Unicode"/>
              </a:rPr>
              <a:t>} </a:t>
            </a:r>
            <a:r>
              <a:rPr dirty="0"/>
              <a:t>of size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and containing 1 </a:t>
            </a:r>
            <a:r>
              <a:rPr b="1" dirty="0"/>
              <a:t>do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dirty="0"/>
              <a:t>1) = </a:t>
            </a:r>
            <a:r>
              <a:rPr dirty="0">
                <a:latin typeface="Lucida Sans Unicode"/>
                <a:cs typeface="Lucida Sans Unicode"/>
              </a:rPr>
              <a:t>∞</a:t>
            </a:r>
          </a:p>
          <a:p>
            <a:pPr marL="556260">
              <a:lnSpc>
                <a:spcPts val="1400"/>
              </a:lnSpc>
              <a:spcBef>
                <a:spcPts val="10"/>
              </a:spcBef>
            </a:pPr>
            <a:r>
              <a:rPr b="1" dirty="0"/>
              <a:t>for  all </a:t>
            </a:r>
            <a:r>
              <a:rPr i="1" dirty="0">
                <a:latin typeface="Arial"/>
                <a:cs typeface="Arial"/>
              </a:rPr>
              <a:t>j </a:t>
            </a:r>
            <a:r>
              <a:rPr dirty="0">
                <a:latin typeface="Lucida Sans Unicode"/>
                <a:cs typeface="Lucida Sans Unicode"/>
              </a:rPr>
              <a:t>∈ </a:t>
            </a:r>
            <a:r>
              <a:rPr i="1" dirty="0">
                <a:latin typeface="Arial"/>
                <a:cs typeface="Arial"/>
              </a:rPr>
              <a:t>S 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j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dirty="0" smtClean="0"/>
              <a:t>  1  </a:t>
            </a:r>
            <a:r>
              <a:rPr b="1" dirty="0"/>
              <a:t>do</a:t>
            </a:r>
          </a:p>
          <a:p>
            <a:pPr marL="790575">
              <a:lnSpc>
                <a:spcPts val="1400"/>
              </a:lnSpc>
              <a:spcBef>
                <a:spcPts val="10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dirty="0">
                <a:latin typeface="Verdana"/>
                <a:cs typeface="Verdana"/>
              </a:rPr>
              <a:t>,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 = min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∈</a:t>
            </a:r>
            <a:r>
              <a:rPr sz="900" i="1" baseline="-9259" dirty="0" smtClean="0">
                <a:latin typeface="Lucida Sans"/>
                <a:cs typeface="Lucida Sans"/>
              </a:rPr>
              <a:t>S</a:t>
            </a:r>
            <a:r>
              <a:rPr sz="900" baseline="-9259" dirty="0" smtClean="0"/>
              <a:t>:</a:t>
            </a:r>
            <a:r>
              <a:rPr lang="en-US" i="1" baseline="-9259" dirty="0">
                <a:latin typeface="Lucida Sans"/>
              </a:rPr>
              <a:t> </a:t>
            </a:r>
            <a:r>
              <a:rPr lang="en-US" i="1" dirty="0" smtClean="0">
                <a:latin typeface="Lucida Sans"/>
              </a:rPr>
              <a:t>    </a:t>
            </a:r>
            <a:r>
              <a:rPr sz="900" i="1" baseline="-9259" dirty="0" smtClean="0">
                <a:latin typeface="Lucida Sans"/>
                <a:cs typeface="Lucida Sans"/>
              </a:rPr>
              <a:t>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/>
              <a:t>(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Lucida Sans Unicode"/>
                <a:cs typeface="Lucida Sans Unicode"/>
              </a:rPr>
              <a:t>\ </a:t>
            </a:r>
            <a:r>
              <a:rPr sz="900" dirty="0" smtClean="0">
                <a:latin typeface="Lucida Sans Unicode"/>
                <a:cs typeface="Lucida Sans Unicode"/>
              </a:rPr>
              <a:t>{</a:t>
            </a:r>
            <a:r>
              <a:rPr lang="en-US" sz="900" dirty="0" smtClean="0">
                <a:latin typeface="Lucida Sans Unicode"/>
                <a:cs typeface="Lucida Sans Unicode"/>
              </a:rPr>
              <a:t> </a:t>
            </a:r>
            <a:r>
              <a:rPr sz="900" i="1" dirty="0" smtClean="0">
                <a:latin typeface="Arial"/>
                <a:cs typeface="Arial"/>
              </a:rPr>
              <a:t>j</a:t>
            </a:r>
            <a:r>
              <a:rPr lang="en-US" sz="900" i="1" dirty="0" smtClean="0">
                <a:latin typeface="Arial"/>
                <a:cs typeface="Arial"/>
              </a:rPr>
              <a:t> </a:t>
            </a:r>
            <a:r>
              <a:rPr sz="900" dirty="0" smtClean="0">
                <a:latin typeface="Lucida Sans Unicode"/>
                <a:cs typeface="Lucida Sans Unicode"/>
              </a:rPr>
              <a:t>}</a:t>
            </a:r>
            <a:r>
              <a:rPr sz="900" i="1" dirty="0" smtClean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/>
              <a:t>) +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ij</a:t>
            </a:r>
            <a:endParaRPr sz="900" baseline="-9259" dirty="0">
              <a:latin typeface="Lucida Sans"/>
              <a:cs typeface="Lucida Sans"/>
            </a:endParaRP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dirty="0"/>
              <a:t>return min</a:t>
            </a:r>
            <a:r>
              <a:rPr sz="900" i="1" baseline="-9259" dirty="0">
                <a:latin typeface="Lucida Sans"/>
                <a:cs typeface="Lucida Sans"/>
              </a:rPr>
              <a:t>j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/>
              <a:t>(</a:t>
            </a:r>
            <a:r>
              <a:rPr sz="900" dirty="0">
                <a:latin typeface="Lucida Sans Unicode"/>
                <a:cs typeface="Lucida Sans Unicode"/>
              </a:rPr>
              <a:t>{</a:t>
            </a:r>
            <a:r>
              <a:rPr sz="900" dirty="0"/>
              <a:t>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Lucida Sans Unicode"/>
                <a:cs typeface="Lucida Sans Unicode"/>
              </a:rPr>
              <a:t>}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/>
              <a:t>) + </a:t>
            </a:r>
            <a:r>
              <a:rPr sz="900" i="1" dirty="0" smtClean="0">
                <a:latin typeface="Arial"/>
                <a:cs typeface="Arial"/>
              </a:rPr>
              <a:t>d</a:t>
            </a:r>
            <a:r>
              <a:rPr sz="900" i="1" baseline="-9259" dirty="0" smtClean="0">
                <a:latin typeface="Lucida Sans"/>
                <a:cs typeface="Lucida Sans"/>
              </a:rPr>
              <a:t>j</a:t>
            </a:r>
            <a:r>
              <a:rPr sz="900" baseline="-9259" dirty="0" smtClean="0"/>
              <a:t>1</a:t>
            </a:r>
            <a:endParaRPr sz="900" baseline="-9259" dirty="0">
              <a:latin typeface="Lucida Sans"/>
              <a:cs typeface="Lucida Sans"/>
            </a:endParaRPr>
          </a:p>
          <a:p>
            <a:pPr marL="12700" marR="5080">
              <a:lnSpc>
                <a:spcPts val="1400"/>
              </a:lnSpc>
              <a:spcBef>
                <a:spcPts val="140"/>
              </a:spcBef>
            </a:pPr>
            <a:r>
              <a:rPr dirty="0"/>
              <a:t>There are at most 2</a:t>
            </a:r>
            <a:r>
              <a:rPr sz="900" i="1" baseline="37037" dirty="0">
                <a:latin typeface="Lucida Sans"/>
                <a:cs typeface="Lucida Sans"/>
              </a:rPr>
              <a:t>n </a:t>
            </a:r>
            <a:r>
              <a:rPr sz="900" dirty="0" smtClean="0">
                <a:latin typeface="Lucida Sans Unicode"/>
                <a:cs typeface="Lucida Sans Unicode"/>
              </a:rPr>
              <a:t>·</a:t>
            </a:r>
            <a:r>
              <a:rPr sz="900" i="1" dirty="0" smtClean="0">
                <a:latin typeface="Arial"/>
                <a:cs typeface="Arial"/>
              </a:rPr>
              <a:t>n </a:t>
            </a:r>
            <a:r>
              <a:rPr sz="900" dirty="0"/>
              <a:t>subproblems, and each one takes linear time to solve.  The total running time is therefore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baseline="37037" dirty="0">
                <a:solidFill>
                  <a:srgbClr val="FF0000"/>
                </a:solidFill>
              </a:rPr>
              <a:t>2 </a:t>
            </a:r>
            <a:r>
              <a:rPr sz="9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·</a:t>
            </a:r>
            <a:r>
              <a:rPr sz="900" dirty="0" smtClean="0">
                <a:solidFill>
                  <a:srgbClr val="FF0000"/>
                </a:solidFill>
              </a:rPr>
              <a:t>2</a:t>
            </a:r>
            <a:r>
              <a:rPr sz="900" i="1" baseline="37037" dirty="0" smtClean="0">
                <a:solidFill>
                  <a:srgbClr val="FF0000"/>
                </a:solidFill>
                <a:latin typeface="Lucida Sans"/>
                <a:cs typeface="Lucida Sans"/>
              </a:rPr>
              <a:t>n </a:t>
            </a:r>
            <a:r>
              <a:rPr sz="900" dirty="0">
                <a:solidFill>
                  <a:srgbClr val="FF0000"/>
                </a:solidFill>
              </a:rPr>
              <a:t>)</a:t>
            </a:r>
            <a:r>
              <a:rPr sz="900" dirty="0"/>
              <a:t>.</a:t>
            </a:r>
            <a:endParaRPr sz="900" dirty="0">
              <a:latin typeface="Lucida Sans"/>
              <a:cs typeface="Lucida San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695166"/>
            <a:ext cx="108000" cy="114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36" y="1908000"/>
            <a:ext cx="168867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D95C5B9-AB29-4DFF-B9B9-78A2EAB5FF1C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5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441" y="1806575"/>
            <a:ext cx="4482815" cy="1385392"/>
          </a:xfrm>
          <a:prstGeom prst="rect">
            <a:avLst/>
          </a:prstGeom>
          <a:solidFill>
            <a:schemeClr val="bg1"/>
          </a:solidFill>
        </p:spPr>
        <p:txBody>
          <a:bodyPr lIns="46113" tIns="23057" rIns="46113" bIns="23057"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b="1" dirty="0">
                <a:solidFill>
                  <a:srgbClr val="00339B"/>
                </a:solidFill>
                <a:latin typeface="Arial" pitchFamily="34" charset="0"/>
              </a:rPr>
              <a:t>Properties of the optimal solution: consider the fastest way of exiting station </a:t>
            </a:r>
            <a:r>
              <a:rPr lang="en-US" altLang="zh-CN" sz="1000" b="1" i="1" dirty="0">
                <a:solidFill>
                  <a:srgbClr val="006500"/>
                </a:solidFill>
              </a:rPr>
              <a:t>S</a:t>
            </a:r>
            <a:r>
              <a:rPr lang="en-US" altLang="zh-CN" sz="1000" b="1" baseline="-25000" dirty="0">
                <a:solidFill>
                  <a:srgbClr val="006500"/>
                </a:solidFill>
              </a:rPr>
              <a:t>1,</a:t>
            </a:r>
            <a:r>
              <a:rPr lang="en-US" altLang="zh-CN" sz="1000" b="1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="1" dirty="0" smtClean="0">
                <a:solidFill>
                  <a:srgbClr val="00339B"/>
                </a:solidFill>
                <a:latin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>
              <a:solidFill>
                <a:srgbClr val="00339B"/>
              </a:solidFill>
              <a:latin typeface="Arial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if </a:t>
            </a:r>
            <a:r>
              <a:rPr lang="en-US" altLang="zh-CN" sz="1000" i="1" dirty="0">
                <a:solidFill>
                  <a:srgbClr val="006500"/>
                </a:solidFill>
              </a:rPr>
              <a:t>j </a:t>
            </a:r>
            <a:r>
              <a:rPr lang="en-US" altLang="zh-CN" sz="1000" dirty="0">
                <a:solidFill>
                  <a:srgbClr val="006500"/>
                </a:solidFill>
              </a:rPr>
              <a:t>= 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then there’s only one </a:t>
            </a:r>
            <a:r>
              <a:rPr lang="en-US" altLang="zh-CN" sz="1000" dirty="0" smtClean="0">
                <a:solidFill>
                  <a:srgbClr val="000000"/>
                </a:solidFill>
                <a:latin typeface="Arial" pitchFamily="34" charset="0"/>
              </a:rPr>
              <a:t>way;</a:t>
            </a:r>
            <a:endParaRPr lang="en-US" altLang="zh-CN" sz="1000" dirty="0">
              <a:solidFill>
                <a:srgbClr val="000000"/>
              </a:solidFill>
              <a:latin typeface="Arial" pitchFamily="34" charset="0"/>
            </a:endParaRP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if </a:t>
            </a:r>
            <a:r>
              <a:rPr lang="en-US" altLang="zh-CN" sz="1000" i="1" dirty="0">
                <a:solidFill>
                  <a:srgbClr val="006500"/>
                </a:solidFill>
              </a:rPr>
              <a:t>j </a:t>
            </a:r>
            <a:r>
              <a:rPr lang="en-US" altLang="zh-CN" sz="1000" dirty="0" smtClean="0">
                <a:solidFill>
                  <a:srgbClr val="006500"/>
                </a:solidFill>
                <a:latin typeface="SymbolMT" charset="-122"/>
                <a:ea typeface="SymbolMT" charset="-122"/>
              </a:rPr>
              <a:t>≥</a:t>
            </a:r>
            <a:r>
              <a:rPr lang="en-US" altLang="zh-CN" sz="1000" dirty="0" smtClean="0">
                <a:solidFill>
                  <a:srgbClr val="006500"/>
                </a:solidFill>
              </a:rPr>
              <a:t>2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then in order to exit station </a:t>
            </a:r>
            <a:r>
              <a:rPr lang="en-US" altLang="zh-CN" sz="1000" i="1" dirty="0">
                <a:solidFill>
                  <a:srgbClr val="006500"/>
                </a:solidFill>
              </a:rPr>
              <a:t>j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, we must have</a:t>
            </a:r>
          </a:p>
          <a:p>
            <a:pPr lvl="2" eaLnBrk="1" hangingPunct="1"/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1. either gone through station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-1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, or</a:t>
            </a:r>
          </a:p>
          <a:p>
            <a:pPr lvl="2" eaLnBrk="1" hangingPunct="1"/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2. gone through station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2,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-1</a:t>
            </a:r>
            <a:r>
              <a:rPr lang="en-US" altLang="zh-CN" sz="1000" dirty="0">
                <a:solidFill>
                  <a:srgbClr val="004000"/>
                </a:solidFill>
              </a:rPr>
              <a:t> 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and transferred to </a:t>
            </a:r>
            <a:r>
              <a:rPr lang="en-US" altLang="zh-CN" sz="1000" i="1" dirty="0">
                <a:solidFill>
                  <a:srgbClr val="004000"/>
                </a:solidFill>
              </a:rPr>
              <a:t>S</a:t>
            </a:r>
            <a:r>
              <a:rPr lang="en-US" altLang="zh-CN" sz="1000" baseline="-25000" dirty="0">
                <a:solidFill>
                  <a:srgbClr val="0040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4000"/>
                </a:solidFill>
              </a:rPr>
              <a:t>j</a:t>
            </a:r>
            <a:r>
              <a:rPr lang="en-US" altLang="zh-CN" sz="1000" dirty="0">
                <a:solidFill>
                  <a:srgbClr val="004000"/>
                </a:solidFill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In the first case, we must have used the fastest way of exiting </a:t>
            </a:r>
            <a:r>
              <a:rPr lang="en-US" altLang="zh-CN" sz="1000" i="1" dirty="0">
                <a:solidFill>
                  <a:srgbClr val="006500"/>
                </a:solidFill>
              </a:rPr>
              <a:t>S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1,</a:t>
            </a:r>
            <a:r>
              <a:rPr lang="en-US" altLang="zh-CN" sz="10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In the second case, we must have used the fastest way of exiting </a:t>
            </a:r>
            <a:r>
              <a:rPr lang="en-US" altLang="zh-CN" sz="1000" i="1" dirty="0">
                <a:solidFill>
                  <a:srgbClr val="006500"/>
                </a:solidFill>
              </a:rPr>
              <a:t>S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2,</a:t>
            </a:r>
            <a:r>
              <a:rPr lang="en-US" altLang="zh-CN" sz="1000" i="1" baseline="-25000" dirty="0">
                <a:solidFill>
                  <a:srgbClr val="006500"/>
                </a:solidFill>
              </a:rPr>
              <a:t>j</a:t>
            </a:r>
            <a:r>
              <a:rPr lang="en-US" altLang="zh-CN" sz="1000" baseline="-25000" dirty="0">
                <a:solidFill>
                  <a:srgbClr val="006500"/>
                </a:solidFill>
              </a:rPr>
              <a:t>-1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" y="282575"/>
            <a:ext cx="4474838" cy="145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88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</p:spPr>
        <p:txBody>
          <a:bodyPr lIns="46113" tIns="23057" rIns="46113" bIns="23057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955B893-85BF-4661-AA9A-B0ADD2E8BFF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6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Assembly Lines</a:t>
            </a:r>
            <a:endParaRPr lang="en-US" altLang="zh-CN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031" y="2111376"/>
            <a:ext cx="3989619" cy="960661"/>
          </a:xfrm>
          <a:prstGeom prst="rect">
            <a:avLst/>
          </a:prstGeom>
          <a:solidFill>
            <a:schemeClr val="bg1"/>
          </a:solidFill>
        </p:spPr>
        <p:txBody>
          <a:bodyPr lIns="46113" tIns="23057" rIns="46113" bIns="23057"/>
          <a:lstStyle/>
          <a:p>
            <a:pPr eaLnBrk="1" hangingPunct="1">
              <a:lnSpc>
                <a:spcPct val="90000"/>
              </a:lnSpc>
            </a:pPr>
            <a:r>
              <a:rPr lang="en-US" altLang="zh-CN" sz="1100" b="1" dirty="0" smtClean="0">
                <a:latin typeface="Arial" pitchFamily="34" charset="0"/>
              </a:rPr>
              <a:t>Key observation. </a:t>
            </a:r>
            <a:r>
              <a:rPr lang="en-US" altLang="zh-CN" sz="1100" dirty="0" smtClean="0">
                <a:latin typeface="Arial" pitchFamily="34" charset="0"/>
              </a:rPr>
              <a:t>An optimal solution to the problem (fastest way through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1,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dirty="0" smtClean="0">
                <a:latin typeface="Arial" pitchFamily="34" charset="0"/>
              </a:rPr>
              <a:t>) contains within it an optimal solution to </a:t>
            </a:r>
            <a:r>
              <a:rPr lang="en-US" altLang="zh-CN" sz="1100" dirty="0" err="1" smtClean="0">
                <a:latin typeface="Arial" pitchFamily="34" charset="0"/>
              </a:rPr>
              <a:t>subproblems</a:t>
            </a:r>
            <a:r>
              <a:rPr lang="en-US" altLang="zh-CN" sz="1100" dirty="0" smtClean="0">
                <a:latin typeface="Arial" pitchFamily="34" charset="0"/>
              </a:rPr>
              <a:t> (fastest way through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1,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-1</a:t>
            </a:r>
            <a:r>
              <a:rPr lang="en-US" altLang="zh-CN" sz="1100" dirty="0" smtClean="0">
                <a:solidFill>
                  <a:srgbClr val="006500"/>
                </a:solidFill>
              </a:rPr>
              <a:t> </a:t>
            </a:r>
            <a:r>
              <a:rPr lang="en-US" altLang="zh-CN" sz="1100" dirty="0" smtClean="0">
                <a:latin typeface="Arial" pitchFamily="34" charset="0"/>
              </a:rPr>
              <a:t>or</a:t>
            </a:r>
            <a:r>
              <a:rPr lang="en-US" altLang="zh-CN" sz="1100" dirty="0" smtClean="0">
                <a:solidFill>
                  <a:srgbClr val="00339B"/>
                </a:solidFill>
                <a:latin typeface="Arial" pitchFamily="34" charset="0"/>
              </a:rPr>
              <a:t> </a:t>
            </a:r>
            <a:r>
              <a:rPr lang="en-US" altLang="zh-CN" sz="1100" i="1" dirty="0" smtClean="0">
                <a:solidFill>
                  <a:srgbClr val="006500"/>
                </a:solidFill>
              </a:rPr>
              <a:t>S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2,</a:t>
            </a:r>
            <a:r>
              <a:rPr lang="en-US" altLang="zh-CN" sz="1100" i="1" baseline="-25000" dirty="0" smtClean="0">
                <a:solidFill>
                  <a:srgbClr val="006500"/>
                </a:solidFill>
              </a:rPr>
              <a:t>j</a:t>
            </a:r>
            <a:r>
              <a:rPr lang="en-US" altLang="zh-CN" sz="1100" baseline="-25000" dirty="0" smtClean="0">
                <a:solidFill>
                  <a:srgbClr val="006500"/>
                </a:solidFill>
              </a:rPr>
              <a:t>-1</a:t>
            </a:r>
            <a:r>
              <a:rPr lang="en-US" altLang="zh-CN" sz="1100" dirty="0" smtClean="0">
                <a:solidFill>
                  <a:srgbClr val="00339B"/>
                </a:solidFill>
                <a:latin typeface="Arial" pitchFamily="34" charset="0"/>
              </a:rPr>
              <a:t>). </a:t>
            </a:r>
            <a:r>
              <a:rPr lang="en-US" altLang="zh-CN" sz="1100" dirty="0" smtClean="0">
                <a:latin typeface="Arial" pitchFamily="34" charset="0"/>
              </a:rPr>
              <a:t>[</a:t>
            </a:r>
            <a:r>
              <a:rPr lang="en-US" altLang="zh-CN" sz="1100" dirty="0" smtClean="0">
                <a:solidFill>
                  <a:srgbClr val="A60021"/>
                </a:solidFill>
                <a:latin typeface="Arial" pitchFamily="34" charset="0"/>
              </a:rPr>
              <a:t>Optimal substructure</a:t>
            </a:r>
            <a:r>
              <a:rPr lang="en-US" altLang="zh-CN" sz="1100" dirty="0" smtClean="0">
                <a:latin typeface="Arial" pitchFamily="34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endParaRPr lang="en-US" altLang="zh-CN" sz="1100" dirty="0" smtClean="0">
              <a:solidFill>
                <a:srgbClr val="00339B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100" dirty="0" smtClean="0">
                <a:latin typeface="Arial" pitchFamily="34" charset="0"/>
              </a:rPr>
              <a:t>It’s easy to write a recursive solution to the problem now.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" y="620052"/>
            <a:ext cx="3879765" cy="126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1BAFB7C-8473-4B0D-8B24-53CA35CFF0B7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7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86738" y="190837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/>
              <a:t>Recursive Formula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30505" y="576792"/>
            <a:ext cx="4379595" cy="4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  Let 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f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]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 denote the fastest possible time (which is the values of optimal solution, optimal substructure) to get the chassis through </a:t>
            </a:r>
            <a:r>
              <a:rPr lang="en-US" altLang="zh-CN" sz="1200" b="1" i="1" dirty="0" err="1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en-US" altLang="zh-CN" sz="1200" b="1" i="1" baseline="-25000" dirty="0" err="1">
                <a:solidFill>
                  <a:srgbClr val="009900"/>
                </a:solidFill>
                <a:latin typeface="Times New Roman" pitchFamily="18" charset="0"/>
              </a:rPr>
              <a:t>i,j</a:t>
            </a:r>
            <a:endParaRPr lang="en-US" altLang="zh-CN" sz="1200" b="1" i="1" baseline="-25000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30505" y="1076678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  <a:latin typeface="Times New Roman" pitchFamily="18" charset="0"/>
              </a:rPr>
              <a:t>  Have the following formulas: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30505" y="2653242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>
                <a:solidFill>
                  <a:srgbClr val="000066"/>
                </a:solidFill>
                <a:latin typeface="Times New Roman" pitchFamily="18" charset="0"/>
              </a:rPr>
              <a:t>  Total time:</a:t>
            </a: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38762" y="1830512"/>
            <a:ext cx="4187508" cy="53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200" dirty="0">
                <a:solidFill>
                  <a:srgbClr val="002060"/>
                </a:solidFill>
                <a:latin typeface="Times New Roman" pitchFamily="18" charset="0"/>
              </a:rPr>
              <a:t>Using symmetric reasoning, we can get the fastest way </a:t>
            </a:r>
            <a:r>
              <a:rPr lang="en-US" altLang="zh-CN" dirty="0">
                <a:solidFill>
                  <a:srgbClr val="777777"/>
                </a:solidFill>
                <a:latin typeface="Times New Roman" pitchFamily="18" charset="0"/>
              </a:rPr>
              <a:t>through station S</a:t>
            </a:r>
            <a:r>
              <a:rPr lang="en-US" altLang="zh-CN" baseline="-25000" dirty="0">
                <a:solidFill>
                  <a:srgbClr val="777777"/>
                </a:solidFill>
                <a:latin typeface="Times New Roman" pitchFamily="18" charset="0"/>
              </a:rPr>
              <a:t>2,j</a:t>
            </a:r>
          </a:p>
        </p:txBody>
      </p:sp>
      <p:pic>
        <p:nvPicPr>
          <p:cNvPr id="952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3" y="1355460"/>
            <a:ext cx="3677675" cy="4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2" y="2100015"/>
            <a:ext cx="3674474" cy="44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02" y="2922411"/>
            <a:ext cx="2650808" cy="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0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/>
      <p:bldP spid="95238" grpId="0"/>
      <p:bldP spid="95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8AFDAF7-A3E5-4F90-8967-A2103725BAA8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8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49713" y="192264"/>
            <a:ext cx="3726498" cy="2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b="1" dirty="0">
                <a:solidFill>
                  <a:srgbClr val="000066"/>
                </a:solidFill>
              </a:rPr>
              <a:t>A better computation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30505" y="576792"/>
            <a:ext cx="4187508" cy="78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We can do much better if we compute the </a:t>
            </a:r>
            <a:r>
              <a:rPr lang="en-US" altLang="zh-CN" sz="1200" i="1" dirty="0">
                <a:solidFill>
                  <a:srgbClr val="006600"/>
                </a:solidFill>
              </a:rPr>
              <a:t>f</a:t>
            </a:r>
            <a:r>
              <a:rPr lang="en-US" altLang="zh-CN" sz="120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1200" dirty="0">
                <a:solidFill>
                  <a:srgbClr val="006600"/>
                </a:solidFill>
              </a:rPr>
              <a:t>[</a:t>
            </a:r>
            <a:r>
              <a:rPr lang="en-US" altLang="zh-CN" sz="1200" i="1" dirty="0">
                <a:solidFill>
                  <a:srgbClr val="006600"/>
                </a:solidFill>
              </a:rPr>
              <a:t>j</a:t>
            </a:r>
            <a:r>
              <a:rPr lang="en-US" altLang="zh-CN" sz="1200" dirty="0">
                <a:solidFill>
                  <a:srgbClr val="006600"/>
                </a:solidFill>
              </a:rPr>
              <a:t>]</a:t>
            </a:r>
            <a:r>
              <a:rPr lang="en-US" altLang="zh-CN" sz="1200" dirty="0">
                <a:solidFill>
                  <a:srgbClr val="000066"/>
                </a:solidFill>
              </a:rPr>
              <a:t> values in a different order from the recursive way.</a:t>
            </a:r>
          </a:p>
          <a:p>
            <a:pPr algn="l" eaLnBrk="1" hangingPunct="1"/>
            <a:r>
              <a:rPr lang="en-US" altLang="zh-CN" sz="1200" dirty="0">
                <a:solidFill>
                  <a:srgbClr val="000066"/>
                </a:solidFill>
              </a:rPr>
              <a:t>    </a:t>
            </a:r>
            <a:r>
              <a:rPr lang="en-US" altLang="zh-CN" sz="1200" dirty="0"/>
              <a:t>-- By computing the </a:t>
            </a:r>
            <a:r>
              <a:rPr lang="en-US" altLang="zh-CN" sz="1200" i="1" dirty="0">
                <a:solidFill>
                  <a:srgbClr val="006600"/>
                </a:solidFill>
              </a:rPr>
              <a:t>f</a:t>
            </a:r>
            <a:r>
              <a:rPr lang="en-US" altLang="zh-CN" sz="120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1200" dirty="0">
                <a:solidFill>
                  <a:srgbClr val="006600"/>
                </a:solidFill>
              </a:rPr>
              <a:t>[</a:t>
            </a:r>
            <a:r>
              <a:rPr lang="en-US" altLang="zh-CN" sz="1200" i="1" dirty="0">
                <a:solidFill>
                  <a:srgbClr val="006600"/>
                </a:solidFill>
              </a:rPr>
              <a:t>j</a:t>
            </a:r>
            <a:r>
              <a:rPr lang="en-US" altLang="zh-CN" sz="1200" dirty="0">
                <a:solidFill>
                  <a:srgbClr val="006600"/>
                </a:solidFill>
              </a:rPr>
              <a:t>]</a:t>
            </a:r>
            <a:r>
              <a:rPr lang="en-US" altLang="zh-CN" sz="1200" dirty="0"/>
              <a:t> values in order of increasing station numbers</a:t>
            </a:r>
            <a:r>
              <a:rPr lang="en-US" altLang="zh-CN" sz="1200" i="1" dirty="0">
                <a:solidFill>
                  <a:srgbClr val="006600"/>
                </a:solidFill>
              </a:rPr>
              <a:t> j</a:t>
            </a:r>
            <a:r>
              <a:rPr lang="en-US" altLang="zh-CN" sz="1200" dirty="0"/>
              <a:t> </a:t>
            </a:r>
            <a:r>
              <a:rPr lang="en-US" altLang="zh-CN" sz="1200" dirty="0">
                <a:latin typeface="Times New Roman" pitchFamily="18" charset="0"/>
              </a:rPr>
              <a:t>–</a:t>
            </a:r>
            <a:r>
              <a:rPr lang="en-US" altLang="zh-CN" sz="1200" dirty="0"/>
              <a:t> left to right in </a:t>
            </a:r>
            <a:r>
              <a:rPr lang="en-US" altLang="zh-CN" sz="1200" dirty="0" smtClean="0"/>
              <a:t>the figure.</a:t>
            </a:r>
            <a:endParaRPr lang="en-US" altLang="zh-CN" sz="1200" dirty="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2" y="2691694"/>
            <a:ext cx="2036128" cy="5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" y="1384300"/>
            <a:ext cx="3572828" cy="124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931DA4C-A347-4D99-9671-452271EABD61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9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53097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rgbClr val="000066"/>
                </a:solidFill>
              </a:rPr>
              <a:t>A better computation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" y="365302"/>
            <a:ext cx="3726498" cy="29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625582" y="1097381"/>
            <a:ext cx="2958148" cy="41589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pPr algn="l"/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l</a:t>
            </a:r>
            <a:r>
              <a:rPr lang="en-US" altLang="zh-CN" sz="12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2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200" b="1" dirty="0">
                <a:solidFill>
                  <a:srgbClr val="009900"/>
                </a:solidFill>
                <a:latin typeface="Times New Roman" pitchFamily="18" charset="0"/>
              </a:rPr>
              <a:t>]:</a:t>
            </a:r>
            <a:r>
              <a:rPr lang="en-US" altLang="zh-CN" sz="12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66"/>
                </a:solidFill>
                <a:latin typeface="Times New Roman" pitchFamily="18" charset="0"/>
              </a:rPr>
              <a:t>keep track of how to construct  an optimal solution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1593779" y="130175"/>
            <a:ext cx="2958148" cy="8929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/>
          <a:p>
            <a:pPr algn="l"/>
            <a:r>
              <a:rPr lang="en-US" altLang="zh-CN" sz="11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1100" b="1" dirty="0">
                <a:latin typeface="Times New Roman" pitchFamily="18" charset="0"/>
              </a:rPr>
              <a:t>-- Define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l</a:t>
            </a:r>
            <a:r>
              <a:rPr lang="en-US" altLang="zh-CN" sz="1100" b="1" i="1" baseline="-25000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[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]</a:t>
            </a:r>
            <a:r>
              <a:rPr lang="en-US" altLang="zh-CN" sz="1100" b="1" dirty="0">
                <a:latin typeface="Times New Roman" pitchFamily="18" charset="0"/>
              </a:rPr>
              <a:t>  to be the line number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lang="en-US" altLang="zh-CN" sz="1100" b="1" dirty="0">
                <a:latin typeface="Times New Roman" pitchFamily="18" charset="0"/>
              </a:rPr>
              <a:t> or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2</a:t>
            </a:r>
            <a:r>
              <a:rPr lang="en-US" altLang="zh-CN" sz="1100" b="1" dirty="0">
                <a:latin typeface="Times New Roman" pitchFamily="18" charset="0"/>
              </a:rPr>
              <a:t>, whose station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–1</a:t>
            </a:r>
            <a:r>
              <a:rPr lang="en-US" altLang="zh-CN" sz="1100" b="1" dirty="0">
                <a:latin typeface="Times New Roman" pitchFamily="18" charset="0"/>
              </a:rPr>
              <a:t> is used in a fastest way through station </a:t>
            </a:r>
            <a:r>
              <a:rPr lang="en-US" altLang="zh-CN" sz="1100" b="1" i="1" dirty="0" err="1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en-US" altLang="zh-CN" sz="1100" b="1" i="1" baseline="-25000" dirty="0" err="1">
                <a:solidFill>
                  <a:srgbClr val="009900"/>
                </a:solidFill>
                <a:latin typeface="Times New Roman" pitchFamily="18" charset="0"/>
              </a:rPr>
              <a:t>i,j</a:t>
            </a:r>
            <a:r>
              <a:rPr lang="en-US" altLang="zh-CN" sz="1100" b="1" dirty="0">
                <a:latin typeface="Times New Roman" pitchFamily="18" charset="0"/>
              </a:rPr>
              <a:t>, for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1100" b="1" dirty="0">
                <a:latin typeface="Times New Roman" pitchFamily="18" charset="0"/>
              </a:rPr>
              <a:t> =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1, 2</a:t>
            </a:r>
            <a:r>
              <a:rPr lang="en-US" altLang="zh-CN" sz="1100" b="1" dirty="0">
                <a:latin typeface="Times New Roman" pitchFamily="18" charset="0"/>
              </a:rPr>
              <a:t> and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en-US" altLang="zh-CN" sz="1100" b="1" dirty="0">
                <a:latin typeface="Times New Roman" pitchFamily="18" charset="0"/>
              </a:rPr>
              <a:t> = </a:t>
            </a:r>
            <a:r>
              <a:rPr lang="en-US" altLang="zh-CN" sz="1100" b="1" dirty="0">
                <a:solidFill>
                  <a:srgbClr val="009900"/>
                </a:solidFill>
                <a:latin typeface="Times New Roman" pitchFamily="18" charset="0"/>
              </a:rPr>
              <a:t>2,3,…,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n</a:t>
            </a:r>
          </a:p>
          <a:p>
            <a:pPr algn="l"/>
            <a:r>
              <a:rPr lang="en-US" altLang="zh-CN" sz="1100" b="1" dirty="0">
                <a:latin typeface="Times New Roman" pitchFamily="18" charset="0"/>
              </a:rPr>
              <a:t>    --Define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l*</a:t>
            </a:r>
            <a:r>
              <a:rPr lang="en-US" altLang="zh-CN" sz="1100" b="1" dirty="0">
                <a:latin typeface="Times New Roman" pitchFamily="18" charset="0"/>
              </a:rPr>
              <a:t> to be the line whose station </a:t>
            </a:r>
            <a:r>
              <a:rPr lang="en-US" altLang="zh-CN" sz="1100" b="1" i="1" dirty="0">
                <a:solidFill>
                  <a:srgbClr val="009900"/>
                </a:solidFill>
                <a:latin typeface="Times New Roman" pitchFamily="18" charset="0"/>
              </a:rPr>
              <a:t>n</a:t>
            </a:r>
            <a:r>
              <a:rPr lang="en-US" altLang="zh-CN" sz="1100" b="1" dirty="0">
                <a:latin typeface="Times New Roman" pitchFamily="18" charset="0"/>
              </a:rPr>
              <a:t> is used in a fastest way through the entire factory.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217466" y="1513277"/>
            <a:ext cx="376859" cy="23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113" tIns="23057" rIns="46113" bIns="23057">
            <a:spAutoFit/>
          </a:bodyPr>
          <a:lstStyle/>
          <a:p>
            <a:r>
              <a:rPr lang="el-GR" altLang="zh-CN" sz="1200" b="1">
                <a:solidFill>
                  <a:srgbClr val="CC0000"/>
                </a:solidFill>
              </a:rPr>
              <a:t>Θ</a:t>
            </a:r>
            <a:r>
              <a:rPr lang="en-US" altLang="zh-CN" sz="1200" b="1">
                <a:solidFill>
                  <a:srgbClr val="CC000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4039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  <p:bldP spid="97289" grpId="0" animBg="1"/>
      <p:bldP spid="972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3335</Words>
  <Application>Microsoft Office PowerPoint</Application>
  <PresentationFormat>自定义</PresentationFormat>
  <Paragraphs>299</Paragraphs>
  <Slides>40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Theme</vt:lpstr>
      <vt:lpstr>Chapter 6.  Dynamic programming</vt:lpstr>
      <vt:lpstr>PowerPoint 演示文稿</vt:lpstr>
      <vt:lpstr>PowerPoint 演示文稿</vt:lpstr>
      <vt:lpstr>Assembly Lines</vt:lpstr>
      <vt:lpstr>Assembly Lines</vt:lpstr>
      <vt:lpstr>Assembly Lines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Chain matrix multiplication</vt:lpstr>
      <vt:lpstr>The problem</vt:lpstr>
      <vt:lpstr>PowerPoint 演示文稿</vt:lpstr>
      <vt:lpstr>Subproblems</vt:lpstr>
      <vt:lpstr>The program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Knapsack</vt:lpstr>
      <vt:lpstr>The problem</vt:lpstr>
      <vt:lpstr>Knapsack with repetition</vt:lpstr>
      <vt:lpstr>Knapsack without repetition</vt:lpstr>
      <vt:lpstr>Edit distance</vt:lpstr>
      <vt:lpstr>The problem</vt:lpstr>
      <vt:lpstr>A dynamic programming solution</vt:lpstr>
      <vt:lpstr>The algorithm</vt:lpstr>
      <vt:lpstr>Shortest paths</vt:lpstr>
      <vt:lpstr>Shortest reliable paths</vt:lpstr>
      <vt:lpstr>All-pairs shortest paths</vt:lpstr>
      <vt:lpstr>The subproblems</vt:lpstr>
      <vt:lpstr>The program</vt:lpstr>
      <vt:lpstr>The traveling salesman problem</vt:lpstr>
      <vt:lpstr>The subproblems</vt:lpstr>
      <vt:lpstr>The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(X)</dc:title>
  <dc:creator>Yijia Chen  Shanghai Jiaotong University</dc:creator>
  <cp:lastModifiedBy>linxl</cp:lastModifiedBy>
  <cp:revision>102</cp:revision>
  <dcterms:created xsi:type="dcterms:W3CDTF">2016-09-13T02:09:13Z</dcterms:created>
  <dcterms:modified xsi:type="dcterms:W3CDTF">2018-06-03T15:33:16Z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2016-09-12T00:00:00Z</vt:filetime>
  </property>
</Properties>
</file>