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328" r:id="rId8"/>
    <p:sldId id="288" r:id="rId9"/>
    <p:sldId id="289" r:id="rId10"/>
    <p:sldId id="323" r:id="rId11"/>
    <p:sldId id="329" r:id="rId12"/>
    <p:sldId id="290" r:id="rId13"/>
    <p:sldId id="324" r:id="rId14"/>
    <p:sldId id="291" r:id="rId15"/>
    <p:sldId id="292" r:id="rId16"/>
    <p:sldId id="325" r:id="rId17"/>
    <p:sldId id="330" r:id="rId18"/>
    <p:sldId id="293" r:id="rId19"/>
    <p:sldId id="294" r:id="rId20"/>
    <p:sldId id="326" r:id="rId21"/>
    <p:sldId id="295" r:id="rId22"/>
    <p:sldId id="296" r:id="rId23"/>
    <p:sldId id="297" r:id="rId24"/>
    <p:sldId id="327" r:id="rId25"/>
    <p:sldId id="319" r:id="rId26"/>
    <p:sldId id="320" r:id="rId27"/>
    <p:sldId id="321" r:id="rId28"/>
    <p:sldId id="322" r:id="rId29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73175"/>
            <a:ext cx="4343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Chapter 7.  Linear programming and reductions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Upon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optimal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and halts.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Why does this local test imply global optimality? By simple geometry – think </a:t>
            </a:r>
            <a:r>
              <a:rPr sz="1100" dirty="0" smtClean="0"/>
              <a:t>of </a:t>
            </a:r>
            <a:r>
              <a:rPr sz="1100" dirty="0"/>
              <a:t>the profit line passing through this vertex. Since all the vertex’s neighbors lie </a:t>
            </a:r>
            <a:r>
              <a:rPr sz="1100" dirty="0" smtClean="0"/>
              <a:t>below </a:t>
            </a:r>
            <a:r>
              <a:rPr sz="1100" dirty="0"/>
              <a:t>the line, the rest of the feasible polygon must also lie below </a:t>
            </a:r>
            <a:r>
              <a:rPr sz="1100" dirty="0" smtClean="0"/>
              <a:t>this </a:t>
            </a:r>
            <a:r>
              <a:rPr sz="11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174424845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06376"/>
            <a:ext cx="41909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587375"/>
            <a:ext cx="3886200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chocolatier decides to introduce a third and even more exclusive line of </a:t>
            </a:r>
            <a:r>
              <a:rPr sz="1100" dirty="0" smtClean="0">
                <a:latin typeface="Tahoma"/>
                <a:cs typeface="Tahoma"/>
              </a:rPr>
              <a:t>chocolates</a:t>
            </a:r>
            <a:r>
              <a:rPr sz="1100" dirty="0">
                <a:latin typeface="Tahoma"/>
                <a:cs typeface="Tahoma"/>
              </a:rPr>
              <a:t>, called </a:t>
            </a:r>
            <a:r>
              <a:rPr sz="1100" b="1" dirty="0" err="1">
                <a:latin typeface="Gill Sans MT"/>
                <a:cs typeface="Gill Sans MT"/>
              </a:rPr>
              <a:t>Pyramide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Luxe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One box of these will bring in a </a:t>
            </a:r>
            <a:r>
              <a:rPr sz="1100" dirty="0" smtClean="0">
                <a:latin typeface="Tahoma"/>
                <a:cs typeface="Tahoma"/>
              </a:rPr>
              <a:t>profit of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$13.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Let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,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200" dirty="0"/>
              <a:t> </a:t>
            </a:r>
            <a:r>
              <a:rPr lang="en-US" sz="1100" dirty="0" smtClean="0">
                <a:latin typeface="Tahoma"/>
                <a:cs typeface="Tahoma"/>
              </a:rPr>
              <a:t>denote the number of boxes of each chocolate produced daily, with </a:t>
            </a:r>
            <a:r>
              <a:rPr lang="en-US" altLang="zh-CN" sz="1200" i="1" dirty="0"/>
              <a:t>x</a:t>
            </a:r>
            <a:r>
              <a:rPr lang="en-US" altLang="zh-CN" sz="1200" baseline="-25000" dirty="0"/>
              <a:t>3</a:t>
            </a:r>
            <a:r>
              <a:rPr lang="en-US" altLang="zh-CN" sz="1100" baseline="-25000" dirty="0"/>
              <a:t> </a:t>
            </a:r>
            <a:r>
              <a:rPr lang="en-US" altLang="zh-CN" sz="1100" baseline="-25000" dirty="0" smtClean="0"/>
              <a:t> </a:t>
            </a:r>
            <a:r>
              <a:rPr lang="en-US" sz="1100" dirty="0" smtClean="0">
                <a:latin typeface="Tahoma"/>
                <a:cs typeface="Tahoma"/>
              </a:rPr>
              <a:t>referring to Luxe.</a:t>
            </a: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282576"/>
            <a:ext cx="426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More </a:t>
            </a:r>
            <a:r>
              <a:rPr sz="1400" b="1" dirty="0" smtClean="0"/>
              <a:t>products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1" y="739775"/>
            <a:ext cx="3886200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625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 smtClean="0">
                <a:latin typeface="Tahoma"/>
                <a:cs typeface="Tahoma"/>
              </a:rPr>
              <a:t>The old constraints on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1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and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2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persist, although the labor restriction now extends to </a:t>
            </a:r>
            <a:r>
              <a:rPr lang="en-US" altLang="zh-CN" sz="1400" i="1" dirty="0" smtClean="0"/>
              <a:t>x</a:t>
            </a:r>
            <a:r>
              <a:rPr lang="en-US" altLang="zh-CN" sz="1400" i="1" baseline="-25000" dirty="0" smtClean="0"/>
              <a:t>3</a:t>
            </a:r>
            <a:r>
              <a:rPr lang="en-US" altLang="zh-CN" sz="1100" baseline="-25000" dirty="0" smtClean="0"/>
              <a:t> </a:t>
            </a:r>
            <a:r>
              <a:rPr lang="en-US" altLang="zh-CN" sz="1100" dirty="0" smtClean="0">
                <a:latin typeface="Tahoma"/>
                <a:cs typeface="Tahoma"/>
              </a:rPr>
              <a:t>as well: the sum of all variables can be at most 400.</a:t>
            </a:r>
          </a:p>
          <a:p>
            <a:pPr marL="12700" marR="47625">
              <a:lnSpc>
                <a:spcPts val="1400"/>
              </a:lnSpc>
              <a:spcBef>
                <a:spcPts val="595"/>
              </a:spcBef>
            </a:pPr>
            <a:endParaRPr lang="en-US" sz="1100" baseline="6172" dirty="0" smtClean="0">
              <a:latin typeface="Tahoma"/>
              <a:cs typeface="Tahoma"/>
            </a:endParaRPr>
          </a:p>
          <a:p>
            <a:r>
              <a:rPr sz="1100" dirty="0" smtClean="0">
                <a:latin typeface="Tahoma"/>
                <a:cs typeface="Tahoma"/>
              </a:rPr>
              <a:t>What’s </a:t>
            </a:r>
            <a:r>
              <a:rPr sz="1100" dirty="0">
                <a:latin typeface="Tahoma"/>
                <a:cs typeface="Tahoma"/>
              </a:rPr>
              <a:t>more, it turns out that Nuit and Luxe require the same packaging </a:t>
            </a:r>
            <a:r>
              <a:rPr sz="1100" dirty="0" smtClean="0">
                <a:latin typeface="Tahoma"/>
                <a:cs typeface="Tahoma"/>
              </a:rPr>
              <a:t>machinery</a:t>
            </a:r>
            <a:r>
              <a:rPr sz="1100" dirty="0">
                <a:latin typeface="Tahoma"/>
                <a:cs typeface="Tahoma"/>
              </a:rPr>
              <a:t>, except that Luxe uses it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three times as much</a:t>
            </a:r>
            <a:r>
              <a:rPr sz="1100" dirty="0">
                <a:latin typeface="Tahoma"/>
                <a:cs typeface="Tahoma"/>
              </a:rPr>
              <a:t>, which </a:t>
            </a:r>
            <a:r>
              <a:rPr sz="1100" dirty="0" smtClean="0">
                <a:latin typeface="Tahoma"/>
                <a:cs typeface="Tahoma"/>
              </a:rPr>
              <a:t>imposes</a:t>
            </a:r>
            <a:r>
              <a:rPr lang="en-US" sz="1100" dirty="0" smtClean="0">
                <a:latin typeface="Tahoma"/>
                <a:cs typeface="Tahoma"/>
              </a:rPr>
              <a:t> another constraint:</a:t>
            </a:r>
            <a:r>
              <a:rPr lang="en-US" altLang="zh-CN" sz="1100" dirty="0" smtClean="0"/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dirty="0">
                <a:solidFill>
                  <a:srgbClr val="FF0000"/>
                </a:solidFill>
              </a:rPr>
              <a:t> + 3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dirty="0">
                <a:solidFill>
                  <a:srgbClr val="FF0000"/>
                </a:solidFill>
              </a:rPr>
              <a:t>  ≤ 600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19831726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/>
                <a:cs typeface="Tahoma"/>
              </a:rPr>
              <a:t>: Linear Programming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72801"/>
            <a:ext cx="205740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side of the plane.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feasible region is an intersection of </a:t>
            </a:r>
            <a:r>
              <a:rPr sz="1100" dirty="0" smtClean="0">
                <a:latin typeface="Tahoma"/>
                <a:cs typeface="Tahoma"/>
              </a:rPr>
              <a:t>seven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half-spaces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/>
                <a:cs typeface="Tahoma"/>
              </a:rPr>
              <a:t>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, as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increases, the p</a:t>
            </a:r>
            <a:r>
              <a:rPr sz="1100" dirty="0" smtClean="0">
                <a:latin typeface="Tahoma"/>
                <a:cs typeface="Tahoma"/>
              </a:rPr>
              <a:t>rofit-plane </a:t>
            </a:r>
            <a:r>
              <a:rPr sz="1100" dirty="0">
                <a:latin typeface="Tahoma"/>
                <a:cs typeface="Tahoma"/>
              </a:rPr>
              <a:t>moves parallel to itself, further and further into the </a:t>
            </a:r>
            <a:r>
              <a:rPr sz="1100" dirty="0" smtClean="0">
                <a:latin typeface="Tahoma"/>
                <a:cs typeface="Tahoma"/>
              </a:rPr>
              <a:t>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</a:t>
            </a:r>
            <a:r>
              <a:rPr sz="1100" dirty="0" smtClean="0">
                <a:latin typeface="Tahoma"/>
                <a:cs typeface="Tahoma"/>
              </a:rPr>
              <a:t>region.</a:t>
            </a:r>
            <a:endParaRPr lang="en-US" sz="1100" dirty="0" smtClean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</a:t>
            </a:r>
            <a:r>
              <a:rPr sz="1100" dirty="0" smtClean="0">
                <a:latin typeface="Tahoma"/>
                <a:cs typeface="Tahoma"/>
              </a:rPr>
              <a:t>profit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$3100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 trajectory: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485799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2" y="130176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magic trick called duality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 smtClean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</a:t>
            </a:r>
            <a:r>
              <a:rPr lang="en-US" sz="1350" i="1" baseline="6172" dirty="0" smtClean="0">
                <a:latin typeface="Tahoma"/>
                <a:cs typeface="Tahoma"/>
              </a:rPr>
              <a:t>   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</a:t>
            </a:r>
            <a:r>
              <a:rPr sz="1100" dirty="0" smtClean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739775"/>
            <a:ext cx="4191000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557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company makes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handwoven carpets</a:t>
            </a:r>
            <a:r>
              <a:rPr sz="1100" dirty="0">
                <a:latin typeface="Tahoma"/>
                <a:cs typeface="Tahoma"/>
              </a:rPr>
              <a:t>, a product for which the demand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extremely seasonal.</a:t>
            </a:r>
          </a:p>
          <a:p>
            <a:pPr marL="12700" marR="189230">
              <a:lnSpc>
                <a:spcPts val="1400"/>
              </a:lnSpc>
              <a:spcBef>
                <a:spcPts val="495"/>
              </a:spcBef>
            </a:pPr>
            <a:r>
              <a:rPr sz="1100" dirty="0">
                <a:latin typeface="Tahoma"/>
                <a:cs typeface="Tahoma"/>
              </a:rPr>
              <a:t>Our analyst has just obtained demand estimates for all months of the </a:t>
            </a:r>
            <a:r>
              <a:rPr sz="1100" dirty="0" smtClean="0">
                <a:latin typeface="Tahoma"/>
                <a:cs typeface="Tahoma"/>
              </a:rPr>
              <a:t>next</a:t>
            </a:r>
            <a:r>
              <a:rPr lang="en-US" sz="1100" dirty="0" smtClean="0">
                <a:latin typeface="Tahoma"/>
                <a:cs typeface="Tahoma"/>
              </a:rPr>
              <a:t> calendar year:</a:t>
            </a:r>
            <a:r>
              <a:rPr sz="1100" baseline="6172" dirty="0" smtClean="0">
                <a:latin typeface="Tahoma"/>
                <a:cs typeface="Tahoma"/>
              </a:rPr>
              <a:t> </a:t>
            </a:r>
            <a:r>
              <a:rPr lang="en-US" altLang="zh-CN" sz="1400" i="1" dirty="0"/>
              <a:t>d</a:t>
            </a:r>
            <a:r>
              <a:rPr lang="en-US" altLang="zh-CN" sz="1400" i="1" baseline="-25000" dirty="0"/>
              <a:t>1</a:t>
            </a:r>
            <a:r>
              <a:rPr lang="en-US" altLang="zh-CN" sz="1400" i="1" dirty="0"/>
              <a:t> , d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, . . . , </a:t>
            </a:r>
            <a:r>
              <a:rPr lang="en-US" altLang="zh-CN" sz="1400" i="1" dirty="0" smtClean="0"/>
              <a:t>d</a:t>
            </a:r>
            <a:r>
              <a:rPr lang="en-US" altLang="zh-CN" sz="1400" i="1" baseline="-25000" dirty="0" smtClean="0"/>
              <a:t>12 , </a:t>
            </a:r>
            <a:r>
              <a:rPr lang="en-US" sz="1100" dirty="0" smtClean="0">
                <a:latin typeface="Tahoma"/>
                <a:cs typeface="Tahoma"/>
              </a:rPr>
              <a:t>ranging from 440 to 920.</a:t>
            </a:r>
          </a:p>
          <a:p>
            <a:pPr marL="1270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currently have 30 employees, each of whom makes 20 carpets </a:t>
            </a:r>
            <a:r>
              <a:rPr sz="1100" dirty="0" smtClean="0">
                <a:latin typeface="Tahoma"/>
                <a:cs typeface="Tahoma"/>
              </a:rPr>
              <a:t>per month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gets a monthly salary of $2000.  We have no initial surplus of </a:t>
            </a:r>
            <a:r>
              <a:rPr sz="1100" dirty="0" smtClean="0">
                <a:latin typeface="Tahoma"/>
                <a:cs typeface="Tahoma"/>
              </a:rPr>
              <a:t>carpets.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1349375"/>
            <a:ext cx="35813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An introduction to linear programming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04" y="282576"/>
            <a:ext cx="41674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production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793750"/>
            <a:ext cx="4191000" cy="1920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 smtClean="0">
                <a:latin typeface="Tahoma"/>
                <a:cs typeface="Tahoma"/>
              </a:rPr>
              <a:t>How </a:t>
            </a:r>
            <a:r>
              <a:rPr sz="1100" dirty="0">
                <a:latin typeface="Tahoma"/>
                <a:cs typeface="Tahoma"/>
              </a:rPr>
              <a:t>can we handle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fluctuations in demand</a:t>
            </a:r>
            <a:r>
              <a:rPr sz="1100" dirty="0">
                <a:latin typeface="Tahoma"/>
                <a:cs typeface="Tahoma"/>
              </a:rPr>
              <a:t>?  There are three </a:t>
            </a:r>
            <a:r>
              <a:rPr sz="1100" dirty="0" smtClean="0">
                <a:latin typeface="Tahoma"/>
                <a:cs typeface="Tahoma"/>
              </a:rPr>
              <a:t>ways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marR="224154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Overtime</a:t>
            </a:r>
            <a:r>
              <a:rPr sz="1100" dirty="0">
                <a:latin typeface="Tahoma"/>
                <a:cs typeface="Tahoma"/>
              </a:rPr>
              <a:t>, but this is expensive since overtime pay is 80% more </a:t>
            </a:r>
            <a:r>
              <a:rPr sz="1100" dirty="0" smtClean="0">
                <a:latin typeface="Tahoma"/>
                <a:cs typeface="Tahoma"/>
              </a:rPr>
              <a:t>than </a:t>
            </a:r>
            <a:r>
              <a:rPr sz="1100" dirty="0">
                <a:latin typeface="Tahoma"/>
                <a:cs typeface="Tahoma"/>
              </a:rPr>
              <a:t>regular pay. </a:t>
            </a:r>
            <a:r>
              <a:rPr sz="1100" dirty="0" smtClean="0">
                <a:latin typeface="Tahoma"/>
                <a:cs typeface="Tahoma"/>
              </a:rPr>
              <a:t>Also</a:t>
            </a:r>
            <a:r>
              <a:rPr sz="1100" dirty="0">
                <a:latin typeface="Tahoma"/>
                <a:cs typeface="Tahoma"/>
              </a:rPr>
              <a:t>, workers can put in at most 30% </a:t>
            </a:r>
            <a:r>
              <a:rPr sz="1100" dirty="0" smtClean="0">
                <a:latin typeface="Tahoma"/>
                <a:cs typeface="Tahoma"/>
              </a:rPr>
              <a:t>overtime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Hiring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b="1" dirty="0">
                <a:latin typeface="Gill Sans MT"/>
                <a:cs typeface="Gill Sans MT"/>
              </a:rPr>
              <a:t>firing</a:t>
            </a:r>
            <a:r>
              <a:rPr sz="1100" dirty="0">
                <a:latin typeface="Tahoma"/>
                <a:cs typeface="Tahoma"/>
              </a:rPr>
              <a:t>, but these cost $320 and $400, respectively, per </a:t>
            </a:r>
            <a:r>
              <a:rPr sz="1100" dirty="0" smtClean="0">
                <a:latin typeface="Tahoma"/>
                <a:cs typeface="Tahoma"/>
              </a:rPr>
              <a:t>worker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marR="241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Font typeface="Tahoma"/>
              <a:buAutoNum type="arabicPeriod"/>
              <a:tabLst>
                <a:tab pos="247015" algn="l"/>
              </a:tabLst>
            </a:pPr>
            <a:r>
              <a:rPr sz="1100" b="1" dirty="0">
                <a:latin typeface="Gill Sans MT"/>
                <a:cs typeface="Gill Sans MT"/>
              </a:rPr>
              <a:t>Storing surplus production</a:t>
            </a:r>
            <a:r>
              <a:rPr sz="1100" dirty="0">
                <a:latin typeface="Tahoma"/>
                <a:cs typeface="Tahoma"/>
              </a:rPr>
              <a:t>, but this costs $8 per carpet per month. We  currently have no stored carpets on hand, and we must end the year </a:t>
            </a:r>
            <a:r>
              <a:rPr sz="1100" dirty="0" smtClean="0">
                <a:latin typeface="Tahoma"/>
                <a:cs typeface="Tahoma"/>
              </a:rPr>
              <a:t>without </a:t>
            </a:r>
            <a:r>
              <a:rPr sz="1100" dirty="0">
                <a:latin typeface="Tahoma"/>
                <a:cs typeface="Tahoma"/>
              </a:rPr>
              <a:t>any carpets stored.</a:t>
            </a:r>
          </a:p>
        </p:txBody>
      </p:sp>
    </p:spTree>
    <p:extLst>
      <p:ext uri="{BB962C8B-B14F-4D97-AF65-F5344CB8AC3E}">
        <p14:creationId xmlns:p14="http://schemas.microsoft.com/office/powerpoint/2010/main" val="400694967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063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083"/>
              </p:ext>
            </p:extLst>
          </p:nvPr>
        </p:nvGraphicFramePr>
        <p:xfrm>
          <a:off x="413687" y="667566"/>
          <a:ext cx="3262962" cy="724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01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 dirty="0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  <a:spcBef>
                          <a:spcPts val="275"/>
                        </a:spcBef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number of workers during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th month;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0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50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during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th month.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carpets made by overtime in month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94">
                <a:tc>
                  <a:txBody>
                    <a:bodyPr/>
                    <a:lstStyle/>
                    <a:p>
                      <a:pPr marR="52705"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 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900" i="1" spc="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900" i="1" spc="0" baseline="-9259" dirty="0">
                          <a:latin typeface="Lucida Sans"/>
                          <a:cs typeface="Lucida Sans"/>
                        </a:rPr>
                        <a:t>i</a:t>
                      </a:r>
                      <a:endParaRPr sz="900" spc="0" baseline="-9259">
                        <a:latin typeface="Lucida Sans"/>
                        <a:cs typeface="Lucida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=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number of workers hired and fired, </a:t>
                      </a:r>
                      <a:r>
                        <a:rPr sz="900" spc="0" dirty="0" smtClean="0">
                          <a:latin typeface="Tahoma"/>
                          <a:cs typeface="Tahoma"/>
                        </a:rPr>
                        <a:t>respectively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4000" y="1584000"/>
            <a:ext cx="424180" cy="16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  <a:tabLst>
                <a:tab pos="320040" algn="l"/>
              </a:tabLst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	</a:t>
            </a:r>
            <a:r>
              <a:rPr sz="900" dirty="0">
                <a:latin typeface="Tahoma"/>
                <a:cs typeface="Tahoma"/>
              </a:rPr>
              <a:t>=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9650" y="1405099"/>
            <a:ext cx="270112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at beginning of month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110"/>
              </a:spcBef>
            </a:pPr>
            <a:r>
              <a:rPr sz="1350" baseline="6172" dirty="0">
                <a:latin typeface="Tahoma"/>
                <a:cs typeface="Tahoma"/>
              </a:rPr>
              <a:t>number of carpets stored at end of month </a:t>
            </a:r>
            <a:r>
              <a:rPr sz="1350" i="1" baseline="6172" dirty="0">
                <a:latin typeface="Arial"/>
                <a:cs typeface="Arial"/>
              </a:rPr>
              <a:t>i </a:t>
            </a:r>
            <a:r>
              <a:rPr sz="1350" baseline="6172" dirty="0">
                <a:latin typeface="Tahoma"/>
                <a:cs typeface="Tahoma"/>
              </a:rPr>
              <a:t>; </a:t>
            </a:r>
            <a:r>
              <a:rPr sz="1350" i="1" baseline="6172" dirty="0">
                <a:latin typeface="Arial"/>
                <a:cs typeface="Arial"/>
              </a:rPr>
              <a:t>s</a:t>
            </a:r>
            <a:r>
              <a:rPr sz="600" dirty="0">
                <a:latin typeface="Tahoma"/>
                <a:cs typeface="Tahoma"/>
              </a:rPr>
              <a:t>0  </a:t>
            </a:r>
            <a:r>
              <a:rPr sz="1350" baseline="6172" dirty="0">
                <a:latin typeface="Tahoma"/>
                <a:cs typeface="Tahoma"/>
              </a:rPr>
              <a:t>= 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" y="1918141"/>
            <a:ext cx="374078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First, all variables must be nonnegative:</a:t>
            </a:r>
          </a:p>
          <a:p>
            <a:pPr marL="1095375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total number of carpets made per month consists of regular production </a:t>
            </a:r>
            <a:r>
              <a:rPr sz="900" dirty="0" smtClean="0">
                <a:latin typeface="Tahoma"/>
                <a:cs typeface="Tahoma"/>
              </a:rPr>
              <a:t>plus </a:t>
            </a:r>
            <a:r>
              <a:rPr sz="900" dirty="0">
                <a:latin typeface="Tahoma"/>
                <a:cs typeface="Tahoma"/>
              </a:rPr>
              <a:t>overtime:</a:t>
            </a:r>
          </a:p>
          <a:p>
            <a:pPr marL="1602740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20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</a:t>
            </a:r>
            <a:endParaRPr sz="900" baseline="-9259" dirty="0">
              <a:latin typeface="Lucida Sans"/>
              <a:cs typeface="Lucida Sans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(one constraint for each </a:t>
            </a:r>
            <a:r>
              <a:rPr sz="900" i="1" dirty="0">
                <a:latin typeface="Arial"/>
                <a:cs typeface="Arial"/>
              </a:rPr>
              <a:t>i </a:t>
            </a:r>
            <a:r>
              <a:rPr sz="900" dirty="0">
                <a:latin typeface="Tahoma"/>
                <a:cs typeface="Tahoma"/>
              </a:rPr>
              <a:t>= 1</a:t>
            </a:r>
            <a:r>
              <a:rPr sz="900" i="1" dirty="0">
                <a:latin typeface="Verdana"/>
                <a:cs typeface="Verdana"/>
              </a:rPr>
              <a:t>, . . . , </a:t>
            </a:r>
            <a:r>
              <a:rPr sz="900" dirty="0">
                <a:latin typeface="Tahoma"/>
                <a:cs typeface="Tahoma"/>
              </a:rPr>
              <a:t>12).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09564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 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051" y="434975"/>
            <a:ext cx="388620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number of workers can potentially change at the start of each </a:t>
            </a:r>
            <a:r>
              <a:rPr sz="900" dirty="0" smtClean="0">
                <a:latin typeface="Tahoma"/>
                <a:cs typeface="Tahoma"/>
              </a:rPr>
              <a:t>month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f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5080">
              <a:lnSpc>
                <a:spcPts val="14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 number of carpets stored at the end of each month is what we started  with, plus the number we made, minus the demand for the </a:t>
            </a:r>
            <a:r>
              <a:rPr sz="900" dirty="0" smtClean="0">
                <a:latin typeface="Tahoma"/>
                <a:cs typeface="Tahoma"/>
              </a:rPr>
              <a:t>month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212090" algn="ctr">
              <a:lnSpc>
                <a:spcPts val="1400"/>
              </a:lnSpc>
              <a:spcBef>
                <a:spcPts val="805"/>
              </a:spcBef>
            </a:pP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baseline="-9259" dirty="0">
                <a:latin typeface="Lucida Sans Unicode"/>
                <a:cs typeface="Lucida Sans Unicode"/>
              </a:rPr>
              <a:t>−</a:t>
            </a:r>
            <a:r>
              <a:rPr sz="900" baseline="-9259" dirty="0">
                <a:latin typeface="Tahoma"/>
                <a:cs typeface="Tahoma"/>
              </a:rPr>
              <a:t>1 </a:t>
            </a:r>
            <a:r>
              <a:rPr sz="900" dirty="0">
                <a:latin typeface="Tahoma"/>
                <a:cs typeface="Tahoma"/>
              </a:rPr>
              <a:t>+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dirty="0">
                <a:latin typeface="Lucida Sans Unicode"/>
                <a:cs typeface="Lucida Sans Unicode"/>
              </a:rPr>
              <a:t>−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And overtime is limited:</a:t>
            </a:r>
          </a:p>
          <a:p>
            <a:pPr marL="212090" algn="ctr">
              <a:lnSpc>
                <a:spcPts val="14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o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Tahoma"/>
                <a:cs typeface="Tahoma"/>
              </a:rPr>
              <a:t>6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baseline="-9259" dirty="0">
                <a:latin typeface="Lucida Sans"/>
                <a:cs typeface="Lucida Sans"/>
              </a:rPr>
              <a:t>i 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ts val="14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The objective function is to minimize the total </a:t>
            </a:r>
            <a:r>
              <a:rPr sz="900" dirty="0" smtClean="0">
                <a:latin typeface="Tahoma"/>
                <a:cs typeface="Tahoma"/>
              </a:rPr>
              <a:t>cost: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800" dirty="0" smtClean="0">
              <a:latin typeface="Times New Roman"/>
              <a:cs typeface="Times New Roman"/>
            </a:endParaRPr>
          </a:p>
          <a:p>
            <a:pPr marL="212090" algn="ctr">
              <a:lnSpc>
                <a:spcPts val="1400"/>
              </a:lnSpc>
              <a:tabLst>
                <a:tab pos="529590" algn="l"/>
              </a:tabLst>
            </a:pP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min	2000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900" i="1" baseline="-9259" dirty="0" err="1" smtClean="0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+ 320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+ 400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+ 8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err="1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baseline="-9259" dirty="0" err="1" smtClean="0">
                <a:solidFill>
                  <a:srgbClr val="FF0000"/>
                </a:solidFill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  </a:t>
            </a:r>
            <a:r>
              <a:rPr sz="900" dirty="0" smtClean="0">
                <a:solidFill>
                  <a:srgbClr val="FF0000"/>
                </a:solidFill>
                <a:latin typeface="Tahoma"/>
                <a:cs typeface="Tahoma"/>
              </a:rPr>
              <a:t>+ 180 </a:t>
            </a:r>
            <a:r>
              <a:rPr sz="1350" baseline="524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、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i="1" baseline="-9259" dirty="0" smtClean="0">
                <a:solidFill>
                  <a:srgbClr val="FF0000"/>
                </a:solidFill>
                <a:latin typeface="Lucida Sans"/>
                <a:cs typeface="Lucida Sans"/>
              </a:rPr>
              <a:t>i 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492936"/>
            <a:ext cx="3095383" cy="33715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076702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18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optimum solution might turn out to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fractional</a:t>
            </a:r>
            <a:r>
              <a:rPr sz="1100" dirty="0">
                <a:latin typeface="Tahoma"/>
                <a:cs typeface="Tahoma"/>
              </a:rPr>
              <a:t>; for instance, it might </a:t>
            </a:r>
            <a:r>
              <a:rPr sz="1100" dirty="0" smtClean="0">
                <a:latin typeface="Tahoma"/>
                <a:cs typeface="Tahoma"/>
              </a:rPr>
              <a:t>involve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hiring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6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workers in the month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March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This number would have to be </a:t>
            </a:r>
            <a:r>
              <a:rPr sz="1100" b="1" dirty="0">
                <a:latin typeface="Gill Sans MT"/>
                <a:cs typeface="Gill Sans MT"/>
              </a:rPr>
              <a:t>rounded </a:t>
            </a:r>
            <a:r>
              <a:rPr sz="1100" dirty="0">
                <a:latin typeface="Tahoma"/>
                <a:cs typeface="Tahoma"/>
              </a:rPr>
              <a:t>to either 10 or 11 in order to make  sense, and the overall cost would then increase </a:t>
            </a:r>
            <a:r>
              <a:rPr sz="1100" dirty="0" smtClean="0">
                <a:latin typeface="Tahoma"/>
                <a:cs typeface="Tahoma"/>
              </a:rPr>
              <a:t>correspondingly.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the present example, most of the variables take on fairly large (double-digit)  values, and thus rounding is unlikely to affect things too </a:t>
            </a:r>
            <a:r>
              <a:rPr sz="1100" dirty="0" smtClean="0">
                <a:latin typeface="Tahoma"/>
                <a:cs typeface="Tahoma"/>
              </a:rPr>
              <a:t>much.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75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There </a:t>
            </a:r>
            <a:r>
              <a:rPr sz="1100" dirty="0">
                <a:latin typeface="Tahoma"/>
                <a:cs typeface="Tahoma"/>
              </a:rPr>
              <a:t>are other LPs, however, in which rounding decisions have to be made </a:t>
            </a:r>
            <a:r>
              <a:rPr sz="1100" dirty="0" smtClean="0">
                <a:latin typeface="Tahoma"/>
                <a:cs typeface="Tahoma"/>
              </a:rPr>
              <a:t>very </a:t>
            </a:r>
            <a:r>
              <a:rPr sz="1100" dirty="0">
                <a:latin typeface="Tahoma"/>
                <a:cs typeface="Tahoma"/>
              </a:rPr>
              <a:t>carefully in order to end up with an integer solution of reasonable </a:t>
            </a:r>
            <a:r>
              <a:rPr sz="1100" dirty="0" smtClean="0">
                <a:latin typeface="Tahoma"/>
                <a:cs typeface="Tahoma"/>
              </a:rPr>
              <a:t>quality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As we shall see in Chapter 8, finding the optimum integer solution of an LP is </a:t>
            </a:r>
            <a:r>
              <a:rPr sz="1100" dirty="0" smtClean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important but very hard problem, called </a:t>
            </a:r>
            <a:r>
              <a:rPr sz="1100" b="1" dirty="0" smtClean="0">
                <a:latin typeface="Gill Sans MT"/>
                <a:cs typeface="Gill Sans MT"/>
              </a:rPr>
              <a:t>integer </a:t>
            </a:r>
            <a:r>
              <a:rPr sz="1100" b="1" dirty="0">
                <a:latin typeface="Gill Sans MT"/>
                <a:cs typeface="Gill Sans MT"/>
              </a:rPr>
              <a:t>linear </a:t>
            </a:r>
            <a:r>
              <a:rPr sz="1100" b="1" dirty="0" smtClean="0">
                <a:latin typeface="Gill Sans MT"/>
                <a:cs typeface="Gill Sans MT"/>
              </a:rPr>
              <a:t>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65802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</a:t>
            </a:r>
            <a:r>
              <a:rPr sz="1100" dirty="0" smtClean="0">
                <a:latin typeface="Tahoma"/>
                <a:cs typeface="Tahoma"/>
              </a:rPr>
              <a:t>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can </a:t>
            </a:r>
            <a:r>
              <a:rPr sz="1100" dirty="0" smtClean="0">
                <a:latin typeface="Tahoma"/>
                <a:cs typeface="Tahoma"/>
              </a:rPr>
              <a:t>be </a:t>
            </a:r>
            <a:r>
              <a:rPr sz="1100" dirty="0">
                <a:latin typeface="Tahoma"/>
                <a:cs typeface="Tahoma"/>
              </a:rPr>
              <a:t>deduced from </a:t>
            </a:r>
            <a:r>
              <a:rPr sz="1100" i="1" dirty="0" smtClean="0">
                <a:latin typeface="Arial"/>
                <a:cs typeface="Arial"/>
              </a:rPr>
              <a:t>Q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y</a:t>
            </a:r>
            <a:r>
              <a:rPr sz="1100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56159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</a:t>
            </a:r>
            <a:r>
              <a:rPr sz="1100" dirty="0" smtClean="0">
                <a:latin typeface="Tahoma"/>
                <a:cs typeface="Tahoma"/>
              </a:rPr>
              <a:t>freedom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</a:t>
            </a:r>
            <a:r>
              <a:rPr sz="1100" dirty="0" smtClean="0">
                <a:latin typeface="Tahoma"/>
                <a:cs typeface="Tahoma"/>
              </a:rPr>
              <a:t>and/or </a:t>
            </a:r>
            <a:r>
              <a:rPr sz="1100" dirty="0">
                <a:latin typeface="Tahoma"/>
                <a:cs typeface="Tahoma"/>
              </a:rPr>
              <a:t>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</a:t>
            </a:r>
            <a:r>
              <a:rPr sz="1100" dirty="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in sign.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</a:t>
            </a:r>
            <a:r>
              <a:rPr sz="1100" dirty="0" smtClean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77737714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1301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351" y="407202"/>
            <a:ext cx="37325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86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sz="900" dirty="0">
                <a:latin typeface="Tahoma"/>
                <a:cs typeface="Tahoma"/>
              </a:rPr>
              <a:t>To turn a maximization problem into a minimization (or vice versa), just </a:t>
            </a:r>
            <a:r>
              <a:rPr sz="900" dirty="0" smtClean="0">
                <a:latin typeface="Tahoma"/>
                <a:cs typeface="Tahoma"/>
              </a:rPr>
              <a:t>multiply </a:t>
            </a:r>
            <a:r>
              <a:rPr sz="900" dirty="0">
                <a:latin typeface="Tahoma"/>
                <a:cs typeface="Tahoma"/>
              </a:rPr>
              <a:t>the coefficients of the objective function by  </a:t>
            </a:r>
            <a:r>
              <a:rPr sz="900" dirty="0">
                <a:latin typeface="Lucida Sans Unicode"/>
                <a:cs typeface="Lucida Sans Unicode"/>
              </a:rPr>
              <a:t>−</a:t>
            </a:r>
            <a:r>
              <a:rPr sz="900" dirty="0">
                <a:latin typeface="Tahoma"/>
                <a:cs typeface="Tahoma"/>
              </a:rPr>
              <a:t>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115" y="802001"/>
            <a:ext cx="378876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3333B2"/>
                </a:solidFill>
                <a:latin typeface="Tahoma"/>
                <a:cs typeface="Tahoma"/>
              </a:rPr>
              <a:t>2a. </a:t>
            </a:r>
            <a:r>
              <a:rPr sz="900" dirty="0" smtClean="0">
                <a:latin typeface="Tahoma"/>
                <a:cs typeface="Tahoma"/>
              </a:rPr>
              <a:t>To </a:t>
            </a:r>
            <a:r>
              <a:rPr sz="900" dirty="0">
                <a:latin typeface="Tahoma"/>
                <a:cs typeface="Tahoma"/>
              </a:rPr>
              <a:t>turn an inequality constraint like </a:t>
            </a:r>
            <a:r>
              <a:rPr lang="en-US" sz="1350" baseline="40123" dirty="0"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latin typeface="Arial Unicode MS"/>
                <a:cs typeface="Arial Unicode MS"/>
              </a:rPr>
              <a:t>  </a:t>
            </a:r>
            <a:r>
              <a:rPr sz="900" i="1" baseline="41666" dirty="0" smtClean="0">
                <a:latin typeface="Lucida Sans"/>
                <a:cs typeface="Lucida Sans"/>
              </a:rPr>
              <a:t>n   </a:t>
            </a:r>
            <a:r>
              <a:rPr sz="900" i="1" dirty="0" err="1" smtClean="0">
                <a:latin typeface="Arial"/>
                <a:cs typeface="Arial"/>
              </a:rPr>
              <a:t>a</a:t>
            </a:r>
            <a:r>
              <a:rPr sz="900" i="1" baseline="-9259" dirty="0" err="1" smtClean="0">
                <a:latin typeface="Lucida Sans"/>
                <a:cs typeface="Lucida Sans"/>
              </a:rPr>
              <a:t>i</a:t>
            </a:r>
            <a:r>
              <a:rPr sz="900" i="1" baseline="-9259" dirty="0" smtClean="0">
                <a:latin typeface="Lucida Sans"/>
                <a:cs typeface="Lucida Sans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baseline="-9259" dirty="0">
                <a:latin typeface="Lucida Sans"/>
                <a:cs typeface="Lucida Sans"/>
              </a:rPr>
              <a:t>i  </a:t>
            </a:r>
            <a:r>
              <a:rPr sz="900" dirty="0">
                <a:latin typeface="Lucida Sans Unicode"/>
                <a:cs typeface="Lucida Sans Unicode"/>
              </a:rPr>
              <a:t>≤ </a:t>
            </a:r>
            <a:r>
              <a:rPr sz="900" i="1" dirty="0">
                <a:latin typeface="Arial"/>
                <a:cs typeface="Arial"/>
              </a:rPr>
              <a:t>b  </a:t>
            </a:r>
            <a:r>
              <a:rPr sz="900" dirty="0">
                <a:latin typeface="Tahoma"/>
                <a:cs typeface="Tahoma"/>
              </a:rPr>
              <a:t>into an equation,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000" y="981107"/>
            <a:ext cx="18919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introduce a new variable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 smtClean="0">
                <a:latin typeface="Tahoma"/>
                <a:cs typeface="Tahoma"/>
              </a:rPr>
              <a:t>and use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71450" y="1142453"/>
            <a:ext cx="443865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6875">
              <a:lnSpc>
                <a:spcPts val="1400"/>
              </a:lnSpc>
              <a:spcBef>
                <a:spcPts val="100"/>
              </a:spcBef>
            </a:pPr>
            <a:endParaRPr lang="en-US" sz="1350" i="0" baseline="52469" dirty="0">
              <a:latin typeface="Arial Unicode MS"/>
              <a:cs typeface="Arial Unicode MS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1350" i="0" baseline="52469" dirty="0" smtClean="0">
                <a:latin typeface="Arial Unicode MS"/>
                <a:cs typeface="Arial Unicode MS"/>
              </a:rPr>
              <a:t> </a:t>
            </a:r>
            <a:r>
              <a:rPr lang="en-US" sz="1350" i="0" dirty="0" smtClean="0">
                <a:latin typeface="Arial Unicode MS"/>
                <a:cs typeface="Arial Unicode MS"/>
              </a:rPr>
              <a:t>  </a:t>
            </a:r>
            <a:r>
              <a:rPr sz="1350" i="0" baseline="52469" dirty="0" smtClean="0">
                <a:latin typeface="Arial Unicode MS"/>
                <a:cs typeface="Arial Unicode MS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baseline="-9259" dirty="0"/>
              <a:t>i </a:t>
            </a:r>
            <a:r>
              <a:rPr sz="900" dirty="0">
                <a:latin typeface="Arial"/>
                <a:cs typeface="Arial"/>
              </a:rPr>
              <a:t>x</a:t>
            </a:r>
            <a:r>
              <a:rPr sz="900" baseline="-9259" dirty="0"/>
              <a:t>i </a:t>
            </a:r>
            <a:r>
              <a:rPr sz="900" i="0" dirty="0">
                <a:latin typeface="Tahoma"/>
                <a:cs typeface="Tahoma"/>
              </a:rPr>
              <a:t>+ </a:t>
            </a:r>
            <a:r>
              <a:rPr sz="900" dirty="0">
                <a:latin typeface="Arial"/>
                <a:cs typeface="Arial"/>
              </a:rPr>
              <a:t>s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 smtClean="0">
                <a:latin typeface="Arial"/>
                <a:cs typeface="Arial"/>
              </a:rPr>
              <a:t>b</a:t>
            </a:r>
            <a:endParaRPr lang="en-US" sz="900" dirty="0" smtClean="0">
              <a:latin typeface="Arial"/>
              <a:cs typeface="Arial"/>
            </a:endParaRPr>
          </a:p>
          <a:p>
            <a:pPr marL="1666875">
              <a:lnSpc>
                <a:spcPts val="1400"/>
              </a:lnSpc>
              <a:spcBef>
                <a:spcPts val="100"/>
              </a:spcBef>
            </a:pP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             </a:t>
            </a:r>
            <a:r>
              <a:rPr sz="900" dirty="0" smtClean="0">
                <a:latin typeface="Arial"/>
                <a:cs typeface="Arial"/>
              </a:rPr>
              <a:t>s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i="0" dirty="0">
                <a:latin typeface="Tahoma"/>
                <a:cs typeface="Tahoma"/>
              </a:rPr>
              <a:t>0</a:t>
            </a:r>
            <a:r>
              <a:rPr sz="900" dirty="0">
                <a:latin typeface="Verdana"/>
                <a:cs typeface="Verdana"/>
              </a:rPr>
              <a:t>.</a:t>
            </a:r>
          </a:p>
          <a:p>
            <a:pPr marL="283210">
              <a:lnSpc>
                <a:spcPts val="1400"/>
              </a:lnSpc>
              <a:spcBef>
                <a:spcPts val="805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This </a:t>
            </a:r>
            <a:r>
              <a:rPr sz="900" i="1" dirty="0" smtClean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9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is called the </a:t>
            </a:r>
            <a:r>
              <a:rPr sz="900" b="1" i="0" dirty="0">
                <a:solidFill>
                  <a:srgbClr val="000000"/>
                </a:solidFill>
                <a:latin typeface="Gill Sans MT"/>
                <a:cs typeface="Gill Sans MT"/>
              </a:rPr>
              <a:t>slack variable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for the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inequality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34290">
              <a:lnSpc>
                <a:spcPts val="1400"/>
              </a:lnSpc>
              <a:spcBef>
                <a:spcPts val="309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/>
                <a:cs typeface="Tahoma"/>
              </a:rPr>
              <a:t>2b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.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To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change an equality constraint into inequalities is easy:  rewrite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Tahoma"/>
                <a:cs typeface="Tahoma"/>
              </a:rPr>
              <a:t>= </a:t>
            </a:r>
            <a:r>
              <a:rPr sz="900" dirty="0">
                <a:latin typeface="Arial"/>
                <a:cs typeface="Arial"/>
              </a:rPr>
              <a:t>b</a:t>
            </a:r>
          </a:p>
          <a:p>
            <a:pPr marL="243840">
              <a:lnSpc>
                <a:spcPts val="1400"/>
              </a:lnSpc>
              <a:spcBef>
                <a:spcPts val="10"/>
              </a:spcBef>
            </a:pP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as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the equivalent pair of constraints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≤ </a:t>
            </a:r>
            <a:r>
              <a:rPr sz="900" dirty="0">
                <a:latin typeface="Arial"/>
                <a:cs typeface="Arial"/>
              </a:rPr>
              <a:t>b 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sz="900" dirty="0">
                <a:latin typeface="Arial"/>
                <a:cs typeface="Arial"/>
              </a:rPr>
              <a:t>ax  </a:t>
            </a:r>
            <a:r>
              <a:rPr sz="900" i="0" dirty="0">
                <a:latin typeface="Lucida Sans Unicode"/>
                <a:cs typeface="Lucida Sans Unicode"/>
              </a:rPr>
              <a:t>≥ </a:t>
            </a:r>
            <a:r>
              <a:rPr sz="900" dirty="0">
                <a:latin typeface="Arial"/>
                <a:cs typeface="Arial"/>
              </a:rPr>
              <a:t>b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sz="900" i="0" dirty="0" smtClean="0">
                <a:solidFill>
                  <a:srgbClr val="3333B2"/>
                </a:solidFill>
                <a:latin typeface="Tahoma"/>
                <a:cs typeface="Tahoma"/>
              </a:rPr>
              <a:t>3</a:t>
            </a:r>
            <a:r>
              <a:rPr sz="900" i="0" dirty="0">
                <a:solidFill>
                  <a:srgbClr val="3333B2"/>
                </a:solidFill>
                <a:latin typeface="Tahoma"/>
                <a:cs typeface="Tahoma"/>
              </a:rPr>
              <a:t>. </a:t>
            </a:r>
            <a:r>
              <a:rPr lang="en-US" sz="900" i="0" dirty="0" smtClean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Finally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, to deal with a variable </a:t>
            </a: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that is unrestricted in sign, do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</a:p>
          <a:p>
            <a:pPr marL="243840" marR="372110" indent="-149860">
              <a:lnSpc>
                <a:spcPts val="1400"/>
              </a:lnSpc>
              <a:spcBef>
                <a:spcPts val="295"/>
              </a:spcBef>
            </a:pPr>
            <a:r>
              <a:rPr lang="en-US" sz="900" i="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900" i="0" dirty="0" smtClean="0">
                <a:solidFill>
                  <a:srgbClr val="000000"/>
                </a:solidFill>
                <a:latin typeface="Tahoma"/>
                <a:cs typeface="Tahoma"/>
              </a:rPr>
              <a:t>      </a:t>
            </a:r>
            <a:r>
              <a:rPr sz="900" i="0" dirty="0" smtClean="0">
                <a:solidFill>
                  <a:srgbClr val="000000"/>
                </a:solidFill>
                <a:latin typeface="Tahoma"/>
                <a:cs typeface="Tahoma"/>
              </a:rPr>
              <a:t>following</a:t>
            </a:r>
            <a:r>
              <a:rPr sz="900" i="0" dirty="0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  <a:spcBef>
                <a:spcPts val="114"/>
              </a:spcBef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Introduce two nonnegative variables,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Tahoma"/>
                <a:cs typeface="Tahoma"/>
              </a:rPr>
              <a:t>+</a:t>
            </a:r>
            <a:r>
              <a:rPr sz="800" dirty="0">
                <a:solidFill>
                  <a:srgbClr val="000000"/>
                </a:solidFill>
                <a:latin typeface="Sitka Text"/>
                <a:cs typeface="Sitka Text"/>
              </a:rPr>
              <a:t>,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900" i="0" baseline="27777" dirty="0">
                <a:solidFill>
                  <a:srgbClr val="000000"/>
                </a:solidFill>
                <a:latin typeface="Lucida Sans Unicode"/>
                <a:cs typeface="Lucida Sans Unicode"/>
              </a:rPr>
              <a:t>− </a:t>
            </a:r>
            <a:r>
              <a:rPr sz="800" dirty="0">
                <a:solidFill>
                  <a:srgbClr val="000000"/>
                </a:solidFill>
                <a:latin typeface="Arial"/>
                <a:cs typeface="Arial"/>
              </a:rPr>
              <a:t>≥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0.</a:t>
            </a:r>
            <a:endParaRPr sz="800" dirty="0">
              <a:latin typeface="Tahoma"/>
              <a:cs typeface="Tahoma"/>
            </a:endParaRPr>
          </a:p>
          <a:p>
            <a:pPr marL="351155">
              <a:lnSpc>
                <a:spcPts val="1400"/>
              </a:lnSpc>
            </a:pPr>
            <a:r>
              <a:rPr sz="750" i="0" baseline="16666" dirty="0">
                <a:solidFill>
                  <a:srgbClr val="3333B2"/>
                </a:solidFill>
                <a:latin typeface="Arial"/>
                <a:cs typeface="Arial"/>
              </a:rPr>
              <a:t>�  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Replace </a:t>
            </a:r>
            <a:r>
              <a:rPr sz="800" dirty="0">
                <a:solidFill>
                  <a:srgbClr val="000000"/>
                </a:solidFill>
              </a:rPr>
              <a:t>x 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, wherever it occurs in the constraints or the objective function, by</a:t>
            </a:r>
            <a:endParaRPr sz="800" dirty="0">
              <a:latin typeface="Tahoma"/>
              <a:cs typeface="Tahoma"/>
            </a:endParaRPr>
          </a:p>
          <a:p>
            <a:pPr marL="478155">
              <a:lnSpc>
                <a:spcPts val="1400"/>
              </a:lnSpc>
            </a:pPr>
            <a:r>
              <a:rPr sz="800" dirty="0"/>
              <a:t>x </a:t>
            </a:r>
            <a:r>
              <a:rPr sz="900" i="0" baseline="27777" dirty="0">
                <a:latin typeface="Tahoma"/>
                <a:cs typeface="Tahoma"/>
              </a:rPr>
              <a:t>+ </a:t>
            </a:r>
            <a:r>
              <a:rPr sz="800" dirty="0">
                <a:latin typeface="Arial"/>
                <a:cs typeface="Arial"/>
              </a:rPr>
              <a:t>− </a:t>
            </a:r>
            <a:r>
              <a:rPr sz="800" dirty="0"/>
              <a:t>x </a:t>
            </a:r>
            <a:r>
              <a:rPr sz="900" i="0" baseline="27777" dirty="0">
                <a:latin typeface="Lucida Sans Unicode"/>
                <a:cs typeface="Lucida Sans Unicode"/>
              </a:rPr>
              <a:t>−</a:t>
            </a:r>
            <a:r>
              <a:rPr sz="800" i="0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8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2" y="837283"/>
            <a:ext cx="266648" cy="14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259973"/>
            <a:ext cx="254735" cy="3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2880000"/>
            <a:ext cx="136278" cy="10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3024000"/>
            <a:ext cx="136278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94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</a:t>
            </a:r>
            <a:r>
              <a:rPr sz="1100">
                <a:latin typeface="Tahoma"/>
                <a:cs typeface="Tahoma"/>
              </a:rPr>
              <a:t>and </a:t>
            </a:r>
            <a:r>
              <a:rPr sz="110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variables) into an LP of a much more constrained kind that we call the </a:t>
            </a:r>
            <a:r>
              <a:rPr sz="1100" b="1" dirty="0" smtClean="0">
                <a:latin typeface="Gill Sans MT"/>
                <a:cs typeface="Gill Sans MT"/>
              </a:rPr>
              <a:t>standard </a:t>
            </a:r>
            <a:r>
              <a:rPr sz="1100" b="1" dirty="0">
                <a:latin typeface="Gill Sans MT"/>
                <a:cs typeface="Gill Sans MT"/>
              </a:rPr>
              <a:t>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4479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/>
                          <a:cs typeface="Lucida Sans Unicode"/>
                        </a:rPr>
                        <a:t>⇒</a:t>
                      </a:r>
                      <a:endParaRPr sz="900" spc="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53035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In a linear programming problem we are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and we </a:t>
            </a:r>
            <a:r>
              <a:rPr sz="1100" dirty="0" smtClean="0">
                <a:latin typeface="Tahoma"/>
                <a:cs typeface="Tahoma"/>
              </a:rPr>
              <a:t>want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assign real values to them </a:t>
            </a:r>
            <a:r>
              <a:rPr sz="1100" dirty="0">
                <a:latin typeface="Tahoma"/>
                <a:cs typeface="Tahoma"/>
              </a:rPr>
              <a:t>so as </a:t>
            </a:r>
            <a:r>
              <a:rPr sz="1100" dirty="0" smtClean="0">
                <a:latin typeface="Tahoma"/>
                <a:cs typeface="Tahoma"/>
              </a:rPr>
              <a:t>to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</a:t>
            </a:r>
            <a:r>
              <a:rPr sz="1100" dirty="0" smtClean="0">
                <a:latin typeface="Tahoma"/>
                <a:cs typeface="Tahoma"/>
              </a:rPr>
              <a:t>variables</a:t>
            </a:r>
            <a:r>
              <a:rPr sz="1100" dirty="0">
                <a:latin typeface="Tahoma"/>
                <a:cs typeface="Tahoma"/>
              </a:rPr>
              <a:t>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05" y="1301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Example:  profit maximization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0055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There are two products:</a:t>
            </a:r>
            <a:endParaRPr sz="1100" dirty="0">
              <a:latin typeface="Tahoma"/>
              <a:cs typeface="Tahoma"/>
            </a:endParaRP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its flagship assortment of triangular chocolates, called </a:t>
            </a:r>
            <a:r>
              <a:rPr sz="1100" b="1" dirty="0" err="1" smtClean="0">
                <a:latin typeface="Gill Sans MT"/>
                <a:cs typeface="Gill Sans MT"/>
              </a:rPr>
              <a:t>Pyramide</a:t>
            </a:r>
            <a:r>
              <a:rPr sz="1100" dirty="0">
                <a:latin typeface="Tahoma"/>
                <a:cs typeface="Tahoma"/>
              </a:rPr>
              <a:t>,</a:t>
            </a:r>
          </a:p>
          <a:p>
            <a:pPr marL="12700" marR="907415" indent="107314">
              <a:lnSpc>
                <a:spcPts val="1400"/>
              </a:lnSpc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lang="en-US"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more decadent and deluxe </a:t>
            </a:r>
            <a:r>
              <a:rPr sz="1100" b="1" dirty="0" err="1" smtClean="0">
                <a:latin typeface="Gill Sans MT"/>
                <a:cs typeface="Gill Sans MT"/>
              </a:rPr>
              <a:t>Pyramide</a:t>
            </a:r>
            <a:r>
              <a:rPr lang="en-US" sz="1100" b="1" dirty="0" smtClean="0">
                <a:latin typeface="Gill Sans MT"/>
                <a:cs typeface="Gill Sans MT"/>
              </a:rPr>
              <a:t> </a:t>
            </a:r>
            <a:r>
              <a:rPr sz="1100" b="1" dirty="0" smtClean="0">
                <a:latin typeface="Gill Sans MT"/>
                <a:cs typeface="Gill Sans MT"/>
              </a:rPr>
              <a:t> Nuit</a:t>
            </a:r>
            <a:r>
              <a:rPr sz="1100" dirty="0">
                <a:latin typeface="Tahoma"/>
                <a:cs typeface="Tahoma"/>
              </a:rPr>
              <a:t>. 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907415" indent="107314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How much of each should it produce to maximize </a:t>
            </a:r>
            <a:r>
              <a:rPr sz="1100" dirty="0" smtClean="0">
                <a:latin typeface="Tahoma"/>
                <a:cs typeface="Tahoma"/>
              </a:rPr>
              <a:t>profits</a:t>
            </a:r>
            <a:r>
              <a:rPr sz="1100" dirty="0">
                <a:latin typeface="Tahoma"/>
                <a:cs typeface="Tahoma"/>
              </a:rPr>
              <a:t>?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0014">
              <a:lnSpc>
                <a:spcPts val="1400"/>
              </a:lnSpc>
              <a:spcBef>
                <a:spcPts val="5"/>
              </a:spcBef>
            </a:pPr>
            <a:r>
              <a:rPr sz="1100" baseline="9259" dirty="0">
                <a:solidFill>
                  <a:srgbClr val="3333B2"/>
                </a:solidFill>
                <a:latin typeface="Arial"/>
                <a:cs typeface="Arial"/>
              </a:rPr>
              <a:t>..,   </a:t>
            </a:r>
            <a:r>
              <a:rPr sz="1100" dirty="0">
                <a:latin typeface="Tahoma"/>
                <a:cs typeface="Tahoma"/>
              </a:rPr>
              <a:t>Every box of Pyramide has a a profit of </a:t>
            </a:r>
            <a:r>
              <a:rPr sz="1100" dirty="0" smtClean="0">
                <a:latin typeface="Tahoma"/>
                <a:cs typeface="Tahoma"/>
              </a:rPr>
              <a:t>$</a:t>
            </a:r>
            <a:r>
              <a:rPr sz="1100" dirty="0">
                <a:latin typeface="Tahoma"/>
                <a:cs typeface="Tahoma"/>
              </a:rPr>
              <a:t>1.</a:t>
            </a:r>
          </a:p>
          <a:p>
            <a:pPr marL="120014">
              <a:lnSpc>
                <a:spcPts val="1400"/>
              </a:lnSpc>
              <a:spcBef>
                <a:spcPts val="309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   </a:t>
            </a:r>
            <a:r>
              <a:rPr sz="1100" dirty="0">
                <a:latin typeface="Tahoma"/>
                <a:cs typeface="Tahoma"/>
              </a:rPr>
              <a:t>Every box of Nuit has a profit of $6.</a:t>
            </a:r>
          </a:p>
          <a:p>
            <a:pPr marL="246379" marR="5080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daily demand is limited to at most 200 boxes of Pyramide and 300  boxes of Nuit.</a:t>
            </a:r>
          </a:p>
          <a:p>
            <a:pPr marL="246379" marR="227329" indent="-126364">
              <a:lnSpc>
                <a:spcPts val="1400"/>
              </a:lnSpc>
              <a:spcBef>
                <a:spcPts val="295"/>
              </a:spcBef>
            </a:pPr>
            <a:r>
              <a:rPr sz="1100" baseline="9259" dirty="0" smtClean="0">
                <a:solidFill>
                  <a:srgbClr val="3333B2"/>
                </a:solidFill>
                <a:latin typeface="Arial"/>
                <a:cs typeface="Arial"/>
              </a:rPr>
              <a:t>..</a:t>
            </a:r>
            <a:r>
              <a:rPr lang="en-US" sz="1100" dirty="0" smtClean="0">
                <a:solidFill>
                  <a:srgbClr val="3333B2"/>
                </a:solidFill>
                <a:latin typeface="Arial"/>
                <a:cs typeface="Arial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current workforce can produce a total of at most 400 boxes of  chocolate per day.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1" y="774609"/>
            <a:ext cx="108000" cy="8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1120775"/>
            <a:ext cx="108000" cy="85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0" y="2035175"/>
            <a:ext cx="108000" cy="85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237043"/>
            <a:ext cx="108000" cy="85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7" y="2451003"/>
            <a:ext cx="108000" cy="85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5" y="2839135"/>
            <a:ext cx="108000" cy="85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89" y="511175"/>
            <a:ext cx="13716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577975"/>
            <a:ext cx="40386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equation in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line in the two-dimensional (2D) plane, and a linear inequality designates a half-space, the region on one side of the line.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Thus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all 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feasible solutions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this linear program, that is, the </a:t>
            </a: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(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satisfy all constraints, is the intersection of five half-spaces.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convex polygon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5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8" y="511175"/>
            <a:ext cx="4038599" cy="267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It is a general rule of linear programs that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optimum is achieved at a vertex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feasible region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only exceptions are cases in which there is no optimum; this can happen in </a:t>
            </a:r>
            <a:r>
              <a:rPr sz="1100" dirty="0" smtClean="0">
                <a:latin typeface="Tahoma"/>
                <a:cs typeface="Tahoma"/>
              </a:rPr>
              <a:t>two </a:t>
            </a:r>
            <a:r>
              <a:rPr sz="1100" dirty="0">
                <a:latin typeface="Tahoma"/>
                <a:cs typeface="Tahoma"/>
              </a:rPr>
              <a:t>ways:</a:t>
            </a:r>
          </a:p>
          <a:p>
            <a:pPr marL="246379" marR="78740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linear program is </a:t>
            </a:r>
            <a:r>
              <a:rPr sz="1100" b="1" dirty="0">
                <a:latin typeface="Gill Sans MT"/>
                <a:cs typeface="Gill Sans MT"/>
              </a:rPr>
              <a:t>infeasible</a:t>
            </a:r>
            <a:r>
              <a:rPr sz="1100" dirty="0">
                <a:latin typeface="Tahoma"/>
                <a:cs typeface="Tahoma"/>
              </a:rPr>
              <a:t>; that is, the constraints are so tight that  it is impossible to satisfy all of them. </a:t>
            </a:r>
            <a:r>
              <a:rPr sz="1100" dirty="0" smtClean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instance,</a:t>
            </a:r>
          </a:p>
          <a:p>
            <a:pPr marL="233679" algn="ctr">
              <a:lnSpc>
                <a:spcPts val="1400"/>
              </a:lnSpc>
              <a:spcBef>
                <a:spcPts val="805"/>
              </a:spcBef>
              <a:tabLst>
                <a:tab pos="798830" algn="l"/>
              </a:tabLst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	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≥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40005" indent="-149225">
              <a:lnSpc>
                <a:spcPts val="1400"/>
              </a:lnSpc>
              <a:buClr>
                <a:srgbClr val="3333B2"/>
              </a:buClr>
              <a:buAutoNum type="arabicPeriod" startAt="2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constraints are so loose that the feasible region is </a:t>
            </a:r>
            <a:r>
              <a:rPr sz="1100" b="1" dirty="0">
                <a:latin typeface="Gill Sans MT"/>
                <a:cs typeface="Gill Sans MT"/>
              </a:rPr>
              <a:t>unbounded</a:t>
            </a:r>
            <a:r>
              <a:rPr sz="1100" dirty="0">
                <a:latin typeface="Tahoma"/>
                <a:cs typeface="Tahoma"/>
              </a:rPr>
              <a:t>, and it  is possible to achieve arbitrarily high objective values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For instance,</a:t>
            </a:r>
          </a:p>
          <a:p>
            <a:r>
              <a:rPr lang="en-US" altLang="zh-CN" sz="1400" i="1" dirty="0" smtClean="0"/>
              <a:t>                             </a:t>
            </a:r>
            <a:r>
              <a:rPr lang="en-US" altLang="zh-CN" sz="11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 0</a:t>
            </a:r>
            <a:endParaRPr lang="zh-CN" altLang="zh-CN" sz="11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/>
              <a:t>Linear programs (LPs) can be solved by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simplex method</a:t>
            </a:r>
            <a:r>
              <a:rPr sz="1100" dirty="0"/>
              <a:t>, devised by George </a:t>
            </a:r>
            <a:r>
              <a:rPr sz="1100" dirty="0" err="1" smtClean="0"/>
              <a:t>Dantzig</a:t>
            </a:r>
            <a:r>
              <a:rPr sz="1100" dirty="0" smtClean="0"/>
              <a:t> </a:t>
            </a:r>
            <a:r>
              <a:rPr sz="1100" dirty="0"/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/>
              <a:t>This algorithm starts at a vertex, and repeatedly looks for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adjacent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vertex</a:t>
            </a:r>
            <a:r>
              <a:rPr lang="en-US" sz="1100" i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 smtClean="0"/>
              <a:t>(</a:t>
            </a:r>
            <a:r>
              <a:rPr sz="1100" dirty="0"/>
              <a:t>connected by an edge of the feasible region) of better objective </a:t>
            </a:r>
            <a:r>
              <a:rPr sz="1100" dirty="0" smtClean="0"/>
              <a:t>value</a:t>
            </a:r>
            <a:r>
              <a:rPr sz="1100" dirty="0"/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dirty="0"/>
              <a:t>In this way it does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hill-climbing </a:t>
            </a:r>
            <a:r>
              <a:rPr sz="1100" dirty="0"/>
              <a:t>on the vertices of the polygon, walking from </a:t>
            </a:r>
            <a:r>
              <a:rPr sz="1100" dirty="0" smtClean="0"/>
              <a:t>neighbor </a:t>
            </a:r>
            <a:r>
              <a:rPr sz="1100" dirty="0"/>
              <a:t>to neighbor so as to steadily increase profit along the </a:t>
            </a:r>
            <a:r>
              <a:rPr sz="1100" dirty="0" smtClean="0"/>
              <a:t>way.</a:t>
            </a:r>
            <a:endParaRPr sz="110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2096</Words>
  <Application>Microsoft Office PowerPoint</Application>
  <PresentationFormat>自定义</PresentationFormat>
  <Paragraphs>189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 Unicode MS</vt:lpstr>
      <vt:lpstr>宋体</vt:lpstr>
      <vt:lpstr>Arial</vt:lpstr>
      <vt:lpstr>Calibri</vt:lpstr>
      <vt:lpstr>Gill Sans MT</vt:lpstr>
      <vt:lpstr>Lucida Sans</vt:lpstr>
      <vt:lpstr>Lucida Sans Unicode</vt:lpstr>
      <vt:lpstr>Sitka Text</vt:lpstr>
      <vt:lpstr>Tahoma</vt:lpstr>
      <vt:lpstr>Times New Roman</vt:lpstr>
      <vt:lpstr>Verdana</vt:lpstr>
      <vt:lpstr>Wingdings</vt:lpstr>
      <vt:lpstr>Office Theme</vt:lpstr>
      <vt:lpstr>Chapter 7.  Linear programming and reductions</vt:lpstr>
      <vt:lpstr>An introduction to linear programming</vt:lpstr>
      <vt:lpstr>PowerPoint 演示文稿</vt:lpstr>
      <vt:lpstr>Example:  profit maximization</vt:lpstr>
      <vt:lpstr>LP formulation</vt:lpstr>
      <vt:lpstr>The optimal solution</vt:lpstr>
      <vt:lpstr>Thus the set of all feasible solutions of this linear program, that is, the points (x1 , x2) which satisfy all constraints, is the intersection of five half-spaces. It is a convex polygon. </vt:lpstr>
      <vt:lpstr>The optimal solution (cont’d)</vt:lpstr>
      <vt:lpstr>Solving linear programs</vt:lpstr>
      <vt:lpstr>Solving linear programs, cont.</vt:lpstr>
      <vt:lpstr>PowerPoint 演示文稿</vt:lpstr>
      <vt:lpstr>More products</vt:lpstr>
      <vt:lpstr>More products, cont.</vt:lpstr>
      <vt:lpstr>PowerPoint 演示文稿</vt:lpstr>
      <vt:lpstr>PowerPoint 演示文稿</vt:lpstr>
      <vt:lpstr>PowerPoint 演示文稿</vt:lpstr>
      <vt:lpstr>PowerPoint 演示文稿</vt:lpstr>
      <vt:lpstr>A magic trick called duality</vt:lpstr>
      <vt:lpstr>Example:  production planning</vt:lpstr>
      <vt:lpstr>Example:  production planning</vt:lpstr>
      <vt:lpstr>LP formulation</vt:lpstr>
      <vt:lpstr>LP formulation (cont’d)</vt:lpstr>
      <vt:lpstr>Integer linear programming</vt:lpstr>
      <vt:lpstr>Integer linear programming, cont.</vt:lpstr>
      <vt:lpstr>Reductions</vt:lpstr>
      <vt:lpstr>Variants of linear programming</vt:lpstr>
      <vt:lpstr>Variants of linear programming (cont’d)</vt:lpstr>
      <vt:lpstr>Standard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bo yang</cp:lastModifiedBy>
  <cp:revision>63</cp:revision>
  <dcterms:created xsi:type="dcterms:W3CDTF">2016-09-14T00:28:07Z</dcterms:created>
  <dcterms:modified xsi:type="dcterms:W3CDTF">2019-04-25T07:16:45Z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