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55" r:id="rId2"/>
    <p:sldId id="360" r:id="rId3"/>
    <p:sldId id="361" r:id="rId4"/>
    <p:sldId id="376" r:id="rId5"/>
    <p:sldId id="362" r:id="rId6"/>
    <p:sldId id="363" r:id="rId7"/>
    <p:sldId id="364" r:id="rId8"/>
    <p:sldId id="377" r:id="rId9"/>
    <p:sldId id="366" r:id="rId10"/>
    <p:sldId id="367" r:id="rId11"/>
    <p:sldId id="368" r:id="rId12"/>
    <p:sldId id="378" r:id="rId13"/>
    <p:sldId id="369" r:id="rId14"/>
    <p:sldId id="371" r:id="rId15"/>
    <p:sldId id="372" r:id="rId16"/>
    <p:sldId id="373" r:id="rId17"/>
    <p:sldId id="375" r:id="rId18"/>
    <p:sldId id="274" r:id="rId19"/>
    <p:sldId id="275" r:id="rId20"/>
    <p:sldId id="345" r:id="rId21"/>
    <p:sldId id="276" r:id="rId22"/>
    <p:sldId id="344" r:id="rId23"/>
    <p:sldId id="277" r:id="rId24"/>
    <p:sldId id="278" r:id="rId25"/>
    <p:sldId id="279" r:id="rId26"/>
    <p:sldId id="280" r:id="rId27"/>
    <p:sldId id="337" r:id="rId28"/>
    <p:sldId id="338" r:id="rId29"/>
    <p:sldId id="281" r:id="rId30"/>
    <p:sldId id="339" r:id="rId31"/>
    <p:sldId id="282" r:id="rId32"/>
    <p:sldId id="341" r:id="rId33"/>
    <p:sldId id="283" r:id="rId34"/>
    <p:sldId id="284" r:id="rId35"/>
    <p:sldId id="285" r:id="rId36"/>
    <p:sldId id="342" r:id="rId37"/>
    <p:sldId id="286" r:id="rId38"/>
    <p:sldId id="379" r:id="rId39"/>
    <p:sldId id="304" r:id="rId40"/>
    <p:sldId id="305" r:id="rId41"/>
    <p:sldId id="306" r:id="rId42"/>
    <p:sldId id="307" r:id="rId43"/>
    <p:sldId id="308" r:id="rId44"/>
    <p:sldId id="332" r:id="rId45"/>
    <p:sldId id="380" r:id="rId46"/>
    <p:sldId id="381" r:id="rId47"/>
    <p:sldId id="382" r:id="rId48"/>
    <p:sldId id="392" r:id="rId49"/>
    <p:sldId id="383" r:id="rId50"/>
    <p:sldId id="384" r:id="rId51"/>
    <p:sldId id="385" r:id="rId52"/>
    <p:sldId id="393" r:id="rId53"/>
    <p:sldId id="386" r:id="rId54"/>
    <p:sldId id="387" r:id="rId55"/>
    <p:sldId id="394" r:id="rId56"/>
    <p:sldId id="388" r:id="rId57"/>
    <p:sldId id="389" r:id="rId58"/>
    <p:sldId id="390" r:id="rId59"/>
    <p:sldId id="391" r:id="rId60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15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73175"/>
            <a:ext cx="3657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smtClean="0">
                <a:solidFill>
                  <a:srgbClr val="0000FF"/>
                </a:solidFill>
              </a:rPr>
              <a:t>Review:</a:t>
            </a:r>
            <a:br>
              <a:rPr lang="en-US" sz="1400" b="1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/>
            </a:r>
            <a:br>
              <a:rPr lang="en-US" sz="1400" b="1" dirty="0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>Linear Programming and Reduction I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84068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space of solutions is now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three-dimensional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linear equation defines a 3D plane, and each inequality a half-space on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side of the plane.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feasible region is an intersection of </a:t>
            </a:r>
            <a:r>
              <a:rPr sz="1100" dirty="0" smtClean="0">
                <a:latin typeface="Tahoma"/>
                <a:cs typeface="Tahoma"/>
              </a:rPr>
              <a:t>seven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half-spaces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polyhedron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 smtClean="0">
                <a:latin typeface="Tahoma"/>
                <a:cs typeface="Tahoma"/>
              </a:rPr>
              <a:t>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, as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increases, the p</a:t>
            </a:r>
            <a:r>
              <a:rPr sz="1100" dirty="0" smtClean="0">
                <a:latin typeface="Tahoma"/>
                <a:cs typeface="Tahoma"/>
              </a:rPr>
              <a:t>rofit-plane </a:t>
            </a:r>
            <a:r>
              <a:rPr sz="1100" dirty="0">
                <a:latin typeface="Tahoma"/>
                <a:cs typeface="Tahoma"/>
              </a:rPr>
              <a:t>moves parallel to itself, further and further into the </a:t>
            </a:r>
            <a:r>
              <a:rPr sz="1100" dirty="0" smtClean="0">
                <a:latin typeface="Tahoma"/>
                <a:cs typeface="Tahoma"/>
              </a:rPr>
              <a:t>positive </a:t>
            </a:r>
            <a:r>
              <a:rPr sz="1100" b="1" dirty="0">
                <a:latin typeface="Gill Sans MT"/>
                <a:cs typeface="Gill Sans MT"/>
              </a:rPr>
              <a:t>orthant </a:t>
            </a:r>
            <a:r>
              <a:rPr sz="1100" dirty="0">
                <a:latin typeface="Tahoma"/>
                <a:cs typeface="Tahoma"/>
              </a:rPr>
              <a:t>until it no longer touches the feasible </a:t>
            </a:r>
            <a:r>
              <a:rPr sz="1100" dirty="0" smtClean="0">
                <a:latin typeface="Tahoma"/>
                <a:cs typeface="Tahoma"/>
              </a:rPr>
              <a:t>region.</a:t>
            </a:r>
            <a:endParaRPr lang="en-US" sz="110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497849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point of final contact is the optimal vertex: 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total </a:t>
            </a:r>
            <a:r>
              <a:rPr sz="1100" dirty="0" smtClean="0">
                <a:latin typeface="Tahoma"/>
                <a:cs typeface="Tahoma"/>
              </a:rPr>
              <a:t>profit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$3100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How would the simplex algorithm behave on this modified problem? A possible </a:t>
            </a:r>
            <a:r>
              <a:rPr sz="1100" dirty="0" smtClean="0">
                <a:latin typeface="Tahoma"/>
                <a:cs typeface="Tahoma"/>
              </a:rPr>
              <a:t>trajectory</a:t>
            </a:r>
            <a:r>
              <a:rPr sz="1100" dirty="0">
                <a:latin typeface="Tahoma"/>
                <a:cs typeface="Tahoma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$200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$1400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200)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$2800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300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100)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$3100</a:t>
            </a:r>
            <a:endParaRPr sz="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0173572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975"/>
            <a:ext cx="3248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73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31" y="206375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altLang="zh-CN" sz="1400" b="1" dirty="0"/>
              <a:t>optimum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Here is why you should believe that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a total profit of $3100,  is the optimum: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Recall</a:t>
            </a: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172" dirty="0">
                <a:latin typeface="Tahoma"/>
                <a:cs typeface="Tahoma"/>
              </a:rPr>
              <a:t>max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+ 6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+ 13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200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300</a:t>
            </a:r>
          </a:p>
          <a:p>
            <a:pPr marL="1589405" marR="1426845" indent="-9271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400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600  </a:t>
            </a:r>
            <a:endParaRPr lang="en-US" sz="1350" baseline="6172" dirty="0" smtClean="0">
              <a:latin typeface="Tahoma"/>
              <a:cs typeface="Tahoma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172" dirty="0">
                <a:latin typeface="Tahoma"/>
                <a:cs typeface="Tahoma"/>
              </a:rPr>
              <a:t> </a:t>
            </a:r>
            <a:r>
              <a:rPr lang="en-US" sz="1350" i="1" baseline="6172" dirty="0" smtClean="0">
                <a:latin typeface="Tahoma"/>
                <a:cs typeface="Tahoma"/>
              </a:rPr>
              <a:t>   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600" dirty="0" smtClean="0">
                <a:latin typeface="Tahoma"/>
                <a:cs typeface="Tahoma"/>
              </a:rPr>
              <a:t>1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latin typeface="Tahoma"/>
                <a:cs typeface="Tahoma"/>
              </a:rPr>
              <a:t>0</a:t>
            </a: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/>
                <a:cs typeface="Tahoma"/>
              </a:rPr>
              <a:t>Add the second inequality to the third, and add to them the fourth multiplied </a:t>
            </a:r>
            <a:r>
              <a:rPr sz="1100" dirty="0" smtClean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4.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result is the inequality</a:t>
            </a:r>
          </a:p>
          <a:p>
            <a:pPr marL="62230" algn="ctr">
              <a:lnSpc>
                <a:spcPts val="1400"/>
              </a:lnSpc>
            </a:pPr>
            <a:r>
              <a:rPr sz="1350" i="1" baseline="617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3100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24465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</a:t>
            </a:r>
            <a:r>
              <a:rPr sz="1400" b="1" dirty="0" smtClean="0"/>
              <a:t>programming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latin typeface="Tahoma"/>
                <a:cs typeface="Tahoma"/>
              </a:rPr>
              <a:t>The optimum solution might turn out to be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fractional </a:t>
            </a:r>
            <a:r>
              <a:rPr lang="en-US" altLang="zh-CN" sz="1100" i="1" dirty="0" smtClean="0">
                <a:latin typeface="Arial"/>
                <a:cs typeface="Arial"/>
              </a:rPr>
              <a:t>.</a:t>
            </a:r>
          </a:p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There </a:t>
            </a:r>
            <a:r>
              <a:rPr sz="1100" dirty="0">
                <a:latin typeface="Tahoma"/>
                <a:cs typeface="Tahoma"/>
              </a:rPr>
              <a:t>are other </a:t>
            </a:r>
            <a:r>
              <a:rPr sz="1100" dirty="0" smtClean="0">
                <a:latin typeface="Tahoma"/>
                <a:cs typeface="Tahoma"/>
              </a:rPr>
              <a:t>LPs</a:t>
            </a:r>
            <a:r>
              <a:rPr lang="en-US" sz="1100" dirty="0" smtClean="0">
                <a:latin typeface="Tahoma"/>
                <a:cs typeface="Tahoma"/>
              </a:rPr>
              <a:t> which need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end up with an integer solution of reasonable </a:t>
            </a:r>
            <a:r>
              <a:rPr sz="1100" dirty="0" smtClean="0">
                <a:latin typeface="Tahoma"/>
                <a:cs typeface="Tahoma"/>
              </a:rPr>
              <a:t>quality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ease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obtaining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fractional solutions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desirability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integer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lang="en-US" sz="1100" dirty="0" smtClean="0">
                <a:latin typeface="Tahoma"/>
                <a:cs typeface="Tahoma"/>
              </a:rPr>
              <a:t>F</a:t>
            </a:r>
            <a:r>
              <a:rPr sz="1100" dirty="0" smtClean="0">
                <a:latin typeface="Tahoma"/>
                <a:cs typeface="Tahoma"/>
              </a:rPr>
              <a:t>inding </a:t>
            </a:r>
            <a:r>
              <a:rPr sz="1100" dirty="0">
                <a:latin typeface="Tahoma"/>
                <a:cs typeface="Tahoma"/>
              </a:rPr>
              <a:t>the optimum integer solution of an LP is </a:t>
            </a:r>
            <a:r>
              <a:rPr sz="1100" dirty="0" smtClean="0">
                <a:latin typeface="Tahoma"/>
                <a:cs typeface="Tahoma"/>
              </a:rPr>
              <a:t>an </a:t>
            </a:r>
            <a:r>
              <a:rPr sz="1100" dirty="0">
                <a:latin typeface="Tahoma"/>
                <a:cs typeface="Tahoma"/>
              </a:rPr>
              <a:t>important but very hard problem, called </a:t>
            </a:r>
            <a:r>
              <a:rPr sz="1100" b="1" dirty="0" smtClean="0">
                <a:latin typeface="Gill Sans MT"/>
                <a:cs typeface="Gill Sans MT"/>
              </a:rPr>
              <a:t>integer </a:t>
            </a:r>
            <a:r>
              <a:rPr sz="1100" b="1" dirty="0">
                <a:latin typeface="Gill Sans MT"/>
                <a:cs typeface="Gill Sans MT"/>
              </a:rPr>
              <a:t>linear </a:t>
            </a:r>
            <a:r>
              <a:rPr sz="1100" b="1" dirty="0" smtClean="0">
                <a:latin typeface="Gill Sans MT"/>
                <a:cs typeface="Gill Sans MT"/>
              </a:rPr>
              <a:t>programming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61499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39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Problem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If any subroutine for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can also be used to solve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, we say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b="1" dirty="0">
                <a:latin typeface="Gill Sans MT"/>
                <a:cs typeface="Gill Sans MT"/>
              </a:rPr>
              <a:t>reduces to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  Often,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single call to Q’s subroutine</a:t>
            </a:r>
            <a:r>
              <a:rPr sz="1100" dirty="0">
                <a:latin typeface="Tahoma"/>
                <a:cs typeface="Tahoma"/>
              </a:rPr>
              <a:t>, which means any </a:t>
            </a:r>
            <a:r>
              <a:rPr sz="1100" dirty="0" smtClean="0">
                <a:latin typeface="Tahoma"/>
                <a:cs typeface="Tahoma"/>
              </a:rPr>
              <a:t>instance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can be transformed into an instance </a:t>
            </a:r>
            <a:r>
              <a:rPr sz="1100" i="1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such that </a:t>
            </a:r>
            <a:r>
              <a:rPr sz="1100" i="1" dirty="0" smtClean="0">
                <a:latin typeface="Arial"/>
                <a:cs typeface="Arial"/>
              </a:rPr>
              <a:t>P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can </a:t>
            </a:r>
            <a:r>
              <a:rPr sz="1100" dirty="0" smtClean="0">
                <a:latin typeface="Tahoma"/>
                <a:cs typeface="Tahoma"/>
              </a:rPr>
              <a:t>be </a:t>
            </a:r>
            <a:r>
              <a:rPr sz="1100" dirty="0">
                <a:latin typeface="Tahoma"/>
                <a:cs typeface="Tahoma"/>
              </a:rPr>
              <a:t>deduced from </a:t>
            </a:r>
            <a:r>
              <a:rPr sz="1100" i="1" dirty="0" smtClean="0">
                <a:latin typeface="Arial"/>
                <a:cs typeface="Arial"/>
              </a:rPr>
              <a:t>Q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y</a:t>
            </a:r>
            <a:r>
              <a:rPr sz="1100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898205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general linear program has many degrees of </a:t>
            </a:r>
            <a:r>
              <a:rPr sz="1100" dirty="0" smtClean="0">
                <a:latin typeface="Tahoma"/>
                <a:cs typeface="Tahoma"/>
              </a:rPr>
              <a:t>freedom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 can be either a maximization or a minimization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Its constraints can be equations </a:t>
            </a:r>
            <a:r>
              <a:rPr sz="1100" dirty="0" smtClean="0">
                <a:latin typeface="Tahoma"/>
                <a:cs typeface="Tahoma"/>
              </a:rPr>
              <a:t>and/or </a:t>
            </a:r>
            <a:r>
              <a:rPr sz="1100" dirty="0">
                <a:latin typeface="Tahoma"/>
                <a:cs typeface="Tahoma"/>
              </a:rPr>
              <a:t>inequalities.</a:t>
            </a:r>
          </a:p>
          <a:p>
            <a:pPr marL="246379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variables are often restricted to be nonnegative, but they can also be </a:t>
            </a:r>
            <a:r>
              <a:rPr sz="1100" dirty="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in sign.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reduced </a:t>
            </a:r>
            <a:r>
              <a:rPr sz="1100" dirty="0">
                <a:latin typeface="Tahoma"/>
                <a:cs typeface="Tahoma"/>
              </a:rPr>
              <a:t>to one </a:t>
            </a:r>
            <a:r>
              <a:rPr sz="1100" dirty="0" smtClean="0">
                <a:latin typeface="Tahoma"/>
                <a:cs typeface="Tahoma"/>
              </a:rPr>
              <a:t>another </a:t>
            </a:r>
            <a:r>
              <a:rPr sz="1100" dirty="0">
                <a:latin typeface="Tahoma"/>
                <a:cs typeface="Tahoma"/>
              </a:rPr>
              <a:t>via simple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32227169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Therefore, we can reduce any LP (maximization or minimization, with both  inequalities and equations, and with both nonnegative and unrestricted  variables) into an LP of a much more constrained kind that we call the </a:t>
            </a:r>
            <a:r>
              <a:rPr sz="1100" b="1" dirty="0" smtClean="0">
                <a:latin typeface="Gill Sans MT"/>
                <a:cs typeface="Gill Sans MT"/>
              </a:rPr>
              <a:t>standard </a:t>
            </a:r>
            <a:r>
              <a:rPr sz="1100" b="1" dirty="0">
                <a:latin typeface="Gill Sans MT"/>
                <a:cs typeface="Gill Sans MT"/>
              </a:rPr>
              <a:t>form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variables are all nonnegative,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constraints are all equations,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objective function is to be minimized.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18497"/>
              </p:ext>
            </p:extLst>
          </p:nvPr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max 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min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200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400"/>
                        </a:lnSpc>
                      </a:pPr>
                      <a:r>
                        <a:rPr sz="900" spc="0" dirty="0" smtClean="0">
                          <a:latin typeface="Lucida Sans Unicode"/>
                          <a:cs typeface="Lucida Sans Unicode"/>
                        </a:rPr>
                        <a:t>⇒</a:t>
                      </a:r>
                      <a:endParaRPr sz="900" spc="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9337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Shipping 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1196975"/>
            <a:ext cx="4091356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have a network of pipelines along which oil can be sent.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goal </a:t>
            </a:r>
            <a:r>
              <a:rPr sz="1100" dirty="0">
                <a:latin typeface="Tahoma"/>
                <a:cs typeface="Tahoma"/>
              </a:rPr>
              <a:t>is to ship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dirty="0">
                <a:latin typeface="Tahoma"/>
                <a:cs typeface="Tahoma"/>
              </a:rPr>
              <a:t>much oil as possible from the </a:t>
            </a:r>
            <a:r>
              <a:rPr sz="1100" b="1" dirty="0">
                <a:latin typeface="Gill Sans MT"/>
                <a:cs typeface="Gill Sans MT"/>
              </a:rPr>
              <a:t>source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sink </a:t>
            </a:r>
            <a:r>
              <a:rPr sz="1100" i="1" dirty="0" smtClean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44323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Each pipeline has a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capacity </a:t>
            </a:r>
            <a:r>
              <a:rPr sz="1100" dirty="0">
                <a:latin typeface="Tahoma"/>
                <a:cs typeface="Tahoma"/>
              </a:rPr>
              <a:t>it can handle, and there are no </a:t>
            </a:r>
            <a:r>
              <a:rPr sz="1100" dirty="0" smtClean="0">
                <a:latin typeface="Tahoma"/>
                <a:cs typeface="Tahoma"/>
              </a:rPr>
              <a:t>opportunities </a:t>
            </a:r>
            <a:r>
              <a:rPr sz="1100" dirty="0">
                <a:latin typeface="Tahoma"/>
                <a:cs typeface="Tahoma"/>
              </a:rPr>
              <a:t>for storing oil en route.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L</a:t>
            </a:r>
            <a:r>
              <a:rPr sz="1100" dirty="0" smtClean="0">
                <a:latin typeface="Tahoma"/>
                <a:cs typeface="Tahoma"/>
              </a:rPr>
              <a:t>inear </a:t>
            </a:r>
            <a:r>
              <a:rPr sz="1100" dirty="0">
                <a:latin typeface="Tahoma"/>
                <a:cs typeface="Tahoma"/>
              </a:rPr>
              <a:t>programming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lang="en-US" sz="1100" dirty="0" smtClean="0">
                <a:latin typeface="Tahoma"/>
                <a:cs typeface="Tahoma"/>
              </a:rPr>
              <a:t>:</a:t>
            </a:r>
            <a:r>
              <a:rPr sz="1100" dirty="0" smtClean="0">
                <a:latin typeface="Tahoma"/>
                <a:cs typeface="Tahoma"/>
              </a:rPr>
              <a:t> given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assign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real values to them </a:t>
            </a:r>
            <a:r>
              <a:rPr sz="1100" dirty="0">
                <a:latin typeface="Tahoma"/>
                <a:cs typeface="Tahoma"/>
              </a:rPr>
              <a:t>so as </a:t>
            </a:r>
            <a:r>
              <a:rPr sz="1100" dirty="0" smtClean="0">
                <a:latin typeface="Tahoma"/>
                <a:cs typeface="Tahoma"/>
              </a:rPr>
              <a:t>to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100" dirty="0">
                <a:latin typeface="Tahoma"/>
                <a:cs typeface="Tahoma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100" dirty="0">
                <a:latin typeface="Tahoma"/>
                <a:cs typeface="Tahoma"/>
              </a:rPr>
              <a:t>involving these  variables,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93300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114800" cy="215444"/>
          </a:xfrm>
        </p:spPr>
        <p:txBody>
          <a:bodyPr/>
          <a:lstStyle/>
          <a:p>
            <a:r>
              <a:rPr lang="en-US" altLang="zh-CN" sz="1400" b="1" dirty="0" smtClean="0"/>
              <a:t>A Flow in Network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739775"/>
            <a:ext cx="4381500" cy="2286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68375"/>
            <a:ext cx="38183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240" y="465489"/>
            <a:ext cx="396301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85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networks consist of a directed graph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; two special nodes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∈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, which are, respectively, a </a:t>
            </a:r>
            <a:r>
              <a:rPr sz="900" b="1" dirty="0">
                <a:latin typeface="Gill Sans MT"/>
                <a:cs typeface="Gill Sans MT"/>
              </a:rPr>
              <a:t>source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b="1" dirty="0">
                <a:latin typeface="Gill Sans MT"/>
                <a:cs typeface="Gill Sans MT"/>
              </a:rPr>
              <a:t>sink </a:t>
            </a:r>
            <a:r>
              <a:rPr sz="900" dirty="0">
                <a:latin typeface="Tahoma"/>
                <a:cs typeface="Tahoma"/>
              </a:rPr>
              <a:t>of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; and </a:t>
            </a:r>
            <a:r>
              <a:rPr sz="900" b="1" dirty="0">
                <a:latin typeface="Gill Sans MT"/>
                <a:cs typeface="Gill Sans MT"/>
              </a:rPr>
              <a:t>capacities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&gt;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latin typeface="Tahoma"/>
                <a:cs typeface="Tahoma"/>
              </a:rPr>
              <a:t>on the edges.</a:t>
            </a:r>
          </a:p>
          <a:p>
            <a:pPr marL="12700" marR="58419">
              <a:lnSpc>
                <a:spcPts val="1400"/>
              </a:lnSpc>
              <a:spcBef>
                <a:spcPts val="495"/>
              </a:spcBef>
            </a:pPr>
            <a:r>
              <a:rPr sz="900" dirty="0">
                <a:latin typeface="Tahoma"/>
                <a:cs typeface="Tahoma"/>
              </a:rPr>
              <a:t>We would like to send as much oil as possible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without exceeding  the capacities of any of the edges.</a:t>
            </a:r>
          </a:p>
          <a:p>
            <a:pPr marL="12700" marR="60960">
              <a:lnSpc>
                <a:spcPts val="1400"/>
              </a:lnSpc>
              <a:spcBef>
                <a:spcPts val="215"/>
              </a:spcBef>
            </a:pPr>
            <a:r>
              <a:rPr sz="1350" baseline="6172" dirty="0">
                <a:latin typeface="Tahoma"/>
                <a:cs typeface="Tahoma"/>
              </a:rPr>
              <a:t>A particular shipping scheme is called a </a:t>
            </a:r>
            <a:r>
              <a:rPr sz="1350" b="1" baseline="6172" dirty="0">
                <a:latin typeface="Gill Sans MT"/>
                <a:cs typeface="Gill Sans MT"/>
              </a:rPr>
              <a:t>flow </a:t>
            </a:r>
            <a:r>
              <a:rPr sz="1350" baseline="6172" dirty="0">
                <a:latin typeface="Tahoma"/>
                <a:cs typeface="Tahoma"/>
              </a:rPr>
              <a:t>and consists of a variable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</a:t>
            </a:r>
            <a:r>
              <a:rPr sz="1350" baseline="6172" dirty="0">
                <a:latin typeface="Tahoma"/>
                <a:cs typeface="Tahoma"/>
              </a:rPr>
              <a:t>for  </a:t>
            </a:r>
            <a:r>
              <a:rPr sz="900" dirty="0">
                <a:latin typeface="Tahoma"/>
                <a:cs typeface="Tahoma"/>
              </a:rPr>
              <a:t>each edge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 smtClean="0">
                <a:latin typeface="Tahoma"/>
                <a:cs typeface="Tahoma"/>
              </a:rPr>
              <a:t>of </a:t>
            </a:r>
            <a:r>
              <a:rPr sz="900" dirty="0">
                <a:latin typeface="Tahoma"/>
                <a:cs typeface="Tahoma"/>
              </a:rPr>
              <a:t>the network, satisfying the following two </a:t>
            </a:r>
            <a:r>
              <a:rPr sz="900" dirty="0" smtClean="0">
                <a:latin typeface="Tahoma"/>
                <a:cs typeface="Tahoma"/>
              </a:rPr>
              <a:t>properties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7154">
              <a:lnSpc>
                <a:spcPts val="1400"/>
              </a:lnSpc>
              <a:spcBef>
                <a:spcPts val="39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1350" baseline="6172" dirty="0" smtClean="0">
                <a:latin typeface="Tahoma"/>
                <a:cs typeface="Tahoma"/>
              </a:rPr>
              <a:t>1. </a:t>
            </a:r>
            <a:r>
              <a:rPr sz="1350" baseline="6172" dirty="0" smtClean="0">
                <a:latin typeface="Tahoma"/>
                <a:cs typeface="Tahoma"/>
              </a:rPr>
              <a:t>It </a:t>
            </a:r>
            <a:r>
              <a:rPr sz="1350" baseline="6172" dirty="0">
                <a:latin typeface="Tahoma"/>
                <a:cs typeface="Tahoma"/>
              </a:rPr>
              <a:t>doesn’t violate edge capacities: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 </a:t>
            </a:r>
            <a:r>
              <a:rPr sz="1350" baseline="6172" dirty="0">
                <a:latin typeface="Tahoma"/>
                <a:cs typeface="Tahoma"/>
              </a:rPr>
              <a:t>for all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</a:t>
            </a:r>
            <a:r>
              <a:rPr sz="1350" baseline="6172" dirty="0">
                <a:latin typeface="Tahoma"/>
                <a:cs typeface="Tahoma"/>
              </a:rPr>
              <a:t>.</a:t>
            </a:r>
          </a:p>
          <a:p>
            <a:pPr marL="97154" marR="5080">
              <a:lnSpc>
                <a:spcPts val="1400"/>
              </a:lnSpc>
              <a:spcBef>
                <a:spcPts val="20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900" dirty="0" smtClean="0">
                <a:latin typeface="Tahoma"/>
                <a:cs typeface="Tahoma"/>
              </a:rPr>
              <a:t>2. </a:t>
            </a:r>
            <a:r>
              <a:rPr sz="900" dirty="0" smtClean="0">
                <a:latin typeface="Tahoma"/>
                <a:cs typeface="Tahoma"/>
              </a:rPr>
              <a:t>For </a:t>
            </a:r>
            <a:r>
              <a:rPr sz="900" dirty="0">
                <a:latin typeface="Tahoma"/>
                <a:cs typeface="Tahoma"/>
              </a:rPr>
              <a:t>all nodes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</a:t>
            </a:r>
            <a:r>
              <a:rPr sz="900" dirty="0">
                <a:latin typeface="Tahoma"/>
                <a:cs typeface="Tahoma"/>
              </a:rPr>
              <a:t>, the amount of folw entering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equals the  amount leaving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7356" y="2148001"/>
            <a:ext cx="36818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1400"/>
              </a:lnSpc>
            </a:pPr>
            <a:endParaRPr sz="900" dirty="0">
              <a:latin typeface="Arial Unicode MS"/>
              <a:cs typeface="Arial Unicode MS"/>
            </a:endParaRPr>
          </a:p>
          <a:p>
            <a:pPr algn="ctr">
              <a:lnSpc>
                <a:spcPts val="1400"/>
              </a:lnSpc>
            </a:pPr>
            <a:endParaRPr lang="en-US" sz="100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</a:pP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600" i="1" dirty="0" err="1" smtClean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lang="en-US"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 smtClean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358" y="2276553"/>
            <a:ext cx="9990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wu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=  </a:t>
            </a:r>
            <a:r>
              <a:rPr lang="en-US" sz="1350" baseline="58641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</a:t>
            </a:r>
            <a:r>
              <a:rPr sz="1350" i="1" baseline="6172" dirty="0" err="1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uz</a:t>
            </a:r>
            <a:endParaRPr sz="600" dirty="0">
              <a:latin typeface="Lucida Sans"/>
              <a:cs typeface="Lucida Sans"/>
            </a:endParaRPr>
          </a:p>
          <a:p>
            <a:pPr marL="310515">
              <a:lnSpc>
                <a:spcPts val="1400"/>
              </a:lnSpc>
              <a:spcBef>
                <a:spcPts val="210"/>
              </a:spcBef>
            </a:pPr>
            <a:r>
              <a:rPr lang="en-US" sz="600" dirty="0" smtClean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z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56" y="2800417"/>
            <a:ext cx="17998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 other words, flow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conserved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66" y="2252458"/>
            <a:ext cx="329193" cy="25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46383"/>
            <a:ext cx="329193" cy="252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06376"/>
            <a:ext cx="4267200" cy="215444"/>
          </a:xfrm>
        </p:spPr>
        <p:txBody>
          <a:bodyPr/>
          <a:lstStyle/>
          <a:p>
            <a:r>
              <a:rPr lang="en-US" altLang="zh-CN" sz="1400" b="1" dirty="0" smtClean="0"/>
              <a:t>Max-flow algorithm: example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1" y="587376"/>
            <a:ext cx="3860699" cy="2421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39775"/>
            <a:ext cx="2362200" cy="220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1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5" y="206376"/>
            <a:ext cx="41497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7817"/>
            <a:ext cx="37103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size </a:t>
            </a:r>
            <a:r>
              <a:rPr sz="1100" dirty="0">
                <a:latin typeface="Tahoma"/>
                <a:cs typeface="Tahoma"/>
              </a:rPr>
              <a:t>of a flow is the total quantity sent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Tahoma"/>
                <a:cs typeface="Tahoma"/>
              </a:rPr>
              <a:t>and, by </a:t>
            </a:r>
            <a:r>
              <a:rPr sz="1100" dirty="0" smtClean="0">
                <a:latin typeface="Tahoma"/>
                <a:cs typeface="Tahoma"/>
              </a:rPr>
              <a:t>the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conservation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principle</a:t>
            </a:r>
            <a:r>
              <a:rPr sz="1100" dirty="0">
                <a:latin typeface="Tahoma"/>
                <a:cs typeface="Tahoma"/>
              </a:rPr>
              <a:t>, is equal to the quantity leaving </a:t>
            </a:r>
            <a:r>
              <a:rPr sz="1100" i="1" dirty="0" smtClean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6153" y="1388922"/>
            <a:ext cx="540385" cy="16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052" y="1401572"/>
            <a:ext cx="58159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400"/>
              </a:lnSpc>
            </a:pPr>
            <a:r>
              <a:rPr lang="en-US" sz="1350" baseline="58641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 </a:t>
            </a:r>
            <a:r>
              <a:rPr sz="1350" baseline="5864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50" i="1" baseline="6172" dirty="0" err="1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su</a:t>
            </a:r>
            <a:r>
              <a:rPr sz="600" i="1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</a:t>
            </a:r>
            <a:r>
              <a:rPr sz="600" i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u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FF0000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8827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In short, our goal is to assign values to </a:t>
            </a:r>
            <a:r>
              <a:rPr lang="en-US" altLang="zh-CN" sz="1100" dirty="0"/>
              <a:t>{</a:t>
            </a:r>
            <a:r>
              <a:rPr lang="en-US" altLang="zh-CN" sz="1100" i="1" dirty="0" err="1"/>
              <a:t>f</a:t>
            </a:r>
            <a:r>
              <a:rPr lang="en-US" altLang="zh-CN" sz="1100" i="1" baseline="-25000" dirty="0" err="1"/>
              <a:t>e</a:t>
            </a:r>
            <a:r>
              <a:rPr lang="en-US" altLang="zh-CN" sz="1100" i="1" dirty="0"/>
              <a:t> </a:t>
            </a:r>
            <a:r>
              <a:rPr lang="en-US" altLang="zh-CN" sz="1100" dirty="0"/>
              <a:t>| </a:t>
            </a:r>
            <a:r>
              <a:rPr lang="en-US" altLang="zh-CN" sz="1100" i="1" dirty="0"/>
              <a:t>e </a:t>
            </a:r>
            <a:r>
              <a:rPr lang="zh-CN" altLang="zh-CN" sz="1100" dirty="0"/>
              <a:t>∈ </a:t>
            </a:r>
            <a:r>
              <a:rPr lang="en-US" altLang="zh-CN" sz="1100" i="1" dirty="0"/>
              <a:t>E </a:t>
            </a:r>
            <a:r>
              <a:rPr lang="en-US" altLang="zh-CN" sz="1100" dirty="0" smtClean="0"/>
              <a:t>}</a:t>
            </a:r>
            <a:r>
              <a:rPr lang="en-US" altLang="zh-CN" sz="1100" dirty="0">
                <a:latin typeface="Tahoma"/>
                <a:cs typeface="Tahoma"/>
              </a:rPr>
              <a:t> </a:t>
            </a:r>
            <a:r>
              <a:rPr lang="en-US" altLang="zh-CN" sz="1100" dirty="0" smtClean="0">
                <a:latin typeface="Tahoma"/>
                <a:cs typeface="Tahoma"/>
              </a:rPr>
              <a:t>that will satisfy</a:t>
            </a:r>
            <a:r>
              <a:rPr lang="en-US" sz="1100" dirty="0" smtClean="0">
                <a:latin typeface="Tahoma"/>
                <a:cs typeface="Tahoma"/>
              </a:rPr>
              <a:t> a set of l</a:t>
            </a:r>
            <a:r>
              <a:rPr sz="1100" dirty="0" smtClean="0">
                <a:latin typeface="Tahoma"/>
                <a:cs typeface="Tahoma"/>
              </a:rPr>
              <a:t>inear </a:t>
            </a:r>
            <a:r>
              <a:rPr sz="1100" dirty="0">
                <a:latin typeface="Tahoma"/>
                <a:cs typeface="Tahoma"/>
              </a:rPr>
              <a:t>constraints and maximize a linear objective </a:t>
            </a:r>
            <a:r>
              <a:rPr sz="1100" dirty="0" smtClean="0">
                <a:latin typeface="Tahoma"/>
                <a:cs typeface="Tahoma"/>
              </a:rPr>
              <a:t>function.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77470">
              <a:lnSpc>
                <a:spcPts val="1400"/>
              </a:lnSpc>
              <a:spcBef>
                <a:spcPts val="20"/>
              </a:spcBef>
            </a:pPr>
            <a:r>
              <a:rPr sz="1100" dirty="0">
                <a:latin typeface="Tahoma"/>
                <a:cs typeface="Tahoma"/>
              </a:rPr>
              <a:t>But this is a linear program! The maximum-flow problem reduces </a:t>
            </a:r>
            <a:r>
              <a:rPr sz="1100">
                <a:latin typeface="Tahoma"/>
                <a:cs typeface="Tahoma"/>
              </a:rPr>
              <a:t>to </a:t>
            </a:r>
            <a:r>
              <a:rPr sz="1100" smtClean="0">
                <a:latin typeface="Tahoma"/>
                <a:cs typeface="Tahoma"/>
              </a:rPr>
              <a:t>linear </a:t>
            </a:r>
            <a:r>
              <a:rPr sz="1100" dirty="0">
                <a:latin typeface="Tahoma"/>
                <a:cs typeface="Tahoma"/>
              </a:rPr>
              <a:t>programming.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4" y="1345881"/>
            <a:ext cx="219460" cy="2471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region, </a:t>
            </a:r>
            <a:r>
              <a:rPr sz="1100" dirty="0" smtClean="0">
                <a:latin typeface="Tahoma"/>
                <a:cs typeface="Tahoma"/>
              </a:rPr>
              <a:t>successively </a:t>
            </a:r>
            <a:r>
              <a:rPr sz="1100" dirty="0">
                <a:latin typeface="Tahoma"/>
                <a:cs typeface="Tahoma"/>
              </a:rPr>
              <a:t>improving the objective function until it finally reaches the optimal </a:t>
            </a:r>
            <a:r>
              <a:rPr sz="1100" dirty="0" smtClean="0">
                <a:latin typeface="Tahoma"/>
                <a:cs typeface="Tahoma"/>
              </a:rPr>
              <a:t>solution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 along the edges of this path as much as </a:t>
            </a:r>
            <a:r>
              <a:rPr sz="1100" dirty="0" smtClean="0">
                <a:latin typeface="Tahoma"/>
                <a:cs typeface="Tahoma"/>
              </a:rPr>
              <a:t>possible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1000" i="1" dirty="0">
                <a:latin typeface="Arial"/>
                <a:cs typeface="Arial"/>
              </a:rPr>
              <a:t>What if we </a:t>
            </a:r>
            <a:r>
              <a:rPr sz="1000" i="1" dirty="0" smtClean="0">
                <a:latin typeface="Arial"/>
                <a:cs typeface="Arial"/>
              </a:rPr>
              <a:t>choose a path </a:t>
            </a:r>
            <a:r>
              <a:rPr sz="1000" i="1" dirty="0">
                <a:latin typeface="Arial"/>
                <a:cs typeface="Arial"/>
              </a:rPr>
              <a:t>that blocks all other paths?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)).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 smtClean="0">
                <a:latin typeface="Arial"/>
                <a:cs typeface="Arial"/>
              </a:rPr>
              <a:t>c</a:t>
            </a:r>
            <a:r>
              <a:rPr sz="600" i="1" dirty="0" err="1" smtClean="0">
                <a:latin typeface="Lucida Sans"/>
                <a:cs typeface="Lucida Sans"/>
              </a:rPr>
              <a:t>uv</a:t>
            </a:r>
            <a:r>
              <a:rPr sz="600" i="1" dirty="0" smtClean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search, and halting if  there is no longer any such path along which flow can </a:t>
            </a:r>
            <a:r>
              <a:rPr sz="900" dirty="0" smtClean="0">
                <a:latin typeface="Tahoma"/>
                <a:cs typeface="Tahoma"/>
              </a:rPr>
              <a:t>be </a:t>
            </a:r>
            <a:r>
              <a:rPr sz="900" dirty="0">
                <a:latin typeface="Tahoma"/>
                <a:cs typeface="Tahoma"/>
              </a:rPr>
              <a:t>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080"/>
            <a:ext cx="3679825" cy="31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9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0" y="1184631"/>
            <a:ext cx="4013100" cy="199354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6376"/>
            <a:ext cx="3423776" cy="9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38867"/>
            <a:ext cx="3271376" cy="21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4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15" y="7397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</a:t>
            </a:r>
            <a:r>
              <a:rPr sz="1100" i="1" dirty="0" smtClean="0">
                <a:latin typeface="Arial"/>
                <a:cs typeface="Arial"/>
              </a:rPr>
              <a:t>generates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proof of the optimality </a:t>
            </a:r>
            <a:r>
              <a:rPr sz="1100" i="1" dirty="0">
                <a:latin typeface="Arial"/>
                <a:cs typeface="Arial"/>
              </a:rPr>
              <a:t>of this </a:t>
            </a:r>
            <a:r>
              <a:rPr sz="1100" i="1" dirty="0" smtClean="0">
                <a:latin typeface="Arial"/>
                <a:cs typeface="Arial"/>
              </a:rPr>
              <a:t>flow</a:t>
            </a:r>
            <a:r>
              <a:rPr sz="1100" i="1" dirty="0">
                <a:latin typeface="Arial"/>
                <a:cs typeface="Arial"/>
              </a:rPr>
              <a:t>!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,</a:t>
            </a:r>
            <a:r>
              <a:rPr sz="1100" dirty="0" smtClean="0">
                <a:latin typeface="Tahoma"/>
                <a:cs typeface="Tahoma"/>
              </a:rPr>
              <a:t> </a:t>
            </a:r>
            <a:endParaRPr lang="en-US" sz="1100" dirty="0" smtClean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/>
                <a:cs typeface="Tahoma"/>
              </a:rPr>
              <a:t>t</a:t>
            </a:r>
            <a:r>
              <a:rPr sz="1100" dirty="0" smtClean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</a:t>
            </a:r>
            <a:r>
              <a:rPr sz="1100" dirty="0" smtClean="0">
                <a:latin typeface="Tahoma"/>
                <a:cs typeface="Tahoma"/>
              </a:rPr>
              <a:t>function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Constraints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7850" y="511175"/>
            <a:ext cx="1430439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806575"/>
            <a:ext cx="403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dirty="0"/>
              <a:t>A linear equation in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1</a:t>
            </a:r>
            <a:r>
              <a:rPr lang="en-US" altLang="zh-CN" sz="1400" dirty="0"/>
              <a:t> and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</a:t>
            </a:r>
            <a:r>
              <a:rPr lang="en-US" altLang="zh-CN" sz="1400" dirty="0"/>
              <a:t>defines a line in the two-dimensional (2D) plane, and a linear inequality designates a half-space, the region on one side of the line</a:t>
            </a:r>
            <a:r>
              <a:rPr lang="en-US" altLang="zh-CN" sz="1400" dirty="0" smtClean="0"/>
              <a:t>.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73259356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3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The si</a:t>
            </a:r>
            <a:r>
              <a:rPr sz="1100" dirty="0">
                <a:latin typeface="Arial"/>
                <a:cs typeface="Arial"/>
              </a:rPr>
              <a:t>z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i="1" dirty="0" smtClean="0">
                <a:latin typeface="Arial"/>
                <a:cs typeface="Arial"/>
              </a:rPr>
              <a:t>of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1100" i="1" dirty="0">
                <a:latin typeface="Arial"/>
                <a:cs typeface="Arial"/>
              </a:rPr>
              <a:t>in a </a:t>
            </a:r>
            <a:r>
              <a:rPr sz="1100" i="1" dirty="0" smtClean="0">
                <a:latin typeface="Arial"/>
                <a:cs typeface="Arial"/>
              </a:rPr>
              <a:t>network </a:t>
            </a:r>
            <a:r>
              <a:rPr sz="1100" i="1" dirty="0">
                <a:latin typeface="Arial"/>
                <a:cs typeface="Arial"/>
              </a:rPr>
              <a:t>equals </a:t>
            </a:r>
            <a:r>
              <a:rPr sz="1100" i="1" dirty="0" smtClean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capacity of the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r>
              <a:rPr lang="en-US" sz="1100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</a:t>
            </a:r>
            <a:r>
              <a:rPr sz="1000" i="1" dirty="0">
                <a:latin typeface="Tahoma"/>
                <a:cs typeface="Tahoma"/>
              </a:rPr>
              <a:t>f</a:t>
            </a:r>
            <a:r>
              <a:rPr sz="1000" dirty="0">
                <a:latin typeface="Tahoma"/>
                <a:cs typeface="Tahoma"/>
              </a:rPr>
              <a:t> is the final flow when the algorithm </a:t>
            </a:r>
            <a:r>
              <a:rPr sz="1000" dirty="0" smtClean="0">
                <a:latin typeface="Tahoma"/>
                <a:cs typeface="Tahoma"/>
              </a:rPr>
              <a:t>terminates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We know that node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no longer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the residual network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.  Let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nodes that are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, and let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\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</a:t>
            </a:r>
            <a:r>
              <a:rPr sz="1000" dirty="0" smtClean="0">
                <a:latin typeface="Tahoma"/>
                <a:cs typeface="Tahoma"/>
              </a:rPr>
              <a:t>rest </a:t>
            </a:r>
            <a:r>
              <a:rPr sz="1000" dirty="0">
                <a:latin typeface="Tahoma"/>
                <a:cs typeface="Tahoma"/>
              </a:rPr>
              <a:t>of the nodes. </a:t>
            </a:r>
            <a:r>
              <a:rPr sz="1000" dirty="0" smtClean="0">
                <a:latin typeface="Tahoma"/>
                <a:cs typeface="Tahoma"/>
              </a:rPr>
              <a:t>We </a:t>
            </a:r>
            <a:r>
              <a:rPr sz="1000" dirty="0">
                <a:latin typeface="Tahoma"/>
                <a:cs typeface="Tahoma"/>
              </a:rPr>
              <a:t>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2416174"/>
            <a:ext cx="4109620" cy="70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To see this, observe that by the way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is defined, any edge going from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R  </a:t>
            </a:r>
            <a:r>
              <a:rPr sz="1000" dirty="0">
                <a:latin typeface="Tahoma"/>
                <a:cs typeface="Tahoma"/>
              </a:rPr>
              <a:t>must be at full capacity (in the current flow </a:t>
            </a:r>
            <a:r>
              <a:rPr sz="1000" i="1" dirty="0">
                <a:latin typeface="Arial"/>
                <a:cs typeface="Arial"/>
              </a:rPr>
              <a:t>f </a:t>
            </a:r>
            <a:r>
              <a:rPr sz="1000" dirty="0">
                <a:latin typeface="Tahoma"/>
                <a:cs typeface="Tahoma"/>
              </a:rPr>
              <a:t>), and any edge from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 smtClean="0">
                <a:latin typeface="Tahoma"/>
                <a:cs typeface="Tahoma"/>
              </a:rPr>
              <a:t>must </a:t>
            </a:r>
            <a:r>
              <a:rPr sz="1000" dirty="0">
                <a:latin typeface="Tahoma"/>
                <a:cs typeface="Tahoma"/>
              </a:rPr>
              <a:t>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000" dirty="0">
                <a:latin typeface="Tahoma"/>
                <a:cs typeface="Tahoma"/>
              </a:rPr>
              <a:t>Therefore the net flow across (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) is exactly the capacity of the cut.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68375"/>
            <a:ext cx="23080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78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5111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  time if a DFS or BFS is used to find an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 smtClean="0">
                <a:latin typeface="Tahoma"/>
                <a:cs typeface="Tahoma"/>
              </a:rPr>
              <a:t>path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Suppose all edges in the original network have integer capacities </a:t>
            </a:r>
            <a:r>
              <a:rPr sz="1000" dirty="0">
                <a:latin typeface="Lucida Sans Unicode"/>
                <a:cs typeface="Lucida Sans Unicode"/>
              </a:rPr>
              <a:t>≤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Then on each iteration of the algorithm, the flow is always an integer and </a:t>
            </a:r>
            <a:r>
              <a:rPr sz="1000" dirty="0" smtClean="0">
                <a:latin typeface="Tahoma"/>
                <a:cs typeface="Tahoma"/>
              </a:rPr>
              <a:t>increases </a:t>
            </a:r>
            <a:r>
              <a:rPr sz="1000" dirty="0">
                <a:latin typeface="Tahoma"/>
                <a:cs typeface="Tahoma"/>
              </a:rPr>
              <a:t>by an integer amount. Therefore, since the maximum flow is at most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If paths are chosen in a sensible manner – in particular, by using a BFS, </a:t>
            </a:r>
            <a:r>
              <a:rPr sz="1000" dirty="0" smtClean="0">
                <a:latin typeface="Tahoma"/>
                <a:cs typeface="Tahoma"/>
              </a:rPr>
              <a:t>which </a:t>
            </a:r>
            <a:r>
              <a:rPr sz="1000" dirty="0">
                <a:latin typeface="Tahoma"/>
                <a:cs typeface="Tahoma"/>
              </a:rPr>
              <a:t>finds the path with the fewest edges – then the number of iterations is at most 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| · 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This latter bound gives an overall running time of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for maximum  flow.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8921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</a:t>
            </a:r>
            <a:r>
              <a:rPr sz="1100" dirty="0" smtClean="0">
                <a:latin typeface="Tahoma"/>
                <a:cs typeface="Tahoma"/>
              </a:rPr>
              <a:t>representing </a:t>
            </a:r>
            <a:r>
              <a:rPr sz="1100" dirty="0">
                <a:latin typeface="Tahoma"/>
                <a:cs typeface="Tahoma"/>
              </a:rPr>
              <a:t>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</a:t>
            </a:r>
            <a:r>
              <a:rPr sz="1100" dirty="0" smtClean="0">
                <a:latin typeface="Tahoma"/>
                <a:cs typeface="Tahoma"/>
              </a:rPr>
              <a:t>other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</a:t>
            </a:r>
            <a:r>
              <a:rPr sz="1100" b="1" dirty="0" smtClean="0">
                <a:latin typeface="Gill Sans MT"/>
                <a:cs typeface="Gill Sans MT"/>
              </a:rPr>
              <a:t>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250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49" y="2063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89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0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matchmaking game can be reduced to the maximum-flow problem, and  thereby to linear programming!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indent="-97155">
              <a:lnSpc>
                <a:spcPts val="1400"/>
              </a:lnSpc>
              <a:spcBef>
                <a:spcPts val="5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Create a new source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with </a:t>
            </a:r>
            <a:r>
              <a:rPr sz="1100" dirty="0">
                <a:latin typeface="Tahoma"/>
                <a:cs typeface="Tahoma"/>
              </a:rPr>
              <a:t>outgoing edges to all the </a:t>
            </a:r>
            <a:r>
              <a:rPr sz="1100" dirty="0" smtClean="0">
                <a:latin typeface="Tahoma"/>
                <a:cs typeface="Tahoma"/>
              </a:rPr>
              <a:t>boys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 new sink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with incoming edges from all the </a:t>
            </a:r>
            <a:r>
              <a:rPr sz="1100" dirty="0" smtClean="0">
                <a:latin typeface="Tahoma"/>
                <a:cs typeface="Tahoma"/>
              </a:rPr>
              <a:t>girls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and direct all the edges in the original bipartite graph from boy to </a:t>
            </a:r>
            <a:r>
              <a:rPr sz="1100" dirty="0" smtClean="0">
                <a:latin typeface="Tahoma"/>
                <a:cs typeface="Tahoma"/>
              </a:rPr>
              <a:t>girl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Finally, give every edge a capacity of </a:t>
            </a:r>
            <a:r>
              <a:rPr sz="1100" dirty="0" smtClean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5" y="2825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Then there is a perfect matching if and only if this network has a flow </a:t>
            </a:r>
            <a:r>
              <a:rPr sz="1100" dirty="0" smtClean="0">
                <a:latin typeface="Tahoma"/>
                <a:cs typeface="Tahoma"/>
              </a:rPr>
              <a:t>whose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size equals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number of couples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maximum-flow problem has the following property: if all edge </a:t>
            </a:r>
            <a:r>
              <a:rPr sz="1100" dirty="0" smtClean="0">
                <a:latin typeface="Tahoma"/>
                <a:cs typeface="Tahoma"/>
              </a:rPr>
              <a:t>capacities </a:t>
            </a:r>
            <a:r>
              <a:rPr sz="1100" dirty="0">
                <a:latin typeface="Tahoma"/>
                <a:cs typeface="Tahoma"/>
              </a:rPr>
              <a:t>are integers, then the optimal flow found by our algorithm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integral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30670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can see this directly from the algorithm, which in such cases would </a:t>
            </a:r>
            <a:r>
              <a:rPr sz="1100" dirty="0" smtClean="0">
                <a:latin typeface="Tahoma"/>
                <a:cs typeface="Tahoma"/>
              </a:rPr>
              <a:t>increment </a:t>
            </a:r>
            <a:r>
              <a:rPr sz="1100" dirty="0">
                <a:latin typeface="Tahoma"/>
                <a:cs typeface="Tahoma"/>
              </a:rPr>
              <a:t>the flow by an integer amount on </a:t>
            </a:r>
            <a:r>
              <a:rPr sz="1100" dirty="0" smtClean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iteration.</a:t>
            </a:r>
          </a:p>
        </p:txBody>
      </p:sp>
    </p:spTree>
    <p:extLst>
      <p:ext uri="{BB962C8B-B14F-4D97-AF65-F5344CB8AC3E}">
        <p14:creationId xmlns:p14="http://schemas.microsoft.com/office/powerpoint/2010/main" val="1323114423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</a:t>
            </a:r>
            <a:r>
              <a:rPr lang="en-US" altLang="zh-CN" dirty="0" smtClean="0"/>
              <a:t>. It </a:t>
            </a:r>
            <a:r>
              <a:rPr lang="en-US" altLang="zh-CN" dirty="0"/>
              <a:t>is a convex polygon.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726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756" y="290740"/>
            <a:ext cx="36388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721" y="1309902"/>
            <a:ext cx="3337453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declares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smtClean="0"/>
              <a:t>x</a:t>
            </a:r>
            <a:r>
              <a:rPr lang="en-US" altLang="zh-CN" sz="1000" i="1" baseline="-25000" smtClean="0"/>
              <a:t>1</a:t>
            </a:r>
            <a:r>
              <a:rPr lang="en-US" altLang="zh-CN" sz="1000" i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000" i="1" baseline="-25000" smtClean="0"/>
              <a:t>2</a:t>
            </a:r>
            <a:r>
              <a:rPr lang="en-US" altLang="zh-CN" sz="10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objective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867" y="1730381"/>
            <a:ext cx="220252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somehow?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954325"/>
            <a:ext cx="371095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38250" y="2165098"/>
            <a:ext cx="838371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2000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3850" y="2339975"/>
            <a:ext cx="37109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up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5867" y="2779472"/>
            <a:ext cx="835165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1900</a:t>
            </a:r>
            <a:r>
              <a:rPr lang="en-US" altLang="zh-CN" sz="9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417633" y="282575"/>
            <a:ext cx="110622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000" dirty="0"/>
              <a:t>max 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+ 6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endParaRPr lang="zh-CN" altLang="zh-CN" sz="1000" dirty="0"/>
          </a:p>
          <a:p>
            <a:endParaRPr lang="en-US" altLang="zh-CN" sz="1000" i="1" dirty="0" smtClean="0"/>
          </a:p>
          <a:p>
            <a:r>
              <a:rPr lang="en-US" altLang="zh-CN" sz="1000" i="1" dirty="0" smtClean="0"/>
              <a:t>x</a:t>
            </a:r>
            <a:r>
              <a:rPr lang="en-US" altLang="zh-CN" sz="1000" baseline="-25000" dirty="0" smtClean="0"/>
              <a:t>1</a:t>
            </a:r>
            <a:r>
              <a:rPr lang="en-US" altLang="zh-CN" sz="1000" dirty="0" smtClean="0"/>
              <a:t>  </a:t>
            </a:r>
            <a:r>
              <a:rPr lang="en-US" altLang="zh-CN" sz="1000" dirty="0"/>
              <a:t>≤ 200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300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400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</a:t>
            </a:r>
            <a:r>
              <a:rPr lang="en-US" altLang="zh-CN" sz="1000" i="1" dirty="0"/>
              <a:t>, 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≥ </a:t>
            </a:r>
            <a:r>
              <a:rPr lang="en-US" altLang="zh-CN" sz="1000" dirty="0" smtClean="0"/>
              <a:t>0</a:t>
            </a:r>
            <a:r>
              <a:rPr lang="en-US" altLang="zh-CN" sz="1000" dirty="0"/>
              <a:t> 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316611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050" y="358775"/>
            <a:ext cx="39305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investigate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describing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 multipliers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/>
              <a:t> ,y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95177" y="1654175"/>
            <a:ext cx="3762474" cy="135937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unqualiﬁed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 inequalities. After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multiplication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en-US" altLang="zh-CN" sz="1100" dirty="0"/>
              <a:t>(y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1 </a:t>
            </a:r>
            <a:r>
              <a:rPr lang="en-US" altLang="zh-CN" sz="1100" dirty="0"/>
              <a:t>+ (y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≤ 200y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+ 300y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+ 400y</a:t>
            </a:r>
            <a:r>
              <a:rPr lang="en-US" altLang="zh-CN" sz="1100" baseline="-25000" dirty="0"/>
              <a:t>3.</a:t>
            </a:r>
            <a:endParaRPr lang="zh-CN" altLang="zh-CN" sz="1100" dirty="0"/>
          </a:p>
          <a:p>
            <a:pPr>
              <a:lnSpc>
                <a:spcPts val="1001"/>
              </a:lnSpc>
            </a:pPr>
            <a:endParaRPr lang="en-US" altLang="zh-CN" sz="1100" dirty="0" smtClean="0"/>
          </a:p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39775"/>
            <a:ext cx="232559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5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820371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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71564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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2" y="1135315"/>
            <a:ext cx="3701928" cy="190824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 making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enough,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y2, y3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(5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3, 6). 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4300,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interest.</a:t>
            </a:r>
          </a:p>
          <a:p>
            <a:pPr>
              <a:tabLst>
                <a:tab pos="1105673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200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subject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preceding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linear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3" y="405816"/>
            <a:ext cx="3548693" cy="61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245" y="130175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 smtClean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604606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300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8056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5, 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4" y="2439712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75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23032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365018" y="815975"/>
                <a:ext cx="3612786" cy="174922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Ax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b        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8" y="815975"/>
                <a:ext cx="3612786" cy="1749229"/>
              </a:xfrm>
              <a:prstGeom prst="rect">
                <a:avLst/>
              </a:prstGeom>
              <a:blipFill rotWithShape="1">
                <a:blip r:embed="rId2"/>
                <a:stretch>
                  <a:fillRect l="-2530" t="-2787" b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5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1164935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8760"/>
            <a:ext cx="199548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Rock-paper-scissors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" y="587375"/>
            <a:ext cx="3832781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can represent various conflict situations in life by matrix games.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schoolyard rock-paper-scissors game is specified by the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425575"/>
            <a:ext cx="2667000" cy="10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900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577" y="333945"/>
            <a:ext cx="3956015" cy="280336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repeatedly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quickly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catch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countermove,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things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allowing Row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 that 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dirty="0" smtClean="0"/>
              <a:t>	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01502" y="2861438"/>
            <a:ext cx="60914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</a:p>
        </p:txBody>
      </p:sp>
    </p:spTree>
    <p:extLst>
      <p:ext uri="{BB962C8B-B14F-4D97-AF65-F5344CB8AC3E}">
        <p14:creationId xmlns:p14="http://schemas.microsoft.com/office/powerpoint/2010/main" val="4074084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358775"/>
            <a:ext cx="4025141" cy="90540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respectively.</a:t>
            </a: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(average)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76250" y="2035175"/>
            <a:ext cx="3693319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7" y="1422610"/>
            <a:ext cx="3452812" cy="32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69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553" y="-3838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7394" y="206375"/>
            <a:ext cx="4041171" cy="789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3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(1/3,1/3,1/3).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9523" y="1615123"/>
            <a:ext cx="4289636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weighted</a:t>
            </a:r>
          </a:p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individual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044575"/>
            <a:ext cx="1828800" cy="3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263775"/>
            <a:ext cx="360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</a:t>
            </a:r>
            <a:r>
              <a:rPr sz="1100" dirty="0" smtClean="0">
                <a:latin typeface="Tahoma"/>
                <a:cs typeface="Tahoma"/>
              </a:rPr>
              <a:t>profit </a:t>
            </a:r>
            <a:r>
              <a:rPr sz="1100" dirty="0">
                <a:latin typeface="Tahoma"/>
                <a:cs typeface="Tahoma"/>
              </a:rPr>
              <a:t>– is maximized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 points with 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/>
                <a:cs typeface="Tahoma"/>
              </a:rPr>
              <a:t>, which has a </a:t>
            </a:r>
            <a:r>
              <a:rPr lang="en-US" sz="1100" b="1" dirty="0" smtClean="0">
                <a:latin typeface="Tahoma"/>
                <a:cs typeface="Tahoma"/>
              </a:rPr>
              <a:t>slope</a:t>
            </a:r>
            <a:r>
              <a:rPr lang="en-US" sz="1100" dirty="0" smtClean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 smtClean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itself, up and to the right.  </a:t>
            </a:r>
            <a:r>
              <a:rPr sz="1100" dirty="0" smtClean="0">
                <a:latin typeface="Tahoma"/>
                <a:cs typeface="Tahoma"/>
              </a:rPr>
              <a:t>Since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</a:t>
            </a:r>
            <a:r>
              <a:rPr sz="1100" dirty="0" smtClean="0">
                <a:latin typeface="Tahoma"/>
                <a:cs typeface="Tahoma"/>
              </a:rPr>
              <a:t>sees </a:t>
            </a:r>
            <a:r>
              <a:rPr sz="1100" dirty="0">
                <a:latin typeface="Tahoma"/>
                <a:cs typeface="Tahoma"/>
              </a:rPr>
              <a:t>and must therefore be a vertex of the </a:t>
            </a:r>
            <a:r>
              <a:rPr sz="1100" dirty="0" smtClean="0">
                <a:latin typeface="Tahoma"/>
                <a:cs typeface="Tahoma"/>
              </a:rPr>
              <a:t>polygon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422549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284372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587375"/>
            <a:ext cx="39624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53562" y="1120775"/>
            <a:ext cx="3835987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(remember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6032" y="1584250"/>
            <a:ext cx="38335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forces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7650" y="2263775"/>
            <a:ext cx="387781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</p:spTree>
    <p:extLst>
      <p:ext uri="{BB962C8B-B14F-4D97-AF65-F5344CB8AC3E}">
        <p14:creationId xmlns:p14="http://schemas.microsoft.com/office/powerpoint/2010/main" val="2817987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89"/>
            <a:ext cx="108151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699463"/>
            <a:ext cx="3653244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6373" y="953813"/>
            <a:ext cx="385682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3" y="1246316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(zero)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 parties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6789" y="1750005"/>
            <a:ext cx="3777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level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symmetry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rock-paper-scissors.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74062" y="2303056"/>
            <a:ext cx="375978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</p:spTree>
    <p:extLst>
      <p:ext uri="{BB962C8B-B14F-4D97-AF65-F5344CB8AC3E}">
        <p14:creationId xmlns:p14="http://schemas.microsoft.com/office/powerpoint/2010/main" val="2070415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745" y="288789"/>
            <a:ext cx="161852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3850" y="587375"/>
            <a:ext cx="3810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3523" y="1256742"/>
            <a:ext cx="311303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Likewise,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3850" y="1501775"/>
            <a:ext cx="3429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Amazingly,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player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advance!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3523" y="2237769"/>
            <a:ext cx="35717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remarkable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–equivalent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01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418295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513" y="815975"/>
            <a:ext cx="365093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oﬃce,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347050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274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 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8703" y="1176351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2615" y="1882775"/>
            <a:ext cx="3692635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7389" y="2339975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2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596" y="358775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454619" cy="123113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00050" y="1800602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76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5632" y="14255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1876159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2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3679" y="1120163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698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730375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556" y="2416175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3943295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654175"/>
            <a:ext cx="377812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ﬁrst.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i="0" dirty="0">
                <a:solidFill>
                  <a:schemeClr val="tx1"/>
                </a:solidFill>
              </a:rPr>
              <a:t>Linear programs (LPs) can be solved by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the simplex method</a:t>
            </a:r>
            <a:r>
              <a:rPr sz="1100" i="0" dirty="0">
                <a:solidFill>
                  <a:schemeClr val="tx1"/>
                </a:solidFill>
              </a:rPr>
              <a:t>, devised by George </a:t>
            </a:r>
            <a:r>
              <a:rPr sz="1100" i="0" dirty="0" err="1" smtClean="0">
                <a:solidFill>
                  <a:schemeClr val="tx1"/>
                </a:solidFill>
              </a:rPr>
              <a:t>Dantzig</a:t>
            </a:r>
            <a:r>
              <a:rPr sz="1100" i="0" dirty="0" smtClean="0">
                <a:solidFill>
                  <a:schemeClr val="tx1"/>
                </a:solidFill>
              </a:rPr>
              <a:t> </a:t>
            </a:r>
            <a:r>
              <a:rPr sz="1100" i="0" dirty="0">
                <a:solidFill>
                  <a:schemeClr val="tx1"/>
                </a:solidFill>
              </a:rPr>
              <a:t>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i="0" dirty="0">
                <a:solidFill>
                  <a:schemeClr val="tx1"/>
                </a:solidFill>
              </a:rPr>
              <a:t>This algorithm starts at a vertex, and repeatedly looks for an </a:t>
            </a:r>
            <a:r>
              <a:rPr sz="1100" i="0" dirty="0">
                <a:latin typeface="Arial"/>
                <a:cs typeface="Arial"/>
              </a:rPr>
              <a:t>adjacent </a:t>
            </a:r>
            <a:r>
              <a:rPr sz="1100" i="0" dirty="0" smtClean="0">
                <a:latin typeface="Arial"/>
                <a:cs typeface="Arial"/>
              </a:rPr>
              <a:t>vertex</a:t>
            </a:r>
            <a:r>
              <a:rPr lang="en-US" sz="1100" i="0" dirty="0" smtClean="0">
                <a:latin typeface="Arial"/>
                <a:cs typeface="Arial"/>
              </a:rPr>
              <a:t> </a:t>
            </a:r>
            <a:r>
              <a:rPr sz="1100" i="0" dirty="0" smtClean="0">
                <a:solidFill>
                  <a:schemeClr val="tx1"/>
                </a:solidFill>
              </a:rPr>
              <a:t>(</a:t>
            </a:r>
            <a:r>
              <a:rPr sz="1100" i="0" dirty="0">
                <a:solidFill>
                  <a:schemeClr val="tx1"/>
                </a:solidFill>
              </a:rPr>
              <a:t>connected by an edge of the feasible region) of better objective </a:t>
            </a:r>
            <a:r>
              <a:rPr sz="1100" i="0" dirty="0" smtClean="0">
                <a:solidFill>
                  <a:schemeClr val="tx1"/>
                </a:solidFill>
              </a:rPr>
              <a:t>value</a:t>
            </a:r>
            <a:r>
              <a:rPr sz="1100" i="0" dirty="0">
                <a:solidFill>
                  <a:schemeClr val="tx1"/>
                </a:solidFill>
              </a:rPr>
              <a:t>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i="0" dirty="0">
                <a:solidFill>
                  <a:schemeClr val="tx1"/>
                </a:solidFill>
              </a:rPr>
              <a:t>In this way it does </a:t>
            </a:r>
            <a:r>
              <a:rPr sz="1100" i="0" dirty="0">
                <a:latin typeface="Arial"/>
                <a:cs typeface="Arial"/>
              </a:rPr>
              <a:t>hill-climbing </a:t>
            </a:r>
            <a:r>
              <a:rPr sz="1100" i="0" dirty="0">
                <a:solidFill>
                  <a:schemeClr val="tx1"/>
                </a:solidFill>
              </a:rPr>
              <a:t>on the vertices of the polygon, walking from  neighbor to neighbor so as to steadily increase profit along the </a:t>
            </a:r>
            <a:r>
              <a:rPr sz="1100" i="0" dirty="0" smtClean="0">
                <a:solidFill>
                  <a:schemeClr val="tx1"/>
                </a:solidFill>
              </a:rPr>
              <a:t>way.</a:t>
            </a:r>
            <a:endParaRPr sz="11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0714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Upon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reaching a vertex that has no better neighbor, simplex declares it to be </a:t>
            </a: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optimal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and halts</a:t>
            </a: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100" i="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110489">
              <a:lnSpc>
                <a:spcPts val="1400"/>
              </a:lnSpc>
              <a:spcBef>
                <a:spcPts val="595"/>
              </a:spcBef>
            </a:pPr>
            <a:endParaRPr sz="1100" i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i="0" dirty="0">
                <a:solidFill>
                  <a:schemeClr val="tx1"/>
                </a:solidFill>
              </a:rPr>
              <a:t>Why does this local test imply global optimality? By simple geometry – think </a:t>
            </a:r>
            <a:r>
              <a:rPr sz="1100" i="0" dirty="0" smtClean="0">
                <a:solidFill>
                  <a:schemeClr val="tx1"/>
                </a:solidFill>
              </a:rPr>
              <a:t>of </a:t>
            </a:r>
            <a:r>
              <a:rPr sz="1100" i="0" dirty="0">
                <a:solidFill>
                  <a:schemeClr val="tx1"/>
                </a:solidFill>
              </a:rPr>
              <a:t>the profit line passing through this vertex. Since all the vertex’s neighbors lie </a:t>
            </a:r>
            <a:r>
              <a:rPr sz="1100" i="0" dirty="0" smtClean="0">
                <a:solidFill>
                  <a:schemeClr val="tx1"/>
                </a:solidFill>
              </a:rPr>
              <a:t>below </a:t>
            </a:r>
            <a:r>
              <a:rPr sz="1100" i="0" dirty="0">
                <a:solidFill>
                  <a:schemeClr val="tx1"/>
                </a:solidFill>
              </a:rPr>
              <a:t>the line, the rest of the feasible polygon must also lie below </a:t>
            </a:r>
            <a:r>
              <a:rPr sz="1100" i="0" dirty="0" smtClean="0">
                <a:solidFill>
                  <a:schemeClr val="tx1"/>
                </a:solidFill>
              </a:rPr>
              <a:t>this </a:t>
            </a:r>
            <a:r>
              <a:rPr sz="1100" i="0" dirty="0">
                <a:solidFill>
                  <a:schemeClr val="tx1"/>
                </a:solidFill>
              </a:rPr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215703865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9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 smtClean="0">
                <a:solidFill>
                  <a:srgbClr val="3333B2"/>
                </a:solidFill>
                <a:latin typeface="Tahoma"/>
                <a:cs typeface="Tahoma"/>
              </a:rPr>
              <a:t>LP</a:t>
            </a:r>
            <a:r>
              <a:rPr lang="en-US" sz="1400" b="1" dirty="0" smtClean="0">
                <a:solidFill>
                  <a:srgbClr val="3333B2"/>
                </a:solidFill>
                <a:latin typeface="Tahoma"/>
                <a:cs typeface="Tahoma"/>
              </a:rPr>
              <a:t> Formulation: More Product</a:t>
            </a:r>
            <a:endParaRPr sz="14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68375"/>
            <a:ext cx="22098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350" baseline="6172" dirty="0" smtClean="0">
                <a:solidFill>
                  <a:srgbClr val="0000FF"/>
                </a:solidFill>
                <a:latin typeface="Tahoma"/>
                <a:cs typeface="Tahoma"/>
              </a:rPr>
              <a:t>     </a:t>
            </a:r>
            <a:r>
              <a:rPr sz="1350" baseline="6172" dirty="0" smtClean="0">
                <a:solidFill>
                  <a:srgbClr val="0000FF"/>
                </a:solidFill>
                <a:latin typeface="Tahoma"/>
                <a:cs typeface="Tahoma"/>
              </a:rPr>
              <a:t>max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600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350" baseline="6172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2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300</a:t>
            </a:r>
            <a:endParaRPr sz="1350" baseline="6172" dirty="0"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400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600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350" baseline="6172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6196141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3648</Words>
  <Application>Microsoft Office PowerPoint</Application>
  <PresentationFormat>自定义</PresentationFormat>
  <Paragraphs>323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Arial Unicode MS</vt:lpstr>
      <vt:lpstr>Microsoft YaHei UI</vt:lpstr>
      <vt:lpstr>宋体</vt:lpstr>
      <vt:lpstr>Arial</vt:lpstr>
      <vt:lpstr>Calibri</vt:lpstr>
      <vt:lpstr>Cambria Math</vt:lpstr>
      <vt:lpstr>Gill Sans MT</vt:lpstr>
      <vt:lpstr>Lucida Sans</vt:lpstr>
      <vt:lpstr>Lucida Sans Unicode</vt:lpstr>
      <vt:lpstr>Tahoma</vt:lpstr>
      <vt:lpstr>Times New Roman</vt:lpstr>
      <vt:lpstr>Trebuchet MS</vt:lpstr>
      <vt:lpstr>Verdana</vt:lpstr>
      <vt:lpstr>Wingdings</vt:lpstr>
      <vt:lpstr>Office Theme</vt:lpstr>
      <vt:lpstr>Review:  Linear Programming and Reduction I</vt:lpstr>
      <vt:lpstr>PowerPoint 演示文稿</vt:lpstr>
      <vt:lpstr>LP formulation</vt:lpstr>
      <vt:lpstr>Thus the set of all feasible solutions of this linear program, that is, the points (x1 , x2) which satisfy all constraints, is the intersection of five half-spaces. It is a convex polygon. </vt:lpstr>
      <vt:lpstr>The optimal solution</vt:lpstr>
      <vt:lpstr>Solving linear programs</vt:lpstr>
      <vt:lpstr>Solving linear programs, cont.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optimum</vt:lpstr>
      <vt:lpstr>Integer linear programming</vt:lpstr>
      <vt:lpstr>Reductions</vt:lpstr>
      <vt:lpstr>Variants of linear programming</vt:lpstr>
      <vt:lpstr>Standard form</vt:lpstr>
      <vt:lpstr>Flows in networks</vt:lpstr>
      <vt:lpstr>Shipping oil</vt:lpstr>
      <vt:lpstr>A Flow in Network</vt:lpstr>
      <vt:lpstr>Maximizing flow</vt:lpstr>
      <vt:lpstr>Max-flow algorithm: example</vt:lpstr>
      <vt:lpstr>Maximizing flow (cont’d)</vt:lpstr>
      <vt:lpstr>A closer look at the algorithm</vt:lpstr>
      <vt:lpstr>A closer look at the algorithm (cont’d)</vt:lpstr>
      <vt:lpstr>A closer look at the algorithm (cont’d)</vt:lpstr>
      <vt:lpstr>PowerPoint 演示文稿</vt:lpstr>
      <vt:lpstr>PowerPoint 演示文稿</vt:lpstr>
      <vt:lpstr>Cuts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LP formulation</vt:lpstr>
      <vt:lpstr>LP formulation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bo yang</cp:lastModifiedBy>
  <cp:revision>133</cp:revision>
  <dcterms:created xsi:type="dcterms:W3CDTF">2016-09-20T06:44:25Z</dcterms:created>
  <dcterms:modified xsi:type="dcterms:W3CDTF">2019-05-28T06:02:53Z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