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534" r:id="rId6"/>
    <p:sldId id="261" r:id="rId7"/>
    <p:sldId id="262" r:id="rId8"/>
    <p:sldId id="263" r:id="rId9"/>
    <p:sldId id="264" r:id="rId10"/>
    <p:sldId id="535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538" r:id="rId20"/>
    <p:sldId id="537" r:id="rId21"/>
    <p:sldId id="277" r:id="rId22"/>
    <p:sldId id="279" r:id="rId23"/>
    <p:sldId id="284" r:id="rId24"/>
    <p:sldId id="290" r:id="rId25"/>
    <p:sldId id="293" r:id="rId26"/>
    <p:sldId id="298" r:id="rId27"/>
    <p:sldId id="542" r:id="rId28"/>
    <p:sldId id="306" r:id="rId29"/>
    <p:sldId id="311" r:id="rId30"/>
    <p:sldId id="314" r:id="rId31"/>
    <p:sldId id="541" r:id="rId32"/>
    <p:sldId id="321" r:id="rId33"/>
    <p:sldId id="540" r:id="rId34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5" d="100"/>
          <a:sy n="185" d="100"/>
        </p:scale>
        <p:origin x="1152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4EC71-1E29-42AF-8B61-C38B78EE6EED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82465-AD7E-4B7F-B103-53CB4AEB5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8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1.maqqq.com/s?type=2&amp;r=20&amp;mv_ref=hot.eastday.com&amp;enup=CAAB2hORIQgAAiGRE9oA&amp;mvid=NzcyOTk0MDA5MTQyMTAwMjAwNTAwMTk&amp;bid=1368b609f0572d09&amp;price=AAAAAF0HP6gAAAAAAAB/rOxWKBlcUIbNsBF94g==&amp;finfo=DAABCAABAAADfggAAgAAAHkEAAM/fQxbs0KVsgAIAAIAAAADCgADiOkCQrpXl/oIAAQAAAB+BgAGLbcGAAoAAAYADD9cCgAPAAAAAAEH0xIA&amp;ugi=FYjbfRXO1l5MFQIVQBVIFQAAFYeJrKwFJcgBFoDfj7D738UFHBb8jvaklKnb9O8BFQAAAA&amp;uai=FZCNnAIlCBUCFsvb9bDR+4eX7gEV8gglvZe5qQwlABUaFAAcFu6b1NeoucLQBhUAAAA&amp;ubi=Ff6ZWBXcud0CFazjkhgVspDNWhUEFRwWyoyMsBcWy9vL4r3v/pbuATQEFrKgkIAIJQYVwqDFnQ0VvgUVADbC6KSEn+n/yM0BAA&amp;clickid=0&amp;cpx=__OFFSET_X__&amp;cpy=__OFFSET_Y__&amp;cs=__EVENT_TIME_START__&amp;ce=__EVENT_TIME_END__&amp;csign2=mvQxtWJlcYI=&amp;url=http://gx.wo35h.c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3"/>
              </a:rPr>
              <a:t>一位月入五万的</a:t>
            </a:r>
            <a:r>
              <a:rPr lang="en-US" altLang="zh-CN" b="1" dirty="0" smtClean="0">
                <a:hlinkClick r:id="rId3"/>
              </a:rPr>
              <a:t>95</a:t>
            </a:r>
            <a:r>
              <a:rPr lang="zh-CN" altLang="en-US" b="1" dirty="0" smtClean="0">
                <a:hlinkClick r:id="rId3"/>
              </a:rPr>
              <a:t>后：这三件事，往往决定一个人所处的层次</a:t>
            </a:r>
          </a:p>
          <a:p>
            <a:r>
              <a:rPr lang="zh-CN" altLang="en-US" dirty="0" smtClean="0">
                <a:hlinkClick r:id="rId3"/>
              </a:rPr>
              <a:t>广告</a:t>
            </a:r>
            <a:r>
              <a:rPr lang="en-US" altLang="zh-CN" i="1" dirty="0" smtClean="0">
                <a:hlinkClick r:id="rId3"/>
              </a:rPr>
              <a:t>·</a:t>
            </a:r>
            <a:r>
              <a:rPr lang="zh-CN" altLang="en-US" dirty="0" smtClean="0">
                <a:hlinkClick r:id="rId3"/>
              </a:rPr>
              <a:t>伟易 </a:t>
            </a:r>
            <a:r>
              <a:rPr lang="en-US" altLang="zh-CN" dirty="0" smtClean="0">
                <a:hlinkClick r:id="rId3"/>
              </a:rPr>
              <a:t>· </a:t>
            </a:r>
            <a:r>
              <a:rPr lang="zh-CN" altLang="en-US" dirty="0" smtClean="0">
                <a:hlinkClick r:id="rId3"/>
              </a:rPr>
              <a:t>猎媒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82465-AD7E-4B7F-B103-53CB4AEB5C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8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5085" y="1265761"/>
            <a:ext cx="3037178" cy="1808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Chapter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8.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826" y="241300"/>
            <a:ext cx="304243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problem, cont’d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18755" y="731554"/>
            <a:ext cx="2773708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deﬁned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434353" y="965994"/>
            <a:ext cx="2935099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</a:p>
          <a:p>
            <a:pPr>
              <a:tabLst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exists).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69388" y="1607344"/>
            <a:ext cx="3451999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expressing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reality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sought?</a:t>
            </a:r>
          </a:p>
        </p:txBody>
      </p:sp>
    </p:spTree>
    <p:extLst>
      <p:ext uri="{BB962C8B-B14F-4D97-AF65-F5344CB8AC3E}">
        <p14:creationId xmlns:p14="http://schemas.microsoft.com/office/powerpoint/2010/main" val="163418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603" y="-37935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5809" y="194035"/>
            <a:ext cx="178568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68500" y="396150"/>
            <a:ext cx="381544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Turning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its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difficulty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because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versions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45270" y="992879"/>
            <a:ext cx="3800902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 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readily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 problem: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it;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 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51287" y="1727046"/>
            <a:ext cx="3667552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Conversely,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30177" y="2291556"/>
            <a:ext cx="3565601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     First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 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problem, 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48713" y="3164177"/>
            <a:ext cx="3464603" cy="1502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binary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8719" y="318294"/>
            <a:ext cx="319151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instead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optimization?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03988" y="661194"/>
            <a:ext cx="3491790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Isn’t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optimization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sense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searching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4027" y="1346994"/>
            <a:ext cx="3591976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recognize,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 earlier,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polynomial-time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checkable.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2226" y="1992615"/>
            <a:ext cx="3959214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potential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tsp,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tour”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(just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visited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.”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92226" y="2769712"/>
            <a:ext cx="3215624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check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“is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optimal”?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9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1603" y="280194"/>
            <a:ext cx="831959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Euler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78733" y="655732"/>
            <a:ext cx="69089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Euler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78733" y="893305"/>
            <a:ext cx="352740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97740" y="1499393"/>
            <a:ext cx="1939634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5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</a:p>
          <a:p>
            <a:pPr>
              <a:lnSpc>
                <a:spcPts val="700"/>
              </a:lnSpc>
              <a:tabLst>
                <a:tab pos="25400" algn="l"/>
              </a:tabLst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300"/>
              </a:lnSpc>
              <a:tabLst>
                <a:tab pos="25400" algn="l"/>
              </a:tabLst>
            </a:pPr>
            <a:r>
              <a:rPr lang="en-US" altLang="zh-CN" sz="1200" dirty="0" smtClean="0"/>
              <a:t>	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(a)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connected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22761" y="1890839"/>
            <a:ext cx="3439349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buAutoNum type="alphaLcParenBoth" startAt="2"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exception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ﬁnal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walk),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degree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97740" y="2566194"/>
            <a:ext cx="3495699" cy="5097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above,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 Euler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Path.</a:t>
            </a:r>
          </a:p>
          <a:p>
            <a:pPr>
              <a:lnSpc>
                <a:spcPts val="700"/>
              </a:lnSpc>
              <a:tabLst/>
            </a:pPr>
            <a:endParaRPr lang="en-US" altLang="zh-CN" sz="896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374955"/>
            <a:ext cx="112210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46856" y="890702"/>
            <a:ext cx="931345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Rudrata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72199" y="1118394"/>
            <a:ext cx="364189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visits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91388" y="1575594"/>
            <a:ext cx="3417090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literature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Hamilton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1728" y="257738"/>
            <a:ext cx="109966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49541" y="584994"/>
            <a:ext cx="375184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removal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disconnected.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55469" y="1102856"/>
            <a:ext cx="4020973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76627" y="1575594"/>
            <a:ext cx="4232184" cy="7848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max-ﬂow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computations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capacity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ﬂow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 node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single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node.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55469" y="2489994"/>
            <a:ext cx="344806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biggest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ﬂow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</a:p>
          <a:p>
            <a:pPr>
              <a:tabLst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(via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max-ﬂow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min-cut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1369" y="432594"/>
            <a:ext cx="104195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Balanced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86386" y="731556"/>
            <a:ext cx="363245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leaves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singleton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 consists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adjacent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99702" y="1417893"/>
            <a:ext cx="372057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interesting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cuts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partition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into nearly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equal-sized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sets. 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99702" y="1956594"/>
            <a:ext cx="3513782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balanced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cut</a:t>
            </a:r>
            <a:endParaRPr lang="en-US" altLang="zh-CN" sz="1200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 sets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|,|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/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856" y="356394"/>
            <a:ext cx="220406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Three-dimensional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33206" y="661194"/>
            <a:ext cx="844783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matching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33206" y="889794"/>
            <a:ext cx="2723502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boys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girls,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pets,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59790" y="1120626"/>
            <a:ext cx="336613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compatibilities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each containing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boy,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girl,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pet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46856" y="1790500"/>
            <a:ext cx="3546583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Intuitively,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b, g, p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girl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 together.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54900" y="2313519"/>
            <a:ext cx="3805850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disjoint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triples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create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harmonious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households.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4628" y="423754"/>
            <a:ext cx="312059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set,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cover,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clique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81636" y="813594"/>
            <a:ext cx="101630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Independent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6653" y="1044551"/>
            <a:ext cx="3639932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 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9401" y="1536700"/>
            <a:ext cx="4346703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(touch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2483" y="356394"/>
            <a:ext cx="100187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16659" y="737394"/>
            <a:ext cx="3733800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longest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edge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weights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 distinguished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along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38656" y="1499394"/>
            <a:ext cx="373258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trivial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simple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containing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 repeated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vertices.</a:t>
            </a:r>
          </a:p>
        </p:txBody>
      </p:sp>
    </p:spTree>
    <p:extLst>
      <p:ext uri="{BB962C8B-B14F-4D97-AF65-F5344CB8AC3E}">
        <p14:creationId xmlns:p14="http://schemas.microsoft.com/office/powerpoint/2010/main" val="156221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2256" y="1358900"/>
            <a:ext cx="12854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0534" y="432594"/>
            <a:ext cx="87203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2900" y="1216968"/>
            <a:ext cx="722955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sum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20521" y="1497168"/>
            <a:ext cx="3736336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integers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58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22583" y="1346994"/>
            <a:ext cx="1745606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03421"/>
              </p:ext>
            </p:extLst>
          </p:nvPr>
        </p:nvGraphicFramePr>
        <p:xfrm>
          <a:off x="251315" y="737394"/>
          <a:ext cx="3316820" cy="2552700"/>
        </p:xfrm>
        <a:graphic>
          <a:graphicData uri="http://schemas.openxmlformats.org/drawingml/2006/table">
            <a:tbl>
              <a:tblPr/>
              <a:tblGrid>
                <a:gridCol w="180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b="1" dirty="0" smtClean="0">
                          <a:solidFill>
                            <a:srgbClr val="FF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Hard problems (NP-complete)</a:t>
                      </a:r>
                      <a:endParaRPr lang="zh-CN" altLang="en-US" sz="896" b="1" dirty="0" smtClean="0">
                        <a:solidFill>
                          <a:srgbClr val="FF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b="1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Easy problems (in P)</a:t>
                      </a:r>
                      <a:endParaRPr lang="zh-CN" altLang="en-US" sz="896" b="1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3sat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2sat, </a:t>
                      </a:r>
                      <a:r>
                        <a:rPr lang="en-US" altLang="zh-CN" sz="896" dirty="0" err="1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Hornsat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Traveling salesman problem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Minimums panning tree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Longest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Shortest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3D matching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Bipartite matching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knapsack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Unary knapsack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Independent set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Independent set on trees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Integer linear programming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Linear programming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err="1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Rudrata</a:t>
                      </a:r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Euler path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Balanced cut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96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Minimum cut</a:t>
                      </a:r>
                      <a:endParaRPr lang="zh-CN" altLang="en-US" sz="896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9256" y="303549"/>
            <a:ext cx="2348272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7382" y="356394"/>
            <a:ext cx="2388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46856" y="727052"/>
            <a:ext cx="2724079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defined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by: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39202" y="1042194"/>
            <a:ext cx="3554237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 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 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outputs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31872" y="1931486"/>
            <a:ext cx="3223639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Moreover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 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|,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06955" y="2489994"/>
            <a:ext cx="3072444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denote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0554" y="356394"/>
            <a:ext cx="10900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02749" y="731556"/>
            <a:ext cx="3698641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solvable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 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71028" y="1270794"/>
            <a:ext cx="3825613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running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|.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returns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solution;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62356" y="2340314"/>
            <a:ext cx="3960152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 denoted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001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508794"/>
            <a:ext cx="1229504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NP?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5600" y="1409700"/>
            <a:ext cx="1184620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69352" y="1770043"/>
            <a:ext cx="2414122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ondeterministic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260584" y="843627"/>
            <a:ext cx="3471405" cy="17754"/>
          </a:xfrm>
          <a:custGeom>
            <a:avLst/>
            <a:gdLst>
              <a:gd name="connsiteX0" fmla="*/ 6350 w 3471405"/>
              <a:gd name="connsiteY0" fmla="*/ 6350 h 17754"/>
              <a:gd name="connsiteX1" fmla="*/ 3465055 w 3471405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71405" h="17754">
                <a:moveTo>
                  <a:pt x="6350" y="6350"/>
                </a:moveTo>
                <a:lnTo>
                  <a:pt x="34650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60584" y="831348"/>
            <a:ext cx="17754" cy="438848"/>
          </a:xfrm>
          <a:custGeom>
            <a:avLst/>
            <a:gdLst>
              <a:gd name="connsiteX0" fmla="*/ 6350 w 17754"/>
              <a:gd name="connsiteY0" fmla="*/ 432498 h 438848"/>
              <a:gd name="connsiteX1" fmla="*/ 6350 w 17754"/>
              <a:gd name="connsiteY1" fmla="*/ 6350 h 43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438848">
                <a:moveTo>
                  <a:pt x="6350" y="43249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3562842" y="826789"/>
            <a:ext cx="461193" cy="438848"/>
          </a:xfrm>
          <a:custGeom>
            <a:avLst/>
            <a:gdLst>
              <a:gd name="connsiteX0" fmla="*/ 6350 w 17754"/>
              <a:gd name="connsiteY0" fmla="*/ 432498 h 438848"/>
              <a:gd name="connsiteX1" fmla="*/ 6350 w 17754"/>
              <a:gd name="connsiteY1" fmla="*/ 6350 h 438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54" h="438848">
                <a:moveTo>
                  <a:pt x="6350" y="43249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260584" y="1261319"/>
            <a:ext cx="3471405" cy="17754"/>
          </a:xfrm>
          <a:custGeom>
            <a:avLst/>
            <a:gdLst>
              <a:gd name="connsiteX0" fmla="*/ 6350 w 3471405"/>
              <a:gd name="connsiteY0" fmla="*/ 6350 h 17754"/>
              <a:gd name="connsiteX1" fmla="*/ 3465055 w 3471405"/>
              <a:gd name="connsiteY1" fmla="*/ 6350 h 177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71405" h="17754">
                <a:moveTo>
                  <a:pt x="6350" y="6350"/>
                </a:moveTo>
                <a:lnTo>
                  <a:pt x="346505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61781" y="322091"/>
            <a:ext cx="61715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</a:t>
            </a: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?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44924" y="778532"/>
            <a:ext cx="5658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Input:</a:t>
            </a:r>
          </a:p>
          <a:p>
            <a:pPr>
              <a:tabLst>
                <a:tab pos="152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Problem: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046482" y="859933"/>
            <a:ext cx="3243545" cy="4158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statement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ϕ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ϕ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length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51136" y="1499394"/>
            <a:ext cx="3772900" cy="189282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task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assertion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 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mathematical statement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written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excruciating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detail,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mechanically, 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line,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algorithm. </a:t>
            </a:r>
          </a:p>
          <a:p>
            <a:pPr>
              <a:tabLst/>
            </a:pPr>
            <a:endParaRPr lang="en-US" altLang="zh-CN" sz="12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method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theorem,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 eliminating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mathematicians!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56" y="203994"/>
            <a:ext cx="2286000" cy="30480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471" y="1042194"/>
            <a:ext cx="4114800" cy="215741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" y="1194594"/>
            <a:ext cx="40767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308" y="292032"/>
            <a:ext cx="136575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Reductions,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94813" y="661194"/>
            <a:ext cx="3766031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believe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 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table?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4036" y="1118393"/>
            <a:ext cx="3954703" cy="41314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basis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evidence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believe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 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 algorithm? </a:t>
            </a: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199308" y="1549345"/>
            <a:ext cx="3813544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evidence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provided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translate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 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94814" y="1967873"/>
            <a:ext cx="3789128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 sense,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hardest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74258" y="2642394"/>
            <a:ext cx="367318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 has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6343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4018" y="365483"/>
            <a:ext cx="3329822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endParaRPr lang="en-US" altLang="zh-CN" sz="12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34966" y="752665"/>
            <a:ext cx="4003773" cy="96949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 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together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maps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91701" y="1834343"/>
            <a:ext cx="3197991" cy="1502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neither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b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34966" y="2046950"/>
            <a:ext cx="394568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 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bracketing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9296" y="288583"/>
            <a:ext cx="1516441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Eﬃcient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8466" y="914399"/>
            <a:ext cx="2122889" cy="135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developed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565619" y="1104900"/>
            <a:ext cx="21720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finding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shortest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paths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spanning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bipartite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graphs,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571500" y="1581950"/>
            <a:ext cx="2215350" cy="328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increasing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subsequences,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maximum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flows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networks,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84200" y="1981200"/>
            <a:ext cx="292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96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......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1531" y="2185194"/>
            <a:ext cx="3414396" cy="6899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eﬃcient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requirement grows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</a:p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/>
              <a:t>n</a:t>
            </a:r>
            <a:r>
              <a:rPr lang="en-US" altLang="zh-CN" sz="1200" dirty="0"/>
              <a:t>, </a:t>
            </a:r>
            <a:r>
              <a:rPr lang="en-US" altLang="zh-CN" sz="1200" i="1" dirty="0"/>
              <a:t>n</a:t>
            </a:r>
            <a:r>
              <a:rPr lang="en-US" altLang="zh-CN" sz="1200" i="1" baseline="30000" dirty="0"/>
              <a:t>2</a:t>
            </a:r>
            <a:r>
              <a:rPr lang="en-US" altLang="zh-CN" sz="1200" dirty="0"/>
              <a:t>, or </a:t>
            </a:r>
            <a:r>
              <a:rPr lang="en-US" altLang="zh-CN" sz="1200" i="1" dirty="0"/>
              <a:t>n</a:t>
            </a:r>
            <a:r>
              <a:rPr lang="en-US" altLang="zh-CN" sz="1200" i="1" baseline="30000" dirty="0"/>
              <a:t>3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size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input.</a:t>
            </a:r>
          </a:p>
          <a:p>
            <a:pPr>
              <a:lnSpc>
                <a:spcPts val="700"/>
              </a:lnSpc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432594"/>
            <a:ext cx="130644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NP-completeness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6567" y="813594"/>
            <a:ext cx="772647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  <a:endParaRPr lang="en-US" altLang="zh-CN" sz="1200" b="1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8" name="TextBox 1"/>
          <p:cNvSpPr txBox="1"/>
          <p:nvPr/>
        </p:nvSpPr>
        <p:spPr>
          <a:xfrm>
            <a:off x="345415" y="1041216"/>
            <a:ext cx="3711441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70035" y="1651794"/>
            <a:ext cx="588879" cy="2308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Remark</a:t>
            </a:r>
            <a:endParaRPr lang="en-US" altLang="zh-CN" sz="12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52459" y="1882106"/>
            <a:ext cx="370439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clear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" y="428258"/>
            <a:ext cx="368165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95" y="889794"/>
            <a:ext cx="2136800" cy="152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6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9400" y="356394"/>
            <a:ext cx="2386807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ways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use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29093" y="661194"/>
            <a:ext cx="346323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Assume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944531" y="1092764"/>
            <a:ext cx="458459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09076" y="1346994"/>
            <a:ext cx="337875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efficiently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efficiently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09076" y="2008003"/>
            <a:ext cx="2854949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convenient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compose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33390" y="2564372"/>
            <a:ext cx="2223366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5815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" y="280194"/>
            <a:ext cx="280596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" y="737394"/>
            <a:ext cx="346822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56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3052" y="299929"/>
            <a:ext cx="1933158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04902" y="737394"/>
            <a:ext cx="3696488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(path,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tree,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matching, etc.)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population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possibilities.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04902" y="1423194"/>
            <a:ext cx="3889387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principle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checking 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04902" y="2108994"/>
            <a:ext cx="3822265" cy="4154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running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/>
              <a:t>2</a:t>
            </a:r>
            <a:r>
              <a:rPr lang="en-US" altLang="zh-CN" sz="1200" i="1" baseline="30000" dirty="0" smtClean="0"/>
              <a:t>n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worse,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useless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practice.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278" y="-23420"/>
            <a:ext cx="4449407" cy="3479407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0656" y="280194"/>
            <a:ext cx="2555123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space, cont’d</a:t>
            </a:r>
            <a:r>
              <a:rPr lang="en-US" altLang="zh-CN" sz="14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943" y="813594"/>
            <a:ext cx="3701148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quest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efficient</a:t>
            </a:r>
            <a:r>
              <a:rPr lang="en-US" altLang="zh-CN" sz="1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about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ﬁnding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clever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ways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to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bypass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this process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exhaustive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search,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using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clues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order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dramatically narrow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down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space.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19727" y="1804194"/>
            <a:ext cx="361189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problems”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seeking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among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chaos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alternatives.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fastest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exponential.</a:t>
            </a:r>
          </a:p>
        </p:txBody>
      </p:sp>
    </p:spTree>
    <p:extLst>
      <p:ext uri="{BB962C8B-B14F-4D97-AF65-F5344CB8AC3E}">
        <p14:creationId xmlns:p14="http://schemas.microsoft.com/office/powerpoint/2010/main" val="320548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77985" y="366758"/>
            <a:ext cx="95539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Satisﬁability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92551" y="812799"/>
            <a:ext cx="3257627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Satisfiability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sat: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80199" y="1284514"/>
            <a:ext cx="3463239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conjunctive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(CNF)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16595" y="1701308"/>
            <a:ext cx="3597495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collection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clauses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parentheses),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consisting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disjunction (logical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denoted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∨)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several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literals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literal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 variable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92046" y="2657982"/>
            <a:ext cx="3646591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truth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false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C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 variable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clause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contains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literal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whose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4" y="1010385"/>
            <a:ext cx="2177256" cy="15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60" y="2463535"/>
            <a:ext cx="102315" cy="11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0200" y="241300"/>
            <a:ext cx="1598194" cy="1615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Satisﬁability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</a:t>
            </a:r>
            <a:r>
              <a:rPr lang="en-US" altLang="zh-CN" sz="1200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09514" y="1313494"/>
            <a:ext cx="2354991" cy="1615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typical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13507" y="1570186"/>
            <a:ext cx="3369240" cy="170816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data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specifying 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 hand,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conjunctive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normal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form),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 asked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meets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speciﬁcation,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 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satisﬁes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clause).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/>
            </a:pP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exists,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09514" y="460602"/>
            <a:ext cx="3535460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following: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Boolean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formula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conjunctive normal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assignment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else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none exists.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056" y="338263"/>
            <a:ext cx="1285480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29158" y="889794"/>
            <a:ext cx="4237057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search 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inputs,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 instance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proposed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</a:p>
          <a:p>
            <a:pPr>
              <a:tabLst/>
            </a:pP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runs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|.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58984" y="1714500"/>
            <a:ext cx="3434145" cy="1487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only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194"/>
            <a:ext cx="4608004" cy="345600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040330" y="3364876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7063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44865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299345" y="3374999"/>
            <a:ext cx="55719" cy="43066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309836" y="336472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19997" y="3354564"/>
            <a:ext cx="55880" cy="43180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4252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42032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00527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517976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95778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587827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00527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587827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600527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86329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87599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87599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93439" y="3367265"/>
            <a:ext cx="25400" cy="38100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1241" y="3367265"/>
            <a:ext cx="25400" cy="38100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86329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87599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38740" y="3354564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151440" y="33672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4151440" y="33799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138740" y="33926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151440" y="3405365"/>
            <a:ext cx="50800" cy="20291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444683" y="3385044"/>
            <a:ext cx="33020" cy="33020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417619" y="3358550"/>
            <a:ext cx="43066" cy="43066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338002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322762" y="3372344"/>
            <a:ext cx="43180" cy="25400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490404" y="3354564"/>
            <a:ext cx="63500" cy="63500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4525965" y="3372344"/>
            <a:ext cx="43179" cy="25400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3826" y="241300"/>
            <a:ext cx="2465355" cy="1748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65792" y="465771"/>
            <a:ext cx="3622898" cy="784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traveling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salesman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(tsp)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,...,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)/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budget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/>
            </a:pPr>
            <a:endParaRPr lang="en-US" altLang="zh-CN" sz="12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239581" y="1187106"/>
            <a:ext cx="3763323" cy="60016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 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asked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cycle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passes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through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vertex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exactly once,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less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report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exists.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39581" y="1887805"/>
            <a:ext cx="3553858" cy="6001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permutation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τ(1),...,τ(n)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vertices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 they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toured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order,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total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distance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covered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59155" y="2489994"/>
            <a:ext cx="2792636" cy="2308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(1),τ(2)</a:t>
            </a:r>
            <a:r>
              <a:rPr lang="en-US" altLang="zh-CN" sz="1200" i="1" dirty="0">
                <a:solidFill>
                  <a:srgbClr val="C00000"/>
                </a:solidFill>
              </a:rPr>
              <a:t> + </a:t>
            </a:r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(2),τ(3)</a:t>
            </a:r>
            <a:r>
              <a:rPr lang="en-US" altLang="zh-CN" sz="1200" i="1" dirty="0">
                <a:solidFill>
                  <a:srgbClr val="C00000"/>
                </a:solidFill>
              </a:rPr>
              <a:t> + ··· + </a:t>
            </a:r>
            <a:r>
              <a:rPr lang="en-US" altLang="zh-CN" sz="1200" i="1" dirty="0" err="1">
                <a:solidFill>
                  <a:srgbClr val="C00000"/>
                </a:solidFill>
              </a:rPr>
              <a:t>d</a:t>
            </a:r>
            <a:r>
              <a:rPr lang="en-US" altLang="zh-CN" sz="1200" i="1" baseline="-25000" dirty="0" err="1">
                <a:solidFill>
                  <a:srgbClr val="C00000"/>
                </a:solidFill>
              </a:rPr>
              <a:t>τ</a:t>
            </a:r>
            <a:r>
              <a:rPr lang="en-US" altLang="zh-CN" sz="1200" i="1" baseline="-25000" dirty="0">
                <a:solidFill>
                  <a:srgbClr val="C00000"/>
                </a:solidFill>
              </a:rPr>
              <a:t>(n), τ(1)</a:t>
            </a:r>
            <a:r>
              <a:rPr lang="en-US" altLang="zh-CN" sz="1200" i="1" dirty="0">
                <a:solidFill>
                  <a:srgbClr val="C00000"/>
                </a:solidFill>
              </a:rPr>
              <a:t> </a:t>
            </a:r>
            <a:r>
              <a:rPr lang="en-US" altLang="zh-CN" sz="1200" dirty="0">
                <a:solidFill>
                  <a:srgbClr val="C00000"/>
                </a:solidFill>
              </a:rPr>
              <a:t>≤ </a:t>
            </a:r>
            <a:r>
              <a:rPr lang="en-US" altLang="zh-CN" sz="1200" i="1" dirty="0">
                <a:solidFill>
                  <a:srgbClr val="C00000"/>
                </a:solidFill>
              </a:rPr>
              <a:t>b</a:t>
            </a:r>
            <a:r>
              <a:rPr lang="en-US" altLang="zh-CN" sz="1200" dirty="0" smtClean="0"/>
              <a:t>.</a:t>
            </a:r>
            <a:endParaRPr lang="zh-CN" altLang="zh-CN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2114</Words>
  <Application>Microsoft Office PowerPoint</Application>
  <PresentationFormat>自定义</PresentationFormat>
  <Paragraphs>186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Microsoft YaHei UI</vt:lpstr>
      <vt:lpstr>等线</vt:lpstr>
      <vt:lpstr>宋体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linxl</dc:creator>
  <cp:lastModifiedBy>lin xl</cp:lastModifiedBy>
  <cp:revision>79</cp:revision>
  <dcterms:created xsi:type="dcterms:W3CDTF">2006-08-16T00:00:00Z</dcterms:created>
  <dcterms:modified xsi:type="dcterms:W3CDTF">2019-06-17T17:01:00Z</dcterms:modified>
</cp:coreProperties>
</file>